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363" r:id="rId2"/>
    <p:sldId id="389" r:id="rId3"/>
    <p:sldId id="459" r:id="rId4"/>
    <p:sldId id="460" r:id="rId5"/>
    <p:sldId id="461" r:id="rId6"/>
    <p:sldId id="462" r:id="rId7"/>
    <p:sldId id="463" r:id="rId8"/>
    <p:sldId id="464" r:id="rId9"/>
    <p:sldId id="4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38" initials="3" lastIdx="2" clrIdx="0">
    <p:extLst>
      <p:ext uri="{19B8F6BF-5375-455C-9EA6-DF929625EA0E}">
        <p15:presenceInfo xmlns:p15="http://schemas.microsoft.com/office/powerpoint/2012/main" xmlns="" userId="38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5A5FF"/>
    <a:srgbClr val="E66C4F"/>
    <a:srgbClr val="E9EB2E"/>
    <a:srgbClr val="F7470E"/>
    <a:srgbClr val="9768BA"/>
    <a:srgbClr val="C9C9C9"/>
    <a:srgbClr val="80E1A3"/>
    <a:srgbClr val="64DB8F"/>
    <a:srgbClr val="4EB38F"/>
    <a:srgbClr val="E9EB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xmlns="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95" d="100"/>
          <a:sy n="95" d="100"/>
        </p:scale>
        <p:origin x="-206" y="-1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EC47A4-A7CA-4672-997A-640E6A81CF4D}" type="datetimeFigureOut">
              <a:rPr lang="en-IN" smtClean="0"/>
              <a:pPr/>
              <a:t>01-01-2023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D7B4EF-6FCE-43A0-B8AE-40421F726845}" type="slidenum">
              <a:rPr lang="en-IN" smtClean="0"/>
              <a:pPr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807593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xfrm>
            <a:off x="381000" y="685800"/>
            <a:ext cx="6096000" cy="3429000"/>
          </a:xfrm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8131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8132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fld id="{1D3E5C48-9099-46A8-A18A-BF4258C9A8C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62679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EBDA11A0-76CB-48DA-AF57-4239CDB4D29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="" xmlns:a16="http://schemas.microsoft.com/office/drawing/2014/main" id="{FA72A377-54F2-40D0-AC6F-58AEEDAFAB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FC5F0502-74B1-492E-9E23-BEA6D26DF8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65BC0EB3-1A78-49A8-9C2F-4521DA1BD6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395AA0A0-40FD-4C1B-A4E9-D4CFD947BF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1039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59ED2D9C-A57F-4671-87BB-06E27F74B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2295AB7-B8D2-4476-AC63-34A91FCA16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AC2918A3-4DEA-439F-8015-D98AD8A6E7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2CCDB7C1-A4F0-4BE0-994D-FF2B467AE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ABEA008F-979B-4B57-9BFB-B91CE3406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29773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="" xmlns:a16="http://schemas.microsoft.com/office/drawing/2014/main" id="{8433AFC6-3EB0-44BE-932A-2A9DDC7453E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="" xmlns:a16="http://schemas.microsoft.com/office/drawing/2014/main" id="{BD9673D0-A516-4505-ADFF-19EB04B7FD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DCCB7272-09A7-485B-9A7E-7544ED1E6A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D780A1BA-8DA3-4A9F-B947-A95296B844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FAA8B50D-F214-4D8A-8BE9-0492138668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32324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B53B5E6A-5C07-41B2-8A60-9A12794009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6251A36-2D53-4CF9-A1F2-28862195CD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2530D496-EF63-4E9E-B26E-1CCDF6FE94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000573BD-9B56-499B-B7CF-D04775F8C1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677C2F78-7933-4ED3-B72E-70D7704BA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03048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C527D81D-25D3-4328-A3DF-7CA6F0370D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336B2D5-86AF-4A06-9E05-90A4A9E599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C790D44-2950-4A0B-8B16-2E532AA0D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86C5246-C04D-4F86-B204-04432E05BA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5832EEB8-5B51-4EFD-AA9A-3DAAA974DA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84115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EB3482B-E409-44C7-B053-2A400BBE00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879CBD5B-E20B-4AE6-9DE5-CD1EFCC9962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A60D3C55-3C3A-442E-94E3-7DF51591CF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5EC824ED-18D8-450B-97F0-037D04430D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B8FDD5A1-CA79-4E32-B3EB-B55037E2FB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D1B01077-6CB3-4C01-9893-7E50368B69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59316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33F73E4F-F2C1-41D1-B549-3E0CEFC28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3D786A87-FBE2-495A-BA3F-863BDD0225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="" xmlns:a16="http://schemas.microsoft.com/office/drawing/2014/main" id="{42934E42-A4DA-4799-B46D-90E447C8C9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="" xmlns:a16="http://schemas.microsoft.com/office/drawing/2014/main" id="{A0F1835A-7831-429E-94A4-2FBD9A63D80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="" xmlns:a16="http://schemas.microsoft.com/office/drawing/2014/main" id="{30407FAD-0F8F-4327-84C8-1C337E22B8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="" xmlns:a16="http://schemas.microsoft.com/office/drawing/2014/main" id="{0DA2B0E6-A590-41FD-B4B5-899727BEEA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="" xmlns:a16="http://schemas.microsoft.com/office/drawing/2014/main" id="{F823FEC7-E71D-47A3-BB58-EB84026A17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="" xmlns:a16="http://schemas.microsoft.com/office/drawing/2014/main" id="{272F018B-241A-41D1-9D4A-68F126A545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6072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9EF67A69-9E79-4196-A85C-0237C16F3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="" xmlns:a16="http://schemas.microsoft.com/office/drawing/2014/main" id="{5DEBAEAD-0C15-46FA-9C04-E9E7F723E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="" xmlns:a16="http://schemas.microsoft.com/office/drawing/2014/main" id="{34CE77EC-B9BA-48F2-95DA-A36C5F3BA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="" xmlns:a16="http://schemas.microsoft.com/office/drawing/2014/main" id="{01307837-AC21-45CC-9418-1D4A75FEE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88987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="" xmlns:a16="http://schemas.microsoft.com/office/drawing/2014/main" id="{F5F3E6B8-E4FA-4E31-980A-E923A197B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="" xmlns:a16="http://schemas.microsoft.com/office/drawing/2014/main" id="{7361BF5C-BC07-4A81-9B64-5C5347C60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="" xmlns:a16="http://schemas.microsoft.com/office/drawing/2014/main" id="{21C7D928-995A-459D-AB69-755D166DD4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0655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89B11102-C8B9-42E7-AF0A-DE4D2C01D8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="" xmlns:a16="http://schemas.microsoft.com/office/drawing/2014/main" id="{C423B4C9-C235-46EE-9214-73167FD7B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9B2A36BA-DC98-4877-B0C6-FF95D46737C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08907280-D202-4CE7-B962-F710FD460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C186B5D4-BC9D-472F-BF38-F57E225EDB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43B34B1B-6691-4D63-ABE7-16E1D9BD3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103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1EDFAB4F-EF98-4F7F-82E1-7D232A6653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="" xmlns:a16="http://schemas.microsoft.com/office/drawing/2014/main" id="{716F13AD-FF1D-412F-82EE-D42E064F44A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="" xmlns:a16="http://schemas.microsoft.com/office/drawing/2014/main" id="{8ED100F7-4FDF-4312-8655-274130CFAC8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="" xmlns:a16="http://schemas.microsoft.com/office/drawing/2014/main" id="{2139002C-9987-43CC-823E-56BACA104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8662D16-E4B5-4FC9-A5CE-10EC6C657153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="" xmlns:a16="http://schemas.microsoft.com/office/drawing/2014/main" id="{7B6CF6AD-B0DF-48F2-8260-170F485D6B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="" xmlns:a16="http://schemas.microsoft.com/office/drawing/2014/main" id="{E2018D9B-410C-454C-8000-ACC12C6F99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64009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="" xmlns:a16="http://schemas.microsoft.com/office/drawing/2014/main" id="{7F6318A2-C16A-4F64-B8EC-014EC0720D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="" xmlns:a16="http://schemas.microsoft.com/office/drawing/2014/main" id="{4345BF33-2EAF-47CF-B3BA-AE9870EB3A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="" xmlns:a16="http://schemas.microsoft.com/office/drawing/2014/main" id="{66456668-077F-4575-8D58-465049B0B9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662D16-E4B5-4FC9-A5CE-10EC6C657153}" type="datetimeFigureOut">
              <a:rPr lang="en-US" smtClean="0"/>
              <a:pPr/>
              <a:t>1/1/2023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="" xmlns:a16="http://schemas.microsoft.com/office/drawing/2014/main" id="{451EB089-E351-43F3-BDC3-2B2894144C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="" xmlns:a16="http://schemas.microsoft.com/office/drawing/2014/main" id="{4C5BE8FC-5AC4-4518-851D-A884F9671CB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EE0544-C18D-4E00-AE24-4E3565E7985A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03125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.png"/><Relationship Id="rId4" Type="http://schemas.openxmlformats.org/officeDocument/2006/relationships/image" Target="../media/image2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533401"/>
            <a:ext cx="10972800" cy="5592763"/>
          </a:xfrm>
        </p:spPr>
        <p:txBody>
          <a:bodyPr/>
          <a:lstStyle/>
          <a:p>
            <a:pPr marL="82296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IN" dirty="0">
              <a:solidFill>
                <a:srgbClr val="FF0000"/>
              </a:solidFill>
            </a:endParaRPr>
          </a:p>
          <a:p>
            <a:pPr marL="82296" indent="0">
              <a:buNone/>
            </a:pPr>
            <a:endParaRPr lang="en-IN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IN" dirty="0">
                <a:solidFill>
                  <a:srgbClr val="FF0000"/>
                </a:solidFill>
              </a:rPr>
              <a:t>	</a:t>
            </a:r>
            <a:endParaRPr lang="en-IN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 PYTHON PROGRAMMING &amp; DATA SCIENCE</a:t>
            </a: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endParaRPr lang="en-US" sz="2800" b="1" dirty="0" smtClean="0">
              <a:solidFill>
                <a:srgbClr val="FF0000"/>
              </a:solidFill>
            </a:endParaRPr>
          </a:p>
          <a:p>
            <a:pPr marL="82296" indent="0" algn="ctr">
              <a:buNone/>
            </a:pPr>
            <a:r>
              <a:rPr lang="en-US" sz="2800" b="1" dirty="0" smtClean="0">
                <a:solidFill>
                  <a:srgbClr val="FF0000"/>
                </a:solidFill>
              </a:rPr>
              <a:t>			</a:t>
            </a:r>
            <a:r>
              <a:rPr lang="en-US" sz="2800" b="1" smtClean="0">
                <a:solidFill>
                  <a:srgbClr val="FF0000"/>
                </a:solidFill>
              </a:rPr>
              <a:t>	</a:t>
            </a:r>
            <a:endParaRPr lang="en-IN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552623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0" y="428626"/>
            <a:ext cx="9956800" cy="72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Long Short-Term Memory Networks(LSTM)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87926" y="1233055"/>
            <a:ext cx="11568547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b="1" u="sng" dirty="0" smtClean="0"/>
              <a:t>Long Short-Term Memory Networks: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 The most popular and efficient way </a:t>
            </a:r>
            <a:r>
              <a:rPr lang="en-US" sz="2800" dirty="0" smtClean="0">
                <a:solidFill>
                  <a:srgbClr val="FF0000"/>
                </a:solidFill>
              </a:rPr>
              <a:t>to deal with gradient problems</a:t>
            </a:r>
            <a:r>
              <a:rPr lang="en-US" sz="2800" dirty="0" smtClean="0"/>
              <a:t>, i.e., Long Short-Term Memory Network (LSTMs).</a:t>
            </a:r>
          </a:p>
          <a:p>
            <a:r>
              <a:rPr lang="en-US" sz="2800" b="1" u="sng" dirty="0" smtClean="0"/>
              <a:t>Long-Term Dependencies: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Suppose we  want to predict the last word in the text: </a:t>
            </a:r>
          </a:p>
          <a:p>
            <a:r>
              <a:rPr lang="en-US" sz="2800" dirty="0" smtClean="0"/>
              <a:t>	“The clouds are in the ______.”</a:t>
            </a:r>
          </a:p>
          <a:p>
            <a:r>
              <a:rPr lang="en-US" sz="2800" dirty="0" smtClean="0"/>
              <a:t>The most obvious answer to this is the “</a:t>
            </a:r>
            <a:r>
              <a:rPr lang="en-US" sz="2800" dirty="0" smtClean="0">
                <a:solidFill>
                  <a:srgbClr val="FF0000"/>
                </a:solidFill>
              </a:rPr>
              <a:t>sky.</a:t>
            </a:r>
            <a:r>
              <a:rPr lang="en-US" sz="2800" dirty="0" smtClean="0"/>
              <a:t>”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Consider this sentence: </a:t>
            </a:r>
          </a:p>
          <a:p>
            <a:r>
              <a:rPr lang="en-US" sz="2800" dirty="0" smtClean="0"/>
              <a:t>“I have been staying in Spain for the last 10 years…I can speak fluent ______</a:t>
            </a:r>
            <a:r>
              <a:rPr lang="en-US" sz="2800" i="1" dirty="0" smtClean="0"/>
              <a:t>.</a:t>
            </a:r>
            <a:r>
              <a:rPr lang="en-US" sz="2800" dirty="0" smtClean="0"/>
              <a:t>”</a:t>
            </a:r>
          </a:p>
          <a:p>
            <a:r>
              <a:rPr lang="en-US" sz="2800" dirty="0" smtClean="0"/>
              <a:t>The word we predict will depend on the previous few words in context. </a:t>
            </a:r>
          </a:p>
          <a:p>
            <a:r>
              <a:rPr lang="en-US" sz="2800" dirty="0" smtClean="0"/>
              <a:t>Here we need the context of Spain to predict the last word in the text, and the most suitable answer to this sentence is “Spanish.”</a:t>
            </a:r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5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35" dur="500"/>
                                        <p:tgtEl>
                                          <p:spTgt spid="307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0" dur="500"/>
                                        <p:tgtEl>
                                          <p:spTgt spid="307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43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0" y="428626"/>
            <a:ext cx="9956800" cy="72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Long Short-Term Memory Networks(LSTM)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87926" y="1233055"/>
            <a:ext cx="11568547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gap between the relevant information and the point where it's needed may have become very large. LSTMs help us solve this problem.</a:t>
            </a:r>
          </a:p>
          <a:p>
            <a:r>
              <a:rPr lang="en-US" sz="2800" b="1" u="sng" dirty="0" smtClean="0"/>
              <a:t>Long Short-Term Memory Networks: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LSTMs are a special kind of Recurrent Neural Network — capable </a:t>
            </a:r>
            <a:r>
              <a:rPr lang="en-US" sz="2800" dirty="0" smtClean="0">
                <a:solidFill>
                  <a:srgbClr val="FF0000"/>
                </a:solidFill>
              </a:rPr>
              <a:t>of learning long-term dependencies by remembering information for long periods is the default behavior.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All recurrent neural networks are in the form of a chain of repeating modules of a neural network. In standard RNNs, this repeating module will have a very simple structure, </a:t>
            </a:r>
          </a:p>
          <a:p>
            <a:r>
              <a:rPr lang="en-US" sz="2800" dirty="0" smtClean="0"/>
              <a:t>such as a single </a:t>
            </a:r>
            <a:r>
              <a:rPr lang="en-US" sz="2800" dirty="0" err="1" smtClean="0"/>
              <a:t>tanh</a:t>
            </a:r>
            <a:r>
              <a:rPr lang="en-US" sz="2800" dirty="0" smtClean="0"/>
              <a:t> layer.</a:t>
            </a:r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6" name="Picture 5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94218" y="4765965"/>
            <a:ext cx="5223163" cy="20920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0" y="428626"/>
            <a:ext cx="9956800" cy="72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Long Short-Term Memory Networks(LSTM)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87926" y="1233055"/>
            <a:ext cx="11568547" cy="26952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>
              <a:buFont typeface="Wingdings" pitchFamily="2" charset="2"/>
              <a:buChar char="Ø"/>
            </a:pPr>
            <a:r>
              <a:rPr lang="en-US" sz="2800" dirty="0" smtClean="0"/>
              <a:t>LSTMs also have a chain-like structure, but the repeating module is a bit different structure. Instead of having a single neural network layer</a:t>
            </a:r>
            <a:r>
              <a:rPr lang="en-US" sz="2800" dirty="0" smtClean="0">
                <a:solidFill>
                  <a:srgbClr val="FF0000"/>
                </a:solidFill>
              </a:rPr>
              <a:t>, four interacting layers are communicating extraordinarily.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371600" y="3200400"/>
            <a:ext cx="8922327" cy="22998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0" y="428626"/>
            <a:ext cx="9956800" cy="72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Long Short-Term Memory Networks(LSTM)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87926" y="1233055"/>
            <a:ext cx="11568547" cy="65732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u="sng" dirty="0" smtClean="0"/>
              <a:t>Workings of LSTMs: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diagrammatical represent of working of an LSTM are: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pPr lvl="0"/>
            <a:endParaRPr lang="en-US" sz="2800" dirty="0" smtClean="0"/>
          </a:p>
          <a:p>
            <a:pPr lvl="0">
              <a:buFont typeface="Wingdings" pitchFamily="2" charset="2"/>
              <a:buChar char="Ø"/>
            </a:pPr>
            <a:r>
              <a:rPr lang="en-US" sz="2800" dirty="0" smtClean="0"/>
              <a:t>LSTMs work in a </a:t>
            </a:r>
            <a:r>
              <a:rPr lang="en-US" sz="2800" dirty="0" smtClean="0">
                <a:solidFill>
                  <a:srgbClr val="FF0000"/>
                </a:solidFill>
              </a:rPr>
              <a:t>3-step process</a:t>
            </a:r>
            <a:r>
              <a:rPr lang="en-US" sz="2800" dirty="0" smtClean="0"/>
              <a:t>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2216726" y="2277920"/>
            <a:ext cx="7287491" cy="230215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0" y="428626"/>
            <a:ext cx="9956800" cy="72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Long Short-Term Memory Networks(LSTM)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87926" y="1233055"/>
            <a:ext cx="11568547" cy="48496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dirty="0" smtClean="0"/>
              <a:t>Step 1: </a:t>
            </a:r>
            <a:r>
              <a:rPr lang="en-US" sz="2800" b="1" dirty="0" smtClean="0"/>
              <a:t>Decide how much past data it should remember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first step in the LSTM is to decide which information should be omitted from the cell in that particular time step.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sigmoid function determines this.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It looks at the previous state (ht-1) along with the current input </a:t>
            </a:r>
            <a:r>
              <a:rPr lang="en-US" sz="2800" dirty="0" err="1" smtClean="0"/>
              <a:t>xt</a:t>
            </a:r>
            <a:r>
              <a:rPr lang="en-US" sz="2800" dirty="0" smtClean="0"/>
              <a:t> and computes the function.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3144983" y="3976255"/>
            <a:ext cx="5464218" cy="23718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0" y="428626"/>
            <a:ext cx="9956800" cy="72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Long Short-Term Memory Networks(LSTM)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87926" y="1233055"/>
            <a:ext cx="11568547" cy="528056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dirty="0" smtClean="0"/>
              <a:t>Step 2: </a:t>
            </a:r>
            <a:r>
              <a:rPr lang="en-US" sz="2800" b="1" dirty="0" smtClean="0"/>
              <a:t>Decide how much this unit adds to the current state</a:t>
            </a:r>
            <a:r>
              <a:rPr lang="en-US" sz="2800" dirty="0" smtClean="0"/>
              <a:t> 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In the second layer, there </a:t>
            </a:r>
            <a:r>
              <a:rPr lang="en-US" sz="2800" dirty="0" smtClean="0">
                <a:solidFill>
                  <a:srgbClr val="FF0000"/>
                </a:solidFill>
              </a:rPr>
              <a:t>are two parts</a:t>
            </a:r>
            <a:r>
              <a:rPr lang="en-US" sz="2800" dirty="0" smtClean="0"/>
              <a:t>. One is the </a:t>
            </a:r>
            <a:r>
              <a:rPr lang="en-US" sz="2800" dirty="0" smtClean="0">
                <a:solidFill>
                  <a:srgbClr val="FF0000"/>
                </a:solidFill>
              </a:rPr>
              <a:t>sigmoid function</a:t>
            </a:r>
            <a:r>
              <a:rPr lang="en-US" sz="2800" dirty="0" smtClean="0"/>
              <a:t>, and the other is </a:t>
            </a:r>
            <a:r>
              <a:rPr lang="en-US" sz="2800" dirty="0" smtClean="0">
                <a:solidFill>
                  <a:srgbClr val="FF0000"/>
                </a:solidFill>
              </a:rPr>
              <a:t>the </a:t>
            </a:r>
            <a:r>
              <a:rPr lang="en-US" sz="2800" dirty="0" err="1" smtClean="0">
                <a:solidFill>
                  <a:srgbClr val="FF0000"/>
                </a:solidFill>
              </a:rPr>
              <a:t>tanh</a:t>
            </a:r>
            <a:r>
              <a:rPr lang="en-US" sz="2800" dirty="0" smtClean="0">
                <a:solidFill>
                  <a:srgbClr val="FF0000"/>
                </a:solidFill>
              </a:rPr>
              <a:t> function</a:t>
            </a:r>
            <a:r>
              <a:rPr lang="en-US" sz="2800" dirty="0" smtClean="0"/>
              <a:t>.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 In the </a:t>
            </a:r>
            <a:r>
              <a:rPr lang="en-US" sz="2800" i="1" dirty="0" smtClean="0"/>
              <a:t>sigmoid</a:t>
            </a:r>
            <a:r>
              <a:rPr lang="en-US" sz="2800" dirty="0" smtClean="0"/>
              <a:t> function, it decides which values to let through (0 or 1). </a:t>
            </a:r>
          </a:p>
          <a:p>
            <a:pPr>
              <a:buFont typeface="Wingdings" pitchFamily="2" charset="2"/>
              <a:buChar char="Ø"/>
            </a:pPr>
            <a:r>
              <a:rPr lang="en-US" sz="2800" i="1" dirty="0" err="1" smtClean="0"/>
              <a:t>tanh</a:t>
            </a:r>
            <a:r>
              <a:rPr lang="en-US" sz="2800" dirty="0" smtClean="0"/>
              <a:t> function gives </a:t>
            </a:r>
            <a:r>
              <a:rPr lang="en-US" sz="2800" dirty="0" err="1" smtClean="0"/>
              <a:t>weightage</a:t>
            </a:r>
            <a:r>
              <a:rPr lang="en-US" sz="2800" dirty="0" smtClean="0"/>
              <a:t> to the values which are passed, deciding their level of importance (-1 to 1).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8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187017" y="3735560"/>
            <a:ext cx="4926330" cy="25457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0" y="428626"/>
            <a:ext cx="9956800" cy="72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Long Short-Term Memory Networks(LSTM)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87926" y="1233055"/>
            <a:ext cx="11568547" cy="571145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r>
              <a:rPr lang="en-US" sz="2800" dirty="0" smtClean="0"/>
              <a:t>Step 3: </a:t>
            </a:r>
            <a:r>
              <a:rPr lang="en-US" sz="2800" b="1" dirty="0" smtClean="0"/>
              <a:t>Decide what part of the current cell state makes it to the output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 third step is to decide what the output will be.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First, we run a sigmoid layer, which decides what parts of the cell state make it to the output. </a:t>
            </a:r>
          </a:p>
          <a:p>
            <a:pPr>
              <a:buFont typeface="Wingdings" pitchFamily="2" charset="2"/>
              <a:buChar char="Ø"/>
            </a:pPr>
            <a:r>
              <a:rPr lang="en-US" sz="2800" dirty="0" smtClean="0"/>
              <a:t>Then, we put the cell state through </a:t>
            </a:r>
            <a:r>
              <a:rPr lang="en-US" sz="2800" dirty="0" err="1" smtClean="0"/>
              <a:t>tanh</a:t>
            </a:r>
            <a:r>
              <a:rPr lang="en-US" sz="2800" dirty="0" smtClean="0"/>
              <a:t> to push the values to be between -1 and 1 and multiply it by the output of the sigmoid gate.</a:t>
            </a:r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7" name="Picture 6" descr="https://s3.amazonaws.com/static2.simplilearn.com/ice9/free_resources_article_thumb/LSTMs_step3.png"/>
          <p:cNvPicPr/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4322618" y="4303106"/>
            <a:ext cx="6350030" cy="21310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6500813"/>
            <a:ext cx="12192000" cy="3571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76" name="TextBox 12"/>
          <p:cNvSpPr txBox="1">
            <a:spLocks noChangeArrowheads="1"/>
          </p:cNvSpPr>
          <p:nvPr/>
        </p:nvSpPr>
        <p:spPr bwMode="auto">
          <a:xfrm>
            <a:off x="0" y="428626"/>
            <a:ext cx="9956800" cy="7254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algn="ctr"/>
            <a:r>
              <a:rPr lang="en-US" sz="4000" dirty="0" smtClean="0">
                <a:solidFill>
                  <a:srgbClr val="FF0000"/>
                </a:solidFill>
              </a:rPr>
              <a:t>Long Short-Term Memory Networks(LSTM)</a:t>
            </a:r>
            <a:endParaRPr lang="en-US" sz="4000" b="1" dirty="0">
              <a:solidFill>
                <a:srgbClr val="FF0000"/>
              </a:solidFill>
            </a:endParaRPr>
          </a:p>
        </p:txBody>
      </p:sp>
      <p:sp>
        <p:nvSpPr>
          <p:cNvPr id="3077" name="TextBox 14"/>
          <p:cNvSpPr txBox="1">
            <a:spLocks noChangeArrowheads="1"/>
          </p:cNvSpPr>
          <p:nvPr/>
        </p:nvSpPr>
        <p:spPr bwMode="auto">
          <a:xfrm>
            <a:off x="387926" y="1233055"/>
            <a:ext cx="11568547" cy="398790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lIns="108857" tIns="54429" rIns="108857" bIns="54429">
            <a:spAutoFit/>
          </a:bodyPr>
          <a:lstStyle/>
          <a:p>
            <a:pPr fontAlgn="base"/>
            <a:r>
              <a:rPr lang="en-US" sz="2800" b="1" u="sng" dirty="0" smtClean="0"/>
              <a:t>Applications of LSTM:</a:t>
            </a:r>
          </a:p>
          <a:p>
            <a:pPr fontAlgn="base">
              <a:buFont typeface="Wingdings" pitchFamily="2" charset="2"/>
              <a:buChar char="Ø"/>
            </a:pPr>
            <a:r>
              <a:rPr lang="en-US" sz="2800" b="1" dirty="0" smtClean="0"/>
              <a:t>Some of the famous applications of LSTM includes:</a:t>
            </a:r>
          </a:p>
          <a:p>
            <a:pPr marL="514350" indent="-514350" fontAlgn="base">
              <a:buFont typeface="+mj-lt"/>
              <a:buAutoNum type="arabicPeriod"/>
            </a:pPr>
            <a:r>
              <a:rPr lang="en-US" sz="2800" dirty="0" smtClean="0"/>
              <a:t> Language </a:t>
            </a:r>
            <a:r>
              <a:rPr lang="en-US" sz="2800" dirty="0" err="1" smtClean="0"/>
              <a:t>Modelling</a:t>
            </a:r>
            <a:endParaRPr lang="en-US" sz="2800" dirty="0" smtClean="0"/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800" dirty="0" smtClean="0"/>
              <a:t>Machine Translation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800" dirty="0" smtClean="0"/>
              <a:t>Image Captioning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800" dirty="0" smtClean="0"/>
              <a:t>Handwriting generation</a:t>
            </a:r>
          </a:p>
          <a:p>
            <a:pPr marL="514350" lvl="0" indent="-514350" fontAlgn="base">
              <a:buFont typeface="+mj-lt"/>
              <a:buAutoNum type="arabicPeriod"/>
            </a:pPr>
            <a:r>
              <a:rPr lang="en-US" sz="2800" dirty="0" smtClean="0"/>
              <a:t>Question Answering </a:t>
            </a:r>
            <a:r>
              <a:rPr lang="en-US" sz="2800" dirty="0" err="1" smtClean="0"/>
              <a:t>Chatbots</a:t>
            </a:r>
            <a:endParaRPr lang="en-US" sz="2800" dirty="0" smtClean="0"/>
          </a:p>
          <a:p>
            <a:endParaRPr lang="en-US" sz="2800" dirty="0" smtClean="0"/>
          </a:p>
          <a:p>
            <a:endParaRPr lang="en-US" sz="2800" dirty="0"/>
          </a:p>
        </p:txBody>
      </p:sp>
      <p:pic>
        <p:nvPicPr>
          <p:cNvPr id="8" name="Picture 1">
            <a:extLst>
              <a:ext uri="{FF2B5EF4-FFF2-40B4-BE49-F238E27FC236}">
                <a16:creationId xmlns:a16="http://schemas.microsoft.com/office/drawing/2014/main" xmlns="" id="{96AF38C7-31A7-44A9-BFCD-A22D0B001A8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25159" y="116633"/>
            <a:ext cx="2016224" cy="1255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92555617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07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5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2" dur="500"/>
                                        <p:tgtEl>
                                          <p:spTgt spid="307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5" dur="500"/>
                                        <p:tgtEl>
                                          <p:spTgt spid="307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18" dur="500"/>
                                        <p:tgtEl>
                                          <p:spTgt spid="307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1" dur="500"/>
                                        <p:tgtEl>
                                          <p:spTgt spid="307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5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heckerboard(across)">
                                      <p:cBhvr>
                                        <p:cTn id="24" dur="500"/>
                                        <p:tgtEl>
                                          <p:spTgt spid="307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xmlns="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2307</TotalTime>
  <Words>367</Words>
  <Application>Microsoft Office PowerPoint</Application>
  <PresentationFormat>Custom</PresentationFormat>
  <Paragraphs>86</Paragraphs>
  <Slides>9</Slides>
  <Notes>8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RAJA BHARGAVA</dc:creator>
  <cp:lastModifiedBy>sai sumanth</cp:lastModifiedBy>
  <cp:revision>259</cp:revision>
  <dcterms:created xsi:type="dcterms:W3CDTF">2020-07-04T06:33:25Z</dcterms:created>
  <dcterms:modified xsi:type="dcterms:W3CDTF">2023-01-01T07:22:09Z</dcterms:modified>
</cp:coreProperties>
</file>