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63" r:id="rId2"/>
    <p:sldId id="396" r:id="rId3"/>
    <p:sldId id="409" r:id="rId4"/>
    <p:sldId id="397" r:id="rId5"/>
    <p:sldId id="408" r:id="rId6"/>
    <p:sldId id="398" r:id="rId7"/>
    <p:sldId id="399" r:id="rId8"/>
    <p:sldId id="407" r:id="rId9"/>
    <p:sldId id="400" r:id="rId10"/>
    <p:sldId id="401" r:id="rId11"/>
    <p:sldId id="402" r:id="rId12"/>
    <p:sldId id="403" r:id="rId13"/>
    <p:sldId id="404" r:id="rId14"/>
    <p:sldId id="405" r:id="rId15"/>
    <p:sldId id="406" r:id="rId16"/>
    <p:sldId id="410" r:id="rId17"/>
    <p:sldId id="411" r:id="rId18"/>
    <p:sldId id="412" r:id="rId19"/>
    <p:sldId id="413" r:id="rId20"/>
    <p:sldId id="41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38" initials="3" lastIdx="2" clrIdx="0">
    <p:extLst>
      <p:ext uri="{19B8F6BF-5375-455C-9EA6-DF929625EA0E}">
        <p15:presenceInfo xmlns="" xmlns:p15="http://schemas.microsoft.com/office/powerpoint/2012/main" userId="38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A5FF"/>
    <a:srgbClr val="E66C4F"/>
    <a:srgbClr val="E9EB2E"/>
    <a:srgbClr val="F7470E"/>
    <a:srgbClr val="9768BA"/>
    <a:srgbClr val="C9C9C9"/>
    <a:srgbClr val="80E1A3"/>
    <a:srgbClr val="64DB8F"/>
    <a:srgbClr val="4EB38F"/>
    <a:srgbClr val="E9EB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5" d="100"/>
          <a:sy n="95" d="100"/>
        </p:scale>
        <p:origin x="-206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EC47A4-A7CA-4672-997A-640E6A81CF4D}" type="datetimeFigureOut">
              <a:rPr lang="en-IN" smtClean="0"/>
              <a:pPr/>
              <a:t>04-04-2023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7B4EF-6FCE-43A0-B8AE-40421F72684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759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DA11A0-76CB-48DA-AF57-4239CDB4D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A72A377-54F2-40D0-AC6F-58AEEDAFA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C5F0502-74B1-492E-9E23-BEA6D26DF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5BC0EB3-1A78-49A8-9C2F-4521DA1BD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95AA0A0-40FD-4C1B-A4E9-D4CFD947B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3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ED2D9C-A57F-4671-87BB-06E27F74B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2295AB7-B8D2-4476-AC63-34A91FCA1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2918A3-4DEA-439F-8015-D98AD8A6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CCDB7C1-A4F0-4BE0-994D-FF2B467AE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EA008F-979B-4B57-9BFB-B91CE3406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7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433AFC6-3EB0-44BE-932A-2A9DDC7453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D9673D0-A516-4505-ADFF-19EB04B7F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CB7272-09A7-485B-9A7E-7544ED1E6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80A1BA-8DA3-4A9F-B947-A95296B84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AA8B50D-F214-4D8A-8BE9-049213866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2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3B5E6A-5C07-41B2-8A60-9A1279400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251A36-2D53-4CF9-A1F2-28862195C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30D496-EF63-4E9E-B26E-1CCDF6FE9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0573BD-9B56-499B-B7CF-D04775F8C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7C2F78-7933-4ED3-B72E-70D7704BA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30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27D81D-25D3-4328-A3DF-7CA6F037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336B2D5-86AF-4A06-9E05-90A4A9E59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790D44-2950-4A0B-8B16-2E532AA0D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86C5246-C04D-4F86-B204-04432E05B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832EEB8-5B51-4EFD-AA9A-3DAAA974D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1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B3482B-E409-44C7-B053-2A400BBE0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9CBD5B-E20B-4AE6-9DE5-CD1EFCC996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60D3C55-3C3A-442E-94E3-7DF51591C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EC824ED-18D8-450B-97F0-037D04430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8FDD5A1-CA79-4E32-B3EB-B55037E2F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1B01077-6CB3-4C01-9893-7E50368B6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31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F73E4F-F2C1-41D1-B549-3E0CEFC28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D786A87-FBE2-495A-BA3F-863BDD022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2934E42-A4DA-4799-B46D-90E447C8C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0F1835A-7831-429E-94A4-2FBD9A63D8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0407FAD-0F8F-4327-84C8-1C337E22B8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DA2B0E6-A590-41FD-B4B5-899727BEE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823FEC7-E71D-47A3-BB58-EB84026A1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72F018B-241A-41D1-9D4A-68F126A54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07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F67A69-9E79-4196-A85C-0237C16F3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DEBAEAD-0C15-46FA-9C04-E9E7F723E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4CE77EC-B9BA-48F2-95DA-A36C5F3BA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1307837-AC21-45CC-9418-1D4A75FEE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98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5F3E6B8-E4FA-4E31-980A-E923A197B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361BF5C-BC07-4A81-9B64-5C5347C60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1C7D928-995A-459D-AB69-755D166DD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6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B11102-C8B9-42E7-AF0A-DE4D2C01D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23B4C9-C235-46EE-9214-73167FD7B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B2A36BA-DC98-4877-B0C6-FF95D4673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8907280-D202-4CE7-B962-F710FD460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186B5D4-BC9D-472F-BF38-F57E225ED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3B34B1B-6691-4D63-ABE7-16E1D9BD3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3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DFAB4F-EF98-4F7F-82E1-7D232A66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16F13AD-FF1D-412F-82EE-D42E064F44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ED100F7-4FDF-4312-8655-274130CFA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139002C-9987-43CC-823E-56BACA104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B6CF6AD-B0DF-48F2-8260-170F485D6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2018D9B-410C-454C-8000-ACC12C6F9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00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F6318A2-C16A-4F64-B8EC-014EC0720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345BF33-2EAF-47CF-B3BA-AE9870EB3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56668-077F-4575-8D58-465049B0B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62D16-E4B5-4FC9-A5CE-10EC6C657153}" type="datetimeFigureOut">
              <a:rPr lang="en-US" smtClean="0"/>
              <a:pPr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51EB089-E351-43F3-BDC3-2B2894144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C5BE8FC-5AC4-4518-851D-A884F9671C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12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33401"/>
            <a:ext cx="10972800" cy="5592763"/>
          </a:xfrm>
        </p:spPr>
        <p:txBody>
          <a:bodyPr/>
          <a:lstStyle/>
          <a:p>
            <a:pPr marL="82296" indent="0">
              <a:buNone/>
            </a:pPr>
            <a:endParaRPr lang="en-IN" dirty="0" smtClean="0">
              <a:solidFill>
                <a:srgbClr val="FF0000"/>
              </a:solidFill>
            </a:endParaRPr>
          </a:p>
          <a:p>
            <a:pPr marL="82296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82296" indent="0">
              <a:buNone/>
            </a:pPr>
            <a:endParaRPr lang="en-IN" dirty="0" smtClean="0">
              <a:solidFill>
                <a:srgbClr val="FF0000"/>
              </a:solidFill>
            </a:endParaRPr>
          </a:p>
          <a:p>
            <a:pPr marL="82296" indent="0" algn="ctr">
              <a:buNone/>
            </a:pPr>
            <a:r>
              <a:rPr lang="en-IN" dirty="0">
                <a:solidFill>
                  <a:srgbClr val="FF0000"/>
                </a:solidFill>
              </a:rPr>
              <a:t>	</a:t>
            </a:r>
            <a:endParaRPr lang="en-IN" dirty="0" smtClean="0">
              <a:solidFill>
                <a:srgbClr val="FF0000"/>
              </a:solidFill>
            </a:endParaRPr>
          </a:p>
          <a:p>
            <a:pPr marL="82296" indent="0" algn="ctr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 PYTHON PROGRAMMING &amp; DATA SCIENCE</a:t>
            </a:r>
          </a:p>
          <a:p>
            <a:pPr marL="82296" indent="0" algn="ctr">
              <a:buNone/>
            </a:pPr>
            <a:endParaRPr lang="en-US" sz="2800" b="1" dirty="0" smtClean="0">
              <a:solidFill>
                <a:srgbClr val="FF0000"/>
              </a:solidFill>
            </a:endParaRPr>
          </a:p>
          <a:p>
            <a:pPr marL="82296" indent="0" algn="ctr">
              <a:buNone/>
            </a:pPr>
            <a:endParaRPr lang="en-US" sz="2800" b="1" dirty="0" smtClean="0">
              <a:solidFill>
                <a:srgbClr val="FF0000"/>
              </a:solidFill>
            </a:endParaRPr>
          </a:p>
          <a:p>
            <a:pPr marL="82296" indent="0" algn="ctr">
              <a:buNone/>
            </a:pPr>
            <a:endParaRPr lang="en-US" sz="2800" b="1" dirty="0" smtClean="0">
              <a:solidFill>
                <a:srgbClr val="FF0000"/>
              </a:solidFill>
            </a:endParaRPr>
          </a:p>
          <a:p>
            <a:pPr marL="82296" indent="0" algn="ctr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				</a:t>
            </a:r>
            <a:r>
              <a:rPr lang="en-US" b="1" smtClean="0">
                <a:solidFill>
                  <a:srgbClr val="FF0000"/>
                </a:solidFill>
              </a:rPr>
              <a:t>	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879" y="107668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526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1368"/>
            <a:ext cx="10515600" cy="5655595"/>
          </a:xfrm>
        </p:spPr>
        <p:txBody>
          <a:bodyPr>
            <a:normAutofit/>
          </a:bodyPr>
          <a:lstStyle/>
          <a:p>
            <a:r>
              <a:rPr lang="en-US" dirty="0"/>
              <a:t>The </a:t>
            </a:r>
            <a:r>
              <a:rPr lang="en-US" b="1" dirty="0"/>
              <a:t>read()</a:t>
            </a:r>
            <a:r>
              <a:rPr lang="en-US" dirty="0"/>
              <a:t> method reads a string from the file. It can read the data in the text as well as a binary format.</a:t>
            </a:r>
          </a:p>
          <a:p>
            <a:r>
              <a:rPr lang="en-US" dirty="0"/>
              <a:t>The syntax of the </a:t>
            </a:r>
            <a:r>
              <a:rPr lang="en-US" b="1" dirty="0"/>
              <a:t>read()</a:t>
            </a:r>
            <a:r>
              <a:rPr lang="en-US" dirty="0"/>
              <a:t> method is given below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IN" dirty="0" smtClean="0"/>
              <a:t>                          </a:t>
            </a:r>
            <a:r>
              <a:rPr lang="en-IN" dirty="0" err="1" smtClean="0"/>
              <a:t>fileobj.read</a:t>
            </a:r>
            <a:r>
              <a:rPr lang="en-IN" dirty="0"/>
              <a:t>(&lt;count&gt;)  </a:t>
            </a:r>
            <a:endParaRPr lang="en-IN" dirty="0" smtClean="0"/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 smtClean="0"/>
              <a:t>write a program to read first 10 characters from the file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fp</a:t>
            </a:r>
            <a:r>
              <a:rPr lang="en-US" dirty="0"/>
              <a:t> = open</a:t>
            </a:r>
            <a:r>
              <a:rPr lang="en-US" dirty="0" smtClean="0"/>
              <a:t>(“</a:t>
            </a:r>
            <a:r>
              <a:rPr lang="en-US" dirty="0" err="1" smtClean="0"/>
              <a:t>sample.txt</a:t>
            </a:r>
            <a:r>
              <a:rPr lang="en-US" dirty="0" err="1"/>
              <a:t>","r</a:t>
            </a:r>
            <a:r>
              <a:rPr lang="en-US" dirty="0"/>
              <a:t>")   </a:t>
            </a:r>
          </a:p>
          <a:p>
            <a:pPr marL="0" indent="0">
              <a:buNone/>
            </a:pPr>
            <a:r>
              <a:rPr lang="en-US" dirty="0"/>
              <a:t>content = </a:t>
            </a:r>
            <a:r>
              <a:rPr lang="en-US" dirty="0" err="1" smtClean="0"/>
              <a:t>fp.read</a:t>
            </a:r>
            <a:r>
              <a:rPr lang="en-US" dirty="0" smtClean="0"/>
              <a:t>(10</a:t>
            </a:r>
            <a:r>
              <a:rPr lang="en-US" dirty="0"/>
              <a:t>)   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b="1" dirty="0" smtClean="0"/>
              <a:t>print</a:t>
            </a:r>
            <a:r>
              <a:rPr lang="en-US" dirty="0" smtClean="0"/>
              <a:t>(type(content</a:t>
            </a:r>
            <a:r>
              <a:rPr lang="en-US" dirty="0"/>
              <a:t>))      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b="1" dirty="0" smtClean="0"/>
              <a:t>print</a:t>
            </a:r>
            <a:r>
              <a:rPr lang="en-US" dirty="0" smtClean="0"/>
              <a:t>(content</a:t>
            </a:r>
            <a:r>
              <a:rPr lang="en-US" dirty="0"/>
              <a:t>)       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 err="1" smtClean="0"/>
              <a:t>fp.close</a:t>
            </a:r>
            <a:r>
              <a:rPr lang="en-US" dirty="0"/>
              <a:t>()    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9564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85537"/>
            <a:ext cx="10840452" cy="55753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write a program to read first 10 characters from the </a:t>
            </a:r>
            <a:r>
              <a:rPr lang="en-US" dirty="0" smtClean="0"/>
              <a:t>file using exception handling.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try: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fp</a:t>
            </a:r>
            <a:r>
              <a:rPr lang="en-US" dirty="0"/>
              <a:t> = open(“</a:t>
            </a:r>
            <a:r>
              <a:rPr lang="en-US" dirty="0" err="1"/>
              <a:t>sample.txt","r</a:t>
            </a:r>
            <a:r>
              <a:rPr lang="en-US" dirty="0"/>
              <a:t>") 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except </a:t>
            </a:r>
            <a:r>
              <a:rPr lang="en-US" dirty="0" err="1" smtClean="0"/>
              <a:t>IOError</a:t>
            </a:r>
            <a:r>
              <a:rPr lang="en-US" dirty="0" smtClean="0"/>
              <a:t>: print(“sample.txt is not exist”)</a:t>
            </a:r>
          </a:p>
          <a:p>
            <a:pPr marL="0" indent="0">
              <a:buNone/>
            </a:pPr>
            <a:r>
              <a:rPr lang="en-US" dirty="0" smtClean="0"/>
              <a:t>else: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 smtClean="0"/>
              <a:t>          content</a:t>
            </a:r>
            <a:r>
              <a:rPr lang="en-US" dirty="0"/>
              <a:t> = </a:t>
            </a:r>
            <a:r>
              <a:rPr lang="en-US" dirty="0" err="1"/>
              <a:t>fp.read</a:t>
            </a:r>
            <a:r>
              <a:rPr lang="en-US" dirty="0"/>
              <a:t>(10)   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 smtClean="0"/>
              <a:t>         </a:t>
            </a:r>
            <a:r>
              <a:rPr lang="en-US" b="1" dirty="0" smtClean="0"/>
              <a:t>print</a:t>
            </a:r>
            <a:r>
              <a:rPr lang="en-US" dirty="0" smtClean="0"/>
              <a:t>(type(content</a:t>
            </a:r>
            <a:r>
              <a:rPr lang="en-US" dirty="0"/>
              <a:t>))      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dirty="0" smtClean="0"/>
              <a:t>         </a:t>
            </a:r>
            <a:r>
              <a:rPr lang="en-US" b="1" dirty="0" smtClean="0"/>
              <a:t>print</a:t>
            </a:r>
            <a:r>
              <a:rPr lang="en-US" dirty="0" smtClean="0"/>
              <a:t>(content</a:t>
            </a:r>
            <a:r>
              <a:rPr lang="en-US" dirty="0"/>
              <a:t>)       </a:t>
            </a:r>
          </a:p>
          <a:p>
            <a:pPr marL="0" indent="0">
              <a:buNone/>
            </a:pPr>
            <a:r>
              <a:rPr lang="en-US" dirty="0" smtClean="0"/>
              <a:t>         </a:t>
            </a:r>
            <a:r>
              <a:rPr lang="en-US" dirty="0"/>
              <a:t> </a:t>
            </a:r>
            <a:r>
              <a:rPr lang="en-US" dirty="0" err="1"/>
              <a:t>fp.close</a:t>
            </a:r>
            <a:r>
              <a:rPr lang="en-US" dirty="0"/>
              <a:t>()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464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write a program to read </a:t>
            </a:r>
            <a:r>
              <a:rPr lang="en-US" dirty="0" smtClean="0"/>
              <a:t>entire file </a:t>
            </a:r>
            <a:r>
              <a:rPr lang="en-US" dirty="0"/>
              <a:t>from the file using exception handling.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try: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fp</a:t>
            </a:r>
            <a:r>
              <a:rPr lang="en-US" dirty="0"/>
              <a:t> = open(“</a:t>
            </a:r>
            <a:r>
              <a:rPr lang="en-US" dirty="0" err="1"/>
              <a:t>sample.txt","r</a:t>
            </a:r>
            <a:r>
              <a:rPr lang="en-US" dirty="0"/>
              <a:t>") </a:t>
            </a:r>
          </a:p>
          <a:p>
            <a:pPr marL="0" indent="0">
              <a:buNone/>
            </a:pPr>
            <a:r>
              <a:rPr lang="en-US" dirty="0"/>
              <a:t>except </a:t>
            </a:r>
            <a:r>
              <a:rPr lang="en-US" dirty="0" err="1"/>
              <a:t>IOError</a:t>
            </a:r>
            <a:r>
              <a:rPr lang="en-US" dirty="0"/>
              <a:t>: print(“sample.txt is not exist”)</a:t>
            </a:r>
          </a:p>
          <a:p>
            <a:pPr marL="0" indent="0">
              <a:buNone/>
            </a:pPr>
            <a:r>
              <a:rPr lang="en-US" dirty="0"/>
              <a:t>else:  </a:t>
            </a:r>
          </a:p>
          <a:p>
            <a:pPr marL="0" indent="0">
              <a:buNone/>
            </a:pPr>
            <a:r>
              <a:rPr lang="en-US" dirty="0"/>
              <a:t>          content = </a:t>
            </a:r>
            <a:r>
              <a:rPr lang="en-US" dirty="0" err="1" smtClean="0"/>
              <a:t>fp.read</a:t>
            </a:r>
            <a:r>
              <a:rPr lang="en-US" dirty="0" smtClean="0"/>
              <a:t>()</a:t>
            </a:r>
            <a:r>
              <a:rPr lang="en-US" dirty="0"/>
              <a:t>  </a:t>
            </a:r>
          </a:p>
          <a:p>
            <a:pPr marL="0" indent="0">
              <a:buNone/>
            </a:pPr>
            <a:r>
              <a:rPr lang="en-US" dirty="0"/>
              <a:t>          </a:t>
            </a:r>
            <a:r>
              <a:rPr lang="en-US" b="1" dirty="0" smtClean="0"/>
              <a:t>print</a:t>
            </a:r>
            <a:r>
              <a:rPr lang="en-US" dirty="0" smtClean="0"/>
              <a:t>(content</a:t>
            </a:r>
            <a:r>
              <a:rPr lang="en-US" dirty="0"/>
              <a:t>)       </a:t>
            </a:r>
          </a:p>
          <a:p>
            <a:pPr marL="0" indent="0">
              <a:buNone/>
            </a:pPr>
            <a:r>
              <a:rPr lang="en-US" dirty="0"/>
              <a:t>          </a:t>
            </a:r>
            <a:r>
              <a:rPr lang="en-US" dirty="0" err="1"/>
              <a:t>fp.close</a:t>
            </a:r>
            <a:r>
              <a:rPr lang="en-US" dirty="0"/>
              <a:t>() 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281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4493"/>
            <a:ext cx="10515600" cy="74980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Read </a:t>
            </a:r>
            <a:r>
              <a:rPr lang="en-US" dirty="0"/>
              <a:t>Lines of the file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0232"/>
            <a:ext cx="10515600" cy="532673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Python facilitates to read the file line by line by using a function </a:t>
            </a:r>
            <a:r>
              <a:rPr lang="en-US" b="1" dirty="0" err="1"/>
              <a:t>readline</a:t>
            </a:r>
            <a:r>
              <a:rPr lang="en-US" b="1" dirty="0"/>
              <a:t>()</a:t>
            </a:r>
            <a:r>
              <a:rPr lang="en-US" dirty="0"/>
              <a:t> method. The </a:t>
            </a:r>
            <a:r>
              <a:rPr lang="en-US" b="1" dirty="0" err="1"/>
              <a:t>readline</a:t>
            </a:r>
            <a:r>
              <a:rPr lang="en-US" b="1" dirty="0"/>
              <a:t>()</a:t>
            </a:r>
            <a:r>
              <a:rPr lang="en-US" dirty="0"/>
              <a:t> method reads the lines of the file from the </a:t>
            </a:r>
            <a:r>
              <a:rPr lang="en-US" dirty="0" smtClean="0"/>
              <a:t>beginning</a:t>
            </a:r>
          </a:p>
          <a:p>
            <a:r>
              <a:rPr lang="en-US" dirty="0" smtClean="0"/>
              <a:t>Example.</a:t>
            </a:r>
          </a:p>
          <a:p>
            <a:pPr marL="0" indent="0">
              <a:buNone/>
            </a:pPr>
            <a:r>
              <a:rPr lang="en-US" dirty="0"/>
              <a:t>try: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fp</a:t>
            </a:r>
            <a:r>
              <a:rPr lang="en-US" dirty="0"/>
              <a:t>=open("</a:t>
            </a:r>
            <a:r>
              <a:rPr lang="en-US" dirty="0" err="1"/>
              <a:t>sample.txt","r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except </a:t>
            </a:r>
            <a:r>
              <a:rPr lang="en-US" dirty="0" err="1"/>
              <a:t>IOError</a:t>
            </a:r>
            <a:r>
              <a:rPr lang="en-US" dirty="0"/>
              <a:t>: print("sample.txt is not exist")</a:t>
            </a:r>
          </a:p>
          <a:p>
            <a:pPr marL="0" indent="0">
              <a:buNone/>
            </a:pPr>
            <a:r>
              <a:rPr lang="en-US" dirty="0"/>
              <a:t>else 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line1=</a:t>
            </a:r>
            <a:r>
              <a:rPr lang="en-US" dirty="0" err="1" smtClean="0"/>
              <a:t>fp.readline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       line2=</a:t>
            </a:r>
            <a:r>
              <a:rPr lang="en-US" dirty="0" err="1" smtClean="0"/>
              <a:t>fp.readline</a:t>
            </a:r>
            <a:r>
              <a:rPr lang="en-US" dirty="0" smtClean="0"/>
              <a:t>()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smtClean="0"/>
              <a:t>print(line1)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print(line2)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fp.close</a:t>
            </a:r>
            <a:r>
              <a:rPr lang="en-US" dirty="0"/>
              <a:t>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695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9711459"/>
              </p:ext>
            </p:extLst>
          </p:nvPr>
        </p:nvGraphicFramePr>
        <p:xfrm>
          <a:off x="1032094" y="0"/>
          <a:ext cx="10863127" cy="6156148"/>
        </p:xfrm>
        <a:graphic>
          <a:graphicData uri="http://schemas.openxmlformats.org/drawingml/2006/table">
            <a:tbl>
              <a:tblPr/>
              <a:tblGrid>
                <a:gridCol w="515095"/>
                <a:gridCol w="1990095"/>
                <a:gridCol w="8357937"/>
              </a:tblGrid>
              <a:tr h="137506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SN</a:t>
                      </a:r>
                    </a:p>
                  </a:txBody>
                  <a:tcPr marL="27501" marR="27501" marT="27501" marB="27501">
                    <a:lnL w="7620" cap="flat" cmpd="sng" algn="ctr">
                      <a:solidFill>
                        <a:srgbClr val="1096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96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96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Method</a:t>
                      </a:r>
                    </a:p>
                  </a:txBody>
                  <a:tcPr marL="27501" marR="27501" marT="27501" marB="27501">
                    <a:lnL w="7620" cap="flat" cmpd="sng" algn="ctr">
                      <a:solidFill>
                        <a:srgbClr val="1096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96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96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Description</a:t>
                      </a:r>
                    </a:p>
                  </a:txBody>
                  <a:tcPr marL="27501" marR="27501" marT="27501" marB="27501">
                    <a:lnL w="7620" cap="flat" cmpd="sng" algn="ctr">
                      <a:solidFill>
                        <a:srgbClr val="1096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96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966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53169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18334" marR="18334" marT="18334" marB="18334" anchor="ctr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file.close</a:t>
                      </a:r>
                      <a:r>
                        <a:rPr lang="en-IN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()</a:t>
                      </a:r>
                    </a:p>
                  </a:txBody>
                  <a:tcPr marL="18334" marR="18334" marT="18334" marB="18334" anchor="ctr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closes the opened file. The file once closed, it can't be read or write anymore.</a:t>
                      </a:r>
                    </a:p>
                  </a:txBody>
                  <a:tcPr marL="18334" marR="18334" marT="18334" marB="18334" anchor="ctr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1676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</a:t>
                      </a:r>
                    </a:p>
                  </a:txBody>
                  <a:tcPr marL="18334" marR="18334" marT="18334" marB="18334" anchor="ctr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File.fush</a:t>
                      </a:r>
                      <a:r>
                        <a:rPr lang="en-IN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()</a:t>
                      </a:r>
                    </a:p>
                  </a:txBody>
                  <a:tcPr marL="18334" marR="18334" marT="18334" marB="18334" anchor="ctr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flushes the internal buffer.</a:t>
                      </a:r>
                    </a:p>
                  </a:txBody>
                  <a:tcPr marL="18334" marR="18334" marT="18334" marB="18334" anchor="ctr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61419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</a:t>
                      </a:r>
                    </a:p>
                  </a:txBody>
                  <a:tcPr marL="18334" marR="18334" marT="18334" marB="18334" anchor="ctr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File.fileno</a:t>
                      </a:r>
                      <a:r>
                        <a:rPr lang="en-IN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()</a:t>
                      </a:r>
                    </a:p>
                  </a:txBody>
                  <a:tcPr marL="18334" marR="18334" marT="18334" marB="18334" anchor="ctr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the file descriptor used by the underlying implementation to request I/O from the OS.</a:t>
                      </a:r>
                    </a:p>
                  </a:txBody>
                  <a:tcPr marL="18334" marR="18334" marT="18334" marB="18334" anchor="ctr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3169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4</a:t>
                      </a:r>
                    </a:p>
                  </a:txBody>
                  <a:tcPr marL="18334" marR="18334" marT="18334" marB="18334" anchor="ctr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File.isatty()</a:t>
                      </a:r>
                    </a:p>
                  </a:txBody>
                  <a:tcPr marL="18334" marR="18334" marT="18334" marB="18334" anchor="ctr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true if the file is connected to a TTY device, otherwise returns false.</a:t>
                      </a:r>
                    </a:p>
                  </a:txBody>
                  <a:tcPr marL="18334" marR="18334" marT="18334" marB="18334" anchor="ctr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28418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5</a:t>
                      </a:r>
                    </a:p>
                  </a:txBody>
                  <a:tcPr marL="18334" marR="18334" marT="18334" marB="18334" anchor="ctr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File.next()</a:t>
                      </a:r>
                    </a:p>
                  </a:txBody>
                  <a:tcPr marL="18334" marR="18334" marT="18334" marB="18334" anchor="ctr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the next line from the file.</a:t>
                      </a:r>
                    </a:p>
                  </a:txBody>
                  <a:tcPr marL="18334" marR="18334" marT="18334" marB="18334" anchor="ctr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418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6</a:t>
                      </a:r>
                    </a:p>
                  </a:txBody>
                  <a:tcPr marL="18334" marR="18334" marT="18334" marB="18334" anchor="ctr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File.read([size])</a:t>
                      </a:r>
                    </a:p>
                  </a:txBody>
                  <a:tcPr marL="18334" marR="18334" marT="18334" marB="18334" anchor="ctr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reads the file for the specified size.</a:t>
                      </a:r>
                    </a:p>
                  </a:txBody>
                  <a:tcPr marL="18334" marR="18334" marT="18334" marB="18334" anchor="ctr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61419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7</a:t>
                      </a:r>
                    </a:p>
                  </a:txBody>
                  <a:tcPr marL="18334" marR="18334" marT="18334" marB="18334" anchor="ctr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File.readline([size])</a:t>
                      </a:r>
                    </a:p>
                  </a:txBody>
                  <a:tcPr marL="18334" marR="18334" marT="18334" marB="18334" anchor="ctr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reads one line from the file and places the file pointer to the beginning of the new line.</a:t>
                      </a:r>
                    </a:p>
                  </a:txBody>
                  <a:tcPr marL="18334" marR="18334" marT="18334" marB="18334" anchor="ctr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9669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8</a:t>
                      </a:r>
                    </a:p>
                  </a:txBody>
                  <a:tcPr marL="18334" marR="18334" marT="18334" marB="18334" anchor="ctr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File.readlines</a:t>
                      </a:r>
                      <a:r>
                        <a:rPr lang="en-IN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([</a:t>
                      </a:r>
                      <a:r>
                        <a:rPr lang="en-IN" sz="14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sizehint</a:t>
                      </a:r>
                      <a:r>
                        <a:rPr lang="en-IN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])</a:t>
                      </a:r>
                    </a:p>
                  </a:txBody>
                  <a:tcPr marL="18334" marR="18334" marT="18334" marB="18334" anchor="ctr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a list containing all the lines of the file. It reads the file until the EOF occurs using </a:t>
                      </a:r>
                      <a:r>
                        <a:rPr lang="en-US" sz="14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readline</a:t>
                      </a:r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() function.</a:t>
                      </a:r>
                    </a:p>
                  </a:txBody>
                  <a:tcPr marL="18334" marR="18334" marT="18334" marB="18334" anchor="ctr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61419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9</a:t>
                      </a:r>
                    </a:p>
                  </a:txBody>
                  <a:tcPr marL="18334" marR="18334" marT="18334" marB="18334" anchor="ctr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File.seek(offset[,from)</a:t>
                      </a:r>
                    </a:p>
                  </a:txBody>
                  <a:tcPr marL="18334" marR="18334" marT="18334" marB="18334" anchor="ctr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modifies the position of the file pointer to a specified offset with the specified reference.</a:t>
                      </a:r>
                    </a:p>
                  </a:txBody>
                  <a:tcPr marL="18334" marR="18334" marT="18334" marB="18334" anchor="ctr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49187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10</a:t>
                      </a:r>
                    </a:p>
                  </a:txBody>
                  <a:tcPr marL="18334" marR="18334" marT="18334" marB="18334" anchor="ctr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File.tell()</a:t>
                      </a:r>
                    </a:p>
                  </a:txBody>
                  <a:tcPr marL="18334" marR="18334" marT="18334" marB="18334" anchor="ctr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the current position of the file pointer within the file.</a:t>
                      </a:r>
                    </a:p>
                  </a:txBody>
                  <a:tcPr marL="18334" marR="18334" marT="18334" marB="18334" anchor="ctr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36668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11</a:t>
                      </a:r>
                    </a:p>
                  </a:txBody>
                  <a:tcPr marL="18334" marR="18334" marT="18334" marB="18334" anchor="ctr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File.truncate([size])</a:t>
                      </a:r>
                    </a:p>
                  </a:txBody>
                  <a:tcPr marL="18334" marR="18334" marT="18334" marB="18334" anchor="ctr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truncates the file to the optional specified size.</a:t>
                      </a:r>
                    </a:p>
                  </a:txBody>
                  <a:tcPr marL="18334" marR="18334" marT="18334" marB="18334" anchor="ctr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8418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12</a:t>
                      </a:r>
                    </a:p>
                  </a:txBody>
                  <a:tcPr marL="18334" marR="18334" marT="18334" marB="18334" anchor="ctr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File.write(str)</a:t>
                      </a:r>
                    </a:p>
                  </a:txBody>
                  <a:tcPr marL="18334" marR="18334" marT="18334" marB="18334" anchor="ctr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writes the specified string to a file</a:t>
                      </a:r>
                    </a:p>
                  </a:txBody>
                  <a:tcPr marL="18334" marR="18334" marT="18334" marB="18334" anchor="ctr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36668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13</a:t>
                      </a:r>
                    </a:p>
                  </a:txBody>
                  <a:tcPr marL="18334" marR="18334" marT="18334" marB="18334" anchor="ctr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4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File.writelines(seq)</a:t>
                      </a:r>
                    </a:p>
                  </a:txBody>
                  <a:tcPr marL="18334" marR="18334" marT="18334" marB="18334" anchor="ctr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4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writes a sequence of the strings to a file.</a:t>
                      </a:r>
                    </a:p>
                  </a:txBody>
                  <a:tcPr marL="18334" marR="18334" marT="18334" marB="18334" anchor="ctr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4599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2632" y="365126"/>
            <a:ext cx="10351168" cy="926264"/>
          </a:xfrm>
        </p:spPr>
        <p:txBody>
          <a:bodyPr>
            <a:normAutofit fontScale="90000"/>
          </a:bodyPr>
          <a:lstStyle/>
          <a:p>
            <a:r>
              <a:rPr lang="en-IN" dirty="0" err="1" smtClean="0">
                <a:solidFill>
                  <a:srgbClr val="333333"/>
                </a:solidFill>
                <a:latin typeface="inter-regular"/>
              </a:rPr>
              <a:t>File.readlines</a:t>
            </a:r>
            <a:r>
              <a:rPr lang="en-IN" dirty="0">
                <a:solidFill>
                  <a:srgbClr val="333333"/>
                </a:solidFill>
                <a:latin typeface="inter-regular"/>
              </a:rPr>
              <a:t>:</a:t>
            </a:r>
            <a:br>
              <a:rPr lang="en-IN" dirty="0">
                <a:solidFill>
                  <a:srgbClr val="333333"/>
                </a:solidFill>
                <a:latin typeface="inter-regular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147" y="1018674"/>
            <a:ext cx="10535653" cy="515828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Python </a:t>
            </a:r>
            <a:r>
              <a:rPr lang="en-US" dirty="0"/>
              <a:t>provides also the </a:t>
            </a:r>
            <a:r>
              <a:rPr lang="en-US" b="1" dirty="0" err="1"/>
              <a:t>readlines</a:t>
            </a:r>
            <a:r>
              <a:rPr lang="en-US" b="1" dirty="0"/>
              <a:t>()</a:t>
            </a:r>
            <a:r>
              <a:rPr lang="en-US" dirty="0"/>
              <a:t> method which is used for the reading lines. It returns the list of the lines till the end of </a:t>
            </a:r>
            <a:r>
              <a:rPr lang="en-US" b="1" dirty="0"/>
              <a:t>file(EOF)</a:t>
            </a:r>
            <a:r>
              <a:rPr lang="en-US" dirty="0"/>
              <a:t> is reached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Syntax : </a:t>
            </a:r>
            <a:r>
              <a:rPr lang="en-IN" dirty="0" err="1">
                <a:solidFill>
                  <a:srgbClr val="333333"/>
                </a:solidFill>
                <a:latin typeface="inter-regular"/>
              </a:rPr>
              <a:t>File.readlines</a:t>
            </a:r>
            <a:r>
              <a:rPr lang="en-IN" dirty="0">
                <a:solidFill>
                  <a:srgbClr val="333333"/>
                </a:solidFill>
                <a:latin typeface="inter-regular"/>
              </a:rPr>
              <a:t>([</a:t>
            </a:r>
            <a:r>
              <a:rPr lang="en-IN" dirty="0" err="1">
                <a:solidFill>
                  <a:srgbClr val="333333"/>
                </a:solidFill>
                <a:latin typeface="inter-regular"/>
              </a:rPr>
              <a:t>sizehint</a:t>
            </a:r>
            <a:r>
              <a:rPr lang="en-IN" dirty="0">
                <a:solidFill>
                  <a:srgbClr val="333333"/>
                </a:solidFill>
                <a:latin typeface="inter-regular"/>
              </a:rPr>
              <a:t>])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Example </a:t>
            </a:r>
            <a:r>
              <a:rPr lang="en-US" dirty="0" smtClean="0"/>
              <a:t>: </a:t>
            </a:r>
            <a:r>
              <a:rPr lang="en-US" dirty="0"/>
              <a:t>Reading Lines Using </a:t>
            </a:r>
            <a:r>
              <a:rPr lang="en-US" dirty="0" err="1"/>
              <a:t>readlines</a:t>
            </a:r>
            <a:r>
              <a:rPr lang="en-US" dirty="0"/>
              <a:t>() function</a:t>
            </a:r>
          </a:p>
          <a:p>
            <a:pPr marL="0" indent="0">
              <a:buNone/>
            </a:pPr>
            <a:r>
              <a:rPr lang="en-US" dirty="0"/>
              <a:t>#open the file.txt in read mode. causes error if no such file exists.    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fileptr</a:t>
            </a:r>
            <a:r>
              <a:rPr lang="en-US" dirty="0"/>
              <a:t> = open("file2.txt","r");     </a:t>
            </a:r>
          </a:p>
          <a:p>
            <a:pPr marL="0" indent="0">
              <a:buNone/>
            </a:pPr>
            <a:r>
              <a:rPr lang="en-US" dirty="0" smtClean="0"/>
              <a:t>content</a:t>
            </a:r>
            <a:r>
              <a:rPr lang="en-US" dirty="0"/>
              <a:t> = </a:t>
            </a:r>
            <a:r>
              <a:rPr lang="en-US" dirty="0" err="1"/>
              <a:t>fileptr.readlines</a:t>
            </a:r>
            <a:r>
              <a:rPr lang="en-US" dirty="0"/>
              <a:t>()     </a:t>
            </a:r>
          </a:p>
          <a:p>
            <a:pPr marL="0" indent="0">
              <a:buNone/>
            </a:pPr>
            <a:r>
              <a:rPr lang="en-US" dirty="0"/>
              <a:t> </a:t>
            </a:r>
            <a:r>
              <a:rPr lang="en-US" b="1" dirty="0" smtClean="0"/>
              <a:t>print</a:t>
            </a:r>
            <a:r>
              <a:rPr lang="en-US" dirty="0" smtClean="0"/>
              <a:t>(content</a:t>
            </a:r>
            <a:r>
              <a:rPr lang="en-US" dirty="0"/>
              <a:t>)         </a:t>
            </a:r>
          </a:p>
          <a:p>
            <a:pPr marL="0" indent="0">
              <a:buNone/>
            </a:pPr>
            <a:r>
              <a:rPr lang="en-US" dirty="0" err="1"/>
              <a:t>fileptr.close</a:t>
            </a:r>
            <a:r>
              <a:rPr lang="en-US" dirty="0"/>
              <a:t>()    </a:t>
            </a:r>
          </a:p>
          <a:p>
            <a:endParaRPr lang="en-IN" dirty="0">
              <a:solidFill>
                <a:srgbClr val="333333"/>
              </a:solidFill>
              <a:latin typeface="inter-regular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19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File.writelines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989" y="1248109"/>
            <a:ext cx="10872537" cy="5281028"/>
          </a:xfrm>
        </p:spPr>
        <p:txBody>
          <a:bodyPr/>
          <a:lstStyle/>
          <a:p>
            <a:pPr algn="just"/>
            <a:r>
              <a:rPr lang="en-US" dirty="0"/>
              <a:t>Python file method </a:t>
            </a:r>
            <a:r>
              <a:rPr lang="en-US" b="1" dirty="0" err="1"/>
              <a:t>writelines</a:t>
            </a:r>
            <a:r>
              <a:rPr lang="en-US" b="1" dirty="0"/>
              <a:t>()</a:t>
            </a:r>
            <a:r>
              <a:rPr lang="en-US" dirty="0"/>
              <a:t> writes a sequence of strings to the file. The sequence can be any </a:t>
            </a:r>
            <a:r>
              <a:rPr lang="en-US" dirty="0" err="1"/>
              <a:t>iterable</a:t>
            </a:r>
            <a:r>
              <a:rPr lang="en-US" dirty="0"/>
              <a:t> object producing strings, typically a list of strings. There is no return value.</a:t>
            </a:r>
          </a:p>
          <a:p>
            <a:r>
              <a:rPr lang="en-US" dirty="0" smtClean="0"/>
              <a:t>Syntax : </a:t>
            </a:r>
            <a:r>
              <a:rPr lang="en-US" dirty="0" err="1" smtClean="0"/>
              <a:t>fileObject.writelines</a:t>
            </a:r>
            <a:r>
              <a:rPr lang="en-US" dirty="0"/>
              <a:t>( </a:t>
            </a:r>
            <a:r>
              <a:rPr lang="en-US" dirty="0" smtClean="0"/>
              <a:t>sequence )</a:t>
            </a:r>
          </a:p>
          <a:p>
            <a:pPr marL="0" indent="0">
              <a:buNone/>
            </a:pPr>
            <a:r>
              <a:rPr lang="en-US" dirty="0"/>
              <a:t>f = open("</a:t>
            </a:r>
            <a:r>
              <a:rPr lang="en-US" dirty="0" smtClean="0"/>
              <a:t>demofile.txt</a:t>
            </a:r>
            <a:r>
              <a:rPr lang="en-US" dirty="0"/>
              <a:t>", </a:t>
            </a:r>
            <a:r>
              <a:rPr lang="en-US" dirty="0" smtClean="0"/>
              <a:t>“w")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f.writelines</a:t>
            </a:r>
            <a:r>
              <a:rPr lang="en-US" dirty="0" smtClean="0"/>
              <a:t>([“python is very powerful language.",</a:t>
            </a:r>
            <a:r>
              <a:rPr lang="en-US" dirty="0"/>
              <a:t> </a:t>
            </a:r>
            <a:r>
              <a:rPr lang="en-US" dirty="0" smtClean="0"/>
              <a:t>“used in DL/ML apps."])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f.close</a:t>
            </a:r>
            <a:r>
              <a:rPr lang="en-US" dirty="0"/>
              <a:t>()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#open and read the file after the appending:</a:t>
            </a:r>
            <a:br>
              <a:rPr lang="en-US" dirty="0"/>
            </a:br>
            <a:r>
              <a:rPr lang="en-US" dirty="0"/>
              <a:t>f = open("</a:t>
            </a:r>
            <a:r>
              <a:rPr lang="en-US" dirty="0" smtClean="0"/>
              <a:t>demofile.txt</a:t>
            </a:r>
            <a:r>
              <a:rPr lang="en-US" dirty="0"/>
              <a:t>", "r")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f.read</a:t>
            </a:r>
            <a:r>
              <a:rPr lang="en-US" dirty="0"/>
              <a:t>())</a:t>
            </a: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4711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Random file Access: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err="1" smtClean="0"/>
              <a:t>F.seek</a:t>
            </a:r>
            <a:r>
              <a:rPr lang="en-IN" dirty="0" smtClean="0"/>
              <a:t>()</a:t>
            </a:r>
          </a:p>
          <a:p>
            <a:r>
              <a:rPr lang="en-US" dirty="0"/>
              <a:t>Python seek() method is used for changing the current location of the file handle. The file handle is like a cursor, which is used for defining the location </a:t>
            </a:r>
            <a:r>
              <a:rPr lang="en-US" dirty="0" smtClean="0"/>
              <a:t>of </a:t>
            </a:r>
            <a:r>
              <a:rPr lang="en-US" dirty="0"/>
              <a:t>the data which has to be read or written in the file</a:t>
            </a:r>
            <a:r>
              <a:rPr lang="en-US" dirty="0" smtClean="0"/>
              <a:t>.</a:t>
            </a:r>
          </a:p>
          <a:p>
            <a:r>
              <a:rPr lang="en-US" dirty="0"/>
              <a:t>Syntax</a:t>
            </a:r>
            <a:r>
              <a:rPr lang="en-US" dirty="0" smtClean="0"/>
              <a:t>: </a:t>
            </a:r>
            <a:r>
              <a:rPr lang="en-US" dirty="0" err="1" smtClean="0"/>
              <a:t>fi.seek</a:t>
            </a:r>
            <a:r>
              <a:rPr lang="en-US" dirty="0" smtClean="0"/>
              <a:t>(offset</a:t>
            </a:r>
            <a:r>
              <a:rPr lang="en-US" dirty="0"/>
              <a:t>, </a:t>
            </a:r>
            <a:r>
              <a:rPr lang="en-US" dirty="0" err="1"/>
              <a:t>from_where</a:t>
            </a:r>
            <a:r>
              <a:rPr lang="en-US" dirty="0"/>
              <a:t>), where fi is the file pointer  </a:t>
            </a:r>
          </a:p>
          <a:p>
            <a:r>
              <a:rPr lang="en-US" dirty="0"/>
              <a:t>Parameters:</a:t>
            </a:r>
          </a:p>
          <a:p>
            <a:r>
              <a:rPr lang="en-US" b="1" dirty="0"/>
              <a:t>Offset:</a:t>
            </a:r>
            <a:r>
              <a:rPr lang="en-US" dirty="0"/>
              <a:t> This is used for defining the number of positions to move forward.</a:t>
            </a:r>
          </a:p>
          <a:p>
            <a:r>
              <a:rPr lang="en-US" b="1" dirty="0" err="1"/>
              <a:t>from_where</a:t>
            </a:r>
            <a:r>
              <a:rPr lang="en-US" b="1" dirty="0"/>
              <a:t>:</a:t>
            </a:r>
            <a:r>
              <a:rPr lang="en-US" dirty="0"/>
              <a:t> This is used for defining the point of reference.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2542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0:</a:t>
            </a:r>
            <a:r>
              <a:rPr lang="en-US" dirty="0"/>
              <a:t> The 0 value is used for setting the whence argument at the beginning of the file.</a:t>
            </a:r>
          </a:p>
          <a:p>
            <a:r>
              <a:rPr lang="en-US" b="1" dirty="0"/>
              <a:t>1:</a:t>
            </a:r>
            <a:r>
              <a:rPr lang="en-US" dirty="0"/>
              <a:t> The 1 value is used for setting the whence argument at the current position of the file.</a:t>
            </a:r>
          </a:p>
          <a:p>
            <a:r>
              <a:rPr lang="en-US" b="1" dirty="0"/>
              <a:t>2:</a:t>
            </a:r>
            <a:r>
              <a:rPr lang="en-US" dirty="0"/>
              <a:t> The 2 value is used for setting the whence argument at the end of the file.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0823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4295" y="96253"/>
            <a:ext cx="10479504" cy="6513094"/>
          </a:xfrm>
        </p:spPr>
        <p:txBody>
          <a:bodyPr>
            <a:normAutofit/>
          </a:bodyPr>
          <a:lstStyle/>
          <a:p>
            <a:r>
              <a:rPr lang="en-US" b="1" dirty="0"/>
              <a:t>Example1:</a:t>
            </a:r>
            <a:r>
              <a:rPr lang="en-US" dirty="0"/>
              <a:t> (The user has to read the text file, which contains the following text:</a:t>
            </a:r>
          </a:p>
          <a:p>
            <a:r>
              <a:rPr lang="en-US" dirty="0"/>
              <a:t>"This is the sentence I am Writing to show the example of the seek() method working in Python."</a:t>
            </a:r>
          </a:p>
          <a:p>
            <a:pPr marL="0" indent="0">
              <a:buNone/>
            </a:pPr>
            <a:r>
              <a:rPr lang="en-US" dirty="0"/>
              <a:t>fi = open("text.txt", "r")  </a:t>
            </a:r>
          </a:p>
          <a:p>
            <a:pPr marL="0" indent="0">
              <a:buNone/>
            </a:pPr>
            <a:r>
              <a:rPr lang="en-US" dirty="0"/>
              <a:t># the second parameter of the seek method is by </a:t>
            </a:r>
            <a:r>
              <a:rPr lang="en-US" b="1" dirty="0"/>
              <a:t>default</a:t>
            </a:r>
            <a:r>
              <a:rPr lang="en-US" dirty="0"/>
              <a:t> 0  </a:t>
            </a:r>
          </a:p>
          <a:p>
            <a:pPr marL="0" indent="0">
              <a:buNone/>
            </a:pPr>
            <a:r>
              <a:rPr lang="en-US" dirty="0" err="1"/>
              <a:t>fi.seek</a:t>
            </a:r>
            <a:r>
              <a:rPr lang="en-US" dirty="0"/>
              <a:t>(30)  </a:t>
            </a:r>
          </a:p>
          <a:p>
            <a:pPr marL="0" indent="0">
              <a:buNone/>
            </a:pPr>
            <a:r>
              <a:rPr lang="en-US" dirty="0"/>
              <a:t># now, we will print the current position  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fi.tell</a:t>
            </a:r>
            <a:r>
              <a:rPr lang="en-US" dirty="0"/>
              <a:t>())  </a:t>
            </a:r>
          </a:p>
          <a:p>
            <a:pPr marL="0" indent="0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fi.readline</a:t>
            </a:r>
            <a:r>
              <a:rPr lang="en-US" dirty="0"/>
              <a:t>())  </a:t>
            </a:r>
          </a:p>
          <a:p>
            <a:pPr marL="0" indent="0">
              <a:buNone/>
            </a:pPr>
            <a:r>
              <a:rPr lang="en-US" dirty="0" err="1"/>
              <a:t>fi.close</a:t>
            </a:r>
            <a:r>
              <a:rPr lang="en-US" dirty="0"/>
              <a:t>()  </a:t>
            </a:r>
            <a:endParaRPr lang="en-US" dirty="0" smtClean="0"/>
          </a:p>
          <a:p>
            <a:r>
              <a:rPr lang="en-US" b="1" dirty="0"/>
              <a:t>Output:</a:t>
            </a:r>
            <a:endParaRPr lang="en-US" dirty="0"/>
          </a:p>
          <a:p>
            <a:r>
              <a:rPr lang="en-US" dirty="0"/>
              <a:t>30 </a:t>
            </a:r>
            <a:r>
              <a:rPr lang="en-US" dirty="0" err="1"/>
              <a:t>ing</a:t>
            </a:r>
            <a:r>
              <a:rPr lang="en-US" dirty="0"/>
              <a:t> to show the example of the seek() method working in Python.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1936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029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/>
              <a:t>Python Data Files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031" y="940777"/>
            <a:ext cx="11456377" cy="5767754"/>
          </a:xfrm>
        </p:spPr>
        <p:txBody>
          <a:bodyPr/>
          <a:lstStyle/>
          <a:p>
            <a:r>
              <a:rPr lang="en-US" dirty="0"/>
              <a:t>The file handling plays an important role when the data needs to be stored permanently into the file.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file is a named location on disk to store related </a:t>
            </a:r>
            <a:r>
              <a:rPr lang="en-US" dirty="0" smtClean="0"/>
              <a:t>information.</a:t>
            </a:r>
          </a:p>
          <a:p>
            <a:r>
              <a:rPr lang="en-US" dirty="0" smtClean="0"/>
              <a:t>We can access the information from the file whenever we need.</a:t>
            </a:r>
          </a:p>
          <a:p>
            <a:r>
              <a:rPr lang="en-US" dirty="0"/>
              <a:t>In Python, files are treated in two modes as </a:t>
            </a:r>
            <a:r>
              <a:rPr lang="en-US" dirty="0">
                <a:solidFill>
                  <a:srgbClr val="FF0000"/>
                </a:solidFill>
              </a:rPr>
              <a:t>text or binary</a:t>
            </a:r>
            <a:r>
              <a:rPr lang="en-US" dirty="0"/>
              <a:t>. </a:t>
            </a:r>
            <a:endParaRPr lang="en-US" dirty="0" smtClean="0"/>
          </a:p>
          <a:p>
            <a:r>
              <a:rPr lang="en-US" dirty="0" smtClean="0"/>
              <a:t>A file </a:t>
            </a:r>
            <a:r>
              <a:rPr lang="en-US" dirty="0"/>
              <a:t>operation can be done in the following order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Open </a:t>
            </a:r>
            <a:r>
              <a:rPr lang="en-US" dirty="0">
                <a:solidFill>
                  <a:srgbClr val="FF0000"/>
                </a:solidFill>
              </a:rPr>
              <a:t>a file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Read </a:t>
            </a:r>
            <a:r>
              <a:rPr lang="en-US" dirty="0">
                <a:solidFill>
                  <a:srgbClr val="FF0000"/>
                </a:solidFill>
              </a:rPr>
              <a:t>or write - Performing operation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	Close </a:t>
            </a:r>
            <a:r>
              <a:rPr lang="en-US" dirty="0">
                <a:solidFill>
                  <a:srgbClr val="FF0000"/>
                </a:solidFill>
              </a:rPr>
              <a:t>the file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164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Linecache</a:t>
            </a:r>
            <a:r>
              <a:rPr lang="en-IN" dirty="0" smtClean="0"/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67853"/>
            <a:ext cx="11774905" cy="470911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import </a:t>
            </a:r>
            <a:r>
              <a:rPr lang="en-US" sz="2400" dirty="0" err="1"/>
              <a:t>linecache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print </a:t>
            </a:r>
            <a:r>
              <a:rPr lang="en-US" sz="2400" dirty="0" err="1"/>
              <a:t>linecache.getline</a:t>
            </a:r>
            <a:r>
              <a:rPr lang="en-US" sz="2400" dirty="0"/>
              <a:t>(your_file.txt, </a:t>
            </a:r>
            <a:r>
              <a:rPr lang="en-US" sz="2400" dirty="0" err="1"/>
              <a:t>randomLineNumber</a:t>
            </a:r>
            <a:r>
              <a:rPr lang="en-US" sz="2400" dirty="0"/>
              <a:t>) # Note: first line is 1, not 0</a:t>
            </a:r>
            <a:endParaRPr lang="en-IN" sz="2400" dirty="0"/>
          </a:p>
          <a:p>
            <a:pPr marL="0" indent="0" fontAlgn="base">
              <a:buNone/>
            </a:pPr>
            <a:endParaRPr lang="en-IN" dirty="0" smtClean="0"/>
          </a:p>
          <a:p>
            <a:pPr marL="0" indent="0" fontAlgn="base">
              <a:buNone/>
            </a:pPr>
            <a:r>
              <a:rPr lang="en-IN" dirty="0" smtClean="0"/>
              <a:t>Example:</a:t>
            </a:r>
            <a:endParaRPr lang="en-IN" dirty="0"/>
          </a:p>
          <a:p>
            <a:pPr marL="0" indent="0" fontAlgn="base">
              <a:buNone/>
            </a:pPr>
            <a:r>
              <a:rPr lang="en-IN" dirty="0"/>
              <a:t>import </a:t>
            </a:r>
            <a:r>
              <a:rPr lang="en-IN" dirty="0" err="1"/>
              <a:t>linecache</a:t>
            </a:r>
            <a:r>
              <a:rPr lang="en-IN" dirty="0"/>
              <a:t> as </a:t>
            </a:r>
            <a:r>
              <a:rPr lang="en-IN" dirty="0" err="1"/>
              <a:t>lc</a:t>
            </a:r>
            <a:endParaRPr lang="en-IN" dirty="0"/>
          </a:p>
          <a:p>
            <a:pPr marL="0" indent="0" fontAlgn="base">
              <a:buNone/>
            </a:pPr>
            <a:r>
              <a:rPr lang="en-IN" dirty="0" smtClean="0"/>
              <a:t>a </a:t>
            </a:r>
            <a:r>
              <a:rPr lang="en-IN" dirty="0"/>
              <a:t>= </a:t>
            </a:r>
            <a:r>
              <a:rPr lang="en-IN" dirty="0" err="1"/>
              <a:t>lc.getline</a:t>
            </a:r>
            <a:r>
              <a:rPr lang="en-IN" dirty="0"/>
              <a:t>('File.txt', 2)</a:t>
            </a:r>
          </a:p>
          <a:p>
            <a:pPr marL="0" indent="0" fontAlgn="base">
              <a:buNone/>
            </a:pPr>
            <a:r>
              <a:rPr lang="en-IN" dirty="0" smtClean="0"/>
              <a:t>print(a)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5836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DATA FILES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1. TEXT FILE</a:t>
            </a:r>
          </a:p>
          <a:p>
            <a:r>
              <a:rPr lang="en-IN" dirty="0" smtClean="0"/>
              <a:t>2. BINARY FILE</a:t>
            </a:r>
          </a:p>
          <a:p>
            <a:pPr algn="just"/>
            <a:r>
              <a:rPr lang="en-US" b="1" dirty="0"/>
              <a:t>T</a:t>
            </a:r>
            <a:r>
              <a:rPr lang="en-US" b="1" dirty="0" smtClean="0"/>
              <a:t>ext </a:t>
            </a:r>
            <a:r>
              <a:rPr lang="en-US" b="1" dirty="0"/>
              <a:t>Files -</a:t>
            </a:r>
            <a:r>
              <a:rPr lang="en-US" dirty="0"/>
              <a:t> This type of file consists of the normal </a:t>
            </a:r>
            <a:r>
              <a:rPr lang="en-US" dirty="0" smtClean="0"/>
              <a:t>characters in ASCII format. Each row is  </a:t>
            </a:r>
            <a:r>
              <a:rPr lang="en-US" dirty="0"/>
              <a:t>terminated by the special </a:t>
            </a:r>
            <a:r>
              <a:rPr lang="en-US" dirty="0" smtClean="0"/>
              <a:t>character. </a:t>
            </a:r>
            <a:r>
              <a:rPr lang="en-US" dirty="0"/>
              <a:t>This special character is called EOL (End of Line). In Python, the new line ('\n') is used by default</a:t>
            </a:r>
            <a:r>
              <a:rPr lang="en-US" dirty="0" smtClean="0"/>
              <a:t>. </a:t>
            </a:r>
          </a:p>
          <a:p>
            <a:pPr algn="just"/>
            <a:r>
              <a:rPr lang="en-US" b="1" dirty="0"/>
              <a:t>Binary Files -</a:t>
            </a:r>
            <a:r>
              <a:rPr lang="en-US" dirty="0"/>
              <a:t> In this file format, the data is stored in the binary format (1 or 0). The binary file doesn't have any terminator for a newline.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1243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6674"/>
            <a:ext cx="10515600" cy="5920289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FILE HANDLING FUNCTIONS:</a:t>
            </a:r>
          </a:p>
          <a:p>
            <a:pPr marL="514350" indent="-514350">
              <a:buAutoNum type="arabicPeriod"/>
            </a:pPr>
            <a:r>
              <a:rPr lang="en-IN" dirty="0" smtClean="0">
                <a:solidFill>
                  <a:srgbClr val="FF0000"/>
                </a:solidFill>
              </a:rPr>
              <a:t>open(): </a:t>
            </a:r>
            <a:r>
              <a:rPr lang="en-IN" dirty="0" smtClean="0"/>
              <a:t>The open function is used to open the existing data file or to create new file.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syntax:     </a:t>
            </a:r>
            <a:r>
              <a:rPr lang="en-US" b="1" dirty="0"/>
              <a:t>file object = open(&lt;file-name&gt;, &lt;access-mode</a:t>
            </a:r>
            <a:r>
              <a:rPr lang="en-US" b="1" dirty="0" smtClean="0"/>
              <a:t>&gt;)</a:t>
            </a:r>
            <a:r>
              <a:rPr lang="en-US" b="1" dirty="0"/>
              <a:t>  </a:t>
            </a: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2400" b="1" dirty="0" smtClean="0"/>
              <a:t>file-name </a:t>
            </a:r>
            <a:r>
              <a:rPr lang="en-US" sz="2400" dirty="0" smtClean="0"/>
              <a:t>represents data file name, which is a physical file name in the disk.</a:t>
            </a:r>
          </a:p>
          <a:p>
            <a:pPr marL="0" indent="0">
              <a:buNone/>
            </a:pPr>
            <a:r>
              <a:rPr lang="en-US" b="1" dirty="0" smtClean="0"/>
              <a:t>File object </a:t>
            </a:r>
            <a:r>
              <a:rPr lang="en-US" dirty="0" smtClean="0"/>
              <a:t>is a file pointer which is used to access the data from the file. All File operations are performed through file object only.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File access-modes are given in the following table.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</a:t>
            </a:r>
            <a:endParaRPr lang="en-IN" b="1" dirty="0" smtClean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122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FILE ACCESS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1. Sequential Access: In sequential access method, the file contents will be accessed from beginning of the file to bottom of the file.</a:t>
            </a:r>
          </a:p>
          <a:p>
            <a:endParaRPr lang="en-IN" dirty="0" smtClean="0"/>
          </a:p>
          <a:p>
            <a:r>
              <a:rPr lang="en-IN" dirty="0" smtClean="0"/>
              <a:t>2. Random Access : </a:t>
            </a:r>
            <a:r>
              <a:rPr lang="en-IN" dirty="0"/>
              <a:t>In Random Access </a:t>
            </a:r>
            <a:r>
              <a:rPr lang="en-IN" dirty="0" smtClean="0"/>
              <a:t>method</a:t>
            </a:r>
            <a:r>
              <a:rPr lang="en-IN" dirty="0"/>
              <a:t>, the file contents will be accessed </a:t>
            </a:r>
            <a:r>
              <a:rPr lang="en-IN" dirty="0" smtClean="0"/>
              <a:t>as randomly based on requirement.</a:t>
            </a:r>
            <a:endParaRPr lang="en-IN" dirty="0"/>
          </a:p>
          <a:p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endParaRPr lang="en-US" dirty="0" smtClean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60735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9633232"/>
              </p:ext>
            </p:extLst>
          </p:nvPr>
        </p:nvGraphicFramePr>
        <p:xfrm>
          <a:off x="360948" y="385010"/>
          <a:ext cx="11694694" cy="5549498"/>
        </p:xfrm>
        <a:graphic>
          <a:graphicData uri="http://schemas.openxmlformats.org/drawingml/2006/table">
            <a:tbl>
              <a:tblPr/>
              <a:tblGrid>
                <a:gridCol w="466152"/>
                <a:gridCol w="736029"/>
                <a:gridCol w="10492513"/>
              </a:tblGrid>
              <a:tr h="5255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SN</a:t>
                      </a:r>
                    </a:p>
                  </a:txBody>
                  <a:tcPr marL="10510" marR="10510" marT="10510" marB="10510" anchor="ctr">
                    <a:lnL w="7620" cap="flat" cmpd="sng" algn="ctr">
                      <a:solidFill>
                        <a:srgbClr val="C0C2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2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2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Access mode</a:t>
                      </a:r>
                    </a:p>
                  </a:txBody>
                  <a:tcPr marL="10510" marR="10510" marT="10510" marB="10510" anchor="ctr">
                    <a:lnL w="7620" cap="flat" cmpd="sng" algn="ctr">
                      <a:solidFill>
                        <a:srgbClr val="C0C2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2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2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Description</a:t>
                      </a:r>
                    </a:p>
                  </a:txBody>
                  <a:tcPr marL="10510" marR="10510" marT="10510" marB="10510" anchor="ctr">
                    <a:lnL w="7620" cap="flat" cmpd="sng" algn="ctr">
                      <a:solidFill>
                        <a:srgbClr val="C0C2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0C2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0C2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</a:tr>
              <a:tr h="36086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</a:t>
                      </a:r>
                    </a:p>
                  </a:txBody>
                  <a:tcPr marL="7007" marR="7007" marT="7007" marB="7007" anchor="ctr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</a:t>
                      </a:r>
                    </a:p>
                  </a:txBody>
                  <a:tcPr marL="7007" marR="7007" marT="7007" marB="7007" anchor="ctr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opens the file to read-only mode. The file pointer exists at the beginning</a:t>
                      </a:r>
                      <a:r>
                        <a:rPr lang="en-US" sz="1800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007" marR="7007" marT="7007" marB="7007" anchor="ctr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3473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2</a:t>
                      </a:r>
                    </a:p>
                  </a:txBody>
                  <a:tcPr marL="7007" marR="7007" marT="7007" marB="7007" anchor="ctr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rb</a:t>
                      </a:r>
                    </a:p>
                  </a:txBody>
                  <a:tcPr marL="7007" marR="7007" marT="7007" marB="7007" anchor="ctr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opens the file to read-only in binary format. The file pointer exists at the beginning of the file.</a:t>
                      </a:r>
                    </a:p>
                  </a:txBody>
                  <a:tcPr marL="7007" marR="7007" marT="7007" marB="7007" anchor="ctr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23473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3</a:t>
                      </a:r>
                    </a:p>
                  </a:txBody>
                  <a:tcPr marL="7007" marR="7007" marT="7007" marB="7007" anchor="ctr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r+</a:t>
                      </a:r>
                    </a:p>
                  </a:txBody>
                  <a:tcPr marL="7007" marR="7007" marT="7007" marB="7007" anchor="ctr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opens the file to read and write both. The file pointer exists at the beginning of the file.</a:t>
                      </a:r>
                    </a:p>
                  </a:txBody>
                  <a:tcPr marL="7007" marR="7007" marT="7007" marB="7007" anchor="ctr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626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4</a:t>
                      </a:r>
                    </a:p>
                  </a:txBody>
                  <a:tcPr marL="7007" marR="7007" marT="7007" marB="7007" anchor="ctr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rb+</a:t>
                      </a:r>
                    </a:p>
                  </a:txBody>
                  <a:tcPr marL="7007" marR="7007" marT="7007" marB="7007" anchor="ctr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opens the file to read and write both in binary format. The file pointer exists at the beginning of the file.</a:t>
                      </a:r>
                    </a:p>
                  </a:txBody>
                  <a:tcPr marL="7007" marR="7007" marT="7007" marB="7007" anchor="ctr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42392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5</a:t>
                      </a:r>
                    </a:p>
                  </a:txBody>
                  <a:tcPr marL="7007" marR="7007" marT="7007" marB="7007" anchor="ctr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w</a:t>
                      </a:r>
                    </a:p>
                  </a:txBody>
                  <a:tcPr marL="7007" marR="7007" marT="7007" marB="7007" anchor="ctr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opens the file to write only. It overwrites the file if previously </a:t>
                      </a:r>
                      <a:r>
                        <a:rPr lang="en-US" sz="1800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exists. 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007" marR="7007" marT="7007" marB="7007" anchor="ctr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392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6</a:t>
                      </a:r>
                    </a:p>
                  </a:txBody>
                  <a:tcPr marL="7007" marR="7007" marT="7007" marB="7007" anchor="ctr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wb</a:t>
                      </a:r>
                    </a:p>
                  </a:txBody>
                  <a:tcPr marL="7007" marR="7007" marT="7007" marB="7007" anchor="ctr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opens the file to write only in binary format. It overwrites the file if it exists </a:t>
                      </a:r>
                      <a:r>
                        <a:rPr lang="en-US" sz="1800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previously.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007" marR="7007" marT="7007" marB="7007" anchor="ctr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676174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7</a:t>
                      </a:r>
                    </a:p>
                  </a:txBody>
                  <a:tcPr marL="7007" marR="7007" marT="7007" marB="7007" anchor="ctr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w+</a:t>
                      </a:r>
                    </a:p>
                  </a:txBody>
                  <a:tcPr marL="7007" marR="7007" marT="7007" marB="7007" anchor="ctr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opens the file to write and read </a:t>
                      </a:r>
                      <a:r>
                        <a:rPr lang="en-US" sz="1800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both. It </a:t>
                      </a:r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creates a new file if no file exists. </a:t>
                      </a:r>
                    </a:p>
                  </a:txBody>
                  <a:tcPr marL="7007" marR="7007" marT="7007" marB="7007" anchor="ctr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66265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8</a:t>
                      </a:r>
                    </a:p>
                  </a:txBody>
                  <a:tcPr marL="7007" marR="7007" marT="7007" marB="7007" anchor="ctr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wb+</a:t>
                      </a:r>
                    </a:p>
                  </a:txBody>
                  <a:tcPr marL="7007" marR="7007" marT="7007" marB="7007" anchor="ctr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opens the file to write and read both in binary format</a:t>
                      </a:r>
                      <a:r>
                        <a:rPr lang="en-US" sz="1800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007" marR="7007" marT="7007" marB="7007" anchor="ctr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392391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9</a:t>
                      </a:r>
                    </a:p>
                  </a:txBody>
                  <a:tcPr marL="7007" marR="7007" marT="7007" marB="7007" anchor="ctr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</a:t>
                      </a:r>
                    </a:p>
                  </a:txBody>
                  <a:tcPr marL="7007" marR="7007" marT="7007" marB="7007" anchor="ctr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opens the file in the append </a:t>
                      </a:r>
                      <a:r>
                        <a:rPr lang="en-US" sz="1800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mode.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007" marR="7007" marT="7007" marB="7007" anchor="ctr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392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10</a:t>
                      </a:r>
                    </a:p>
                  </a:txBody>
                  <a:tcPr marL="7007" marR="7007" marT="7007" marB="7007" anchor="ctr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ab</a:t>
                      </a:r>
                    </a:p>
                  </a:txBody>
                  <a:tcPr marL="7007" marR="7007" marT="7007" marB="7007" anchor="ctr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opens the file in the append mode in binary </a:t>
                      </a:r>
                      <a:r>
                        <a:rPr lang="en-US" sz="1800" dirty="0" smtClean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format</a:t>
                      </a:r>
                      <a:endParaRPr lang="en-US" sz="1800" dirty="0">
                        <a:solidFill>
                          <a:srgbClr val="333333"/>
                        </a:solidFill>
                        <a:effectLst/>
                        <a:latin typeface="inter-regular"/>
                      </a:endParaRPr>
                    </a:p>
                  </a:txBody>
                  <a:tcPr marL="7007" marR="7007" marT="7007" marB="7007" anchor="ctr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  <a:tr h="36086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11</a:t>
                      </a:r>
                    </a:p>
                  </a:txBody>
                  <a:tcPr marL="7007" marR="7007" marT="7007" marB="7007" anchor="ctr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a+</a:t>
                      </a:r>
                    </a:p>
                  </a:txBody>
                  <a:tcPr marL="7007" marR="7007" marT="7007" marB="7007" anchor="ctr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opens a file to append and read both. The file pointer remains at the end of the file if a file exists. It creates a new file if no file exists with the same name.</a:t>
                      </a:r>
                    </a:p>
                  </a:txBody>
                  <a:tcPr marL="7007" marR="7007" marT="7007" marB="7007" anchor="ctr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12</a:t>
                      </a:r>
                    </a:p>
                  </a:txBody>
                  <a:tcPr marL="7007" marR="7007" marT="7007" marB="7007" anchor="ctr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IN" sz="180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ab+</a:t>
                      </a:r>
                    </a:p>
                  </a:txBody>
                  <a:tcPr marL="7007" marR="7007" marT="7007" marB="7007" anchor="ctr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opens a file to append and read both in binary format. The file pointer remains at the end of the file.</a:t>
                      </a:r>
                    </a:p>
                  </a:txBody>
                  <a:tcPr marL="7007" marR="7007" marT="7007" marB="7007" anchor="ctr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426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5528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1.Write a program to create data file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937" y="1002632"/>
            <a:ext cx="10615863" cy="517433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7200" dirty="0" smtClean="0"/>
              <a:t>Write() method is used to write a the given data into the file.</a:t>
            </a:r>
          </a:p>
          <a:p>
            <a:pPr marL="0" indent="0">
              <a:buNone/>
            </a:pPr>
            <a:r>
              <a:rPr lang="en-US" sz="7200" dirty="0" smtClean="0"/>
              <a:t>Syntax:    </a:t>
            </a:r>
            <a:r>
              <a:rPr lang="en-US" sz="7200" dirty="0" err="1" smtClean="0"/>
              <a:t>fileobj.write</a:t>
            </a:r>
            <a:r>
              <a:rPr lang="en-US" sz="7200" dirty="0" smtClean="0"/>
              <a:t>()</a:t>
            </a:r>
          </a:p>
          <a:p>
            <a:pPr marL="0" indent="0">
              <a:buNone/>
            </a:pPr>
            <a:endParaRPr lang="en-US" sz="5100" dirty="0"/>
          </a:p>
          <a:p>
            <a:pPr marL="0" indent="0">
              <a:buNone/>
            </a:pPr>
            <a:r>
              <a:rPr lang="en-US" sz="8000" dirty="0" smtClean="0"/>
              <a:t>Example:1</a:t>
            </a:r>
          </a:p>
          <a:p>
            <a:pPr marL="0" indent="0">
              <a:buNone/>
            </a:pPr>
            <a:r>
              <a:rPr lang="en-US" sz="8000" dirty="0" err="1" smtClean="0"/>
              <a:t>fp</a:t>
            </a:r>
            <a:r>
              <a:rPr lang="en-US" sz="8000" dirty="0"/>
              <a:t> = open</a:t>
            </a:r>
            <a:r>
              <a:rPr lang="en-US" sz="8000" dirty="0" smtClean="0"/>
              <a:t>(“</a:t>
            </a:r>
            <a:r>
              <a:rPr lang="en-US" sz="8000" dirty="0" err="1" smtClean="0"/>
              <a:t>sample.txt",“w</a:t>
            </a:r>
            <a:r>
              <a:rPr lang="en-US" sz="8000" dirty="0" smtClean="0"/>
              <a:t>")</a:t>
            </a:r>
            <a:r>
              <a:rPr lang="en-US" sz="8000" dirty="0"/>
              <a:t>    </a:t>
            </a:r>
          </a:p>
          <a:p>
            <a:pPr marL="0" indent="0">
              <a:buNone/>
            </a:pPr>
            <a:r>
              <a:rPr lang="en-US" sz="8000" dirty="0" err="1" smtClean="0"/>
              <a:t>fp.write</a:t>
            </a:r>
            <a:r>
              <a:rPr lang="en-US" sz="8000" dirty="0"/>
              <a:t>('</a:t>
            </a:r>
            <a:r>
              <a:rPr lang="en-US" sz="8000" dirty="0" smtClean="0"/>
              <a:t>'Python</a:t>
            </a:r>
            <a:r>
              <a:rPr lang="en-US" sz="8000" dirty="0"/>
              <a:t> is the modern day language. It makes things so simple. </a:t>
            </a:r>
            <a:r>
              <a:rPr lang="en-US" sz="8000" dirty="0" smtClean="0"/>
              <a:t> It</a:t>
            </a:r>
            <a:r>
              <a:rPr lang="en-US" sz="8000" dirty="0"/>
              <a:t> is the fastest-growing programing language</a:t>
            </a:r>
            <a:r>
              <a:rPr lang="en-US" sz="8000" dirty="0" smtClean="0"/>
              <a:t>'')</a:t>
            </a:r>
            <a:r>
              <a:rPr lang="en-US" sz="8000" dirty="0"/>
              <a:t>  </a:t>
            </a:r>
            <a:endParaRPr lang="en-US" sz="8000" dirty="0" smtClean="0"/>
          </a:p>
          <a:p>
            <a:pPr marL="0" indent="0">
              <a:buNone/>
            </a:pPr>
            <a:r>
              <a:rPr lang="en-US" sz="8000" dirty="0" smtClean="0"/>
              <a:t>print</a:t>
            </a:r>
            <a:r>
              <a:rPr lang="en-US" sz="8000" dirty="0"/>
              <a:t>("{} File created </a:t>
            </a:r>
            <a:r>
              <a:rPr lang="en-US" sz="8000" dirty="0" err="1" smtClean="0"/>
              <a:t>succesfully</a:t>
            </a:r>
            <a:r>
              <a:rPr lang="en-US" sz="8000" dirty="0"/>
              <a:t>".format("sample.txt"))</a:t>
            </a:r>
          </a:p>
          <a:p>
            <a:pPr marL="0" indent="0">
              <a:buNone/>
            </a:pPr>
            <a:r>
              <a:rPr lang="en-US" sz="8000" dirty="0" err="1"/>
              <a:t>fp.close</a:t>
            </a:r>
            <a:r>
              <a:rPr lang="en-US" sz="8000" dirty="0"/>
              <a:t>()</a:t>
            </a:r>
          </a:p>
          <a:p>
            <a:pPr marL="0" indent="0">
              <a:buNone/>
            </a:pPr>
            <a:endParaRPr lang="en-US" sz="8000" dirty="0" smtClean="0"/>
          </a:p>
          <a:p>
            <a:pPr marL="0" indent="0" fontAlgn="base">
              <a:buNone/>
            </a:pPr>
            <a:endParaRPr lang="en-US" sz="8000" dirty="0"/>
          </a:p>
          <a:p>
            <a:pPr marL="0" indent="0" fontAlgn="base">
              <a:buNone/>
            </a:pPr>
            <a:r>
              <a:rPr lang="en-US" sz="8000" u="sng" dirty="0" smtClean="0">
                <a:solidFill>
                  <a:srgbClr val="FF0000"/>
                </a:solidFill>
              </a:rPr>
              <a:t>2n method with statement:</a:t>
            </a:r>
          </a:p>
          <a:p>
            <a:pPr marL="0" indent="0" fontAlgn="base">
              <a:buNone/>
            </a:pPr>
            <a:endParaRPr lang="en-US" sz="8000" u="sng" dirty="0" smtClean="0">
              <a:solidFill>
                <a:srgbClr val="FF0000"/>
              </a:solidFill>
            </a:endParaRPr>
          </a:p>
          <a:p>
            <a:pPr marL="0" indent="0" fontAlgn="base">
              <a:buNone/>
            </a:pPr>
            <a:r>
              <a:rPr lang="en-US" sz="8000" dirty="0" smtClean="0">
                <a:solidFill>
                  <a:srgbClr val="FF0000"/>
                </a:solidFill>
              </a:rPr>
              <a:t>with </a:t>
            </a:r>
            <a:r>
              <a:rPr lang="en-US" sz="8000" dirty="0">
                <a:solidFill>
                  <a:srgbClr val="FF0000"/>
                </a:solidFill>
              </a:rPr>
              <a:t>open("file.txt", "w") as f</a:t>
            </a:r>
            <a:r>
              <a:rPr lang="en-US" sz="8000" dirty="0" smtClean="0">
                <a:solidFill>
                  <a:srgbClr val="FF0000"/>
                </a:solidFill>
              </a:rPr>
              <a:t>:</a:t>
            </a:r>
          </a:p>
          <a:p>
            <a:pPr marL="0" indent="0" fontAlgn="base">
              <a:buNone/>
            </a:pPr>
            <a:r>
              <a:rPr lang="en-US" sz="8000" dirty="0">
                <a:solidFill>
                  <a:srgbClr val="FF0000"/>
                </a:solidFill>
              </a:rPr>
              <a:t> </a:t>
            </a:r>
            <a:r>
              <a:rPr lang="en-US" sz="8000" dirty="0" smtClean="0">
                <a:solidFill>
                  <a:srgbClr val="FF0000"/>
                </a:solidFill>
              </a:rPr>
              <a:t>      </a:t>
            </a:r>
            <a:r>
              <a:rPr lang="en-US" sz="8000" dirty="0" err="1" smtClean="0">
                <a:solidFill>
                  <a:srgbClr val="FF0000"/>
                </a:solidFill>
              </a:rPr>
              <a:t>f.write</a:t>
            </a:r>
            <a:r>
              <a:rPr lang="en-US" sz="8000" dirty="0">
                <a:solidFill>
                  <a:srgbClr val="FF0000"/>
                </a:solidFill>
              </a:rPr>
              <a:t>("Hello World</a:t>
            </a:r>
            <a:r>
              <a:rPr lang="en-US" sz="8000" dirty="0" smtClean="0">
                <a:solidFill>
                  <a:srgbClr val="FF0000"/>
                </a:solidFill>
              </a:rPr>
              <a:t>!!!")</a:t>
            </a:r>
          </a:p>
          <a:p>
            <a:pPr marL="0" indent="0" fontAlgn="base">
              <a:buNone/>
            </a:pPr>
            <a:r>
              <a:rPr lang="en-US" sz="8000" dirty="0" smtClean="0">
                <a:solidFill>
                  <a:srgbClr val="FF0000"/>
                </a:solidFill>
              </a:rPr>
              <a:t>       </a:t>
            </a:r>
            <a:r>
              <a:rPr lang="en-US" sz="8000" dirty="0" err="1" smtClean="0">
                <a:solidFill>
                  <a:srgbClr val="FF0000"/>
                </a:solidFill>
              </a:rPr>
              <a:t>f.close</a:t>
            </a:r>
            <a:r>
              <a:rPr lang="en-US" sz="8000" dirty="0" smtClean="0">
                <a:solidFill>
                  <a:srgbClr val="FF0000"/>
                </a:solidFill>
              </a:rPr>
              <a:t>()</a:t>
            </a:r>
            <a:endParaRPr lang="en-US" sz="8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  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206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420" y="365125"/>
            <a:ext cx="10431379" cy="581359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2. Reading data from the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968" y="1047583"/>
            <a:ext cx="10515600" cy="4351338"/>
          </a:xfrm>
        </p:spPr>
        <p:txBody>
          <a:bodyPr/>
          <a:lstStyle/>
          <a:p>
            <a:r>
              <a:rPr lang="en-IN" dirty="0" smtClean="0"/>
              <a:t>read() method is used to read the content from the file.</a:t>
            </a:r>
          </a:p>
          <a:p>
            <a:r>
              <a:rPr lang="en-IN" dirty="0" smtClean="0"/>
              <a:t>Syntax:     </a:t>
            </a:r>
            <a:r>
              <a:rPr lang="en-IN" dirty="0" err="1" smtClean="0"/>
              <a:t>fileobject.read</a:t>
            </a:r>
            <a:r>
              <a:rPr lang="en-IN" dirty="0" smtClean="0"/>
              <a:t>()</a:t>
            </a:r>
          </a:p>
          <a:p>
            <a:pPr marL="0" indent="0">
              <a:buNone/>
            </a:pPr>
            <a:r>
              <a:rPr lang="en-IN" u="sng" dirty="0" smtClean="0">
                <a:solidFill>
                  <a:srgbClr val="FF0000"/>
                </a:solidFill>
              </a:rPr>
              <a:t>Write a program to read the data from the file.</a:t>
            </a:r>
          </a:p>
          <a:p>
            <a:pPr marL="0" indent="0">
              <a:buNone/>
            </a:pPr>
            <a:r>
              <a:rPr lang="en-US" dirty="0"/>
              <a:t>f=open("</a:t>
            </a:r>
            <a:r>
              <a:rPr lang="en-US" dirty="0" err="1"/>
              <a:t>sample.txt","r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/>
              <a:t>content=</a:t>
            </a:r>
            <a:r>
              <a:rPr lang="en-US" dirty="0" err="1"/>
              <a:t>f.read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print(content)</a:t>
            </a:r>
          </a:p>
          <a:p>
            <a:pPr marL="0" indent="0">
              <a:buNone/>
            </a:pPr>
            <a:r>
              <a:rPr lang="en-US" dirty="0" err="1" smtClean="0"/>
              <a:t>f.close</a:t>
            </a:r>
            <a:r>
              <a:rPr lang="en-US" dirty="0"/>
              <a:t>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488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928"/>
          </a:xfrm>
        </p:spPr>
        <p:txBody>
          <a:bodyPr/>
          <a:lstStyle/>
          <a:p>
            <a:r>
              <a:rPr lang="en-IN" dirty="0" smtClean="0"/>
              <a:t>3. Write a program to append given data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252" y="1283367"/>
            <a:ext cx="10495547" cy="489359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f=open</a:t>
            </a:r>
            <a:r>
              <a:rPr lang="en-US" dirty="0"/>
              <a:t>("</a:t>
            </a:r>
            <a:r>
              <a:rPr lang="en-US" dirty="0" err="1"/>
              <a:t>sample.txt","a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 err="1"/>
              <a:t>f.write</a:t>
            </a:r>
            <a:r>
              <a:rPr lang="en-US" dirty="0"/>
              <a:t>("python is used in many application developments")</a:t>
            </a:r>
          </a:p>
          <a:p>
            <a:pPr marL="0" indent="0">
              <a:buNone/>
            </a:pPr>
            <a:r>
              <a:rPr lang="en-US" dirty="0" err="1"/>
              <a:t>f.close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smtClean="0"/>
              <a:t>with </a:t>
            </a:r>
            <a:r>
              <a:rPr lang="en-US" dirty="0"/>
              <a:t>open("</a:t>
            </a:r>
            <a:r>
              <a:rPr lang="en-US" dirty="0" err="1"/>
              <a:t>sample.txt","r</a:t>
            </a:r>
            <a:r>
              <a:rPr lang="en-US" dirty="0"/>
              <a:t>") as f:</a:t>
            </a:r>
          </a:p>
          <a:p>
            <a:pPr marL="0" indent="0">
              <a:buNone/>
            </a:pPr>
            <a:r>
              <a:rPr lang="en-US" dirty="0"/>
              <a:t>   content=</a:t>
            </a:r>
            <a:r>
              <a:rPr lang="en-US" dirty="0" err="1"/>
              <a:t>f.read</a:t>
            </a:r>
            <a:r>
              <a:rPr lang="en-US" dirty="0"/>
              <a:t>() </a:t>
            </a:r>
          </a:p>
          <a:p>
            <a:pPr marL="0" indent="0">
              <a:buNone/>
            </a:pPr>
            <a:r>
              <a:rPr lang="en-US" dirty="0"/>
              <a:t>   print("File content after append")</a:t>
            </a:r>
          </a:p>
          <a:p>
            <a:pPr marL="0" indent="0">
              <a:buNone/>
            </a:pPr>
            <a:r>
              <a:rPr lang="en-US" dirty="0"/>
              <a:t>   print(content)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f.close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5009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2307</TotalTime>
  <Words>937</Words>
  <Application>Microsoft Office PowerPoint</Application>
  <PresentationFormat>Custom</PresentationFormat>
  <Paragraphs>242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Python Data Files</vt:lpstr>
      <vt:lpstr>TYPES OF DATA FILES</vt:lpstr>
      <vt:lpstr>PowerPoint Presentation</vt:lpstr>
      <vt:lpstr>FILE ACCESS METHODS</vt:lpstr>
      <vt:lpstr>PowerPoint Presentation</vt:lpstr>
      <vt:lpstr>1.Write a program to create data file </vt:lpstr>
      <vt:lpstr>2. Reading data from the file</vt:lpstr>
      <vt:lpstr>3. Write a program to append given data </vt:lpstr>
      <vt:lpstr>PowerPoint Presentation</vt:lpstr>
      <vt:lpstr>PowerPoint Presentation</vt:lpstr>
      <vt:lpstr>PowerPoint Presentation</vt:lpstr>
      <vt:lpstr> Read Lines of the file </vt:lpstr>
      <vt:lpstr>PowerPoint Presentation</vt:lpstr>
      <vt:lpstr>File.readlines: </vt:lpstr>
      <vt:lpstr>File.writelines()</vt:lpstr>
      <vt:lpstr>Random file Access:</vt:lpstr>
      <vt:lpstr>PowerPoint Presentation</vt:lpstr>
      <vt:lpstr>PowerPoint Presentation</vt:lpstr>
      <vt:lpstr>Linecache: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 BHARGAVA</dc:creator>
  <cp:lastModifiedBy>sai sumanth</cp:lastModifiedBy>
  <cp:revision>216</cp:revision>
  <dcterms:created xsi:type="dcterms:W3CDTF">2020-07-04T06:33:25Z</dcterms:created>
  <dcterms:modified xsi:type="dcterms:W3CDTF">2023-04-04T15:52:39Z</dcterms:modified>
</cp:coreProperties>
</file>