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63" r:id="rId2"/>
    <p:sldId id="299" r:id="rId3"/>
    <p:sldId id="342" r:id="rId4"/>
    <p:sldId id="343" r:id="rId5"/>
    <p:sldId id="344" r:id="rId6"/>
    <p:sldId id="350" r:id="rId7"/>
    <p:sldId id="351" r:id="rId8"/>
    <p:sldId id="395" r:id="rId9"/>
    <p:sldId id="352" r:id="rId10"/>
    <p:sldId id="353" r:id="rId11"/>
    <p:sldId id="348" r:id="rId12"/>
    <p:sldId id="364" r:id="rId13"/>
    <p:sldId id="349" r:id="rId14"/>
    <p:sldId id="354" r:id="rId15"/>
    <p:sldId id="355" r:id="rId16"/>
    <p:sldId id="356" r:id="rId17"/>
    <p:sldId id="358" r:id="rId18"/>
    <p:sldId id="359" r:id="rId19"/>
    <p:sldId id="402" r:id="rId20"/>
    <p:sldId id="403" r:id="rId21"/>
    <p:sldId id="360" r:id="rId22"/>
    <p:sldId id="361" r:id="rId23"/>
    <p:sldId id="362" r:id="rId24"/>
    <p:sldId id="365" r:id="rId25"/>
    <p:sldId id="366" r:id="rId26"/>
    <p:sldId id="368" r:id="rId27"/>
    <p:sldId id="367" r:id="rId28"/>
    <p:sldId id="372" r:id="rId29"/>
    <p:sldId id="371" r:id="rId30"/>
    <p:sldId id="370" r:id="rId31"/>
    <p:sldId id="373" r:id="rId32"/>
    <p:sldId id="376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86" r:id="rId43"/>
    <p:sldId id="387" r:id="rId44"/>
    <p:sldId id="388" r:id="rId45"/>
    <p:sldId id="389" r:id="rId46"/>
    <p:sldId id="390" r:id="rId47"/>
    <p:sldId id="391" r:id="rId48"/>
    <p:sldId id="392" r:id="rId49"/>
    <p:sldId id="393" r:id="rId50"/>
    <p:sldId id="396" r:id="rId51"/>
    <p:sldId id="397" r:id="rId52"/>
    <p:sldId id="398" r:id="rId53"/>
    <p:sldId id="401" r:id="rId54"/>
    <p:sldId id="400" r:id="rId55"/>
    <p:sldId id="39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="" xmlns:p15="http://schemas.microsoft.com/office/powerpoint/2012/main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98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98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44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1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38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7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50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0468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04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0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34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03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8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05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4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1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A9A885-C142-4002-A6D1-8ADD0C8594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0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4/6/2023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	</a:t>
            </a:r>
            <a:r>
              <a:rPr lang="en-US" b="1" smtClean="0">
                <a:solidFill>
                  <a:srgbClr val="FF0000"/>
                </a:solidFill>
              </a:rPr>
              <a:t>	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879" y="107668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70648" y="969818"/>
            <a:ext cx="892273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>
              <a:buAutoNum type="arabicPeriod" startAt="2"/>
            </a:pPr>
            <a:r>
              <a:rPr lang="en-US" sz="2800" dirty="0" smtClean="0">
                <a:solidFill>
                  <a:srgbClr val="FF0000"/>
                </a:solidFill>
              </a:rPr>
              <a:t>Creating array from </a:t>
            </a:r>
            <a:r>
              <a:rPr lang="en-US" sz="2800" dirty="0" err="1" smtClean="0">
                <a:solidFill>
                  <a:srgbClr val="FF0000"/>
                </a:solidFill>
              </a:rPr>
              <a:t>tuple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514350" lvl="0" indent="-514350"/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b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((1 , 3, 2))</a:t>
            </a:r>
          </a:p>
          <a:p>
            <a:r>
              <a:rPr lang="en-US" sz="2800" dirty="0" smtClean="0"/>
              <a:t>print ("\</a:t>
            </a:r>
            <a:r>
              <a:rPr lang="en-US" sz="2800" dirty="0" err="1" smtClean="0"/>
              <a:t>nArray</a:t>
            </a:r>
            <a:r>
              <a:rPr lang="en-US" sz="2800" dirty="0" smtClean="0"/>
              <a:t> created using passed </a:t>
            </a:r>
            <a:r>
              <a:rPr lang="en-US" sz="2800" dirty="0" err="1" smtClean="0"/>
              <a:t>tuple</a:t>
            </a:r>
            <a:r>
              <a:rPr lang="en-US" sz="2800" dirty="0" smtClean="0"/>
              <a:t>:\n", b)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Array created using passed </a:t>
            </a:r>
            <a:r>
              <a:rPr lang="en-US" sz="2800" dirty="0" err="1" smtClean="0"/>
              <a:t>tuple</a:t>
            </a:r>
            <a:r>
              <a:rPr lang="en-US" sz="2800" dirty="0" smtClean="0"/>
              <a:t>: [1, 3, 2]  </a:t>
            </a:r>
          </a:p>
          <a:p>
            <a:pPr marL="514350" lvl="0" indent="-514350">
              <a:buAutoNum type="arabicPeriod" startAt="3"/>
            </a:pPr>
            <a:r>
              <a:rPr lang="en-US" sz="2800" dirty="0" smtClean="0">
                <a:solidFill>
                  <a:srgbClr val="FF0000"/>
                </a:solidFill>
              </a:rPr>
              <a:t>Creating a 3X4 array with all zeros</a:t>
            </a:r>
          </a:p>
          <a:p>
            <a:pPr marL="514350" lvl="0" indent="-514350"/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c = </a:t>
            </a:r>
            <a:r>
              <a:rPr lang="en-US" sz="2800" dirty="0" err="1" smtClean="0"/>
              <a:t>np.zeros</a:t>
            </a:r>
            <a:r>
              <a:rPr lang="en-US" sz="2800" dirty="0" smtClean="0"/>
              <a:t>((3, 4))</a:t>
            </a:r>
          </a:p>
          <a:p>
            <a:r>
              <a:rPr lang="en-US" sz="2800" dirty="0" smtClean="0"/>
              <a:t>print ("\</a:t>
            </a:r>
            <a:r>
              <a:rPr lang="en-US" sz="2800" dirty="0" err="1" smtClean="0"/>
              <a:t>nAn</a:t>
            </a:r>
            <a:r>
              <a:rPr lang="en-US" sz="2800" dirty="0" smtClean="0"/>
              <a:t> array initialized with all zeros:\n", c)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An array initialized with all zeros:</a:t>
            </a:r>
          </a:p>
          <a:p>
            <a:r>
              <a:rPr lang="en-US" sz="2800" dirty="0" smtClean="0"/>
              <a:t>[ [ 0.,  0.,  0.,  0.],       [ 0.,  0.,  0.,  0.],       [ 0.,  0.,  0.,  0.]]</a:t>
            </a:r>
            <a:endParaRPr lang="en-IN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67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571462" y="955965"/>
            <a:ext cx="10572749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/>
            <a:r>
              <a:rPr lang="en-US" sz="2800" dirty="0" smtClean="0">
                <a:solidFill>
                  <a:srgbClr val="FF0000"/>
                </a:solidFill>
              </a:rPr>
              <a:t>4.	Create a constant value array of complex type</a:t>
            </a:r>
          </a:p>
          <a:p>
            <a:pPr marL="514350" lvl="0" indent="-514350"/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d = </a:t>
            </a:r>
            <a:r>
              <a:rPr lang="en-US" sz="2800" dirty="0" err="1" smtClean="0"/>
              <a:t>np.full</a:t>
            </a:r>
            <a:r>
              <a:rPr lang="en-US" sz="2800" dirty="0" smtClean="0"/>
              <a:t>((3, 3), 6, </a:t>
            </a:r>
            <a:r>
              <a:rPr lang="en-US" sz="2800" dirty="0" err="1" smtClean="0"/>
              <a:t>dtype</a:t>
            </a:r>
            <a:r>
              <a:rPr lang="en-US" sz="2800" dirty="0" smtClean="0"/>
              <a:t> = 'complex')</a:t>
            </a:r>
          </a:p>
          <a:p>
            <a:r>
              <a:rPr lang="en-US" sz="2800" dirty="0" smtClean="0"/>
              <a:t>print ("\</a:t>
            </a:r>
            <a:r>
              <a:rPr lang="en-US" sz="2800" dirty="0" err="1" smtClean="0"/>
              <a:t>nAn</a:t>
            </a:r>
            <a:r>
              <a:rPr lang="en-US" sz="2800" dirty="0" smtClean="0"/>
              <a:t> array initialized with all 6s.“)</a:t>
            </a:r>
          </a:p>
          <a:p>
            <a:r>
              <a:rPr lang="en-US" sz="2800" dirty="0" smtClean="0"/>
              <a:t>Print("Array type is complex:\n", d)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An array initialized with all 6s.Array type is complex: [[ 6.+0.j  </a:t>
            </a:r>
            <a:r>
              <a:rPr lang="en-US" sz="2800" dirty="0" err="1" smtClean="0"/>
              <a:t>6.+0.j</a:t>
            </a:r>
            <a:r>
              <a:rPr lang="en-US" sz="2800" dirty="0" smtClean="0"/>
              <a:t>  </a:t>
            </a:r>
            <a:r>
              <a:rPr lang="en-US" sz="2800" dirty="0" err="1" smtClean="0"/>
              <a:t>6.+0.j</a:t>
            </a:r>
            <a:r>
              <a:rPr lang="en-US" sz="2800" dirty="0" smtClean="0"/>
              <a:t>]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800" dirty="0" smtClean="0"/>
              <a:t> [ 6.+0.j  </a:t>
            </a:r>
            <a:r>
              <a:rPr lang="en-US" sz="2800" dirty="0" err="1" smtClean="0"/>
              <a:t>6.+0.j</a:t>
            </a:r>
            <a:r>
              <a:rPr lang="en-US" sz="2800" dirty="0" smtClean="0"/>
              <a:t>  </a:t>
            </a:r>
            <a:r>
              <a:rPr lang="en-US" sz="2800" dirty="0" err="1" smtClean="0"/>
              <a:t>6.+0.j</a:t>
            </a:r>
            <a:r>
              <a:rPr lang="en-US" sz="2800" dirty="0" smtClean="0"/>
              <a:t>]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800" dirty="0" smtClean="0"/>
              <a:t> [ 6.+0.j  </a:t>
            </a:r>
            <a:r>
              <a:rPr lang="en-US" sz="2800" dirty="0" err="1" smtClean="0"/>
              <a:t>6.+0.j</a:t>
            </a:r>
            <a:r>
              <a:rPr lang="en-US" sz="2800" dirty="0" smtClean="0"/>
              <a:t>  </a:t>
            </a:r>
            <a:r>
              <a:rPr lang="en-US" sz="2800" dirty="0" err="1" smtClean="0"/>
              <a:t>6.+0.j</a:t>
            </a:r>
            <a:r>
              <a:rPr lang="en-US" sz="2800" dirty="0" smtClean="0"/>
              <a:t>]] </a:t>
            </a:r>
          </a:p>
          <a:p>
            <a:r>
              <a:rPr lang="en-US" sz="2800" dirty="0" smtClean="0"/>
              <a:t> 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124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571462" y="911002"/>
            <a:ext cx="10572749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r>
              <a:rPr lang="en-US" sz="2800" dirty="0" smtClean="0"/>
              <a:t> </a:t>
            </a:r>
          </a:p>
          <a:p>
            <a:pPr marL="514350" lvl="0" indent="-514350">
              <a:buAutoNum type="arabicPeriod" startAt="5"/>
            </a:pPr>
            <a:r>
              <a:rPr lang="en-US" sz="2800" dirty="0" smtClean="0">
                <a:solidFill>
                  <a:srgbClr val="FF0000"/>
                </a:solidFill>
              </a:rPr>
              <a:t>Create an array with random values</a:t>
            </a:r>
          </a:p>
          <a:p>
            <a:pPr marL="514350" lvl="0" indent="-514350"/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e = </a:t>
            </a:r>
            <a:r>
              <a:rPr lang="en-US" sz="2800" dirty="0" err="1" smtClean="0"/>
              <a:t>np.random.random</a:t>
            </a:r>
            <a:r>
              <a:rPr lang="en-US" sz="2800" dirty="0" smtClean="0"/>
              <a:t>((2, 2))</a:t>
            </a:r>
          </a:p>
          <a:p>
            <a:r>
              <a:rPr lang="en-US" sz="2800" dirty="0" smtClean="0"/>
              <a:t>print ("\</a:t>
            </a:r>
            <a:r>
              <a:rPr lang="en-US" sz="2800" dirty="0" err="1" smtClean="0"/>
              <a:t>nA</a:t>
            </a:r>
            <a:r>
              <a:rPr lang="en-US" sz="2800" dirty="0" smtClean="0"/>
              <a:t> random array:\n", e)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A random array: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800" dirty="0" smtClean="0"/>
              <a:t> [[ 0.2721846   0.61584512]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800" dirty="0" smtClean="0"/>
              <a:t> [ 0.01898119  0.2220523 ]] 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1242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637674" y="1263316"/>
            <a:ext cx="10506537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>
              <a:buAutoNum type="arabicPeriod" startAt="6"/>
            </a:pPr>
            <a:r>
              <a:rPr lang="en-US" sz="2800" dirty="0" smtClean="0">
                <a:solidFill>
                  <a:srgbClr val="FF0000"/>
                </a:solidFill>
              </a:rPr>
              <a:t>Create a sequence of integers   from 0 to 30 with steps of 5</a:t>
            </a:r>
          </a:p>
          <a:p>
            <a:pPr marL="514350" lvl="0" indent="-514350"/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f = </a:t>
            </a:r>
            <a:r>
              <a:rPr lang="en-US" sz="2800" dirty="0" err="1" smtClean="0"/>
              <a:t>np.arange</a:t>
            </a:r>
            <a:r>
              <a:rPr lang="en-US" sz="2800" dirty="0" smtClean="0"/>
              <a:t>(0, 30, 5)</a:t>
            </a:r>
          </a:p>
          <a:p>
            <a:r>
              <a:rPr lang="en-US" sz="2800" dirty="0" smtClean="0"/>
              <a:t>print ("\</a:t>
            </a:r>
            <a:r>
              <a:rPr lang="en-US" sz="2800" dirty="0" err="1" smtClean="0"/>
              <a:t>nA</a:t>
            </a:r>
            <a:r>
              <a:rPr lang="en-US" sz="2800" dirty="0" smtClean="0"/>
              <a:t> sequential array with steps of 5:\n", f)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A sequential array with steps of 5: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800" dirty="0" smtClean="0"/>
              <a:t> [ </a:t>
            </a:r>
            <a:r>
              <a:rPr lang="en-US" sz="2800" dirty="0" smtClean="0"/>
              <a:t>0,</a:t>
            </a:r>
            <a:r>
              <a:rPr lang="en-US" sz="2800" dirty="0" smtClean="0"/>
              <a:t>  5 </a:t>
            </a:r>
            <a:r>
              <a:rPr lang="en-US" sz="2800" dirty="0" smtClean="0"/>
              <a:t>,10,15,</a:t>
            </a:r>
            <a:r>
              <a:rPr lang="en-US" sz="2800" dirty="0" smtClean="0"/>
              <a:t> </a:t>
            </a:r>
            <a:r>
              <a:rPr lang="en-US" sz="2800" dirty="0" smtClean="0"/>
              <a:t>20,</a:t>
            </a:r>
            <a:r>
              <a:rPr lang="en-US" sz="2800" dirty="0" smtClean="0"/>
              <a:t> 25] </a:t>
            </a:r>
          </a:p>
          <a:p>
            <a:r>
              <a:rPr lang="en-US" sz="2800" dirty="0" smtClean="0"/>
              <a:t>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947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571462" y="1619237"/>
            <a:ext cx="10572749" cy="417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marL="457200" lvl="0" indent="-457200">
              <a:buAutoNum type="arabicPeriod" startAt="7"/>
            </a:pPr>
            <a:r>
              <a:rPr lang="en-US" sz="2400" dirty="0" smtClean="0">
                <a:solidFill>
                  <a:srgbClr val="FF0000"/>
                </a:solidFill>
              </a:rPr>
              <a:t>Create a sequence of 10 values in range 0 to 5</a:t>
            </a:r>
          </a:p>
          <a:p>
            <a:pPr marL="457200" lvl="0" indent="-457200"/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g = </a:t>
            </a:r>
            <a:r>
              <a:rPr lang="en-US" sz="2400" dirty="0" err="1" smtClean="0"/>
              <a:t>np.linspace</a:t>
            </a:r>
            <a:r>
              <a:rPr lang="en-US" sz="2400" dirty="0" smtClean="0"/>
              <a:t>(0, 5, 10)</a:t>
            </a:r>
          </a:p>
          <a:p>
            <a:r>
              <a:rPr lang="en-US" sz="2400" dirty="0" smtClean="0"/>
              <a:t>print ("\</a:t>
            </a:r>
            <a:r>
              <a:rPr lang="en-US" sz="2400" dirty="0" err="1" smtClean="0"/>
              <a:t>nA</a:t>
            </a:r>
            <a:r>
              <a:rPr lang="en-US" sz="2400" dirty="0" smtClean="0"/>
              <a:t> sequential array with 10 values between 0 and 5:\n", g)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 smtClean="0"/>
              <a:t>A sequential array with 10 values between0 and 5:                                                                             </a:t>
            </a:r>
          </a:p>
          <a:p>
            <a:r>
              <a:rPr lang="en-US" sz="2400" dirty="0" smtClean="0"/>
              <a:t> [ 0.          0.55555556  1.11111111  1.66666667  2.22222222  2.77777778                                                     </a:t>
            </a:r>
          </a:p>
          <a:p>
            <a:r>
              <a:rPr lang="en-US" sz="2400" dirty="0" smtClean="0"/>
              <a:t>  3.33333333  3.88888889  4.44444444  5.        ]        </a:t>
            </a:r>
          </a:p>
          <a:p>
            <a:r>
              <a:rPr lang="en-US" sz="2400" dirty="0" smtClean="0"/>
              <a:t> </a:t>
            </a:r>
            <a:endParaRPr lang="en-US" sz="24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809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00050" y="1120474"/>
            <a:ext cx="7129463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>
              <a:buAutoNum type="arabicPeriod" startAt="8"/>
            </a:pPr>
            <a:r>
              <a:rPr lang="en-US" sz="2800" dirty="0" smtClean="0">
                <a:solidFill>
                  <a:srgbClr val="FF0000"/>
                </a:solidFill>
              </a:rPr>
              <a:t>Reshaping 3X4 array to 2X2X3 array</a:t>
            </a:r>
          </a:p>
          <a:p>
            <a:pPr marL="514350" lvl="0" indent="-514350"/>
            <a:r>
              <a:rPr lang="en-US" sz="2800" dirty="0" smtClean="0"/>
              <a:t>Example:</a:t>
            </a:r>
          </a:p>
          <a:p>
            <a:r>
              <a:rPr lang="en-US" sz="2800" dirty="0" err="1" smtClean="0"/>
              <a:t>arr</a:t>
            </a:r>
            <a:r>
              <a:rPr lang="en-US" sz="2800" dirty="0" smtClean="0"/>
              <a:t>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2, 3, 4],[5, 2, 4, 2],</a:t>
            </a:r>
          </a:p>
          <a:p>
            <a:r>
              <a:rPr lang="en-US" sz="2800" dirty="0" smtClean="0"/>
              <a:t>				[1, 2, 0, 1]])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err="1" smtClean="0"/>
              <a:t>newarr</a:t>
            </a:r>
            <a:r>
              <a:rPr lang="en-US" sz="2800" dirty="0" smtClean="0"/>
              <a:t> = </a:t>
            </a:r>
            <a:r>
              <a:rPr lang="en-US" sz="2800" dirty="0" err="1" smtClean="0"/>
              <a:t>arr.reshape</a:t>
            </a:r>
            <a:r>
              <a:rPr lang="en-US" sz="2800" dirty="0" smtClean="0"/>
              <a:t>(2, 2, 3)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print ("\</a:t>
            </a:r>
            <a:r>
              <a:rPr lang="en-US" sz="2800" dirty="0" err="1" smtClean="0"/>
              <a:t>nOriginal</a:t>
            </a:r>
            <a:r>
              <a:rPr lang="en-US" sz="2800" dirty="0" smtClean="0"/>
              <a:t> array:\n", </a:t>
            </a:r>
            <a:r>
              <a:rPr lang="en-US" sz="2800" dirty="0" err="1" smtClean="0"/>
              <a:t>arr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print ("Reshaped array:\n", </a:t>
            </a:r>
            <a:r>
              <a:rPr lang="en-US" sz="2800" dirty="0" err="1" smtClean="0"/>
              <a:t>newarr</a:t>
            </a:r>
            <a:r>
              <a:rPr lang="en-US" sz="2800" dirty="0" smtClean="0"/>
              <a:t>)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41673" y="1357745"/>
            <a:ext cx="374549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Original array:                     [[1 2 3 4]                         </a:t>
            </a:r>
          </a:p>
          <a:p>
            <a:r>
              <a:rPr lang="en-US" sz="2800" dirty="0" smtClean="0"/>
              <a:t> [5 2 4 2]                              </a:t>
            </a:r>
          </a:p>
          <a:p>
            <a:r>
              <a:rPr lang="en-US" sz="2800" dirty="0" smtClean="0"/>
              <a:t> [1 2 0 1]]   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 Reshaped array:                                                                                                              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[[[1 2 3]                                                                                                                   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[4 5 2]]                                                                                                                   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                                                                                                                           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[[4 2 1]                                                                                                                    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 [2 0 1]]] 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6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571463" y="1383632"/>
            <a:ext cx="6509276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>
              <a:buAutoNum type="arabicPeriod" startAt="9"/>
            </a:pPr>
            <a:r>
              <a:rPr lang="en-US" sz="2800" dirty="0" smtClean="0">
                <a:solidFill>
                  <a:srgbClr val="FF0000"/>
                </a:solidFill>
              </a:rPr>
              <a:t>Flatten array</a:t>
            </a:r>
          </a:p>
          <a:p>
            <a:pPr marL="514350" lvl="0" indent="-514350"/>
            <a:r>
              <a:rPr lang="en-US" sz="2800" dirty="0" smtClean="0"/>
              <a:t>Example:</a:t>
            </a:r>
          </a:p>
          <a:p>
            <a:r>
              <a:rPr lang="en-US" sz="2800" dirty="0" err="1" smtClean="0"/>
              <a:t>arr</a:t>
            </a:r>
            <a:r>
              <a:rPr lang="en-US" sz="2800" dirty="0" smtClean="0"/>
              <a:t>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2, 3], [4, 5, 6]])</a:t>
            </a:r>
          </a:p>
          <a:p>
            <a:r>
              <a:rPr lang="en-US" sz="2800" dirty="0" err="1" smtClean="0"/>
              <a:t>flarr</a:t>
            </a:r>
            <a:r>
              <a:rPr lang="en-US" sz="2800" dirty="0" smtClean="0"/>
              <a:t> = </a:t>
            </a:r>
            <a:r>
              <a:rPr lang="en-US" sz="2800" dirty="0" err="1" smtClean="0"/>
              <a:t>arr.flatten</a:t>
            </a:r>
            <a:r>
              <a:rPr lang="en-US" sz="2800" dirty="0" smtClean="0"/>
              <a:t>()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print ("\</a:t>
            </a:r>
            <a:r>
              <a:rPr lang="en-US" sz="2800" dirty="0" err="1" smtClean="0"/>
              <a:t>nOriginal</a:t>
            </a:r>
            <a:r>
              <a:rPr lang="en-US" sz="2800" dirty="0" smtClean="0"/>
              <a:t> array:\n", </a:t>
            </a:r>
            <a:r>
              <a:rPr lang="en-US" sz="2800" dirty="0" err="1" smtClean="0"/>
              <a:t>arr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print ("Fattened array:\n", </a:t>
            </a:r>
            <a:r>
              <a:rPr lang="en-US" sz="2800" dirty="0" err="1" smtClean="0"/>
              <a:t>flarr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               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800" dirty="0" smtClean="0"/>
              <a:t>                                                                                                               </a:t>
            </a:r>
          </a:p>
          <a:p>
            <a:r>
              <a:rPr lang="en-US" sz="2800" dirty="0" smtClean="0"/>
              <a:t> 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995138" y="1619238"/>
            <a:ext cx="330590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Original array:</a:t>
            </a:r>
            <a:endParaRPr lang="en-IN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[[1 2 3]                          </a:t>
            </a:r>
          </a:p>
          <a:p>
            <a:r>
              <a:rPr lang="en-US" sz="2800" dirty="0" smtClean="0"/>
              <a:t> [4 5 6]]                            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Fattened array:              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 [1 2 3 4 5 6]   </a:t>
            </a:r>
          </a:p>
          <a:p>
            <a:pPr lvl="0" algn="just"/>
            <a:endParaRPr lang="en-US" sz="2400" dirty="0" smtClean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1511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</a:rPr>
              <a:t>NumPy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219200"/>
            <a:ext cx="10733903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Access Array Elements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Array indexing </a:t>
            </a:r>
            <a:r>
              <a:rPr lang="en-US" sz="2800" dirty="0" smtClean="0"/>
              <a:t>is the same as accessing an array element.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array indexing is important for </a:t>
            </a:r>
            <a:r>
              <a:rPr lang="en-US" sz="2800" dirty="0" err="1" smtClean="0">
                <a:solidFill>
                  <a:srgbClr val="FF0000"/>
                </a:solidFill>
              </a:rPr>
              <a:t>analysing</a:t>
            </a:r>
            <a:r>
              <a:rPr lang="en-US" sz="2800" dirty="0" smtClean="0">
                <a:solidFill>
                  <a:srgbClr val="FF0000"/>
                </a:solidFill>
              </a:rPr>
              <a:t> and manipulating the array object.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NumPy</a:t>
            </a:r>
            <a:r>
              <a:rPr lang="en-US" sz="2800" dirty="0" smtClean="0"/>
              <a:t> provides </a:t>
            </a:r>
            <a:r>
              <a:rPr lang="en-US" sz="2800" dirty="0" smtClean="0">
                <a:solidFill>
                  <a:srgbClr val="FF0000"/>
                </a:solidFill>
              </a:rPr>
              <a:t>3 </a:t>
            </a:r>
            <a:r>
              <a:rPr lang="en-US" sz="2800" dirty="0" smtClean="0"/>
              <a:t>different ways for  array indexing.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Slicing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Integer array indexing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Boolean array indexing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188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</a:rPr>
              <a:t>NumPy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928256"/>
            <a:ext cx="10733903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 fontAlgn="base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Slicing:</a:t>
            </a:r>
            <a:r>
              <a:rPr lang="en-US" sz="2800" dirty="0" smtClean="0">
                <a:solidFill>
                  <a:srgbClr val="FF0000"/>
                </a:solidFill>
              </a:rPr>
              <a:t> 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arrays can be sliced. 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800" dirty="0" smtClean="0"/>
              <a:t> As arrays can be multidimensional, specify  slicing  for each dimension of the array.</a:t>
            </a:r>
          </a:p>
          <a:p>
            <a:pPr fontAlgn="base"/>
            <a:r>
              <a:rPr lang="en-US" sz="2800" dirty="0" smtClean="0"/>
              <a:t> Example:</a:t>
            </a:r>
          </a:p>
          <a:p>
            <a:pPr fontAlgn="base"/>
            <a:r>
              <a:rPr lang="en-US" sz="2800" dirty="0" smtClean="0"/>
              <a:t> </a:t>
            </a:r>
            <a:r>
              <a:rPr lang="en-US" sz="2800" dirty="0" err="1" smtClean="0"/>
              <a:t>arr</a:t>
            </a:r>
            <a:r>
              <a:rPr lang="en-US" sz="2800" dirty="0" smtClean="0"/>
              <a:t>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([[-1, 2, 0, 4], [4, -0.5, 6, 0], [2.6, 0, 7, 8], [3, -7, 4, 2.0]])</a:t>
            </a:r>
          </a:p>
          <a:p>
            <a:pPr fontAlgn="base"/>
            <a:r>
              <a:rPr lang="en-US" sz="2800" dirty="0" smtClean="0"/>
              <a:t> # Slicing array</a:t>
            </a:r>
          </a:p>
          <a:p>
            <a:pPr fontAlgn="base"/>
            <a:r>
              <a:rPr lang="en-US" sz="2800" dirty="0" smtClean="0"/>
              <a:t>temp = </a:t>
            </a:r>
            <a:r>
              <a:rPr lang="en-US" sz="2800" dirty="0" err="1" smtClean="0"/>
              <a:t>arr</a:t>
            </a:r>
            <a:r>
              <a:rPr lang="en-US" sz="2800" dirty="0" smtClean="0"/>
              <a:t>[:2, ::2]</a:t>
            </a:r>
          </a:p>
          <a:p>
            <a:pPr fontAlgn="base"/>
            <a:r>
              <a:rPr lang="en-US" sz="2800" dirty="0" smtClean="0"/>
              <a:t>print ("Array with first 2 rows and alternate columns(0 and 2):\n", temp)</a:t>
            </a:r>
          </a:p>
          <a:p>
            <a:pPr fontAlgn="base"/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Array with first 2 rows and alternate columns(0 and 2):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[[-1.  0.] [ 4.  6.]]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300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Multidimensional Slicing in </a:t>
            </a:r>
            <a:r>
              <a:rPr lang="en-IN" b="1" dirty="0" err="1"/>
              <a:t>NumPy</a:t>
            </a:r>
            <a:r>
              <a:rPr lang="en-IN" b="1" dirty="0"/>
              <a:t> Array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array2d = </a:t>
            </a:r>
            <a:r>
              <a:rPr lang="en-US" dirty="0" err="1"/>
              <a:t>np.array</a:t>
            </a:r>
            <a:r>
              <a:rPr lang="en-US" dirty="0"/>
              <a:t>([[1, 2, 3], [4, 5, 6], [7, 8, 9</a:t>
            </a:r>
            <a:r>
              <a:rPr lang="en-US" dirty="0" smtClean="0"/>
              <a:t>]])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print("-" * 10)</a:t>
            </a:r>
          </a:p>
          <a:p>
            <a:pPr marL="0" indent="0">
              <a:buNone/>
            </a:pPr>
            <a:r>
              <a:rPr lang="en-US" dirty="0"/>
              <a:t>print(array2d[:, 0:2])  </a:t>
            </a:r>
          </a:p>
          <a:p>
            <a:pPr marL="0" indent="0">
              <a:buNone/>
            </a:pPr>
            <a:r>
              <a:rPr lang="en-US" dirty="0"/>
              <a:t>print("-" * 10)</a:t>
            </a:r>
          </a:p>
          <a:p>
            <a:pPr marL="0" indent="0">
              <a:buNone/>
            </a:pPr>
            <a:r>
              <a:rPr lang="en-US" dirty="0"/>
              <a:t>print(array2d[1:3, 0:3])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</a:t>
            </a:r>
            <a:r>
              <a:rPr lang="en-US" dirty="0"/>
              <a:t>("-" * 10)</a:t>
            </a:r>
          </a:p>
          <a:p>
            <a:pPr marL="0" indent="0">
              <a:buNone/>
            </a:pPr>
            <a:r>
              <a:rPr lang="en-US" dirty="0"/>
              <a:t>print(array2d[-1::-1, -1::-1])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3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IN" sz="4800" dirty="0" smtClean="0">
                <a:solidFill>
                  <a:srgbClr val="FF0000"/>
                </a:solidFill>
              </a:rPr>
              <a:t>UNIT 3</a:t>
            </a:r>
            <a:endParaRPr lang="en-IN" sz="4800" dirty="0" smtClean="0"/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842247"/>
            <a:ext cx="11570635" cy="269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endParaRPr lang="en-IN" sz="2800" dirty="0" smtClean="0"/>
          </a:p>
          <a:p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Introduction to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,  Pandas,  </a:t>
            </a:r>
            <a:r>
              <a:rPr lang="en-US" sz="2800" b="1" u="sng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Exploratory Data Analysis (EDA), Data Science life cycle, Descriptive Statistics, Basic tools (plots, graphs and summary statistics) of EDA, Philosophy of EDA. Data Visualization: Scatter plot, bar chart, histogram,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boxplot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heat maps, etc.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6523"/>
            <a:ext cx="10515600" cy="5860440"/>
          </a:xfrm>
        </p:spPr>
        <p:txBody>
          <a:bodyPr>
            <a:normAutofit/>
          </a:bodyPr>
          <a:lstStyle/>
          <a:p>
            <a:r>
              <a:rPr lang="en-US" b="1" dirty="0"/>
              <a:t>Sample output of above program.</a:t>
            </a:r>
          </a:p>
          <a:p>
            <a:r>
              <a:rPr lang="en-US" dirty="0"/>
              <a:t>----------</a:t>
            </a:r>
            <a:br>
              <a:rPr lang="en-US" dirty="0"/>
            </a:br>
            <a:r>
              <a:rPr lang="en-US" dirty="0"/>
              <a:t>[[1 2]</a:t>
            </a:r>
            <a:br>
              <a:rPr lang="en-US" dirty="0"/>
            </a:br>
            <a:r>
              <a:rPr lang="en-US" dirty="0"/>
              <a:t>[4 5]</a:t>
            </a:r>
            <a:br>
              <a:rPr lang="en-US" dirty="0"/>
            </a:br>
            <a:r>
              <a:rPr lang="en-US" dirty="0"/>
              <a:t>[7 8]]</a:t>
            </a:r>
            <a:br>
              <a:rPr lang="en-US" dirty="0"/>
            </a:br>
            <a:r>
              <a:rPr lang="en-US" dirty="0"/>
              <a:t>----------</a:t>
            </a:r>
            <a:br>
              <a:rPr lang="en-US" dirty="0"/>
            </a:br>
            <a:r>
              <a:rPr lang="en-US" dirty="0"/>
              <a:t>[[4 5 6]</a:t>
            </a:r>
            <a:br>
              <a:rPr lang="en-US" dirty="0"/>
            </a:br>
            <a:r>
              <a:rPr lang="en-US" dirty="0"/>
              <a:t>[7 8 9]]</a:t>
            </a:r>
            <a:br>
              <a:rPr lang="en-US" dirty="0"/>
            </a:br>
            <a:r>
              <a:rPr lang="en-US" dirty="0"/>
              <a:t>----------</a:t>
            </a:r>
            <a:br>
              <a:rPr lang="en-US" dirty="0"/>
            </a:br>
            <a:r>
              <a:rPr lang="en-US" dirty="0"/>
              <a:t>[[9 8 7]</a:t>
            </a:r>
            <a:br>
              <a:rPr lang="en-US" dirty="0"/>
            </a:br>
            <a:r>
              <a:rPr lang="en-US" dirty="0"/>
              <a:t>[6 5 4]</a:t>
            </a:r>
            <a:br>
              <a:rPr lang="en-US" dirty="0"/>
            </a:br>
            <a:r>
              <a:rPr lang="en-US" dirty="0"/>
              <a:t>[3 2 1]]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4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</a:rPr>
              <a:t>NumPy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066800"/>
            <a:ext cx="10733903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 fontAlgn="base">
              <a:buAutoNum type="arabicPeriod" startAt="2"/>
            </a:pPr>
            <a:r>
              <a:rPr lang="en-US" sz="2800" b="1" dirty="0" smtClean="0">
                <a:solidFill>
                  <a:srgbClr val="FF0000"/>
                </a:solidFill>
              </a:rPr>
              <a:t>Integer array indexing:</a:t>
            </a:r>
          </a:p>
          <a:p>
            <a:pPr marL="514350" lvl="0" indent="-514350" fontAlgn="base">
              <a:buFont typeface="Wingdings" pitchFamily="2" charset="2"/>
              <a:buChar char="Ø"/>
            </a:pPr>
            <a:r>
              <a:rPr lang="en-US" sz="2800" dirty="0" smtClean="0"/>
              <a:t>lists are passed for indexing for each dimension. </a:t>
            </a:r>
          </a:p>
          <a:p>
            <a:pPr marL="514350" lvl="0" indent="-514350" fontAlgn="base">
              <a:buFont typeface="Wingdings" pitchFamily="2" charset="2"/>
              <a:buChar char="Ø"/>
            </a:pPr>
            <a:r>
              <a:rPr lang="en-US" sz="2800" dirty="0" smtClean="0"/>
              <a:t>One to one mapping of corresponding elements is done to construct a new arbitrary array.</a:t>
            </a:r>
          </a:p>
          <a:p>
            <a:pPr fontAlgn="base"/>
            <a:r>
              <a:rPr lang="en-US" sz="2800" b="1" dirty="0" smtClean="0"/>
              <a:t>Example:</a:t>
            </a:r>
          </a:p>
          <a:p>
            <a:pPr fontAlgn="base"/>
            <a:r>
              <a:rPr lang="en-US" sz="2800" dirty="0" err="1" smtClean="0"/>
              <a:t>arr</a:t>
            </a:r>
            <a:r>
              <a:rPr lang="en-US" sz="2800" dirty="0" smtClean="0"/>
              <a:t>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([[-1, 2, 0, 4], [4, -0.5, 6, 0], [2.6, 0, 7, 8], [3, -7, 4, 2.0]])</a:t>
            </a:r>
          </a:p>
          <a:p>
            <a:r>
              <a:rPr lang="en-US" sz="2800" dirty="0" smtClean="0"/>
              <a:t># Integer array indexing example</a:t>
            </a:r>
          </a:p>
          <a:p>
            <a:r>
              <a:rPr lang="en-US" sz="2800" dirty="0" smtClean="0"/>
              <a:t>temp = </a:t>
            </a:r>
            <a:r>
              <a:rPr lang="en-US" sz="2800" dirty="0" err="1" smtClean="0"/>
              <a:t>arr</a:t>
            </a:r>
            <a:r>
              <a:rPr lang="en-US" sz="2800" dirty="0" smtClean="0"/>
              <a:t>[[0, 1, 2, 3], [3, 2, 1, 0]]</a:t>
            </a:r>
          </a:p>
          <a:p>
            <a:r>
              <a:rPr lang="en-US" sz="2800" dirty="0" smtClean="0"/>
              <a:t>print ("\</a:t>
            </a:r>
            <a:r>
              <a:rPr lang="en-US" sz="2800" dirty="0" err="1" smtClean="0"/>
              <a:t>nElements</a:t>
            </a:r>
            <a:r>
              <a:rPr lang="en-US" sz="2800" dirty="0" smtClean="0"/>
              <a:t> at indices (0, 3), (1, 2), (2, 1),(3, 0):\n", temp)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Elements at indices (0, 3), (1, 2), (2, 1),(3, 0):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[ 4.  6.  0.  3.]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6398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</a:rPr>
              <a:t>NumPy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108364"/>
            <a:ext cx="10733903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 fontAlgn="base">
              <a:buAutoNum type="arabicPeriod" startAt="3"/>
            </a:pPr>
            <a:r>
              <a:rPr lang="en-US" sz="2800" b="1" dirty="0" smtClean="0">
                <a:solidFill>
                  <a:srgbClr val="FF0000"/>
                </a:solidFill>
              </a:rPr>
              <a:t>Boolean array indexing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514350" lvl="0" indent="-514350" fontAlgn="base">
              <a:buFont typeface="Wingdings" pitchFamily="2" charset="2"/>
              <a:buChar char="Ø"/>
            </a:pPr>
            <a:r>
              <a:rPr lang="en-US" sz="2800" dirty="0" smtClean="0"/>
              <a:t>This method is used to pick elements from array which satisfy some condition.</a:t>
            </a:r>
          </a:p>
          <a:p>
            <a:pPr fontAlgn="base"/>
            <a:r>
              <a:rPr lang="en-US" sz="2800" b="1" dirty="0" smtClean="0"/>
              <a:t> Example:</a:t>
            </a:r>
          </a:p>
          <a:p>
            <a:pPr fontAlgn="base"/>
            <a:r>
              <a:rPr lang="en-US" sz="2800" dirty="0" err="1" smtClean="0"/>
              <a:t>arr</a:t>
            </a:r>
            <a:r>
              <a:rPr lang="en-US" sz="2800" dirty="0" smtClean="0"/>
              <a:t>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([[-1, 2, 0, 4], [4, -0.5, 6, 0], [2.6, 0, 7, 8], [3, -7, 4, 2.0]])</a:t>
            </a:r>
          </a:p>
          <a:p>
            <a:r>
              <a:rPr lang="en-US" sz="2800" dirty="0" smtClean="0"/>
              <a:t>#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array indexing example</a:t>
            </a:r>
          </a:p>
          <a:p>
            <a:r>
              <a:rPr lang="en-US" sz="2800" dirty="0" err="1" smtClean="0"/>
              <a:t>cond</a:t>
            </a:r>
            <a:r>
              <a:rPr lang="en-US" sz="2800" dirty="0" smtClean="0"/>
              <a:t> = </a:t>
            </a:r>
            <a:r>
              <a:rPr lang="en-US" sz="2800" dirty="0" err="1" smtClean="0"/>
              <a:t>arr</a:t>
            </a:r>
            <a:r>
              <a:rPr lang="en-US" sz="2800" dirty="0" smtClean="0"/>
              <a:t> &gt; 0 # </a:t>
            </a:r>
            <a:r>
              <a:rPr lang="en-US" sz="2800" dirty="0" err="1" smtClean="0"/>
              <a:t>cond</a:t>
            </a:r>
            <a:r>
              <a:rPr lang="en-US" sz="2800" dirty="0" smtClean="0"/>
              <a:t> is a </a:t>
            </a:r>
            <a:r>
              <a:rPr lang="en-US" sz="2800" dirty="0" err="1" smtClean="0"/>
              <a:t>boolean</a:t>
            </a:r>
            <a:r>
              <a:rPr lang="en-US" sz="2800" dirty="0" smtClean="0"/>
              <a:t> array</a:t>
            </a:r>
          </a:p>
          <a:p>
            <a:r>
              <a:rPr lang="en-US" sz="2800" dirty="0" smtClean="0"/>
              <a:t>temp = </a:t>
            </a:r>
            <a:r>
              <a:rPr lang="en-US" sz="2800" dirty="0" err="1" smtClean="0"/>
              <a:t>arr</a:t>
            </a:r>
            <a:r>
              <a:rPr lang="en-US" sz="2800" dirty="0" smtClean="0"/>
              <a:t>[</a:t>
            </a:r>
            <a:r>
              <a:rPr lang="en-US" sz="2800" dirty="0" err="1" smtClean="0"/>
              <a:t>cond</a:t>
            </a:r>
            <a:r>
              <a:rPr lang="en-US" sz="2800" dirty="0" smtClean="0"/>
              <a:t>]</a:t>
            </a:r>
          </a:p>
          <a:p>
            <a:r>
              <a:rPr lang="en-US" sz="2800" dirty="0" smtClean="0"/>
              <a:t>print ("\</a:t>
            </a:r>
            <a:r>
              <a:rPr lang="en-US" sz="2800" dirty="0" err="1" smtClean="0"/>
              <a:t>nElements</a:t>
            </a:r>
            <a:r>
              <a:rPr lang="en-US" sz="2800" dirty="0" smtClean="0"/>
              <a:t> greater than 0:\n", temp)</a:t>
            </a:r>
          </a:p>
          <a:p>
            <a:pPr fontAlgn="base"/>
            <a:r>
              <a:rPr lang="en-US" sz="2800" dirty="0" smtClean="0">
                <a:solidFill>
                  <a:srgbClr val="FF0000"/>
                </a:solidFill>
              </a:rPr>
              <a:t> Output:</a:t>
            </a:r>
          </a:p>
          <a:p>
            <a:pPr fontAlgn="base"/>
            <a:r>
              <a:rPr lang="en-US" sz="2800" b="1" dirty="0" smtClean="0"/>
              <a:t> </a:t>
            </a:r>
            <a:r>
              <a:rPr lang="en-US" sz="2800" dirty="0" smtClean="0"/>
              <a:t>Elements greater than 0: </a:t>
            </a:r>
          </a:p>
          <a:p>
            <a:pPr fontAlgn="base"/>
            <a:r>
              <a:rPr lang="en-US" sz="2800" dirty="0" smtClean="0"/>
              <a:t>[ 2.   4.   4.   6.   2.6  7.   8.   3.   4.   2. ]</a:t>
            </a:r>
            <a:endParaRPr lang="en-IN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523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472482"/>
            <a:ext cx="10733903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Basic operations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    Some of the basic operations are: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Operations on single array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Operations using Unary operators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Operations using Binary operators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Sorting array: 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6000" y="-42731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817418"/>
            <a:ext cx="10964274" cy="65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r>
              <a:rPr lang="en-US" sz="2800" b="1" u="sng" dirty="0" smtClean="0"/>
              <a:t>Operations on single array:</a:t>
            </a:r>
            <a:r>
              <a:rPr lang="en-US" sz="2800" u="sng" dirty="0" smtClean="0"/>
              <a:t> 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 arithmetic operators can be used  to do element wise operation on array to create a new array. 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 In case of +=, -=, *= operators, the existing array is modified.</a:t>
            </a:r>
          </a:p>
          <a:p>
            <a:r>
              <a:rPr lang="en-US" sz="2800" dirty="0" smtClean="0"/>
              <a:t> Example:</a:t>
            </a:r>
          </a:p>
          <a:p>
            <a:r>
              <a:rPr lang="en-US" sz="2800" dirty="0" smtClean="0"/>
              <a:t># Python program to demonstrate  basic operations on single array</a:t>
            </a:r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endParaRPr lang="en-US" sz="2800" dirty="0" smtClean="0"/>
          </a:p>
          <a:p>
            <a:r>
              <a:rPr lang="en-US" sz="2800" dirty="0" smtClean="0"/>
              <a:t>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([1, 2, 5, 3])</a:t>
            </a:r>
          </a:p>
          <a:p>
            <a:r>
              <a:rPr lang="en-US" sz="2800" dirty="0" smtClean="0"/>
              <a:t># add 1 to every element</a:t>
            </a:r>
          </a:p>
          <a:p>
            <a:r>
              <a:rPr lang="en-US" sz="2800" dirty="0" smtClean="0"/>
              <a:t>print "Adding 1 to every element:", a+1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  Adding 1 to every element: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[2 3 6 4]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219200"/>
            <a:ext cx="10733903" cy="65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r>
              <a:rPr lang="en-US" sz="2800" b="1" u="sng" dirty="0" smtClean="0"/>
              <a:t>Operations on single array:</a:t>
            </a:r>
            <a:r>
              <a:rPr lang="en-US" sz="2800" u="sng" dirty="0" smtClean="0"/>
              <a:t> </a:t>
            </a:r>
          </a:p>
          <a:p>
            <a:r>
              <a:rPr lang="en-US" sz="2800" dirty="0" smtClean="0"/>
              <a:t>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([1, 2, 5, 3])</a:t>
            </a:r>
          </a:p>
          <a:p>
            <a:r>
              <a:rPr lang="en-US" sz="2800" dirty="0" smtClean="0"/>
              <a:t># subtract 3 from each element</a:t>
            </a:r>
          </a:p>
          <a:p>
            <a:r>
              <a:rPr lang="en-US" sz="2800" dirty="0" smtClean="0"/>
              <a:t>print "Subtracting 3 from each element:", a-3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  Subtracting 3 from each element: [-2 -1  2  0]</a:t>
            </a:r>
          </a:p>
          <a:p>
            <a:r>
              <a:rPr lang="en-US" sz="2800" dirty="0" smtClean="0"/>
              <a:t># multiply each element by 10</a:t>
            </a:r>
          </a:p>
          <a:p>
            <a:r>
              <a:rPr lang="en-US" sz="2800" dirty="0" smtClean="0"/>
              <a:t>print "Multiplying each element by 10:", a*10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 Multiplying each element by 10: [10 20 50 30]</a:t>
            </a:r>
          </a:p>
          <a:p>
            <a:r>
              <a:rPr lang="en-US" sz="2800" dirty="0" smtClean="0"/>
              <a:t># square each element</a:t>
            </a:r>
          </a:p>
          <a:p>
            <a:r>
              <a:rPr lang="en-US" sz="2800" dirty="0" smtClean="0"/>
              <a:t>print "Squaring each element:", a**2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   Squaring each element: [ 1  4 25  9]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472482"/>
            <a:ext cx="10733903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r>
              <a:rPr lang="en-US" sz="2800" b="1" u="sng" dirty="0" smtClean="0"/>
              <a:t>Operations on single array:</a:t>
            </a:r>
            <a:r>
              <a:rPr lang="en-US" sz="2800" u="sng" dirty="0" smtClean="0"/>
              <a:t> </a:t>
            </a:r>
          </a:p>
          <a:p>
            <a:endParaRPr lang="en-US" sz="2800" b="1" dirty="0" smtClean="0"/>
          </a:p>
          <a:p>
            <a:r>
              <a:rPr lang="en-US" sz="2800" dirty="0" smtClean="0"/>
              <a:t>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([1, 2, 5, 3])</a:t>
            </a:r>
          </a:p>
          <a:p>
            <a:r>
              <a:rPr lang="en-US" sz="2800" dirty="0" smtClean="0"/>
              <a:t># modify existing array</a:t>
            </a:r>
          </a:p>
          <a:p>
            <a:r>
              <a:rPr lang="en-US" sz="2800" dirty="0" smtClean="0"/>
              <a:t>a *= 2</a:t>
            </a:r>
          </a:p>
          <a:p>
            <a:r>
              <a:rPr lang="en-US" sz="2800" dirty="0" smtClean="0"/>
              <a:t>print "Doubled each element of original array:", a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Doubled each element of original array: [ 2  4 10  6]</a:t>
            </a:r>
          </a:p>
          <a:p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472482"/>
            <a:ext cx="6156747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r>
              <a:rPr lang="en-US" sz="2800" b="1" u="sng" dirty="0" smtClean="0"/>
              <a:t>Operations on single array:</a:t>
            </a:r>
            <a:r>
              <a:rPr lang="en-US" sz="2800" u="sng" dirty="0" smtClean="0"/>
              <a:t> </a:t>
            </a:r>
          </a:p>
          <a:p>
            <a:endParaRPr lang="en-US" sz="2800" dirty="0" smtClean="0"/>
          </a:p>
          <a:p>
            <a:r>
              <a:rPr lang="en-US" sz="2800" dirty="0" smtClean="0"/>
              <a:t># transpose of array</a:t>
            </a:r>
          </a:p>
          <a:p>
            <a:r>
              <a:rPr lang="en-US" sz="2800" dirty="0" smtClean="0"/>
              <a:t>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2, 3], [3, 4, 5], [9, 6, 0]])</a:t>
            </a:r>
          </a:p>
          <a:p>
            <a:r>
              <a:rPr lang="en-US" sz="2800" dirty="0" smtClean="0"/>
              <a:t>print "\</a:t>
            </a:r>
            <a:r>
              <a:rPr lang="en-US" sz="2800" dirty="0" err="1" smtClean="0"/>
              <a:t>nOriginal</a:t>
            </a:r>
            <a:r>
              <a:rPr lang="en-US" sz="2800" dirty="0" smtClean="0"/>
              <a:t> array:\n", a</a:t>
            </a:r>
          </a:p>
          <a:p>
            <a:r>
              <a:rPr lang="en-US" sz="2800" dirty="0" smtClean="0"/>
              <a:t>print "Transpose of array:\n", </a:t>
            </a:r>
            <a:r>
              <a:rPr lang="en-US" sz="2800" dirty="0" err="1" smtClean="0"/>
              <a:t>a.T</a:t>
            </a:r>
            <a:endParaRPr lang="en-US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329055" y="1537855"/>
            <a:ext cx="385156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dirty="0" smtClean="0"/>
              <a:t>Original array:</a:t>
            </a:r>
          </a:p>
          <a:p>
            <a:r>
              <a:rPr lang="en-US" sz="2800" dirty="0" smtClean="0"/>
              <a:t>[[1 2 3]</a:t>
            </a:r>
          </a:p>
          <a:p>
            <a:r>
              <a:rPr lang="en-US" sz="2800" dirty="0" smtClean="0"/>
              <a:t> [3 4 5]</a:t>
            </a:r>
          </a:p>
          <a:p>
            <a:r>
              <a:rPr lang="en-US" sz="2800" dirty="0" smtClean="0"/>
              <a:t> [9 6 0]]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Transpose of array: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[[1 3 9]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[2 4 6]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[3 5 0]]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302327"/>
            <a:ext cx="10964274" cy="700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pPr marL="514350" lvl="0" indent="-514350" fontAlgn="base"/>
            <a:r>
              <a:rPr lang="en-US" sz="2800" b="1" u="sng" dirty="0" smtClean="0"/>
              <a:t>2. Unary operators:</a:t>
            </a:r>
            <a:r>
              <a:rPr lang="en-US" sz="2800" u="sng" dirty="0" smtClean="0"/>
              <a:t> 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800" dirty="0" smtClean="0"/>
              <a:t> Many unary operations are provided as a method of </a:t>
            </a:r>
            <a:r>
              <a:rPr lang="en-US" sz="2800" b="1" dirty="0" err="1" smtClean="0"/>
              <a:t>ndarray</a:t>
            </a:r>
            <a:r>
              <a:rPr lang="en-US" sz="2800" dirty="0" smtClean="0"/>
              <a:t> class. </a:t>
            </a:r>
          </a:p>
          <a:p>
            <a:pPr lvl="0" fontAlgn="base"/>
            <a:r>
              <a:rPr lang="en-US" sz="2800" dirty="0" smtClean="0"/>
              <a:t>Some of them are  sum, min, max, etc. 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800" dirty="0" smtClean="0"/>
              <a:t> These functions can also be applied row-wise or column-wise by setting an axis parameter.</a:t>
            </a:r>
          </a:p>
          <a:p>
            <a:pPr fontAlgn="base"/>
            <a:r>
              <a:rPr lang="en-US" sz="2800" dirty="0" smtClean="0"/>
              <a:t>Example:</a:t>
            </a:r>
          </a:p>
          <a:p>
            <a:pPr fontAlgn="base"/>
            <a:r>
              <a:rPr lang="en-US" sz="2800" dirty="0" smtClean="0"/>
              <a:t> 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endParaRPr lang="en-US" sz="2800" dirty="0" smtClean="0"/>
          </a:p>
          <a:p>
            <a:r>
              <a:rPr lang="en-US" sz="2800" dirty="0" smtClean="0"/>
              <a:t> </a:t>
            </a:r>
            <a:r>
              <a:rPr lang="en-US" sz="2800" dirty="0" err="1" smtClean="0"/>
              <a:t>arr</a:t>
            </a:r>
            <a:r>
              <a:rPr lang="en-US" sz="2800" dirty="0" smtClean="0"/>
              <a:t>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5, 6],[4, 7, 2],[3, 1, 9]])</a:t>
            </a:r>
          </a:p>
          <a:p>
            <a:r>
              <a:rPr lang="en-US" sz="2800" dirty="0" smtClean="0"/>
              <a:t> # maximum element of array</a:t>
            </a:r>
          </a:p>
          <a:p>
            <a:r>
              <a:rPr lang="en-US" sz="2800" dirty="0" smtClean="0"/>
              <a:t>print "Largest element is:", arr.</a:t>
            </a:r>
            <a:r>
              <a:rPr lang="en-US" sz="2800" dirty="0" smtClean="0">
                <a:solidFill>
                  <a:srgbClr val="FF0000"/>
                </a:solidFill>
              </a:rPr>
              <a:t>max</a:t>
            </a:r>
            <a:r>
              <a:rPr lang="en-US" sz="2800" dirty="0" smtClean="0"/>
              <a:t>()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 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 Largest element is: 9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302327"/>
            <a:ext cx="1096427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pPr lvl="0" fontAlgn="base"/>
            <a:r>
              <a:rPr lang="en-US" sz="2800" b="1" u="sng" dirty="0" smtClean="0"/>
              <a:t>Unary operators:</a:t>
            </a:r>
            <a:r>
              <a:rPr lang="en-US" sz="2800" u="sng" dirty="0" smtClean="0"/>
              <a:t> </a:t>
            </a:r>
          </a:p>
          <a:p>
            <a:r>
              <a:rPr lang="en-US" sz="2800" dirty="0" err="1" smtClean="0"/>
              <a:t>arr</a:t>
            </a:r>
            <a:r>
              <a:rPr lang="en-US" sz="2800" dirty="0" smtClean="0"/>
              <a:t>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5, 6],[4, 7, 2],[3, 1, 9]])</a:t>
            </a:r>
          </a:p>
          <a:p>
            <a:r>
              <a:rPr lang="en-US" sz="2800" dirty="0" smtClean="0"/>
              <a:t>print "Row-wise maximum elements:“,</a:t>
            </a:r>
            <a:r>
              <a:rPr lang="en-US" sz="2800" dirty="0" smtClean="0">
                <a:solidFill>
                  <a:srgbClr val="FF0000"/>
                </a:solidFill>
              </a:rPr>
              <a:t>arr.max(axis = 1)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 Output: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Row-wise maximum elements: [6 7 9]</a:t>
            </a:r>
          </a:p>
          <a:p>
            <a:r>
              <a:rPr lang="en-US" sz="2800" dirty="0" smtClean="0"/>
              <a:t># minimum element of array</a:t>
            </a:r>
          </a:p>
          <a:p>
            <a:r>
              <a:rPr lang="en-US" sz="2800" dirty="0" smtClean="0"/>
              <a:t>print "Column-wise minimum elements:",</a:t>
            </a:r>
            <a:r>
              <a:rPr lang="en-US" sz="2800" dirty="0" smtClean="0">
                <a:solidFill>
                  <a:srgbClr val="FF0000"/>
                </a:solidFill>
              </a:rPr>
              <a:t>arr.min(axis = 0)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 Output: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Column-wise minimum elements: [1 1 2]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Data Analysis</a:t>
            </a:r>
            <a:r>
              <a:rPr lang="en-US" sz="4800" dirty="0" smtClean="0"/>
              <a:t> </a:t>
            </a:r>
            <a:endParaRPr lang="en-US" sz="4800" dirty="0"/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779929" y="1285126"/>
            <a:ext cx="11113435" cy="523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indent="0">
              <a:buNone/>
            </a:pPr>
            <a:r>
              <a:rPr lang="en-US" sz="2800" u="sng" dirty="0" smtClean="0">
                <a:solidFill>
                  <a:srgbClr val="FF0000"/>
                </a:solidFill>
              </a:rPr>
              <a:t>Data Analysis </a:t>
            </a:r>
          </a:p>
          <a:p>
            <a:pPr indent="0">
              <a:buNone/>
            </a:pPr>
            <a:r>
              <a:rPr lang="en-US" sz="2800" dirty="0" smtClean="0"/>
              <a:t>	Data Analysis is a process of </a:t>
            </a:r>
            <a:r>
              <a:rPr lang="en-US" sz="2800" dirty="0" smtClean="0">
                <a:solidFill>
                  <a:srgbClr val="FF0000"/>
                </a:solidFill>
              </a:rPr>
              <a:t>inspecting, cleaning, transforming, and modeling data</a:t>
            </a:r>
            <a:r>
              <a:rPr lang="en-US" sz="2800" dirty="0" smtClean="0"/>
              <a:t> to discover useful information for </a:t>
            </a:r>
            <a:r>
              <a:rPr lang="en-US" sz="2800" dirty="0" smtClean="0">
                <a:solidFill>
                  <a:srgbClr val="FF0000"/>
                </a:solidFill>
              </a:rPr>
              <a:t>business decision-making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 </a:t>
            </a:r>
          </a:p>
          <a:p>
            <a:r>
              <a:rPr lang="en-US" sz="2800" b="1" u="sng" dirty="0" smtClean="0"/>
              <a:t>Steps for Data Analysis, Data Manipulation and Data Visualization: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Transform Raw Data in a Desired Format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Clean the Transformed Data (Step 1 and 2 also called as a Pre-processing of Data)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Prepare a Model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Analyze Trends and Make Decisions</a:t>
            </a:r>
          </a:p>
          <a:p>
            <a:pPr marL="1311275" lvl="0" indent="-514350">
              <a:buFont typeface="+mj-lt"/>
              <a:buAutoNum type="arabicPeriod"/>
            </a:pPr>
            <a:endParaRPr lang="en-US" sz="2667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667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01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011383"/>
            <a:ext cx="1096427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400" b="1" u="sng" dirty="0" smtClean="0"/>
              <a:t>Basic operations</a:t>
            </a:r>
          </a:p>
          <a:p>
            <a:pPr lvl="0" fontAlgn="base"/>
            <a:r>
              <a:rPr lang="en-US" sz="2400" b="1" u="sng" dirty="0" smtClean="0"/>
              <a:t>Unary operators:</a:t>
            </a:r>
            <a:r>
              <a:rPr lang="en-US" sz="2400" u="sng" dirty="0" smtClean="0"/>
              <a:t> </a:t>
            </a:r>
          </a:p>
          <a:p>
            <a:r>
              <a:rPr lang="en-US" sz="2400" dirty="0" err="1" smtClean="0"/>
              <a:t>arr</a:t>
            </a:r>
            <a:r>
              <a:rPr lang="en-US" sz="2400" dirty="0" smtClean="0"/>
              <a:t>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([[1, 5, 6],[4, 7, 2],[3, 1, 9]])</a:t>
            </a:r>
          </a:p>
          <a:p>
            <a:r>
              <a:rPr lang="en-US" sz="2400" dirty="0" smtClean="0"/>
              <a:t> # sum of array elements</a:t>
            </a:r>
          </a:p>
          <a:p>
            <a:r>
              <a:rPr lang="en-US" sz="2400" dirty="0" smtClean="0"/>
              <a:t>print "Sum of all array elements:",</a:t>
            </a:r>
            <a:r>
              <a:rPr lang="en-US" sz="2400" dirty="0" smtClean="0">
                <a:solidFill>
                  <a:srgbClr val="FF0000"/>
                </a:solidFill>
              </a:rPr>
              <a:t>arr.sum()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 Output: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Sum of all array elements: 38</a:t>
            </a:r>
          </a:p>
          <a:p>
            <a:r>
              <a:rPr lang="en-US" sz="2400" dirty="0" smtClean="0"/>
              <a:t># cumulative sum along each row</a:t>
            </a:r>
          </a:p>
          <a:p>
            <a:r>
              <a:rPr lang="en-US" sz="2400" dirty="0" smtClean="0"/>
              <a:t>print "Cumulative sum along each row:\</a:t>
            </a:r>
            <a:r>
              <a:rPr lang="en-US" sz="2400" dirty="0" err="1" smtClean="0"/>
              <a:t>n",</a:t>
            </a:r>
            <a:r>
              <a:rPr lang="en-US" sz="2400" dirty="0" err="1" smtClean="0">
                <a:solidFill>
                  <a:srgbClr val="FF0000"/>
                </a:solidFill>
              </a:rPr>
              <a:t>arr.cumsum</a:t>
            </a:r>
            <a:r>
              <a:rPr lang="en-US" sz="2400" dirty="0" smtClean="0">
                <a:solidFill>
                  <a:srgbClr val="FF0000"/>
                </a:solidFill>
              </a:rPr>
              <a:t>(axis = 1)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400" dirty="0" smtClean="0"/>
              <a:t>Cumulative sum along each row: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[[ 1  6 12]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[ 4 11 13]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 [ 3  4 13]]</a:t>
            </a:r>
            <a:endParaRPr lang="en-US" sz="24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900545"/>
            <a:ext cx="10964274" cy="4911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400" b="1" u="sng" dirty="0" smtClean="0"/>
              <a:t>Basic operations</a:t>
            </a:r>
          </a:p>
          <a:p>
            <a:pPr fontAlgn="base"/>
            <a:r>
              <a:rPr lang="en-US" sz="2400" b="1" u="sng" dirty="0" smtClean="0"/>
              <a:t>3.  Binary operators:</a:t>
            </a:r>
            <a:r>
              <a:rPr lang="en-US" sz="2400" u="sng" dirty="0" smtClean="0"/>
              <a:t> 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400" dirty="0" smtClean="0"/>
              <a:t> all basic arithmetic operators like +, -, /, </a:t>
            </a:r>
            <a:r>
              <a:rPr lang="en-US" sz="2400" i="1" dirty="0" smtClean="0"/>
              <a:t>, etc can be used.</a:t>
            </a:r>
            <a:endParaRPr lang="en-US" sz="2400" dirty="0" smtClean="0"/>
          </a:p>
          <a:p>
            <a:pPr lvl="0" fontAlgn="base">
              <a:buFont typeface="Wingdings" pitchFamily="2" charset="2"/>
              <a:buChar char="Ø"/>
            </a:pPr>
            <a:r>
              <a:rPr lang="en-US" sz="2400" dirty="0" smtClean="0"/>
              <a:t> These operations apply on array </a:t>
            </a:r>
            <a:r>
              <a:rPr lang="en-US" sz="2400" dirty="0" err="1" smtClean="0"/>
              <a:t>elementwise</a:t>
            </a:r>
            <a:r>
              <a:rPr lang="en-US" sz="2400" dirty="0" smtClean="0"/>
              <a:t> and a new array is created. </a:t>
            </a:r>
          </a:p>
          <a:p>
            <a:pPr fontAlgn="base"/>
            <a:r>
              <a:rPr lang="en-US" sz="2400" dirty="0" smtClean="0"/>
              <a:t>Example:</a:t>
            </a:r>
          </a:p>
          <a:p>
            <a:pPr fontAlgn="base"/>
            <a:r>
              <a:rPr lang="en-US" sz="2400" dirty="0" smtClean="0"/>
              <a:t> a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([[1, 2], [3, 4]])</a:t>
            </a:r>
          </a:p>
          <a:p>
            <a:pPr fontAlgn="base"/>
            <a:r>
              <a:rPr lang="en-US" sz="2400" dirty="0" smtClean="0"/>
              <a:t>b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([[4, 3],[2, 1]])</a:t>
            </a:r>
          </a:p>
          <a:p>
            <a:pPr fontAlgn="base"/>
            <a:r>
              <a:rPr lang="en-US" sz="2400" dirty="0" smtClean="0"/>
              <a:t> # add arrays</a:t>
            </a:r>
          </a:p>
          <a:p>
            <a:pPr fontAlgn="base"/>
            <a:r>
              <a:rPr lang="en-US" sz="2400" dirty="0" smtClean="0"/>
              <a:t>print "Array sum:\n", a + b</a:t>
            </a:r>
          </a:p>
          <a:p>
            <a:pPr fontAlgn="base"/>
            <a:r>
              <a:rPr lang="en-US" sz="2400" dirty="0" smtClean="0"/>
              <a:t> </a:t>
            </a:r>
            <a:r>
              <a:rPr lang="en-US" sz="2400" dirty="0" smtClean="0">
                <a:solidFill>
                  <a:srgbClr val="FF0000"/>
                </a:solidFill>
              </a:rPr>
              <a:t>Output:</a:t>
            </a:r>
          </a:p>
          <a:p>
            <a:pPr fontAlgn="base"/>
            <a:r>
              <a:rPr lang="en-US" sz="2400" dirty="0" smtClean="0"/>
              <a:t>Array sum:</a:t>
            </a:r>
          </a:p>
          <a:p>
            <a:pPr fontAlgn="base"/>
            <a:r>
              <a:rPr lang="en-US" sz="2400" dirty="0" smtClean="0"/>
              <a:t>[[5 5]</a:t>
            </a:r>
          </a:p>
          <a:p>
            <a:pPr fontAlgn="base"/>
            <a:r>
              <a:rPr lang="en-US" sz="2400" dirty="0" smtClean="0"/>
              <a:t> [5 5]]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011383"/>
            <a:ext cx="10964274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pPr marL="514350" indent="-514350" fontAlgn="base">
              <a:buAutoNum type="arabicPeriod" startAt="3"/>
            </a:pPr>
            <a:r>
              <a:rPr lang="en-US" sz="2800" b="1" u="sng" dirty="0" smtClean="0"/>
              <a:t>Binary operators:</a:t>
            </a:r>
            <a:r>
              <a:rPr lang="en-US" sz="2800" u="sng" dirty="0" smtClean="0"/>
              <a:t> </a:t>
            </a:r>
          </a:p>
          <a:p>
            <a:pPr marL="514350" indent="-514350" fontAlgn="base"/>
            <a:r>
              <a:rPr lang="en-US" sz="2800" dirty="0" smtClean="0"/>
              <a:t>Example:</a:t>
            </a:r>
          </a:p>
          <a:p>
            <a:pPr fontAlgn="base"/>
            <a:r>
              <a:rPr lang="en-US" sz="2800" dirty="0" smtClean="0"/>
              <a:t> 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2], [3, 4]])</a:t>
            </a:r>
          </a:p>
          <a:p>
            <a:pPr fontAlgn="base"/>
            <a:r>
              <a:rPr lang="en-US" sz="2800" dirty="0" smtClean="0"/>
              <a:t>b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([[4, 3],[2, 1]])</a:t>
            </a:r>
          </a:p>
          <a:p>
            <a:pPr fontAlgn="base"/>
            <a:r>
              <a:rPr lang="en-US" sz="2800" dirty="0" smtClean="0"/>
              <a:t> # multiply arrays (</a:t>
            </a:r>
            <a:r>
              <a:rPr lang="en-US" sz="2800" dirty="0" err="1" smtClean="0"/>
              <a:t>elementwise</a:t>
            </a:r>
            <a:r>
              <a:rPr lang="en-US" sz="2800" dirty="0" smtClean="0"/>
              <a:t> multiplication)</a:t>
            </a:r>
          </a:p>
          <a:p>
            <a:pPr fontAlgn="base"/>
            <a:r>
              <a:rPr lang="en-US" sz="2800" dirty="0" smtClean="0"/>
              <a:t>print "Array multiplication:\n", a*b</a:t>
            </a:r>
          </a:p>
          <a:p>
            <a:pPr fontAlgn="base"/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pPr fontAlgn="base"/>
            <a:r>
              <a:rPr lang="en-US" sz="2800" dirty="0" smtClean="0"/>
              <a:t>Array multiplication:</a:t>
            </a:r>
          </a:p>
          <a:p>
            <a:pPr fontAlgn="base"/>
            <a:r>
              <a:rPr lang="en-US" sz="2800" dirty="0" smtClean="0"/>
              <a:t>[[4 6]</a:t>
            </a:r>
          </a:p>
          <a:p>
            <a:pPr fontAlgn="base"/>
            <a:r>
              <a:rPr lang="en-US" sz="2800" dirty="0" smtClean="0"/>
              <a:t> [6 4]]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011383"/>
            <a:ext cx="10964274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pPr marL="514350" indent="-514350" fontAlgn="base">
              <a:buAutoNum type="arabicPeriod" startAt="3"/>
            </a:pPr>
            <a:r>
              <a:rPr lang="en-US" sz="2800" b="1" u="sng" dirty="0" smtClean="0"/>
              <a:t>Binary operators:</a:t>
            </a:r>
            <a:r>
              <a:rPr lang="en-US" sz="2800" u="sng" dirty="0" smtClean="0"/>
              <a:t> </a:t>
            </a:r>
          </a:p>
          <a:p>
            <a:pPr marL="514350" indent="-514350" fontAlgn="base"/>
            <a:r>
              <a:rPr lang="en-US" sz="2800" dirty="0" smtClean="0"/>
              <a:t>Example:</a:t>
            </a:r>
          </a:p>
          <a:p>
            <a:pPr fontAlgn="base"/>
            <a:r>
              <a:rPr lang="en-US" sz="2800" dirty="0" smtClean="0"/>
              <a:t> 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2], [3, 4]])</a:t>
            </a:r>
          </a:p>
          <a:p>
            <a:pPr fontAlgn="base"/>
            <a:r>
              <a:rPr lang="en-US" sz="2800" dirty="0" smtClean="0"/>
              <a:t>b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([[4, 3],[2, 1]])</a:t>
            </a:r>
          </a:p>
          <a:p>
            <a:pPr fontAlgn="base"/>
            <a:r>
              <a:rPr lang="en-US" sz="2800" dirty="0" smtClean="0"/>
              <a:t> # matrix multiplication</a:t>
            </a:r>
          </a:p>
          <a:p>
            <a:pPr fontAlgn="base"/>
            <a:r>
              <a:rPr lang="en-US" sz="2800" dirty="0" smtClean="0"/>
              <a:t>print "Matrix multiplication:\n", a.dot(b)</a:t>
            </a:r>
          </a:p>
          <a:p>
            <a:pPr fontAlgn="base"/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pPr fontAlgn="base"/>
            <a:r>
              <a:rPr lang="en-US" sz="2800" dirty="0" smtClean="0"/>
              <a:t>Matrix multiplication:</a:t>
            </a:r>
          </a:p>
          <a:p>
            <a:pPr fontAlgn="base"/>
            <a:r>
              <a:rPr lang="en-US" sz="2800" dirty="0" smtClean="0"/>
              <a:t>[[ 8  5]</a:t>
            </a:r>
          </a:p>
          <a:p>
            <a:pPr fontAlgn="base"/>
            <a:r>
              <a:rPr lang="en-US" sz="2800" dirty="0" smtClean="0"/>
              <a:t> [20 13]]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011383"/>
            <a:ext cx="10964274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pPr fontAlgn="base"/>
            <a:r>
              <a:rPr lang="en-US" sz="2800" b="1" u="sng" dirty="0" smtClean="0"/>
              <a:t>4. Sorting array:</a:t>
            </a:r>
            <a:r>
              <a:rPr lang="en-US" sz="2800" u="sng" dirty="0" smtClean="0"/>
              <a:t> </a:t>
            </a:r>
          </a:p>
          <a:p>
            <a:pPr lvl="0" fontAlgn="base">
              <a:buFont typeface="Wingdings" pitchFamily="2" charset="2"/>
              <a:buChar char="Ø"/>
            </a:pPr>
            <a:r>
              <a:rPr lang="en-US" sz="2800" b="1" dirty="0" smtClean="0"/>
              <a:t> </a:t>
            </a:r>
            <a:r>
              <a:rPr lang="en-US" sz="2800" b="1" dirty="0" err="1" smtClean="0"/>
              <a:t>np.sort</a:t>
            </a:r>
            <a:r>
              <a:rPr lang="en-US" sz="2800" dirty="0" smtClean="0"/>
              <a:t> method is used for sorting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arrays </a:t>
            </a:r>
          </a:p>
          <a:p>
            <a:pPr fontAlgn="base"/>
            <a:r>
              <a:rPr lang="en-US" sz="2800" dirty="0" smtClean="0"/>
              <a:t>Example :</a:t>
            </a:r>
          </a:p>
          <a:p>
            <a:pPr fontAlgn="base"/>
            <a:r>
              <a:rPr lang="en-US" sz="2800" dirty="0" smtClean="0"/>
              <a:t>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endParaRPr lang="en-US" sz="2800" dirty="0" smtClean="0"/>
          </a:p>
          <a:p>
            <a:pPr fontAlgn="base"/>
            <a:r>
              <a:rPr lang="en-US" sz="2800" dirty="0" smtClean="0"/>
              <a:t> 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4, 2],[3, 4, 6],[0, -1, 5]])</a:t>
            </a:r>
          </a:p>
          <a:p>
            <a:pPr fontAlgn="base"/>
            <a:r>
              <a:rPr lang="en-US" sz="2800" dirty="0" smtClean="0"/>
              <a:t> # sorted array</a:t>
            </a:r>
          </a:p>
          <a:p>
            <a:pPr fontAlgn="base"/>
            <a:r>
              <a:rPr lang="en-US" sz="2800" dirty="0" smtClean="0"/>
              <a:t>print ("Array elements in sorted order:\</a:t>
            </a:r>
            <a:r>
              <a:rPr lang="en-US" sz="2800" dirty="0" err="1" smtClean="0"/>
              <a:t>n",np.sort</a:t>
            </a:r>
            <a:r>
              <a:rPr lang="en-US" sz="2800" dirty="0" smtClean="0"/>
              <a:t>(a, axis = None))</a:t>
            </a:r>
          </a:p>
          <a:p>
            <a:pPr fontAlgn="base"/>
            <a:r>
              <a:rPr lang="en-US" sz="2800" dirty="0" smtClean="0"/>
              <a:t> </a:t>
            </a:r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pPr fontAlgn="base"/>
            <a:r>
              <a:rPr lang="en-US" sz="2800" dirty="0" smtClean="0"/>
              <a:t> Array elements in sorted order:</a:t>
            </a:r>
          </a:p>
          <a:p>
            <a:pPr fontAlgn="base"/>
            <a:r>
              <a:rPr lang="en-US" sz="2800" dirty="0" smtClean="0"/>
              <a:t>[-1  0  1  2  3  4  4  5  6]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011383"/>
            <a:ext cx="1096427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pPr fontAlgn="base"/>
            <a:r>
              <a:rPr lang="en-US" sz="2800" b="1" u="sng" dirty="0" smtClean="0"/>
              <a:t>4. Sorting array:</a:t>
            </a:r>
            <a:r>
              <a:rPr lang="en-US" sz="2800" u="sng" dirty="0" smtClean="0"/>
              <a:t> </a:t>
            </a:r>
          </a:p>
          <a:p>
            <a:pPr fontAlgn="base"/>
            <a:r>
              <a:rPr lang="en-US" sz="2800" dirty="0" smtClean="0"/>
              <a:t>Example :</a:t>
            </a:r>
          </a:p>
          <a:p>
            <a:pPr fontAlgn="base"/>
            <a:r>
              <a:rPr lang="en-US" sz="2800" dirty="0" smtClean="0"/>
              <a:t>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endParaRPr lang="en-US" sz="2800" dirty="0" smtClean="0"/>
          </a:p>
          <a:p>
            <a:pPr fontAlgn="base"/>
            <a:r>
              <a:rPr lang="en-US" sz="2800" dirty="0" smtClean="0"/>
              <a:t> 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4, 2],[3, 4, 6],[0, -1, 5]])</a:t>
            </a:r>
          </a:p>
          <a:p>
            <a:pPr fontAlgn="base"/>
            <a:r>
              <a:rPr lang="en-US" sz="2800" dirty="0" smtClean="0"/>
              <a:t> # sort array row-wise</a:t>
            </a:r>
          </a:p>
          <a:p>
            <a:pPr fontAlgn="base"/>
            <a:r>
              <a:rPr lang="en-US" sz="2800" dirty="0" smtClean="0"/>
              <a:t>print "Row-wise sorted array:\</a:t>
            </a:r>
            <a:r>
              <a:rPr lang="en-US" sz="2800" dirty="0" err="1" smtClean="0"/>
              <a:t>n",np.sort</a:t>
            </a:r>
            <a:r>
              <a:rPr lang="en-US" sz="2800" dirty="0" smtClean="0"/>
              <a:t>(a, axis = 1)</a:t>
            </a:r>
          </a:p>
          <a:p>
            <a:pPr fontAlgn="base"/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pPr fontAlgn="base"/>
            <a:r>
              <a:rPr lang="en-US" sz="2800" dirty="0" smtClean="0"/>
              <a:t> Row-wise sorted array:</a:t>
            </a:r>
          </a:p>
          <a:p>
            <a:pPr fontAlgn="base"/>
            <a:r>
              <a:rPr lang="en-US" sz="2800" dirty="0" smtClean="0"/>
              <a:t>[[ 1  2  4]</a:t>
            </a:r>
          </a:p>
          <a:p>
            <a:pPr fontAlgn="base"/>
            <a:r>
              <a:rPr lang="en-US" sz="2800" dirty="0" smtClean="0"/>
              <a:t> [ 3  4  6]</a:t>
            </a:r>
          </a:p>
          <a:p>
            <a:pPr fontAlgn="base"/>
            <a:r>
              <a:rPr lang="en-US" sz="2800" dirty="0" smtClean="0"/>
              <a:t> [-1  0  5]]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011383"/>
            <a:ext cx="10964274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Basic operations</a:t>
            </a:r>
          </a:p>
          <a:p>
            <a:pPr fontAlgn="base"/>
            <a:r>
              <a:rPr lang="en-US" sz="2800" b="1" u="sng" dirty="0" smtClean="0"/>
              <a:t>4. Sorting array:</a:t>
            </a:r>
            <a:r>
              <a:rPr lang="en-US" sz="2800" u="sng" dirty="0" smtClean="0"/>
              <a:t> </a:t>
            </a:r>
          </a:p>
          <a:p>
            <a:pPr fontAlgn="base"/>
            <a:r>
              <a:rPr lang="en-US" sz="2800" dirty="0" smtClean="0"/>
              <a:t>Example :</a:t>
            </a:r>
          </a:p>
          <a:p>
            <a:pPr fontAlgn="base"/>
            <a:r>
              <a:rPr lang="en-US" sz="2800" dirty="0" smtClean="0"/>
              <a:t>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endParaRPr lang="en-US" sz="2800" dirty="0" smtClean="0"/>
          </a:p>
          <a:p>
            <a:pPr fontAlgn="base"/>
            <a:r>
              <a:rPr lang="en-US" sz="2800" dirty="0" smtClean="0"/>
              <a:t> 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4, 2],[3, 4, 6],[0, -1, 5]])</a:t>
            </a:r>
          </a:p>
          <a:p>
            <a:pPr fontAlgn="base"/>
            <a:r>
              <a:rPr lang="en-US" sz="2800" dirty="0" smtClean="0"/>
              <a:t># specify sort algorithm</a:t>
            </a:r>
          </a:p>
          <a:p>
            <a:pPr fontAlgn="base"/>
            <a:r>
              <a:rPr lang="en-US" sz="2800" dirty="0" smtClean="0"/>
              <a:t>print "Column wise sort by applying merge-sort:\</a:t>
            </a:r>
            <a:r>
              <a:rPr lang="en-US" sz="2800" dirty="0" err="1" smtClean="0"/>
              <a:t>n",np.sort</a:t>
            </a:r>
            <a:r>
              <a:rPr lang="en-US" sz="2800" dirty="0" smtClean="0"/>
              <a:t>(a, axis = 0, kind = '</a:t>
            </a:r>
            <a:r>
              <a:rPr lang="en-US" sz="2800" dirty="0" err="1" smtClean="0"/>
              <a:t>mergesort</a:t>
            </a:r>
            <a:r>
              <a:rPr lang="en-US" sz="2800" dirty="0" smtClean="0"/>
              <a:t>')</a:t>
            </a:r>
          </a:p>
          <a:p>
            <a:pPr fontAlgn="base"/>
            <a:r>
              <a:rPr lang="en-US" sz="2800" dirty="0" smtClean="0">
                <a:solidFill>
                  <a:srgbClr val="FF0000"/>
                </a:solidFill>
              </a:rPr>
              <a:t> output:</a:t>
            </a:r>
          </a:p>
          <a:p>
            <a:pPr fontAlgn="base"/>
            <a:r>
              <a:rPr lang="en-US" sz="2800" dirty="0" smtClean="0"/>
              <a:t> Column wise sort by applying merge-sort:</a:t>
            </a:r>
          </a:p>
          <a:p>
            <a:pPr fontAlgn="base"/>
            <a:r>
              <a:rPr lang="en-US" sz="2800" dirty="0" smtClean="0"/>
              <a:t>[[ 0 -1  2]</a:t>
            </a:r>
          </a:p>
          <a:p>
            <a:pPr fontAlgn="base"/>
            <a:r>
              <a:rPr lang="en-US" sz="2800" dirty="0" smtClean="0"/>
              <a:t> [ 1  4  5]</a:t>
            </a:r>
          </a:p>
          <a:p>
            <a:pPr fontAlgn="base"/>
            <a:r>
              <a:rPr lang="en-US" sz="2800" dirty="0" smtClean="0"/>
              <a:t> [ 3  4  6]]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410308" y="1011383"/>
            <a:ext cx="10964274" cy="183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err="1" smtClean="0"/>
              <a:t>NumPy</a:t>
            </a:r>
            <a:r>
              <a:rPr lang="en-US" sz="2800" b="1" u="sng" dirty="0" smtClean="0"/>
              <a:t> – Mathematical Functions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</a:t>
            </a:r>
            <a:r>
              <a:rPr lang="en-US" sz="2800" dirty="0" err="1" smtClean="0"/>
              <a:t>NumPy</a:t>
            </a:r>
            <a:r>
              <a:rPr lang="en-US" sz="2800" dirty="0" smtClean="0"/>
              <a:t> contains a large number of various mathematical operations.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 </a:t>
            </a:r>
            <a:r>
              <a:rPr lang="en-US" sz="2800" dirty="0" err="1" smtClean="0"/>
              <a:t>NumPy</a:t>
            </a:r>
            <a:r>
              <a:rPr lang="en-US" sz="2800" dirty="0" smtClean="0"/>
              <a:t> provides standard </a:t>
            </a:r>
            <a:r>
              <a:rPr lang="en-US" sz="2800" dirty="0" smtClean="0">
                <a:solidFill>
                  <a:srgbClr val="FF0000"/>
                </a:solidFill>
              </a:rPr>
              <a:t>trigonometric functions, functions for arithmetic operations, handling complex numbers, etc</a:t>
            </a:r>
          </a:p>
        </p:txBody>
      </p:sp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115638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r>
              <a:rPr lang="en-US" sz="4400" b="1" i="1" dirty="0" smtClean="0"/>
              <a:t>Arithmetic Functions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7483" y="806823"/>
          <a:ext cx="8588188" cy="5692055"/>
        </p:xfrm>
        <a:graphic>
          <a:graphicData uri="http://schemas.openxmlformats.org/drawingml/2006/table">
            <a:tbl>
              <a:tblPr/>
              <a:tblGrid>
                <a:gridCol w="2679833"/>
                <a:gridCol w="5908355"/>
              </a:tblGrid>
              <a:tr h="2398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add(arr1, arr2,..)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Add arrays element wise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reciprocal(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arr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reciprocal of elements of the argument array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negative(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arr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numerical negative of elements of an array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multiply(arr1,arr2,…)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Multiply arrays element wise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divide(arr1,arr2)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Divide arrays element 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power(arr1,arr2)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 the first array with its each of its elements raised to the power of elements in the second array (element wise)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subtract(arr1,arr2,…)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Subtract arrays element 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true_divide(arr1,arr2)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Returns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true_divide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 of an array element 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09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floor_divide(arr1,arr2)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Returns floor after dividing an array element 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18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float_power(arr1,arr2)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 the first array with its each of its elements raised to the power of elements in the second array (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elementwise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0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fmod(arr1,arr2)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Returns floor of the remainder after division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elementwise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6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mod(arr1,arr2)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Returns remainder after division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elementwise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1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remainder(arr1,arr2)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Returns remainder after division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elementwise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75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divmod(arr1,arr2)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Returns remainder and quotient after division </a:t>
                      </a:r>
                      <a:r>
                        <a:rPr lang="en-US" sz="1800" dirty="0" err="1">
                          <a:latin typeface="Times New Roman"/>
                          <a:ea typeface="Times New Roman"/>
                          <a:cs typeface="Times New Roman"/>
                        </a:rPr>
                        <a:t>elementwise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802432" y="737118"/>
            <a:ext cx="9657183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([10,20,30])</a:t>
            </a:r>
            <a:br>
              <a:rPr lang="en-US" sz="2800" dirty="0" smtClean="0"/>
            </a:br>
            <a:r>
              <a:rPr lang="en-US" sz="2800" dirty="0" smtClean="0"/>
              <a:t>b=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([1,2,3])</a:t>
            </a:r>
            <a:br>
              <a:rPr lang="en-US" sz="2800" dirty="0" smtClean="0"/>
            </a:br>
            <a:r>
              <a:rPr lang="en-US" sz="2800" dirty="0" smtClean="0"/>
              <a:t>print("addition of a and b :",</a:t>
            </a:r>
            <a:r>
              <a:rPr lang="en-US" sz="2800" dirty="0" err="1" smtClean="0"/>
              <a:t>np.add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print("multiplication of a and b :",</a:t>
            </a:r>
            <a:r>
              <a:rPr lang="en-US" sz="2800" dirty="0" err="1" smtClean="0"/>
              <a:t>np.multiply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print("subtraction of a and b :",</a:t>
            </a:r>
            <a:r>
              <a:rPr lang="en-US" sz="2800" dirty="0" err="1" smtClean="0"/>
              <a:t>np.subtract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print("a raised to b is:",</a:t>
            </a:r>
            <a:r>
              <a:rPr lang="en-US" sz="2800" dirty="0" err="1" smtClean="0"/>
              <a:t>np.power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</a:p>
          <a:p>
            <a:r>
              <a:rPr lang="en-US" sz="2800" dirty="0" smtClean="0"/>
              <a:t> </a:t>
            </a:r>
            <a:r>
              <a:rPr lang="en-US" sz="2800" b="1" dirty="0" smtClean="0">
                <a:solidFill>
                  <a:srgbClr val="FF0000"/>
                </a:solidFill>
              </a:rPr>
              <a:t>Output: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addition of a and b : [11 22 33]                                                                                              </a:t>
            </a:r>
          </a:p>
          <a:p>
            <a:r>
              <a:rPr lang="en-US" sz="2800" dirty="0" smtClean="0"/>
              <a:t>multiplication of a and b : [10 40 90]                                                                                        </a:t>
            </a:r>
          </a:p>
          <a:p>
            <a:r>
              <a:rPr lang="en-US" sz="2800" dirty="0" smtClean="0"/>
              <a:t>subtraction of a and b : [ 9 18 27]                                                                                           </a:t>
            </a:r>
          </a:p>
          <a:p>
            <a:r>
              <a:rPr lang="en-US" sz="2800" dirty="0" smtClean="0"/>
              <a:t>a raised to b is: [   10   400 27000] 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187836"/>
            <a:ext cx="5226698" cy="763879"/>
          </a:xfrm>
        </p:spPr>
        <p:txBody>
          <a:bodyPr/>
          <a:lstStyle/>
          <a:p>
            <a:r>
              <a:rPr lang="en-IN" dirty="0" smtClean="0"/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FF0000"/>
                </a:solidFill>
              </a:rPr>
              <a:t>NumPy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621365" y="1468582"/>
            <a:ext cx="11570635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Why do we need </a:t>
            </a:r>
            <a:r>
              <a:rPr lang="en-US" sz="2800" b="1" dirty="0" err="1" smtClean="0">
                <a:solidFill>
                  <a:srgbClr val="FF0000"/>
                </a:solidFill>
              </a:rPr>
              <a:t>NumPy</a:t>
            </a:r>
            <a:r>
              <a:rPr lang="en-US" sz="2800" b="1" dirty="0" smtClean="0">
                <a:solidFill>
                  <a:srgbClr val="FF0000"/>
                </a:solidFill>
              </a:rPr>
              <a:t> ?</a:t>
            </a:r>
            <a:endParaRPr lang="en-US" sz="2800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Why </a:t>
            </a:r>
            <a:r>
              <a:rPr lang="en-US" sz="2800" dirty="0" err="1" smtClean="0"/>
              <a:t>NumPy</a:t>
            </a:r>
            <a:r>
              <a:rPr lang="en-US" sz="2800" dirty="0" smtClean="0"/>
              <a:t> is required if python lists are already there.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operations can’t applied on all the elements of two list directl</a:t>
            </a:r>
            <a:r>
              <a:rPr lang="en-US" sz="2800" dirty="0" smtClean="0"/>
              <a:t>y.</a:t>
            </a:r>
          </a:p>
          <a:p>
            <a:r>
              <a:rPr lang="en-US" sz="2800" b="1" u="sng" dirty="0" smtClean="0"/>
              <a:t>Example:</a:t>
            </a:r>
          </a:p>
          <a:p>
            <a:r>
              <a:rPr lang="en-US" sz="2800" dirty="0" smtClean="0"/>
              <a:t>list1 = [1, 2, 3, 4 ,5, 6]</a:t>
            </a:r>
          </a:p>
          <a:p>
            <a:r>
              <a:rPr lang="en-US" sz="2800" dirty="0" smtClean="0"/>
              <a:t>list2 = [10, 9, 8, 7, 6, 5]</a:t>
            </a:r>
          </a:p>
          <a:p>
            <a:r>
              <a:rPr lang="en-US" sz="2800" dirty="0" smtClean="0"/>
              <a:t>print(list1*list2)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	</a:t>
            </a:r>
            <a:r>
              <a:rPr lang="en-US" sz="2800" dirty="0" err="1" smtClean="0">
                <a:solidFill>
                  <a:srgbClr val="FF0000"/>
                </a:solidFill>
              </a:rPr>
              <a:t>TypeError</a:t>
            </a:r>
            <a:r>
              <a:rPr lang="en-US" sz="2800" dirty="0" smtClean="0">
                <a:solidFill>
                  <a:srgbClr val="FF0000"/>
                </a:solidFill>
              </a:rPr>
              <a:t>: can't multiply sequence by non-</a:t>
            </a:r>
            <a:r>
              <a:rPr lang="en-US" sz="2800" dirty="0" err="1" smtClean="0">
                <a:solidFill>
                  <a:srgbClr val="FF0000"/>
                </a:solidFill>
              </a:rPr>
              <a:t>int</a:t>
            </a:r>
            <a:r>
              <a:rPr lang="en-US" sz="2800" dirty="0" smtClean="0">
                <a:solidFill>
                  <a:srgbClr val="FF0000"/>
                </a:solidFill>
              </a:rPr>
              <a:t> of type 'list'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To overcome this problem </a:t>
            </a:r>
            <a:r>
              <a:rPr lang="en-US" sz="2800" dirty="0" err="1" smtClean="0"/>
              <a:t>NumPy</a:t>
            </a:r>
            <a:r>
              <a:rPr lang="en-US" sz="2800" dirty="0" smtClean="0"/>
              <a:t> is used.</a:t>
            </a:r>
          </a:p>
          <a:p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2"/>
          <p:cNvSpPr txBox="1">
            <a:spLocks noChangeArrowheads="1"/>
          </p:cNvSpPr>
          <p:nvPr/>
        </p:nvSpPr>
        <p:spPr bwMode="auto">
          <a:xfrm>
            <a:off x="802432" y="737118"/>
            <a:ext cx="9657183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([10,20,30])</a:t>
            </a:r>
            <a:br>
              <a:rPr lang="en-US" sz="2800" dirty="0" smtClean="0"/>
            </a:br>
            <a:r>
              <a:rPr lang="en-US" sz="2800" dirty="0" smtClean="0"/>
              <a:t>b=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([2,3,4])</a:t>
            </a:r>
            <a:br>
              <a:rPr lang="en-US" sz="2800" dirty="0" smtClean="0"/>
            </a:br>
            <a:r>
              <a:rPr lang="en-US" sz="2800" dirty="0" smtClean="0"/>
              <a:t>print("division of a and b :",</a:t>
            </a:r>
            <a:r>
              <a:rPr lang="en-US" sz="2800" dirty="0" err="1" smtClean="0"/>
              <a:t>np.divide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print("true division of a  :",</a:t>
            </a:r>
            <a:r>
              <a:rPr lang="en-US" sz="2800" dirty="0" err="1" smtClean="0"/>
              <a:t>np.true_divide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</a:t>
            </a:r>
            <a:r>
              <a:rPr lang="en-US" sz="2800" dirty="0" err="1" smtClean="0"/>
              <a:t>floor_division</a:t>
            </a:r>
            <a:r>
              <a:rPr lang="en-US" sz="2800" dirty="0" smtClean="0"/>
              <a:t> of a and b :",</a:t>
            </a:r>
            <a:r>
              <a:rPr lang="en-US" sz="2800" dirty="0" err="1" smtClean="0"/>
              <a:t>np.floor_divide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</a:t>
            </a:r>
            <a:r>
              <a:rPr lang="en-US" sz="2800" dirty="0" err="1" smtClean="0"/>
              <a:t>float_power</a:t>
            </a:r>
            <a:r>
              <a:rPr lang="en-US" sz="2800" dirty="0" smtClean="0"/>
              <a:t> of a raised to b :",</a:t>
            </a:r>
            <a:r>
              <a:rPr lang="en-US" sz="2800" dirty="0" err="1" smtClean="0"/>
              <a:t>np.float_power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</a:t>
            </a:r>
            <a:r>
              <a:rPr lang="en-US" sz="2800" dirty="0" err="1" smtClean="0"/>
              <a:t>fmod</a:t>
            </a:r>
            <a:r>
              <a:rPr lang="en-US" sz="2800" dirty="0" smtClean="0"/>
              <a:t> of a and b :",</a:t>
            </a:r>
            <a:r>
              <a:rPr lang="en-US" sz="2800" dirty="0" err="1" smtClean="0"/>
              <a:t>np.fmod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print("mod of a and b :",np.mod(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print("quotient and remainder of a and b :",</a:t>
            </a:r>
            <a:r>
              <a:rPr lang="en-US" sz="2800" dirty="0" err="1" smtClean="0"/>
              <a:t>np.divmod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br>
              <a:rPr lang="en-US" sz="2800" dirty="0" smtClean="0"/>
            </a:br>
            <a:r>
              <a:rPr lang="en-US" sz="2800" dirty="0" smtClean="0"/>
              <a:t>print("remainders when a/b :",</a:t>
            </a:r>
            <a:r>
              <a:rPr lang="en-US" sz="2800" dirty="0" err="1" smtClean="0"/>
              <a:t>np.remainder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))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1084724" y="199498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Output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3364" y="1120587"/>
            <a:ext cx="9296401" cy="50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995013" y="11881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smtClean="0"/>
              <a:t>2. Trigonometric Functions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44071" y="1122167"/>
          <a:ext cx="9466729" cy="5244592"/>
        </p:xfrm>
        <a:graphic>
          <a:graphicData uri="http://schemas.openxmlformats.org/drawingml/2006/table">
            <a:tbl>
              <a:tblPr/>
              <a:tblGrid>
                <a:gridCol w="2167342"/>
                <a:gridCol w="7299387"/>
              </a:tblGrid>
              <a:tr h="4660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Times New Roman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sin(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Returns trigonometric sine element wise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cos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Returns trigonometric cos element wise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tan(</a:t>
                      </a:r>
                      <a:r>
                        <a:rPr lang="en-US" sz="1600" dirty="0" err="1">
                          <a:latin typeface="Times New Roman"/>
                          <a:ea typeface="Times New Roman"/>
                          <a:cs typeface="Times New Roman"/>
                        </a:rPr>
                        <a:t>arr</a:t>
                      </a: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)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Returns trigonometric tan element wise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arcsin(arr)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Returns trigonometric inverse sine element wise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arccos(arr)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Returns trigonometric inverse cosine element wise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arctan(arr)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Returns trigonometric inverse tan element wise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608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hypot(a,b)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Returns hypotenuse of a right triangle with perpendicular and base as arguments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2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degrees(arr)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rad2deg(arr)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Covert input angles from radians to degrees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22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radians(arr)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</a:rPr>
                        <a:t>deg2rad(arr)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</a:rPr>
                        <a:t>Covert input angles from degrees to radians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718456" y="100884"/>
            <a:ext cx="11125881" cy="5957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400" b="1" dirty="0" smtClean="0"/>
              <a:t>Example:</a:t>
            </a:r>
          </a:p>
          <a:p>
            <a:r>
              <a:rPr lang="en-US" sz="2400" dirty="0" smtClean="0"/>
              <a:t>import </a:t>
            </a:r>
            <a:r>
              <a:rPr lang="en-US" sz="2400" dirty="0" err="1" smtClean="0"/>
              <a:t>numpy</a:t>
            </a:r>
            <a:r>
              <a:rPr lang="en-US" sz="2400" dirty="0" smtClean="0"/>
              <a:t> as </a:t>
            </a:r>
            <a:r>
              <a:rPr lang="en-US" sz="2400" dirty="0" err="1" smtClean="0"/>
              <a:t>np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angles = </a:t>
            </a:r>
            <a:r>
              <a:rPr lang="en-US" sz="2400" dirty="0" err="1" smtClean="0"/>
              <a:t>np.array</a:t>
            </a:r>
            <a:r>
              <a:rPr lang="en-US" sz="2400" dirty="0" smtClean="0"/>
              <a:t>([0,np.pi/2, </a:t>
            </a:r>
            <a:r>
              <a:rPr lang="en-US" sz="2400" dirty="0" err="1" smtClean="0"/>
              <a:t>np.pi</a:t>
            </a:r>
            <a:r>
              <a:rPr lang="en-US" sz="2400" dirty="0" smtClean="0"/>
              <a:t>])     </a:t>
            </a:r>
            <a:r>
              <a:rPr lang="en-US" sz="2400" dirty="0" err="1" smtClean="0"/>
              <a:t>sin_angles</a:t>
            </a:r>
            <a:r>
              <a:rPr lang="en-US" sz="2400" dirty="0" smtClean="0"/>
              <a:t> = np.sin(angles)</a:t>
            </a:r>
            <a:br>
              <a:rPr lang="en-US" sz="2400" dirty="0" smtClean="0"/>
            </a:br>
            <a:r>
              <a:rPr lang="en-US" sz="2400" dirty="0" err="1" smtClean="0"/>
              <a:t>cosine_angles</a:t>
            </a:r>
            <a:r>
              <a:rPr lang="en-US" sz="2400" dirty="0" smtClean="0"/>
              <a:t> = np.cos(angles)</a:t>
            </a:r>
            <a:br>
              <a:rPr lang="en-US" sz="2400" dirty="0" smtClean="0"/>
            </a:br>
            <a:r>
              <a:rPr lang="en-US" sz="2400" dirty="0" err="1" smtClean="0"/>
              <a:t>tan_angles</a:t>
            </a:r>
            <a:r>
              <a:rPr lang="en-US" sz="2400" dirty="0" smtClean="0"/>
              <a:t> = np.tan(angles)</a:t>
            </a:r>
            <a:br>
              <a:rPr lang="en-US" sz="2400" dirty="0" smtClean="0"/>
            </a:br>
            <a:r>
              <a:rPr lang="en-US" sz="2400" dirty="0" smtClean="0"/>
              <a:t>rad2degree = </a:t>
            </a:r>
            <a:r>
              <a:rPr lang="en-US" sz="2400" dirty="0" err="1" smtClean="0"/>
              <a:t>np.degrees</a:t>
            </a:r>
            <a:r>
              <a:rPr lang="en-US" sz="2400" dirty="0" smtClean="0"/>
              <a:t>(angles)</a:t>
            </a:r>
            <a:br>
              <a:rPr lang="en-US" sz="2400" dirty="0" smtClean="0"/>
            </a:br>
            <a:r>
              <a:rPr lang="en-US" sz="2400" dirty="0" smtClean="0"/>
              <a:t>print("sin of angles:",</a:t>
            </a:r>
            <a:r>
              <a:rPr lang="en-US" sz="2400" dirty="0" err="1" smtClean="0"/>
              <a:t>sin_angles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print("cosine of angles:",</a:t>
            </a:r>
            <a:r>
              <a:rPr lang="en-US" sz="2400" dirty="0" err="1" smtClean="0"/>
              <a:t>cosine_angles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print("tan of angles:",</a:t>
            </a:r>
            <a:r>
              <a:rPr lang="en-US" sz="2400" dirty="0" err="1" smtClean="0"/>
              <a:t>tan_angles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print("angles in radians",rad2degree)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Output: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sin of angles: [  0.00000000e+00   1.00000000e+00   1.22464680e-16]                                                           </a:t>
            </a:r>
          </a:p>
          <a:p>
            <a:r>
              <a:rPr lang="en-US" sz="2400" dirty="0" smtClean="0"/>
              <a:t>cosine of angles: [  1.00000000e+00   6.12323400e-17  -1.00000000e+00]                                                        </a:t>
            </a:r>
          </a:p>
          <a:p>
            <a:r>
              <a:rPr lang="en-US" sz="2400" dirty="0" smtClean="0"/>
              <a:t>tan of angles: [  0.00000000e+00   1.63312394e+16  -1.22464680e-16]                                                           </a:t>
            </a:r>
          </a:p>
          <a:p>
            <a:r>
              <a:rPr lang="en-US" sz="2400" dirty="0" smtClean="0"/>
              <a:t>angles in radians [   0.   90.  180.]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33069" y="100886"/>
            <a:ext cx="9654988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b="1" dirty="0" smtClean="0"/>
              <a:t>3. Logarithmic and Exponential Functions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5121" y="1210240"/>
          <a:ext cx="9735670" cy="5262282"/>
        </p:xfrm>
        <a:graphic>
          <a:graphicData uri="http://schemas.openxmlformats.org/drawingml/2006/table">
            <a:tbl>
              <a:tblPr/>
              <a:tblGrid>
                <a:gridCol w="2420853"/>
                <a:gridCol w="7314817"/>
              </a:tblGrid>
              <a:tr h="5846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exp(arr)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exponential of an input array element wise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expm1(arr)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exponential exp(x)-1 of an input array element wise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exp2(arr)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exponential 2**x of all elements in an array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log(arr)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Returns natural log of an input array element 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log10(arr)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log base 10 of an input array element wise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log2(arr)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log base 2 of an input array element wise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logaddexp(arr)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logarithm of the sum of exponentiations of all inputs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846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logaddexp2(arr)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Returns logarithm of the sum of exponentiations of the inputs in base 2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726141" y="100886"/>
            <a:ext cx="11188768" cy="558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IN" sz="4400" b="1" dirty="0" smtClean="0"/>
              <a:t>Code:</a:t>
            </a:r>
            <a:endParaRPr lang="en-US" sz="4400" b="1" dirty="0" smtClean="0"/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([1,2,3,4,5])</a:t>
            </a:r>
            <a:br>
              <a:rPr lang="en-US" sz="2800" dirty="0" smtClean="0"/>
            </a:br>
            <a:r>
              <a:rPr lang="en-US" sz="2800" dirty="0" err="1" smtClean="0"/>
              <a:t>a_log</a:t>
            </a:r>
            <a:r>
              <a:rPr lang="en-US" sz="2800" dirty="0" smtClean="0"/>
              <a:t> = np.log(a)</a:t>
            </a:r>
            <a:br>
              <a:rPr lang="en-US" sz="2800" dirty="0" smtClean="0"/>
            </a:br>
            <a:r>
              <a:rPr lang="en-US" sz="2800" dirty="0" err="1" smtClean="0"/>
              <a:t>a_exp</a:t>
            </a:r>
            <a:r>
              <a:rPr lang="en-US" sz="2800" dirty="0" smtClean="0"/>
              <a:t> = np.exp(a)</a:t>
            </a:r>
            <a:br>
              <a:rPr lang="en-US" sz="2800" dirty="0" smtClean="0"/>
            </a:br>
            <a:r>
              <a:rPr lang="en-US" sz="2800" dirty="0" smtClean="0"/>
              <a:t>print("log of input array a is:",</a:t>
            </a:r>
            <a:r>
              <a:rPr lang="en-US" sz="2800" dirty="0" err="1" smtClean="0"/>
              <a:t>a_log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print("exponent of input array a is:",</a:t>
            </a:r>
            <a:r>
              <a:rPr lang="en-US" sz="2800" dirty="0" err="1" smtClean="0"/>
              <a:t>a_exp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/>
              <a:t>Output:</a:t>
            </a:r>
            <a:endParaRPr lang="en-US" sz="2800" dirty="0" smtClean="0"/>
          </a:p>
          <a:p>
            <a:r>
              <a:rPr lang="en-US" sz="2800" dirty="0" smtClean="0"/>
              <a:t>log of input array a is: [ 0.          0.69314718  1.09861229  1.38629436  1.60943791]                                        </a:t>
            </a:r>
          </a:p>
          <a:p>
            <a:r>
              <a:rPr lang="en-US" sz="2800" dirty="0" smtClean="0"/>
              <a:t>exponent of input array a is: [   2.71828183    7.3890561    20.08553692   54.59815003  148.4131591 ]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833691" y="11881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smtClean="0"/>
              <a:t>4. Rounding Functions</a:t>
            </a:r>
            <a:endParaRPr lang="en-US" sz="44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0612" y="878541"/>
          <a:ext cx="9144000" cy="5432614"/>
        </p:xfrm>
        <a:graphic>
          <a:graphicData uri="http://schemas.openxmlformats.org/drawingml/2006/table">
            <a:tbl>
              <a:tblPr/>
              <a:tblGrid>
                <a:gridCol w="2505910"/>
                <a:gridCol w="6638090"/>
              </a:tblGrid>
              <a:tr h="599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9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around(arr,decimal)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Rounds the elements of an input array upto given decimal places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9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round_(arr,decimal)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Rounds the elements of an input array upto given decimal places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66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rint(arr)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Round the elements of an input array to the nearest integer towards zero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166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fix(arr)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Round the elements of an input array to the nearest integer towards zero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9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floor(arr)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floor of input array element wise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9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ceil(arr)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Returns ceiling of input array element wise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9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trunc(arr)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Return the truncated value of an input array element wise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1237129" y="495346"/>
            <a:ext cx="8668844" cy="3803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4400" b="1" dirty="0" smtClean="0"/>
              <a:t>Code:</a:t>
            </a:r>
            <a:endParaRPr lang="en-US" sz="4400" dirty="0" smtClean="0"/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([1.23,4.165,3.8245])</a:t>
            </a:r>
            <a:br>
              <a:rPr lang="en-US" sz="2800" dirty="0" smtClean="0"/>
            </a:br>
            <a:r>
              <a:rPr lang="en-US" sz="2800" dirty="0" err="1" smtClean="0"/>
              <a:t>rounded_a</a:t>
            </a:r>
            <a:r>
              <a:rPr lang="en-US" sz="2800" dirty="0" smtClean="0"/>
              <a:t> = </a:t>
            </a:r>
            <a:r>
              <a:rPr lang="en-US" sz="2800" dirty="0" err="1" smtClean="0"/>
              <a:t>np.round</a:t>
            </a:r>
            <a:r>
              <a:rPr lang="en-US" sz="2800" dirty="0" smtClean="0"/>
              <a:t>_(a,2)</a:t>
            </a:r>
            <a:br>
              <a:rPr lang="en-US" sz="2800" dirty="0" smtClean="0"/>
            </a:br>
            <a:r>
              <a:rPr lang="en-US" sz="2800" dirty="0" smtClean="0"/>
              <a:t>print(</a:t>
            </a:r>
            <a:r>
              <a:rPr lang="en-US" sz="2800" dirty="0" err="1" smtClean="0"/>
              <a:t>rounded_a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FF0000"/>
                </a:solidFill>
              </a:rPr>
              <a:t>Output:</a:t>
            </a:r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/>
              <a:t>[ 1.23  4.16  3.82]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654397" y="235357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smtClean="0"/>
              <a:t>5. Miscellaneous Functions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70964" y="1004051"/>
          <a:ext cx="9314329" cy="5442824"/>
        </p:xfrm>
        <a:graphic>
          <a:graphicData uri="http://schemas.openxmlformats.org/drawingml/2006/table">
            <a:tbl>
              <a:tblPr/>
              <a:tblGrid>
                <a:gridCol w="3159831"/>
                <a:gridCol w="6154498"/>
              </a:tblGrid>
              <a:tr h="5692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Function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latin typeface="Times New Roman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sqrt(arr)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Returns the square root of an input array element wise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cbrt(arr)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Returns cube root of an input array element wise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absolute(arr)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Returns absolute value each element in an input array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maximum(arr1,arr2,…)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Returns element wise maximum of the input arrays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minimum(arr1,arr2,…)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Returns element wise minimum of the input arrays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interp(arr, xp, fp)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Calculates one-dimensional linear interpolation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698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convolve(arr, v)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Returns linear convolution of two one-dimensional sequences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692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</a:rPr>
                        <a:t>clip(arr, arr_min, arr_max)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Limits the values in an input array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3980" marR="93980" marT="93980" marB="93980">
                    <a:lnL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1147481" y="100886"/>
            <a:ext cx="10822845" cy="4111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</a:rPr>
              <a:t>NumPy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en-US" sz="4000" b="1" dirty="0" smtClean="0"/>
              <a:t>Finding the Maxima:</a:t>
            </a:r>
            <a:endParaRPr lang="en-US" sz="4000" dirty="0" smtClean="0"/>
          </a:p>
          <a:p>
            <a:r>
              <a:rPr lang="en-US" sz="4000" b="1" dirty="0" smtClean="0"/>
              <a:t>Code:</a:t>
            </a:r>
            <a:endParaRPr lang="en-US" sz="4000" dirty="0" smtClean="0"/>
          </a:p>
          <a:p>
            <a:r>
              <a:rPr lang="en-US" sz="2800" dirty="0" smtClean="0"/>
              <a:t>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as </a:t>
            </a:r>
            <a:r>
              <a:rPr lang="en-US" sz="2800" dirty="0" err="1" smtClean="0"/>
              <a:t>np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 = [1,2,3] b = [3,1,2] </a:t>
            </a:r>
            <a:r>
              <a:rPr lang="en-US" sz="2800" dirty="0" err="1" smtClean="0"/>
              <a:t>maximum_elementwise</a:t>
            </a:r>
            <a:r>
              <a:rPr lang="en-US" sz="2800" dirty="0" smtClean="0"/>
              <a:t> = </a:t>
            </a:r>
            <a:r>
              <a:rPr lang="en-US" sz="2800" dirty="0" err="1" smtClean="0"/>
              <a:t>np.maximum</a:t>
            </a:r>
            <a:r>
              <a:rPr lang="en-US" sz="2800" dirty="0" smtClean="0"/>
              <a:t>(</a:t>
            </a:r>
            <a:r>
              <a:rPr lang="en-US" sz="2800" dirty="0" err="1" smtClean="0"/>
              <a:t>a,b</a:t>
            </a:r>
            <a:r>
              <a:rPr lang="en-US" sz="2800" dirty="0" smtClean="0"/>
              <a:t>)</a:t>
            </a:r>
            <a:br>
              <a:rPr lang="en-US" sz="2800" dirty="0" smtClean="0"/>
            </a:br>
            <a:r>
              <a:rPr lang="en-US" sz="2800" dirty="0" smtClean="0"/>
              <a:t>print("maxima are:",</a:t>
            </a:r>
            <a:r>
              <a:rPr lang="en-US" sz="2800" dirty="0" err="1" smtClean="0"/>
              <a:t>maximum_elementwise</a:t>
            </a:r>
            <a:r>
              <a:rPr lang="en-US" sz="2800" dirty="0" smtClean="0"/>
              <a:t>)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maxima are: [3 2 3]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err="1" smtClean="0">
                <a:solidFill>
                  <a:srgbClr val="FF0000"/>
                </a:solidFill>
              </a:rPr>
              <a:t>NumPy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842247"/>
            <a:ext cx="11570635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is </a:t>
            </a:r>
            <a:r>
              <a:rPr lang="en-US" sz="2800" b="1" dirty="0" err="1" smtClean="0">
                <a:solidFill>
                  <a:srgbClr val="FF0000"/>
                </a:solidFill>
              </a:rPr>
              <a:t>NumPy</a:t>
            </a:r>
            <a:r>
              <a:rPr lang="en-US" sz="2800" b="1" dirty="0" smtClean="0">
                <a:solidFill>
                  <a:srgbClr val="FF0000"/>
                </a:solidFill>
              </a:rPr>
              <a:t>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NumPy</a:t>
            </a:r>
            <a:r>
              <a:rPr lang="en-US" sz="2800" dirty="0" smtClean="0"/>
              <a:t> stands for ‘</a:t>
            </a:r>
            <a:r>
              <a:rPr lang="en-US" sz="2800" dirty="0" smtClean="0">
                <a:solidFill>
                  <a:srgbClr val="FF0000"/>
                </a:solidFill>
              </a:rPr>
              <a:t>Numerical Python’ or ‘Numeric Py</a:t>
            </a:r>
            <a:r>
              <a:rPr lang="en-US" sz="2800" dirty="0" smtClean="0"/>
              <a:t>thon’.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is an open source </a:t>
            </a:r>
            <a:r>
              <a:rPr lang="en-US" sz="2800" dirty="0" smtClean="0">
                <a:solidFill>
                  <a:srgbClr val="FF0000"/>
                </a:solidFill>
              </a:rPr>
              <a:t>module </a:t>
            </a:r>
            <a:r>
              <a:rPr lang="en-US" sz="2800" dirty="0" smtClean="0"/>
              <a:t>of Python which provides </a:t>
            </a:r>
            <a:r>
              <a:rPr lang="en-US" sz="2800" dirty="0" smtClean="0">
                <a:solidFill>
                  <a:srgbClr val="FF0000"/>
                </a:solidFill>
              </a:rPr>
              <a:t>fast mathematical computation on arrays and matrices.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 err="1" smtClean="0"/>
              <a:t>NumPy</a:t>
            </a:r>
            <a:r>
              <a:rPr lang="en-US" sz="2800" dirty="0" smtClean="0"/>
              <a:t> provides the essential </a:t>
            </a:r>
            <a:r>
              <a:rPr lang="en-US" sz="2800" dirty="0" smtClean="0">
                <a:solidFill>
                  <a:srgbClr val="FF0000"/>
                </a:solidFill>
              </a:rPr>
              <a:t>multi-dimensional array</a:t>
            </a:r>
            <a:r>
              <a:rPr lang="en-US" sz="2800" dirty="0" smtClean="0"/>
              <a:t>-oriented computing </a:t>
            </a:r>
            <a:r>
              <a:rPr lang="en-US" sz="2800" dirty="0" smtClean="0">
                <a:solidFill>
                  <a:srgbClr val="FF0000"/>
                </a:solidFill>
              </a:rPr>
              <a:t>functionalities</a:t>
            </a:r>
            <a:r>
              <a:rPr lang="en-US" sz="2800" dirty="0" smtClean="0"/>
              <a:t> designed for </a:t>
            </a:r>
            <a:r>
              <a:rPr lang="en-US" sz="2800" dirty="0" smtClean="0">
                <a:solidFill>
                  <a:srgbClr val="FF0000"/>
                </a:solidFill>
              </a:rPr>
              <a:t>high-level mathematical functions and scientific computation. </a:t>
            </a:r>
          </a:p>
          <a:p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 smtClean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6707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>
            <a:normAutofit fontScale="90000"/>
          </a:bodyPr>
          <a:lstStyle/>
          <a:p>
            <a:r>
              <a:rPr lang="en-US" sz="3600" b="1" dirty="0" err="1"/>
              <a:t>NumPy</a:t>
            </a:r>
            <a:r>
              <a:rPr lang="en-US" sz="3600" b="1" dirty="0"/>
              <a:t> Aggregate and Statistical Functions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402797"/>
              </p:ext>
            </p:extLst>
          </p:nvPr>
        </p:nvGraphicFramePr>
        <p:xfrm>
          <a:off x="483577" y="949442"/>
          <a:ext cx="10515600" cy="4773130"/>
        </p:xfrm>
        <a:graphic>
          <a:graphicData uri="http://schemas.openxmlformats.org/drawingml/2006/table">
            <a:tbl>
              <a:tblPr/>
              <a:tblGrid>
                <a:gridCol w="2224453"/>
                <a:gridCol w="8291147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 dirty="0">
                          <a:solidFill>
                            <a:srgbClr val="000000"/>
                          </a:solidFill>
                          <a:effectLst/>
                        </a:rPr>
                        <a:t>Functions</a:t>
                      </a:r>
                    </a:p>
                  </a:txBody>
                  <a:tcPr marL="31928" marR="31928" marT="36489" marB="36489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1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1928" marR="31928" marT="36489" marB="36489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 err="1">
                          <a:solidFill>
                            <a:srgbClr val="484848"/>
                          </a:solidFill>
                          <a:effectLst/>
                        </a:rPr>
                        <a:t>np.mean</a:t>
                      </a:r>
                      <a:r>
                        <a:rPr lang="en-IN" sz="2000" b="0" dirty="0">
                          <a:solidFill>
                            <a:srgbClr val="484848"/>
                          </a:solidFill>
                          <a:effectLst/>
                        </a:rPr>
                        <a:t>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Compute the arithmetic mean along the specified axis.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 err="1">
                          <a:solidFill>
                            <a:srgbClr val="484848"/>
                          </a:solidFill>
                          <a:effectLst/>
                        </a:rPr>
                        <a:t>np.std</a:t>
                      </a:r>
                      <a:r>
                        <a:rPr lang="en-IN" sz="2000" b="0" dirty="0">
                          <a:solidFill>
                            <a:srgbClr val="484848"/>
                          </a:solidFill>
                          <a:effectLst/>
                        </a:rPr>
                        <a:t>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>
                          <a:solidFill>
                            <a:srgbClr val="484848"/>
                          </a:solidFill>
                          <a:effectLst/>
                        </a:rPr>
                        <a:t>Compute the standard deviation along the specified axis.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 err="1">
                          <a:solidFill>
                            <a:srgbClr val="484848"/>
                          </a:solidFill>
                          <a:effectLst/>
                        </a:rPr>
                        <a:t>np.var</a:t>
                      </a:r>
                      <a:r>
                        <a:rPr lang="en-IN" sz="2000" b="0" dirty="0">
                          <a:solidFill>
                            <a:srgbClr val="484848"/>
                          </a:solidFill>
                          <a:effectLst/>
                        </a:rPr>
                        <a:t>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Compute the variance along the specified axis.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 err="1">
                          <a:solidFill>
                            <a:srgbClr val="484848"/>
                          </a:solidFill>
                          <a:effectLst/>
                        </a:rPr>
                        <a:t>np.sum</a:t>
                      </a:r>
                      <a:r>
                        <a:rPr lang="en-IN" sz="2000" b="0" dirty="0">
                          <a:solidFill>
                            <a:srgbClr val="484848"/>
                          </a:solidFill>
                          <a:effectLst/>
                        </a:rPr>
                        <a:t>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Sum of array elements over a given axis.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 err="1">
                          <a:solidFill>
                            <a:srgbClr val="484848"/>
                          </a:solidFill>
                          <a:effectLst/>
                        </a:rPr>
                        <a:t>np.prod</a:t>
                      </a:r>
                      <a:r>
                        <a:rPr lang="en-IN" sz="2000" b="0" dirty="0">
                          <a:solidFill>
                            <a:srgbClr val="484848"/>
                          </a:solidFill>
                          <a:effectLst/>
                        </a:rPr>
                        <a:t>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Return the product of array elements over a given axis.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rgbClr val="484848"/>
                          </a:solidFill>
                          <a:effectLst/>
                        </a:rPr>
                        <a:t>np.cumsum()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Return the cumulative sum of the elements along a given axis.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rgbClr val="484848"/>
                          </a:solidFill>
                          <a:effectLst/>
                        </a:rPr>
                        <a:t>np.cumprod()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Return the cumulative product of elements along a given axis.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rgbClr val="484848"/>
                          </a:solidFill>
                          <a:effectLst/>
                        </a:rPr>
                        <a:t>np.min(), np.max()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Return the minimum / maximum of an array or minimum along an axis.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rgbClr val="484848"/>
                          </a:solidFill>
                          <a:effectLst/>
                        </a:rPr>
                        <a:t>np.argmin(), np.argmax()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Returns the indices of the minimum / maximum values along an axis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>
                          <a:solidFill>
                            <a:srgbClr val="484848"/>
                          </a:solidFill>
                          <a:effectLst/>
                        </a:rPr>
                        <a:t>np.all()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Test whether all array elements along a given axis evaluate to True.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401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dirty="0" err="1">
                          <a:solidFill>
                            <a:srgbClr val="484848"/>
                          </a:solidFill>
                          <a:effectLst/>
                        </a:rPr>
                        <a:t>np.any</a:t>
                      </a:r>
                      <a:r>
                        <a:rPr lang="en-IN" sz="2000" b="0" dirty="0">
                          <a:solidFill>
                            <a:srgbClr val="484848"/>
                          </a:solidFill>
                          <a:effectLst/>
                        </a:rPr>
                        <a:t>()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dirty="0">
                          <a:solidFill>
                            <a:srgbClr val="484848"/>
                          </a:solidFill>
                          <a:effectLst/>
                        </a:rPr>
                        <a:t>Test whether any array element along a given axis evaluates to True.</a:t>
                      </a:r>
                    </a:p>
                  </a:txBody>
                  <a:tcPr marL="31928" marR="31928" marT="22806" marB="22806">
                    <a:lnL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CE3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2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7731"/>
            <a:ext cx="10515600" cy="5869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 smtClean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arr</a:t>
            </a:r>
            <a:r>
              <a:rPr lang="en-IN" dirty="0" smtClean="0"/>
              <a:t> </a:t>
            </a:r>
            <a:r>
              <a:rPr lang="en-IN" dirty="0"/>
              <a:t>= </a:t>
            </a:r>
            <a:r>
              <a:rPr lang="en-IN" dirty="0" err="1"/>
              <a:t>np.array</a:t>
            </a:r>
            <a:r>
              <a:rPr lang="en-IN" dirty="0"/>
              <a:t>([[10, 20, 30], [40, 50, 60]])</a:t>
            </a:r>
          </a:p>
          <a:p>
            <a:pPr marL="0" indent="0">
              <a:buNone/>
            </a:pPr>
            <a:r>
              <a:rPr lang="en-IN" dirty="0" smtClean="0"/>
              <a:t>print</a:t>
            </a:r>
            <a:r>
              <a:rPr lang="en-IN" dirty="0"/>
              <a:t>("Mean: ", </a:t>
            </a:r>
            <a:r>
              <a:rPr lang="en-IN" dirty="0" err="1" smtClean="0"/>
              <a:t>np.mean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))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Std</a:t>
            </a:r>
            <a:r>
              <a:rPr lang="en-IN" dirty="0"/>
              <a:t>: ", </a:t>
            </a:r>
            <a:r>
              <a:rPr lang="en-IN" dirty="0" err="1" smtClean="0"/>
              <a:t>np.std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))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Var</a:t>
            </a:r>
            <a:r>
              <a:rPr lang="en-IN" dirty="0"/>
              <a:t>: ", </a:t>
            </a:r>
            <a:r>
              <a:rPr lang="en-IN" dirty="0" err="1" smtClean="0"/>
              <a:t>np.var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))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print("Sum: ", </a:t>
            </a:r>
            <a:r>
              <a:rPr lang="en-IN" dirty="0" err="1" smtClean="0"/>
              <a:t>np.sum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))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print("Prod: ", </a:t>
            </a:r>
            <a:r>
              <a:rPr lang="en-IN" dirty="0" err="1" smtClean="0"/>
              <a:t>np.prod</a:t>
            </a:r>
            <a:r>
              <a:rPr lang="en-IN" dirty="0" smtClean="0"/>
              <a:t>(</a:t>
            </a:r>
            <a:r>
              <a:rPr lang="en-IN" dirty="0" err="1" smtClean="0"/>
              <a:t>arr</a:t>
            </a:r>
            <a:r>
              <a:rPr lang="en-IN" dirty="0" smtClean="0"/>
              <a:t>)) </a:t>
            </a:r>
          </a:p>
          <a:p>
            <a:pPr marL="0" indent="0">
              <a:buNone/>
            </a:pPr>
            <a:r>
              <a:rPr lang="en-US" b="1" dirty="0" smtClean="0"/>
              <a:t>Sample </a:t>
            </a:r>
            <a:r>
              <a:rPr lang="en-US" b="1" dirty="0"/>
              <a:t>output of above program.</a:t>
            </a:r>
          </a:p>
          <a:p>
            <a:r>
              <a:rPr lang="en-US" dirty="0"/>
              <a:t>Mean: 35.0</a:t>
            </a:r>
            <a:br>
              <a:rPr lang="en-US" dirty="0"/>
            </a:br>
            <a:r>
              <a:rPr lang="en-US" dirty="0" err="1"/>
              <a:t>Std</a:t>
            </a:r>
            <a:r>
              <a:rPr lang="en-US" dirty="0"/>
              <a:t>: 17.07825127659933</a:t>
            </a:r>
            <a:br>
              <a:rPr lang="en-US" dirty="0"/>
            </a:br>
            <a:r>
              <a:rPr lang="en-US" dirty="0" err="1"/>
              <a:t>Var</a:t>
            </a:r>
            <a:r>
              <a:rPr lang="en-US" dirty="0"/>
              <a:t>: 291.6666666666667</a:t>
            </a:r>
            <a:br>
              <a:rPr lang="en-US" dirty="0"/>
            </a:br>
            <a:r>
              <a:rPr lang="en-US" dirty="0"/>
              <a:t>Sum: 210</a:t>
            </a:r>
            <a:br>
              <a:rPr lang="en-US" dirty="0"/>
            </a:br>
            <a:r>
              <a:rPr lang="en-US" dirty="0"/>
              <a:t>Prod: 720000000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201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NumPy</a:t>
            </a:r>
            <a:r>
              <a:rPr lang="en-US" b="1" dirty="0"/>
              <a:t> Example of Where function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3869"/>
            <a:ext cx="10515600" cy="5113094"/>
          </a:xfrm>
        </p:spPr>
        <p:txBody>
          <a:bodyPr>
            <a:normAutofit/>
          </a:bodyPr>
          <a:lstStyle/>
          <a:p>
            <a:r>
              <a:rPr lang="en-US" dirty="0"/>
              <a:t>The where() function is used to chooses values from arrays depending on the value of a specific condition.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before = </a:t>
            </a:r>
            <a:r>
              <a:rPr lang="en-US" dirty="0" err="1"/>
              <a:t>np.array</a:t>
            </a:r>
            <a:r>
              <a:rPr lang="en-US" dirty="0"/>
              <a:t>([[1, 2, 3], [4, 5, 6</a:t>
            </a:r>
            <a:r>
              <a:rPr lang="en-US" dirty="0" smtClean="0"/>
              <a:t>]])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If element is less than 4, </a:t>
            </a:r>
            <a:r>
              <a:rPr lang="en-US" dirty="0" err="1"/>
              <a:t>mul</a:t>
            </a:r>
            <a:r>
              <a:rPr lang="en-US" dirty="0"/>
              <a:t> by 2 else by 3</a:t>
            </a:r>
          </a:p>
          <a:p>
            <a:pPr marL="0" indent="0">
              <a:buNone/>
            </a:pPr>
            <a:r>
              <a:rPr lang="en-US" dirty="0"/>
              <a:t>after = </a:t>
            </a:r>
            <a:r>
              <a:rPr lang="en-US" dirty="0" err="1"/>
              <a:t>np.where</a:t>
            </a:r>
            <a:r>
              <a:rPr lang="en-US" dirty="0"/>
              <a:t>(before &lt; 4, before * 2, before * </a:t>
            </a:r>
            <a:r>
              <a:rPr lang="en-US" dirty="0" smtClean="0"/>
              <a:t>3)</a:t>
            </a:r>
          </a:p>
          <a:p>
            <a:pPr marL="0" indent="0">
              <a:buNone/>
            </a:pPr>
            <a:r>
              <a:rPr lang="en-US" dirty="0" smtClean="0"/>
              <a:t>print(after)</a:t>
            </a:r>
          </a:p>
          <a:p>
            <a:r>
              <a:rPr lang="en-US" b="1" dirty="0"/>
              <a:t>Sample output of above program.</a:t>
            </a:r>
          </a:p>
          <a:p>
            <a:pPr marL="0" indent="0">
              <a:buNone/>
            </a:pPr>
            <a:r>
              <a:rPr lang="en-US" dirty="0"/>
              <a:t>[[ 2 4 6]</a:t>
            </a:r>
            <a:br>
              <a:rPr lang="en-US" dirty="0"/>
            </a:br>
            <a:r>
              <a:rPr lang="en-US" dirty="0"/>
              <a:t>[12 15 18]]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115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3913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Example of Select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0246"/>
            <a:ext cx="10515600" cy="5618285"/>
          </a:xfrm>
        </p:spPr>
        <p:txBody>
          <a:bodyPr/>
          <a:lstStyle/>
          <a:p>
            <a:r>
              <a:rPr lang="en-US" dirty="0"/>
              <a:t>The select() function return an array drawn from elements in choice list, depending on conditions.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before </a:t>
            </a:r>
            <a:r>
              <a:rPr lang="en-US" dirty="0"/>
              <a:t>= </a:t>
            </a:r>
            <a:r>
              <a:rPr lang="en-US" dirty="0" err="1"/>
              <a:t>np.array</a:t>
            </a:r>
            <a:r>
              <a:rPr lang="en-US" dirty="0"/>
              <a:t>([[1, 2, 3], [4, 5, 6]])</a:t>
            </a:r>
          </a:p>
          <a:p>
            <a:pPr marL="0" indent="0">
              <a:buNone/>
            </a:pPr>
            <a:r>
              <a:rPr lang="en-US" dirty="0" smtClean="0"/>
              <a:t># </a:t>
            </a:r>
            <a:r>
              <a:rPr lang="en-US" dirty="0"/>
              <a:t>If element is less than 4, </a:t>
            </a:r>
            <a:r>
              <a:rPr lang="en-US" dirty="0" err="1"/>
              <a:t>mul</a:t>
            </a:r>
            <a:r>
              <a:rPr lang="en-US" dirty="0"/>
              <a:t> by 2 else by 3</a:t>
            </a:r>
          </a:p>
          <a:p>
            <a:pPr marL="0" indent="0">
              <a:buNone/>
            </a:pPr>
            <a:r>
              <a:rPr lang="en-US" dirty="0"/>
              <a:t>after = </a:t>
            </a:r>
            <a:r>
              <a:rPr lang="en-US" dirty="0" err="1"/>
              <a:t>np.select</a:t>
            </a:r>
            <a:r>
              <a:rPr lang="en-US" dirty="0"/>
              <a:t>([before &lt; 4, before], [before * 2, before * 3])</a:t>
            </a:r>
          </a:p>
          <a:p>
            <a:pPr marL="0" indent="0">
              <a:buNone/>
            </a:pPr>
            <a:r>
              <a:rPr lang="en-US" dirty="0" smtClean="0"/>
              <a:t>print(after)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Sample output of above program.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[[ 2  4  6]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[12 15 18]]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1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1963244" y="23420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Thank You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4100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571462" y="1619238"/>
            <a:ext cx="10572749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Use Of </a:t>
            </a:r>
            <a:r>
              <a:rPr lang="en-US" sz="2800" b="1" u="sng" dirty="0" err="1" smtClean="0">
                <a:solidFill>
                  <a:srgbClr val="FF0000"/>
                </a:solidFill>
              </a:rPr>
              <a:t>NumPy</a:t>
            </a:r>
            <a:r>
              <a:rPr lang="en-US" sz="2800" dirty="0" smtClean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Some of uses of </a:t>
            </a:r>
            <a:r>
              <a:rPr lang="en-US" sz="2800" dirty="0" err="1" smtClean="0"/>
              <a:t>NumPY</a:t>
            </a:r>
            <a:r>
              <a:rPr lang="en-US" sz="2800" dirty="0" smtClean="0"/>
              <a:t>  are: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To represent Multi dimensional array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Methods for processing arrays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Element by element operations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/>
              <a:t>Mathematical operations like logical, Fourier transform, shape manipulation, linear algebra and random number generation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136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70648" y="1169894"/>
            <a:ext cx="10673564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err="1" smtClean="0">
                <a:solidFill>
                  <a:srgbClr val="FF0000"/>
                </a:solidFill>
              </a:rPr>
              <a:t>NumPy</a:t>
            </a:r>
            <a:r>
              <a:rPr lang="en-US" sz="2800" dirty="0" smtClean="0"/>
              <a:t> 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An </a:t>
            </a:r>
            <a:r>
              <a:rPr lang="en-US" sz="2800" dirty="0" smtClean="0">
                <a:solidFill>
                  <a:srgbClr val="FF0000"/>
                </a:solidFill>
              </a:rPr>
              <a:t>array class </a:t>
            </a:r>
            <a:r>
              <a:rPr lang="en-US" sz="2800" dirty="0" smtClean="0"/>
              <a:t>in </a:t>
            </a:r>
            <a:r>
              <a:rPr lang="en-US" sz="2800" dirty="0" err="1" smtClean="0"/>
              <a:t>Numpy</a:t>
            </a:r>
            <a:r>
              <a:rPr lang="en-US" sz="2800" dirty="0" smtClean="0"/>
              <a:t> is called as </a:t>
            </a:r>
            <a:r>
              <a:rPr lang="en-US" sz="2800" b="1" dirty="0" err="1" smtClean="0"/>
              <a:t>ndarray</a:t>
            </a:r>
            <a:r>
              <a:rPr lang="en-US" sz="2800" dirty="0" smtClean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Elements</a:t>
            </a:r>
            <a:r>
              <a:rPr lang="en-US" sz="2800" dirty="0" smtClean="0"/>
              <a:t> in </a:t>
            </a:r>
            <a:r>
              <a:rPr lang="en-US" sz="2800" dirty="0" err="1" smtClean="0"/>
              <a:t>Numpy</a:t>
            </a:r>
            <a:r>
              <a:rPr lang="en-US" sz="2800" dirty="0" smtClean="0"/>
              <a:t> arrays are </a:t>
            </a:r>
            <a:r>
              <a:rPr lang="en-US" sz="2800" dirty="0" smtClean="0">
                <a:solidFill>
                  <a:srgbClr val="FF0000"/>
                </a:solidFill>
              </a:rPr>
              <a:t>accessed by using square brackets </a:t>
            </a:r>
            <a:r>
              <a:rPr lang="en-US" sz="2800" dirty="0" smtClean="0"/>
              <a:t>and can be </a:t>
            </a:r>
            <a:r>
              <a:rPr lang="en-US" sz="2800" dirty="0" smtClean="0">
                <a:solidFill>
                  <a:srgbClr val="FF0000"/>
                </a:solidFill>
              </a:rPr>
              <a:t>initialized by using nested Python Lists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</a:t>
            </a:r>
            <a:r>
              <a:rPr lang="en-US" sz="2800" dirty="0" err="1" smtClean="0"/>
              <a:t>numpy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dimensions are called as axes.</a:t>
            </a:r>
          </a:p>
          <a:p>
            <a:pPr marL="514350" indent="-514350"/>
            <a:endParaRPr lang="en-IN" sz="2800" dirty="0" smtClean="0"/>
          </a:p>
          <a:p>
            <a:pPr marL="514350" indent="-514350">
              <a:buAutoNum type="arabicPeriod" startAt="5"/>
            </a:pPr>
            <a:endParaRPr lang="en-IN" sz="2800" dirty="0"/>
          </a:p>
          <a:p>
            <a:endParaRPr lang="en-IN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4648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6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10308" y="1219200"/>
            <a:ext cx="10733903" cy="183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	To use </a:t>
            </a:r>
            <a:r>
              <a:rPr lang="en-US" sz="2800" dirty="0" err="1" smtClean="0"/>
              <a:t>numpy</a:t>
            </a:r>
            <a:r>
              <a:rPr lang="en-US" sz="2800" dirty="0" smtClean="0"/>
              <a:t> import </a:t>
            </a:r>
            <a:r>
              <a:rPr lang="en-US" sz="2800" dirty="0" err="1" smtClean="0"/>
              <a:t>numpy</a:t>
            </a:r>
            <a:r>
              <a:rPr lang="en-US" sz="2800" dirty="0" smtClean="0"/>
              <a:t> module in to program as follows: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import </a:t>
            </a:r>
            <a:r>
              <a:rPr lang="en-US" sz="2800" dirty="0" err="1" smtClean="0">
                <a:solidFill>
                  <a:srgbClr val="FF0000"/>
                </a:solidFill>
              </a:rPr>
              <a:t>numpy</a:t>
            </a:r>
            <a:r>
              <a:rPr lang="en-US" sz="2800" dirty="0" smtClean="0">
                <a:solidFill>
                  <a:srgbClr val="FF0000"/>
                </a:solidFill>
              </a:rPr>
              <a:t> as </a:t>
            </a:r>
            <a:r>
              <a:rPr lang="en-US" sz="2800" dirty="0" err="1" smtClean="0">
                <a:solidFill>
                  <a:srgbClr val="FF0000"/>
                </a:solidFill>
              </a:rPr>
              <a:t>np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9696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0" name="TextBox 12"/>
          <p:cNvSpPr txBox="1">
            <a:spLocks noChangeArrowheads="1"/>
          </p:cNvSpPr>
          <p:nvPr/>
        </p:nvSpPr>
        <p:spPr bwMode="auto">
          <a:xfrm>
            <a:off x="2285973" y="100885"/>
            <a:ext cx="7620000" cy="787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857" tIns="54429" rIns="108857" bIns="54429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00"/>
                </a:solidFill>
              </a:rPr>
              <a:t>NumPy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4101" name="TextBox 14"/>
          <p:cNvSpPr txBox="1">
            <a:spLocks noChangeArrowheads="1"/>
          </p:cNvSpPr>
          <p:nvPr/>
        </p:nvSpPr>
        <p:spPr bwMode="auto">
          <a:xfrm>
            <a:off x="470648" y="1169894"/>
            <a:ext cx="9920261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Creating a </a:t>
            </a:r>
            <a:r>
              <a:rPr lang="en-US" sz="2800" u="sng" dirty="0" err="1" smtClean="0">
                <a:solidFill>
                  <a:srgbClr val="FF0000"/>
                </a:solidFill>
              </a:rPr>
              <a:t>Numpy</a:t>
            </a:r>
            <a:r>
              <a:rPr lang="en-US" sz="2800" u="sng" dirty="0" smtClean="0">
                <a:solidFill>
                  <a:srgbClr val="FF0000"/>
                </a:solidFill>
              </a:rPr>
              <a:t> Array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 Arrays in </a:t>
            </a:r>
            <a:r>
              <a:rPr lang="en-US" sz="2800" dirty="0" err="1" smtClean="0"/>
              <a:t>Numpy</a:t>
            </a:r>
            <a:r>
              <a:rPr lang="en-US" sz="2800" dirty="0" smtClean="0"/>
              <a:t> can be created by multiple ways.  </a:t>
            </a:r>
          </a:p>
          <a:p>
            <a:r>
              <a:rPr lang="en-US" sz="2800" dirty="0" smtClean="0"/>
              <a:t> 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FF0000"/>
                </a:solidFill>
              </a:rPr>
              <a:t>Creating array from list </a:t>
            </a:r>
          </a:p>
          <a:p>
            <a:r>
              <a:rPr lang="en-US" sz="2800" dirty="0" smtClean="0"/>
              <a:t>Example:</a:t>
            </a:r>
          </a:p>
          <a:p>
            <a:r>
              <a:rPr lang="en-US" sz="2800" dirty="0" smtClean="0"/>
              <a:t>a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2, 4], [5, 8, 7]])</a:t>
            </a:r>
          </a:p>
          <a:p>
            <a:r>
              <a:rPr lang="en-US" sz="2800" dirty="0" smtClean="0"/>
              <a:t>print ("Array created using passed list:\n", a)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 smtClean="0"/>
              <a:t>Array created using passed list: [1, 2, 4] [5, 8, 7]</a:t>
            </a:r>
            <a:endParaRPr lang="en-IN" sz="2800" dirty="0" smtClean="0"/>
          </a:p>
          <a:p>
            <a:pPr marL="514350" indent="-514350">
              <a:buAutoNum type="arabicPeriod" startAt="5"/>
            </a:pPr>
            <a:endParaRPr lang="en-IN" sz="2800" dirty="0"/>
          </a:p>
          <a:p>
            <a:endParaRPr lang="en-IN" sz="2800" dirty="0" smtClean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CEEC6AAB-4B67-46B9-B444-68796FFE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25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1829</Words>
  <Application>Microsoft Office PowerPoint</Application>
  <PresentationFormat>Custom</PresentationFormat>
  <Paragraphs>641</Paragraphs>
  <Slides>55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Multidimensional Slicing in NumPy Array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NumPy Aggregate and Statistical Functions </vt:lpstr>
      <vt:lpstr>PowerPoint Presentation</vt:lpstr>
      <vt:lpstr>NumPy Example of Where function </vt:lpstr>
      <vt:lpstr>NumPy Example of Select function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200</cp:revision>
  <dcterms:created xsi:type="dcterms:W3CDTF">2020-07-04T06:33:25Z</dcterms:created>
  <dcterms:modified xsi:type="dcterms:W3CDTF">2023-04-06T10:47:24Z</dcterms:modified>
</cp:coreProperties>
</file>