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63" r:id="rId2"/>
    <p:sldId id="364" r:id="rId3"/>
    <p:sldId id="406" r:id="rId4"/>
    <p:sldId id="407" r:id="rId5"/>
    <p:sldId id="408" r:id="rId6"/>
    <p:sldId id="409" r:id="rId7"/>
    <p:sldId id="410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9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Nominal data</a:t>
            </a:r>
            <a:endParaRPr lang="en-US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several </a:t>
            </a:r>
            <a:r>
              <a:rPr lang="en-US" sz="2800" dirty="0" smtClean="0">
                <a:solidFill>
                  <a:srgbClr val="FF0000"/>
                </a:solidFill>
              </a:rPr>
              <a:t>simple operations are performed to reduce the total number of terms.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example,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converting </a:t>
            </a:r>
            <a:r>
              <a:rPr lang="en-US" sz="2800" dirty="0" smtClean="0">
                <a:solidFill>
                  <a:srgbClr val="FF0000"/>
                </a:solidFill>
              </a:rPr>
              <a:t>uppercase characters to lowercase </a:t>
            </a:r>
            <a:r>
              <a:rPr lang="en-US" sz="2800" dirty="0" smtClean="0"/>
              <a:t>gives us the following representations:</a:t>
            </a:r>
          </a:p>
          <a:p>
            <a:r>
              <a:rPr lang="en-US" sz="2800" dirty="0" smtClean="0"/>
              <a:t>	R1 = {the, good, old, teacher, teaches, several, courses} and</a:t>
            </a:r>
          </a:p>
          <a:p>
            <a:r>
              <a:rPr lang="en-US" sz="2800" dirty="0" smtClean="0"/>
              <a:t>	R2 = {in, the, big, old, college}.</a:t>
            </a:r>
          </a:p>
          <a:p>
            <a:pPr marL="514350" indent="-514350"/>
            <a:r>
              <a:rPr lang="en-US" sz="2800" dirty="0" smtClean="0"/>
              <a:t>2.	  By </a:t>
            </a:r>
            <a:r>
              <a:rPr lang="en-US" sz="2800" dirty="0" smtClean="0">
                <a:solidFill>
                  <a:srgbClr val="FF0000"/>
                </a:solidFill>
              </a:rPr>
              <a:t>stemming</a:t>
            </a:r>
            <a:r>
              <a:rPr lang="en-US" sz="2800" dirty="0" smtClean="0"/>
              <a:t>, that is by </a:t>
            </a:r>
            <a:r>
              <a:rPr lang="en-US" sz="2800" dirty="0" smtClean="0">
                <a:solidFill>
                  <a:srgbClr val="FF0000"/>
                </a:solidFill>
              </a:rPr>
              <a:t>transforming the words to their stemmed forms</a:t>
            </a:r>
            <a:r>
              <a:rPr lang="en-US" sz="2800" dirty="0" smtClean="0"/>
              <a:t>, we can replace “teacher” and “teaches” by “teach” and “courses” by “course” to get</a:t>
            </a:r>
          </a:p>
          <a:p>
            <a:pPr lvl="2"/>
            <a:r>
              <a:rPr lang="en-US" sz="2800" dirty="0" smtClean="0"/>
              <a:t>R1 = {the, good, old, teach, teach, several, course} and</a:t>
            </a:r>
          </a:p>
          <a:p>
            <a:pPr lvl="2"/>
            <a:r>
              <a:rPr lang="en-US" sz="2800" dirty="0" smtClean="0"/>
              <a:t>R2 = {in, the, big, old, college}.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Nominal data</a:t>
            </a:r>
          </a:p>
          <a:p>
            <a:pPr marL="514350" indent="-514350"/>
            <a:r>
              <a:rPr lang="en-US" sz="2800" dirty="0" smtClean="0"/>
              <a:t>For example, </a:t>
            </a:r>
          </a:p>
          <a:p>
            <a:r>
              <a:rPr lang="en-US" sz="2800" dirty="0" smtClean="0"/>
              <a:t>3.	It is possible to represent a collection of documents by the </a:t>
            </a:r>
            <a:r>
              <a:rPr lang="en-US" sz="2800" dirty="0" smtClean="0">
                <a:solidFill>
                  <a:srgbClr val="FF0000"/>
                </a:solidFill>
              </a:rPr>
              <a:t>union of their </a:t>
            </a:r>
            <a:r>
              <a:rPr lang="en-US" sz="2800" dirty="0" err="1" smtClean="0">
                <a:solidFill>
                  <a:srgbClr val="FF0000"/>
                </a:solidFill>
              </a:rPr>
              <a:t>multisets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/>
              <a:t>R = {(the, 2), (good, 1), (old, 2), (teach, 2), (several, 1), (course, 1), (in, 2), </a:t>
            </a:r>
          </a:p>
          <a:p>
            <a:r>
              <a:rPr lang="en-US" sz="2800" dirty="0" smtClean="0"/>
              <a:t>(big, 1), (college, 1)}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It is possible </a:t>
            </a:r>
            <a:r>
              <a:rPr lang="en-US" sz="2800" dirty="0" smtClean="0">
                <a:solidFill>
                  <a:srgbClr val="FF0000"/>
                </a:solidFill>
              </a:rPr>
              <a:t>to view each document </a:t>
            </a:r>
            <a:r>
              <a:rPr lang="en-US" sz="2800" dirty="0" smtClean="0"/>
              <a:t>also </a:t>
            </a:r>
            <a:r>
              <a:rPr lang="en-US" sz="2800" dirty="0" smtClean="0">
                <a:solidFill>
                  <a:srgbClr val="FF0000"/>
                </a:solidFill>
              </a:rPr>
              <a:t>as a histogram </a:t>
            </a:r>
            <a:r>
              <a:rPr lang="en-US" sz="2800" dirty="0" smtClean="0"/>
              <a:t>of term frequency values.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For example, the histograms corresponding to documents D1 and D2, after case folding and stemming are given by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Nominal data</a:t>
            </a:r>
          </a:p>
          <a:p>
            <a:pPr marL="514350" indent="-514350"/>
            <a:r>
              <a:rPr lang="en-US" sz="2800" dirty="0" smtClean="0"/>
              <a:t>For example, </a:t>
            </a:r>
          </a:p>
          <a:p>
            <a:r>
              <a:rPr lang="en-US" sz="2800" dirty="0" smtClean="0"/>
              <a:t>Histogram(D1): {(the, 1), (good, 1), (old, 1), (teach, 2), (several, 1), (course, 1)}.</a:t>
            </a:r>
          </a:p>
          <a:p>
            <a:r>
              <a:rPr lang="en-US" sz="2800" dirty="0" smtClean="0"/>
              <a:t>Histogram(D2): {(in, 1), (the, 1), (big, 1), (old, 1), (college, 1)}.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6740" y="3075709"/>
            <a:ext cx="7953115" cy="328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Nominal data</a:t>
            </a:r>
          </a:p>
          <a:p>
            <a:r>
              <a:rPr lang="en-US" sz="2800" u="sng" dirty="0" smtClean="0"/>
              <a:t>Operations on nominal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Following </a:t>
            </a:r>
            <a:r>
              <a:rPr lang="en-US" sz="2800" dirty="0" smtClean="0">
                <a:solidFill>
                  <a:srgbClr val="FF0000"/>
                </a:solidFill>
              </a:rPr>
              <a:t>3 operations </a:t>
            </a:r>
            <a:r>
              <a:rPr lang="en-US" sz="2800" dirty="0" smtClean="0"/>
              <a:t>are applied on nominal variables. Those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comparison,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mode and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entropy</a:t>
            </a:r>
          </a:p>
          <a:p>
            <a:r>
              <a:rPr lang="en-US" sz="2800" dirty="0" smtClean="0"/>
              <a:t>Example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Consider a dataset of 10 objects which are characterized by only one nominal variable.  let the </a:t>
            </a:r>
            <a:r>
              <a:rPr lang="en-US" sz="2800" dirty="0" smtClean="0">
                <a:solidFill>
                  <a:srgbClr val="FF0000"/>
                </a:solidFill>
              </a:rPr>
              <a:t>nominal variable be color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objects and their colors are given in the following set, where </a:t>
            </a:r>
            <a:r>
              <a:rPr lang="en-US" sz="2800" dirty="0" err="1" smtClean="0"/>
              <a:t>obji</a:t>
            </a:r>
            <a:r>
              <a:rPr lang="en-US" sz="2800" dirty="0" smtClean="0"/>
              <a:t> stands for object </a:t>
            </a:r>
            <a:r>
              <a:rPr lang="en-US" sz="2800" dirty="0" err="1" smtClean="0"/>
              <a:t>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{(obj1, blue), (obj2, blue), (obj3, red), (obj4, green), (obj5, blue),</a:t>
            </a:r>
          </a:p>
          <a:p>
            <a:r>
              <a:rPr lang="en-US" sz="2800" dirty="0" smtClean="0"/>
              <a:t>(obj6, green), (obj7, blue), (obj8, red), (obj9, blue), (obj10, green)}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4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 smtClean="0"/>
              <a:t>Nominal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we can say that the domain of the nominal variable color is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Dcolor</a:t>
            </a:r>
            <a:r>
              <a:rPr lang="en-US" sz="2800" dirty="0" smtClean="0"/>
              <a:t> = {blue, red, green};</a:t>
            </a:r>
          </a:p>
          <a:p>
            <a:r>
              <a:rPr lang="en-US" sz="2800" dirty="0" smtClean="0"/>
              <a:t>1. comparison:</a:t>
            </a:r>
          </a:p>
          <a:p>
            <a:r>
              <a:rPr lang="en-US" sz="2800" dirty="0" smtClean="0"/>
              <a:t>example:</a:t>
            </a:r>
          </a:p>
          <a:p>
            <a:pPr algn="ctr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obj1 and obj2 are identical and are different from obj3.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a similar manner we can compare any pair of objects in the set based</a:t>
            </a:r>
          </a:p>
          <a:p>
            <a:r>
              <a:rPr lang="en-US" sz="2800" dirty="0" smtClean="0"/>
              <a:t>on the value assumed.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there are 5 blue, 3 green and 2 red objects in the collection, which means that the set can be represented by a histogram given by {(blue, 5), (red, 2), (green, 3)}.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Once we have the histogram, we can obtain the mode and entropy.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AutoNum type="arabicPeriod" startAt="2"/>
            </a:pPr>
            <a:r>
              <a:rPr lang="en-US" sz="2800" dirty="0" smtClean="0"/>
              <a:t>Mode: </a:t>
            </a:r>
          </a:p>
          <a:p>
            <a:pPr marL="514350" indent="-514350"/>
            <a:r>
              <a:rPr lang="en-US" sz="2800" dirty="0" smtClean="0"/>
              <a:t>		Mode is the </a:t>
            </a:r>
            <a:r>
              <a:rPr lang="en-US" sz="2800" dirty="0" smtClean="0">
                <a:solidFill>
                  <a:srgbClr val="FF0000"/>
                </a:solidFill>
              </a:rPr>
              <a:t>most frequent value </a:t>
            </a:r>
            <a:r>
              <a:rPr lang="en-US" sz="2800" dirty="0" smtClean="0"/>
              <a:t>of the variable.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 In the example, we can observe from the histogram that blue has the highest frequency and so the mode is blue.</a:t>
            </a:r>
          </a:p>
          <a:p>
            <a:pPr marL="514350" indent="-514350"/>
            <a:r>
              <a:rPr lang="en-US" sz="2800" dirty="0" smtClean="0"/>
              <a:t>3.	Entropy :</a:t>
            </a:r>
          </a:p>
          <a:p>
            <a:pPr marL="514350" indent="-514350"/>
            <a:r>
              <a:rPr lang="en-US" sz="2800" dirty="0" smtClean="0"/>
              <a:t>	It is a </a:t>
            </a:r>
            <a:r>
              <a:rPr lang="en-US" sz="2800" dirty="0" smtClean="0">
                <a:solidFill>
                  <a:srgbClr val="FF0000"/>
                </a:solidFill>
              </a:rPr>
              <a:t>function of the frequencies of values</a:t>
            </a:r>
            <a:r>
              <a:rPr lang="en-US" sz="2800" dirty="0" smtClean="0"/>
              <a:t>.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 It characterizes in some sense impurity of the dataset;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if the variable assumes only one value in the whole dataset, then the dataset is pure and the entropy is zero.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0982" y="113941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844398"/>
            <a:ext cx="11633744" cy="74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Shannon’s entropy </a:t>
            </a:r>
            <a:r>
              <a:rPr lang="en-US" sz="2800" dirty="0" smtClean="0"/>
              <a:t>is the most popular characterization of entropy. It is given, for the dataset D by</a:t>
            </a:r>
          </a:p>
          <a:p>
            <a:pPr marL="514350" indent="-51435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/>
              <a:t>where </a:t>
            </a:r>
            <a:r>
              <a:rPr lang="en-US" sz="2800" dirty="0" smtClean="0">
                <a:solidFill>
                  <a:srgbClr val="FF0000"/>
                </a:solidFill>
              </a:rPr>
              <a:t>pi is the probability of value i and d is the size of the domain of the variable under consideration.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 values of probabilities obtained based on their frequencies of occurrence are: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 smtClean="0"/>
              <a:t>these probability values, the entropy is 0.4472.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251" y="116633"/>
            <a:ext cx="1358612" cy="845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7004" y="2186276"/>
            <a:ext cx="3947795" cy="130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20982" y="5044358"/>
            <a:ext cx="8423563" cy="59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2. Ordinal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In the case of ordinal data, the </a:t>
            </a:r>
            <a:r>
              <a:rPr lang="en-US" sz="2800" dirty="0" smtClean="0">
                <a:solidFill>
                  <a:srgbClr val="FF0000"/>
                </a:solidFill>
              </a:rPr>
              <a:t>elements of the domain of the variable are ordered, in addition to being distinct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examples of ordinal features are: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Height of an object: </a:t>
            </a:r>
          </a:p>
          <a:p>
            <a:pPr marL="514350" indent="-514350"/>
            <a:r>
              <a:rPr lang="en-US" sz="2800" dirty="0" smtClean="0"/>
              <a:t>		domain = {very tall, tall, medium, short, very short}.</a:t>
            </a:r>
          </a:p>
          <a:p>
            <a:pPr marL="514350" indent="-514350">
              <a:buAutoNum type="arabicPeriod" startAt="2"/>
            </a:pPr>
            <a:r>
              <a:rPr lang="en-US" sz="2800" dirty="0" smtClean="0"/>
              <a:t>Ranking of documents. </a:t>
            </a:r>
          </a:p>
          <a:p>
            <a:pPr marL="514350" indent="-514350"/>
            <a:r>
              <a:rPr lang="en-US" sz="2800" dirty="0" smtClean="0"/>
              <a:t>        quality of a document based on a scale from 1–9; reviewers are asked to rank a paper submitted for possible publication. </a:t>
            </a:r>
          </a:p>
          <a:p>
            <a:r>
              <a:rPr lang="en-US" sz="2800" dirty="0" smtClean="0"/>
              <a:t>3.	 Sentiment mined from a collection of documents (perhaps tweets) on a product:</a:t>
            </a:r>
          </a:p>
          <a:p>
            <a:pPr algn="ctr"/>
            <a:r>
              <a:rPr lang="en-US" sz="2800" dirty="0" smtClean="0"/>
              <a:t> domain = {very negative, negative, neutral, positive, very positive}.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2. Ordinal data</a:t>
            </a:r>
          </a:p>
          <a:p>
            <a:r>
              <a:rPr lang="en-US" sz="2800" u="sng" dirty="0" smtClean="0"/>
              <a:t> Operations possible on ordinal variables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As an ordinal variable has domain whose elements are distinct, all the operations on nominal variables are possible on ordinal variables also.</a:t>
            </a:r>
          </a:p>
          <a:p>
            <a:r>
              <a:rPr lang="en-US" sz="2800" dirty="0" smtClean="0"/>
              <a:t>      So, </a:t>
            </a:r>
            <a:r>
              <a:rPr lang="en-US" sz="2800" dirty="0" smtClean="0">
                <a:solidFill>
                  <a:srgbClr val="FF0000"/>
                </a:solidFill>
              </a:rPr>
              <a:t>comparison, mode, and entropy are possible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addition, ordering among the values permits operations </a:t>
            </a:r>
            <a:r>
              <a:rPr lang="en-US" sz="2800" dirty="0" smtClean="0">
                <a:solidFill>
                  <a:srgbClr val="FF0000"/>
                </a:solidFill>
              </a:rPr>
              <a:t>like median and percentile.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Median is the most </a:t>
            </a:r>
            <a:r>
              <a:rPr lang="en-US" sz="2800" dirty="0" smtClean="0">
                <a:solidFill>
                  <a:srgbClr val="FF0000"/>
                </a:solidFill>
              </a:rPr>
              <a:t>centrally located value in the domain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For example,</a:t>
            </a:r>
          </a:p>
          <a:p>
            <a:r>
              <a:rPr lang="en-US" sz="2800" dirty="0" smtClean="0"/>
              <a:t>    medium value of variable Height; neutral for variable sentiment; and value 5 for the variable ranking based on a scale from 1 to 9 may be viewed as the median values in each case.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2. Ordinal data</a:t>
            </a:r>
          </a:p>
          <a:p>
            <a:r>
              <a:rPr lang="en-US" sz="2800" u="sng" dirty="0" smtClean="0"/>
              <a:t> Operations possible on ordinal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Percentile makes sense when the values of the variable are ordered. Top ten percentile indicates the value below which 90% of the values are located.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possible to convert a </a:t>
            </a:r>
            <a:r>
              <a:rPr lang="en-US" sz="2800" dirty="0" smtClean="0">
                <a:solidFill>
                  <a:srgbClr val="FF0000"/>
                </a:solidFill>
              </a:rPr>
              <a:t>nominal variable into an ordinal variable by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imposing some meaningful ordering</a:t>
            </a:r>
            <a:r>
              <a:rPr lang="en-US" sz="2800" dirty="0" smtClean="0"/>
              <a:t>.</a:t>
            </a:r>
          </a:p>
          <a:p>
            <a:r>
              <a:rPr lang="en-US" sz="2800" u="sng" dirty="0" smtClean="0"/>
              <a:t>Binary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In this method variable values are represented using </a:t>
            </a:r>
            <a:r>
              <a:rPr lang="en-US" sz="2800" dirty="0" smtClean="0">
                <a:solidFill>
                  <a:srgbClr val="FF0000"/>
                </a:solidFill>
              </a:rPr>
              <a:t>binary digits</a:t>
            </a:r>
            <a:r>
              <a:rPr lang="en-US" sz="2800" dirty="0" smtClean="0"/>
              <a:t>. </a:t>
            </a:r>
            <a:r>
              <a:rPr lang="en-US" sz="2800" dirty="0" err="1" smtClean="0"/>
              <a:t>i.e</a:t>
            </a:r>
            <a:r>
              <a:rPr lang="en-US" sz="2800" dirty="0" smtClean="0"/>
              <a:t> 0 or 1.</a:t>
            </a:r>
          </a:p>
          <a:p>
            <a:r>
              <a:rPr lang="en-US" sz="2800" dirty="0" smtClean="0"/>
              <a:t>For example, </a:t>
            </a:r>
          </a:p>
          <a:p>
            <a:r>
              <a:rPr lang="en-US" sz="2800" dirty="0" smtClean="0"/>
              <a:t>  consider D1 and D2.</a:t>
            </a:r>
          </a:p>
          <a:p>
            <a:r>
              <a:rPr lang="en-US" sz="2800" dirty="0" smtClean="0"/>
              <a:t>There are nine distinct terms in these two documents. They are: big, college, course, good, in, </a:t>
            </a:r>
            <a:r>
              <a:rPr lang="en-US" sz="2800" dirty="0" err="1" smtClean="0"/>
              <a:t>old,several</a:t>
            </a:r>
            <a:r>
              <a:rPr lang="en-US" sz="2800" dirty="0" smtClean="0"/>
              <a:t>, teach, the in the lexicographically sorted order. 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statistical machine learning, pattern recognition and data mining, </a:t>
            </a:r>
            <a:r>
              <a:rPr lang="en-US" sz="2800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represented as a </a:t>
            </a:r>
            <a:r>
              <a:rPr lang="en-US" sz="2800" i="1" dirty="0" smtClean="0">
                <a:solidFill>
                  <a:srgbClr val="FF0000"/>
                </a:solidFill>
              </a:rPr>
              <a:t>pattern matrix </a:t>
            </a:r>
            <a:r>
              <a:rPr lang="en-US" sz="2800" dirty="0" smtClean="0">
                <a:solidFill>
                  <a:srgbClr val="FF0000"/>
                </a:solidFill>
              </a:rPr>
              <a:t>or </a:t>
            </a:r>
            <a:r>
              <a:rPr lang="en-US" sz="2800" i="1" dirty="0" smtClean="0">
                <a:solidFill>
                  <a:srgbClr val="FF0000"/>
                </a:solidFill>
              </a:rPr>
              <a:t>data matrix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rows of the data </a:t>
            </a:r>
            <a:r>
              <a:rPr lang="en-US" sz="2800" dirty="0" smtClean="0"/>
              <a:t>matrix </a:t>
            </a:r>
            <a:r>
              <a:rPr lang="en-US" sz="2800" dirty="0" smtClean="0">
                <a:solidFill>
                  <a:srgbClr val="FF0000"/>
                </a:solidFill>
              </a:rPr>
              <a:t>correspond to patterns </a:t>
            </a:r>
            <a:r>
              <a:rPr lang="en-US" sz="2800" dirty="0" smtClean="0"/>
              <a:t>in the collection.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pattern is also called </a:t>
            </a:r>
            <a:r>
              <a:rPr lang="en-US" sz="2800" dirty="0" smtClean="0">
                <a:solidFill>
                  <a:srgbClr val="FF0000"/>
                </a:solidFill>
              </a:rPr>
              <a:t>point, vector, and sample in pattern recognition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columns of the data </a:t>
            </a:r>
            <a:r>
              <a:rPr lang="en-US" sz="2800" dirty="0" smtClean="0"/>
              <a:t>matrix correspond to </a:t>
            </a:r>
            <a:r>
              <a:rPr lang="en-US" sz="2800" dirty="0" smtClean="0">
                <a:solidFill>
                  <a:srgbClr val="FF0000"/>
                </a:solidFill>
              </a:rPr>
              <a:t>features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feature is a </a:t>
            </a:r>
            <a:r>
              <a:rPr lang="en-US" sz="2800" dirty="0" smtClean="0">
                <a:solidFill>
                  <a:srgbClr val="FF0000"/>
                </a:solidFill>
              </a:rPr>
              <a:t>property or characteristic </a:t>
            </a:r>
            <a:r>
              <a:rPr lang="en-US" sz="2800" dirty="0" smtClean="0"/>
              <a:t>of a pattern.</a:t>
            </a:r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Using these nine terms, the two documents can be represented as binary strings as shown below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u="sng" dirty="0" smtClean="0"/>
              <a:t>3. Interval-valued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 interval-valued variables, the </a:t>
            </a:r>
            <a:r>
              <a:rPr lang="en-US" sz="2800" dirty="0" smtClean="0">
                <a:solidFill>
                  <a:srgbClr val="FF0000"/>
                </a:solidFill>
              </a:rPr>
              <a:t>differences between values are meaningful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 An example is: Temperature in </a:t>
            </a:r>
            <a:r>
              <a:rPr lang="en-US" sz="2800" dirty="0" err="1" smtClean="0"/>
              <a:t>Celcius</a:t>
            </a:r>
            <a:r>
              <a:rPr lang="en-US" sz="2800" dirty="0" smtClean="0"/>
              <a:t> and Fahrenheit:</a:t>
            </a:r>
          </a:p>
          <a:p>
            <a:pPr algn="ctr"/>
            <a:r>
              <a:rPr lang="en-US" sz="2800" dirty="0" smtClean="0"/>
              <a:t>  10◦C is five degrees more than 5◦C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633" y="2347450"/>
            <a:ext cx="5939790" cy="135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86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Interval-valued variables</a:t>
            </a:r>
          </a:p>
          <a:p>
            <a:r>
              <a:rPr lang="en-US" sz="2800" u="sng" dirty="0" smtClean="0"/>
              <a:t>Operations possible on interval-valued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Mean and Standard Deviation </a:t>
            </a:r>
            <a:r>
              <a:rPr lang="en-US" sz="2800" dirty="0" smtClean="0"/>
              <a:t>are two possible operations on these variables.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r>
              <a:rPr lang="en-US" sz="2800" dirty="0" smtClean="0"/>
              <a:t>Example :</a:t>
            </a:r>
          </a:p>
          <a:p>
            <a:r>
              <a:rPr lang="en-US" sz="2800" dirty="0" smtClean="0"/>
              <a:t> consider temperature over 5 consecutive days in summer in </a:t>
            </a:r>
            <a:r>
              <a:rPr lang="en-US" sz="2800" dirty="0" err="1" smtClean="0"/>
              <a:t>Bengaluru</a:t>
            </a:r>
            <a:r>
              <a:rPr lang="en-US" sz="2800" dirty="0" smtClean="0"/>
              <a:t> to be 35◦C, 36◦C, 36◦C, 37◦C, 36◦C.</a:t>
            </a:r>
          </a:p>
          <a:p>
            <a:r>
              <a:rPr lang="en-US" sz="2800" dirty="0" smtClean="0"/>
              <a:t> Then the mean value is 36◦C and the variance is 0.4.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Another example of the interval-valued type is </a:t>
            </a:r>
            <a:r>
              <a:rPr lang="en-US" sz="2800" dirty="0" err="1" smtClean="0">
                <a:solidFill>
                  <a:srgbClr val="FF0000"/>
                </a:solidFill>
              </a:rPr>
              <a:t>calender</a:t>
            </a:r>
            <a:r>
              <a:rPr lang="en-US" sz="2800" dirty="0" smtClean="0">
                <a:solidFill>
                  <a:srgbClr val="FF0000"/>
                </a:solidFill>
              </a:rPr>
              <a:t> dates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127" y="2657792"/>
            <a:ext cx="5541068" cy="173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00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4. Ratio variables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 ratio variable, in addition to properties like distinctness, order, addition and subtraction, permits </a:t>
            </a:r>
            <a:r>
              <a:rPr lang="en-US" sz="2800" dirty="0" smtClean="0">
                <a:solidFill>
                  <a:srgbClr val="FF0000"/>
                </a:solidFill>
              </a:rPr>
              <a:t>usage of multiplication and division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Ratio variables are the most popular in Data Mining, Pattern Recognition, and Machine Learning.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 Examples of ratio variables include </a:t>
            </a:r>
            <a:r>
              <a:rPr lang="en-US" sz="2800" dirty="0" smtClean="0"/>
              <a:t>weight and height of physical objects</a:t>
            </a:r>
          </a:p>
          <a:p>
            <a:pPr marL="514350" indent="-514350"/>
            <a:r>
              <a:rPr lang="en-US" sz="2800" b="1" u="sng" dirty="0" smtClean="0"/>
              <a:t>5. </a:t>
            </a:r>
            <a:r>
              <a:rPr lang="en-US" sz="2800" b="1" u="sng" dirty="0" err="1" smtClean="0"/>
              <a:t>Spatio</a:t>
            </a:r>
            <a:r>
              <a:rPr lang="en-US" sz="2800" b="1" u="sng" dirty="0" smtClean="0"/>
              <a:t>-temporal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There are several applications where the data is not static or fixed; it</a:t>
            </a:r>
          </a:p>
          <a:p>
            <a:r>
              <a:rPr lang="en-US" sz="2800" dirty="0" smtClean="0"/>
              <a:t>is dynamic. </a:t>
            </a:r>
          </a:p>
          <a:p>
            <a:r>
              <a:rPr lang="en-US" sz="2800" dirty="0" smtClean="0"/>
              <a:t>Dynamic data is routinely understood as </a:t>
            </a:r>
            <a:r>
              <a:rPr lang="en-US" sz="2800" dirty="0" smtClean="0">
                <a:solidFill>
                  <a:srgbClr val="FF0000"/>
                </a:solidFill>
              </a:rPr>
              <a:t>time varying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86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In dynamic datasets, we have the data to be one of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Spatial Data: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Temporal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Spatio</a:t>
            </a:r>
            <a:r>
              <a:rPr lang="en-US" sz="2800" dirty="0" smtClean="0"/>
              <a:t>-temporal Data: </a:t>
            </a:r>
          </a:p>
          <a:p>
            <a:pPr lvl="0"/>
            <a:r>
              <a:rPr lang="en-US" sz="2800" u="sng" dirty="0" smtClean="0"/>
              <a:t>Spatial Data: </a:t>
            </a:r>
          </a:p>
          <a:p>
            <a:r>
              <a:rPr lang="en-US" sz="2800" dirty="0" smtClean="0"/>
              <a:t>In some applications, learning the predictive models is influenced by the </a:t>
            </a:r>
            <a:r>
              <a:rPr lang="en-US" sz="2800" dirty="0" smtClean="0">
                <a:solidFill>
                  <a:srgbClr val="FF0000"/>
                </a:solidFill>
              </a:rPr>
              <a:t>spatial information of the data.</a:t>
            </a:r>
          </a:p>
          <a:p>
            <a:r>
              <a:rPr lang="en-US" sz="2800" dirty="0" smtClean="0"/>
              <a:t>Example 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predicting earthquakes, it is possible that for all other conditions</a:t>
            </a:r>
          </a:p>
          <a:p>
            <a:r>
              <a:rPr lang="en-US" sz="2800" dirty="0" smtClean="0"/>
              <a:t>being equal, an area in some geographical location has a higher probability of being earthquake prone whereas some other area in a different geographical location may have a lower probability.</a:t>
            </a:r>
          </a:p>
          <a:p>
            <a:pPr marL="514350" indent="-51435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4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lvl="0"/>
            <a:r>
              <a:rPr lang="en-US" sz="2800" u="sng" dirty="0" smtClean="0"/>
              <a:t>Temporal Data: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Data that </a:t>
            </a:r>
            <a:r>
              <a:rPr lang="en-US" sz="2800" dirty="0" smtClean="0">
                <a:solidFill>
                  <a:srgbClr val="FF0000"/>
                </a:solidFill>
              </a:rPr>
              <a:t>varies with time </a:t>
            </a:r>
            <a:r>
              <a:rPr lang="en-US" sz="2800" dirty="0" smtClean="0"/>
              <a:t>is called temporal data.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Time series data is popular and here the successive time intervals are equally spaced or regular. </a:t>
            </a:r>
          </a:p>
          <a:p>
            <a:r>
              <a:rPr lang="en-US" sz="2800" dirty="0" smtClean="0"/>
              <a:t>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 Speech signal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web clicks; </a:t>
            </a:r>
          </a:p>
          <a:p>
            <a:r>
              <a:rPr lang="en-US" sz="2800" u="sng" dirty="0" err="1" smtClean="0"/>
              <a:t>Spatio</a:t>
            </a:r>
            <a:r>
              <a:rPr lang="en-US" sz="2800" u="sng" dirty="0" smtClean="0"/>
              <a:t>-temporal Data: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some applications, </a:t>
            </a:r>
            <a:r>
              <a:rPr lang="en-US" sz="2800" dirty="0" smtClean="0">
                <a:solidFill>
                  <a:srgbClr val="FF0000"/>
                </a:solidFill>
              </a:rPr>
              <a:t>data varies both with space and time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For example a </a:t>
            </a:r>
            <a:r>
              <a:rPr lang="en-US" sz="2800" dirty="0" smtClean="0">
                <a:solidFill>
                  <a:srgbClr val="FF0000"/>
                </a:solidFill>
              </a:rPr>
              <a:t>search engine </a:t>
            </a:r>
            <a:r>
              <a:rPr lang="en-US" sz="2800" dirty="0" smtClean="0"/>
              <a:t>provides ranked results to a query. These results might change with time and also based on geographical location from which the user queried the search engine.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There are </a:t>
            </a:r>
            <a:r>
              <a:rPr lang="en-US" sz="2800" dirty="0" smtClean="0">
                <a:solidFill>
                  <a:srgbClr val="FF0000"/>
                </a:solidFill>
              </a:rPr>
              <a:t>eight patterns </a:t>
            </a:r>
            <a:r>
              <a:rPr lang="en-US" sz="2800" dirty="0" smtClean="0"/>
              <a:t>which are represented using </a:t>
            </a:r>
            <a:r>
              <a:rPr lang="en-US" sz="2800" dirty="0" smtClean="0">
                <a:solidFill>
                  <a:srgbClr val="FF0000"/>
                </a:solidFill>
              </a:rPr>
              <a:t>height</a:t>
            </a:r>
            <a:r>
              <a:rPr lang="en-US" sz="2800" dirty="0" smtClean="0"/>
              <a:t> in feet and </a:t>
            </a:r>
            <a:r>
              <a:rPr lang="en-US" sz="2800" dirty="0" smtClean="0">
                <a:solidFill>
                  <a:srgbClr val="FF0000"/>
                </a:solidFill>
              </a:rPr>
              <a:t>weight</a:t>
            </a:r>
            <a:r>
              <a:rPr lang="en-US" sz="2800" dirty="0" smtClean="0"/>
              <a:t> in Kilograms.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are </a:t>
            </a:r>
            <a:r>
              <a:rPr lang="en-US" sz="2800" dirty="0" smtClean="0">
                <a:solidFill>
                  <a:srgbClr val="FF0000"/>
                </a:solidFill>
              </a:rPr>
              <a:t>two classes </a:t>
            </a:r>
            <a:r>
              <a:rPr lang="en-US" sz="2800" dirty="0" smtClean="0"/>
              <a:t>labeled </a:t>
            </a:r>
            <a:r>
              <a:rPr lang="en-US" sz="2800" dirty="0" smtClean="0">
                <a:solidFill>
                  <a:srgbClr val="FF0000"/>
                </a:solidFill>
              </a:rPr>
              <a:t>chair and human </a:t>
            </a:r>
            <a:r>
              <a:rPr lang="en-US" sz="2800" dirty="0" smtClean="0"/>
              <a:t>corresponding to a possible collection of chairs and humans.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5972" y="1695450"/>
            <a:ext cx="7985846" cy="2504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4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Weight and height are the </a:t>
            </a:r>
            <a:r>
              <a:rPr lang="en-US" sz="2800" dirty="0" smtClean="0">
                <a:solidFill>
                  <a:srgbClr val="FF0000"/>
                </a:solidFill>
              </a:rPr>
              <a:t>two different features characterizing </a:t>
            </a:r>
            <a:r>
              <a:rPr lang="en-US" sz="2800" dirty="0" smtClean="0"/>
              <a:t>the chairs and humans in the </a:t>
            </a:r>
            <a:r>
              <a:rPr lang="en-US" sz="2800" dirty="0" smtClean="0">
                <a:solidFill>
                  <a:srgbClr val="FF0000"/>
                </a:solidFill>
              </a:rPr>
              <a:t>collection and class label is the dependent feature that provides the semantic labels of the objects considered in table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Each pattern is represented as a point in the t</a:t>
            </a:r>
            <a:r>
              <a:rPr lang="en-US" sz="2800" dirty="0" smtClean="0">
                <a:solidFill>
                  <a:srgbClr val="FF0000"/>
                </a:solidFill>
              </a:rPr>
              <a:t>wo-dimensional space </a:t>
            </a:r>
            <a:r>
              <a:rPr lang="en-US" sz="2800" dirty="0" smtClean="0"/>
              <a:t>as follows.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the graph where weight is the   X1   feature and height is the second   X2   feature.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6358" y="3297383"/>
            <a:ext cx="666607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  pattern </a:t>
            </a:r>
            <a:r>
              <a:rPr lang="en-US" sz="2800" dirty="0" smtClean="0"/>
              <a:t>is </a:t>
            </a:r>
            <a:r>
              <a:rPr lang="en-US" sz="2800" dirty="0" smtClean="0">
                <a:solidFill>
                  <a:srgbClr val="FF0000"/>
                </a:solidFill>
              </a:rPr>
              <a:t>described by</a:t>
            </a: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F0000"/>
                </a:solidFill>
              </a:rPr>
              <a:t>collection of feature values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Each </a:t>
            </a:r>
            <a:r>
              <a:rPr lang="en-US" sz="2800" dirty="0" smtClean="0">
                <a:solidFill>
                  <a:srgbClr val="FF0000"/>
                </a:solidFill>
              </a:rPr>
              <a:t>feature is assigned a number or a symbol(Strings)  as its value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 </a:t>
            </a:r>
            <a:r>
              <a:rPr lang="en-US" sz="2800" b="1" u="sng" dirty="0" smtClean="0"/>
              <a:t>Types of Features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There are different types of features or variables. We may categorize them as follows:</a:t>
            </a:r>
          </a:p>
          <a:p>
            <a:r>
              <a:rPr lang="en-US" sz="2800" dirty="0" smtClean="0"/>
              <a:t> 1. Nominal variable</a:t>
            </a:r>
          </a:p>
          <a:p>
            <a:r>
              <a:rPr lang="en-US" sz="2800" dirty="0" smtClean="0"/>
              <a:t>2. Ordinal variable</a:t>
            </a:r>
          </a:p>
          <a:p>
            <a:r>
              <a:rPr lang="en-US" sz="2800" dirty="0" smtClean="0"/>
              <a:t>3. Interval variable</a:t>
            </a:r>
          </a:p>
          <a:p>
            <a:r>
              <a:rPr lang="en-US" sz="2800" dirty="0" smtClean="0"/>
              <a:t>4. Ratio variable</a:t>
            </a:r>
          </a:p>
          <a:p>
            <a:r>
              <a:rPr lang="en-US" sz="2800" dirty="0" smtClean="0"/>
              <a:t>5. Temporal data </a:t>
            </a:r>
          </a:p>
          <a:p>
            <a:r>
              <a:rPr lang="en-US" sz="2800" dirty="0" smtClean="0"/>
              <a:t> 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43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indent="-514350"/>
            <a:r>
              <a:rPr lang="en-US" sz="2800" dirty="0" smtClean="0"/>
              <a:t>1.  Nominal variable: </a:t>
            </a:r>
          </a:p>
          <a:p>
            <a:pPr marL="514350" indent="-514350"/>
            <a:r>
              <a:rPr lang="en-US" sz="2800" dirty="0" smtClean="0"/>
              <a:t>		The simplest variable where the domain has </a:t>
            </a:r>
            <a:r>
              <a:rPr lang="en-US" sz="2800" dirty="0" smtClean="0">
                <a:solidFill>
                  <a:srgbClr val="FF0000"/>
                </a:solidFill>
              </a:rPr>
              <a:t>distinct values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2.  Ordinal variable: </a:t>
            </a:r>
          </a:p>
          <a:p>
            <a:r>
              <a:rPr lang="en-US" sz="2800" dirty="0" smtClean="0"/>
              <a:t>		The domain of this variable is an </a:t>
            </a:r>
            <a:r>
              <a:rPr lang="en-US" sz="2800" dirty="0" smtClean="0">
                <a:solidFill>
                  <a:srgbClr val="FF0000"/>
                </a:solidFill>
              </a:rPr>
              <a:t>ordered set</a:t>
            </a:r>
            <a:r>
              <a:rPr lang="en-US" sz="2800" dirty="0" smtClean="0"/>
              <a:t>; so, the values are ordered.</a:t>
            </a:r>
          </a:p>
          <a:p>
            <a:r>
              <a:rPr lang="en-US" sz="2800" dirty="0" smtClean="0"/>
              <a:t>3.  Interval variable: </a:t>
            </a:r>
          </a:p>
          <a:p>
            <a:r>
              <a:rPr lang="en-US" sz="2800" dirty="0" smtClean="0"/>
              <a:t>		The domain is an ordered set where the </a:t>
            </a:r>
            <a:r>
              <a:rPr lang="en-US" sz="2800" dirty="0" smtClean="0">
                <a:solidFill>
                  <a:srgbClr val="FF0000"/>
                </a:solidFill>
              </a:rPr>
              <a:t>differences between values have a    meaningful interpretation.</a:t>
            </a:r>
          </a:p>
          <a:p>
            <a:r>
              <a:rPr lang="en-US" sz="2800" dirty="0" smtClean="0"/>
              <a:t>4.  Ratio variable: </a:t>
            </a:r>
          </a:p>
          <a:p>
            <a:r>
              <a:rPr lang="en-US" sz="2800" dirty="0" smtClean="0"/>
              <a:t>		The domain is similar to that of the </a:t>
            </a:r>
            <a:r>
              <a:rPr lang="en-US" sz="2800" dirty="0" smtClean="0">
                <a:solidFill>
                  <a:srgbClr val="FF0000"/>
                </a:solidFill>
              </a:rPr>
              <a:t>interval variable where not only differences, but ratios are also meaningful.</a:t>
            </a:r>
          </a:p>
          <a:p>
            <a:r>
              <a:rPr lang="en-US" sz="2800" dirty="0" smtClean="0"/>
              <a:t>5. Temporal data :</a:t>
            </a:r>
          </a:p>
          <a:p>
            <a:r>
              <a:rPr lang="en-US" sz="2800" dirty="0" smtClean="0"/>
              <a:t>	 data which varies with </a:t>
            </a:r>
            <a:r>
              <a:rPr lang="en-US" sz="2800" dirty="0" smtClean="0">
                <a:solidFill>
                  <a:srgbClr val="FF0000"/>
                </a:solidFill>
              </a:rPr>
              <a:t>time and spatial data.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700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1. Nominal data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 nominal feature </a:t>
            </a:r>
            <a:r>
              <a:rPr lang="en-US" sz="2800" i="1" dirty="0" err="1" smtClean="0"/>
              <a:t>fN</a:t>
            </a:r>
            <a:r>
              <a:rPr lang="en-US" sz="2800" i="1" dirty="0" smtClean="0"/>
              <a:t> </a:t>
            </a:r>
            <a:r>
              <a:rPr lang="en-US" sz="2800" dirty="0" smtClean="0"/>
              <a:t>assumes values from a set, that is the domain of </a:t>
            </a:r>
            <a:r>
              <a:rPr lang="en-US" sz="2800" i="1" dirty="0" err="1" smtClean="0"/>
              <a:t>fN</a:t>
            </a:r>
            <a:r>
              <a:rPr lang="en-US" sz="2800" i="1" dirty="0" smtClean="0"/>
              <a:t> </a:t>
            </a:r>
            <a:r>
              <a:rPr lang="en-US" sz="2800" dirty="0" smtClean="0"/>
              <a:t>denoted by </a:t>
            </a:r>
            <a:r>
              <a:rPr lang="en-US" sz="2800" i="1" dirty="0" smtClean="0"/>
              <a:t>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fN</a:t>
            </a:r>
            <a:r>
              <a:rPr lang="en-US" sz="2800" dirty="0" smtClean="0"/>
              <a:t>).  So, distinct objects can have different values that are drawn from the set </a:t>
            </a:r>
            <a:r>
              <a:rPr lang="en-US" sz="2800" i="1" dirty="0" smtClean="0"/>
              <a:t>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fN</a:t>
            </a:r>
            <a:r>
              <a:rPr lang="en-US" sz="2800" dirty="0" smtClean="0"/>
              <a:t>). Here, different elements of </a:t>
            </a:r>
            <a:r>
              <a:rPr lang="en-US" sz="2800" i="1" dirty="0" smtClean="0"/>
              <a:t>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fN</a:t>
            </a:r>
            <a:r>
              <a:rPr lang="en-US" sz="2800" dirty="0" smtClean="0"/>
              <a:t>) are distinct and they are not ordered as </a:t>
            </a:r>
            <a:r>
              <a:rPr lang="en-US" sz="2800" i="1" dirty="0" smtClean="0"/>
              <a:t>D</a:t>
            </a:r>
            <a:r>
              <a:rPr lang="en-US" sz="2800" dirty="0" smtClean="0"/>
              <a:t>(</a:t>
            </a:r>
            <a:r>
              <a:rPr lang="en-US" sz="2800" i="1" dirty="0" err="1" smtClean="0"/>
              <a:t>fN</a:t>
            </a:r>
            <a:r>
              <a:rPr lang="en-US" sz="2800" dirty="0" smtClean="0"/>
              <a:t>) is a set.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</a:t>
            </a:r>
            <a:r>
              <a:rPr lang="en-US" sz="2800" dirty="0" smtClean="0">
                <a:solidFill>
                  <a:srgbClr val="FF0000"/>
                </a:solidFill>
              </a:rPr>
              <a:t>examples of nominal features are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 Type of Curve</a:t>
            </a:r>
            <a:r>
              <a:rPr lang="en-US" sz="2800" dirty="0" smtClean="0"/>
              <a:t>: A possible domain of this feature is</a:t>
            </a:r>
          </a:p>
          <a:p>
            <a:pPr algn="ctr"/>
            <a:r>
              <a:rPr lang="en-US" sz="2800" i="1" dirty="0" smtClean="0"/>
              <a:t>{</a:t>
            </a:r>
            <a:r>
              <a:rPr lang="en-US" sz="2800" dirty="0" smtClean="0"/>
              <a:t>line, parabola, circle, ellipse</a:t>
            </a:r>
            <a:r>
              <a:rPr lang="en-US" sz="2800" i="1" dirty="0" smtClean="0"/>
              <a:t>}</a:t>
            </a:r>
            <a:r>
              <a:rPr lang="en-US" sz="2800" dirty="0" smtClean="0"/>
              <a:t>.</a:t>
            </a:r>
          </a:p>
          <a:p>
            <a:pPr marL="514350" indent="-514350"/>
            <a:r>
              <a:rPr lang="en-US" sz="2800" i="1" dirty="0" smtClean="0"/>
              <a:t>2.	Type of Publication</a:t>
            </a:r>
            <a:r>
              <a:rPr lang="en-US" sz="2800" dirty="0" smtClean="0"/>
              <a:t>: The domain of this variable will include</a:t>
            </a:r>
          </a:p>
          <a:p>
            <a:pPr algn="ctr"/>
            <a:r>
              <a:rPr lang="en-US" sz="2800" dirty="0" smtClean="0"/>
              <a:t>technical report, journal paper, conference paper, and book.</a:t>
            </a:r>
          </a:p>
          <a:p>
            <a:r>
              <a:rPr lang="en-US" sz="2800" i="1" dirty="0" smtClean="0"/>
              <a:t>3.	TV Manufacturer</a:t>
            </a:r>
            <a:r>
              <a:rPr lang="en-US" sz="2800" dirty="0" smtClean="0"/>
              <a:t>: The domain of this attribute could be</a:t>
            </a:r>
          </a:p>
          <a:p>
            <a:pPr algn="ctr"/>
            <a:r>
              <a:rPr lang="en-US" sz="2800" i="1" dirty="0" smtClean="0"/>
              <a:t>{</a:t>
            </a:r>
            <a:r>
              <a:rPr lang="en-US" sz="2800" dirty="0" smtClean="0"/>
              <a:t>Sony, Philips, Samsung, LG, Videocon, </a:t>
            </a:r>
            <a:r>
              <a:rPr lang="en-US" sz="2800" dirty="0" err="1" smtClean="0"/>
              <a:t>Onida</a:t>
            </a:r>
            <a:r>
              <a:rPr lang="en-US" sz="2800" i="1" dirty="0" smtClean="0"/>
              <a:t>}</a:t>
            </a:r>
            <a:r>
              <a:rPr lang="en-US" sz="2800" dirty="0" smtClean="0"/>
              <a:t>.</a:t>
            </a:r>
          </a:p>
          <a:p>
            <a:pPr algn="ctr">
              <a:buFont typeface="Wingdings" pitchFamily="2" charset="2"/>
              <a:buChar char="Ø"/>
            </a:pPr>
            <a:endParaRPr lang="en-US" sz="2800" dirty="0" smtClean="0"/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b="1" dirty="0" smtClean="0"/>
              <a:t>Nominal data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It is possible that a nominal variable is either </a:t>
            </a:r>
            <a:r>
              <a:rPr lang="en-US" sz="2800" dirty="0" smtClean="0">
                <a:solidFill>
                  <a:srgbClr val="FF0000"/>
                </a:solidFill>
              </a:rPr>
              <a:t>binary or non-binary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 </a:t>
            </a:r>
            <a:r>
              <a:rPr lang="en-US" sz="2800" dirty="0" smtClean="0">
                <a:solidFill>
                  <a:srgbClr val="FF0000"/>
                </a:solidFill>
              </a:rPr>
              <a:t>binary fea</a:t>
            </a:r>
            <a:r>
              <a:rPr lang="en-US" sz="2800" dirty="0" smtClean="0"/>
              <a:t>ture has a domain with </a:t>
            </a:r>
            <a:r>
              <a:rPr lang="en-US" sz="2800" dirty="0" smtClean="0">
                <a:solidFill>
                  <a:srgbClr val="FF0000"/>
                </a:solidFill>
              </a:rPr>
              <a:t>two elements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</a:t>
            </a:r>
            <a:r>
              <a:rPr lang="en-US" sz="2800" dirty="0" smtClean="0">
                <a:solidFill>
                  <a:srgbClr val="FF0000"/>
                </a:solidFill>
              </a:rPr>
              <a:t>examples of  binary nominal v</a:t>
            </a:r>
            <a:r>
              <a:rPr lang="en-US" sz="2800" dirty="0" smtClean="0"/>
              <a:t>ariables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Gender </a:t>
            </a:r>
            <a:r>
              <a:rPr lang="en-US" sz="2800" dirty="0" smtClean="0"/>
              <a:t>: domain = </a:t>
            </a:r>
            <a:r>
              <a:rPr lang="en-US" sz="2800" i="1" dirty="0" smtClean="0"/>
              <a:t>{</a:t>
            </a:r>
            <a:r>
              <a:rPr lang="en-US" sz="2800" dirty="0" smtClean="0"/>
              <a:t>male, female</a:t>
            </a:r>
            <a:r>
              <a:rPr lang="en-US" sz="2800" i="1" dirty="0" smtClean="0"/>
              <a:t>}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i="1" dirty="0" smtClean="0"/>
              <a:t>Beverage available</a:t>
            </a:r>
            <a:r>
              <a:rPr lang="en-US" sz="2800" dirty="0" smtClean="0"/>
              <a:t>: domain = </a:t>
            </a:r>
            <a:r>
              <a:rPr lang="en-US" sz="2800" i="1" dirty="0" smtClean="0"/>
              <a:t>{</a:t>
            </a:r>
            <a:r>
              <a:rPr lang="en-US" sz="2800" dirty="0" smtClean="0"/>
              <a:t>tea, coffee</a:t>
            </a:r>
            <a:r>
              <a:rPr lang="en-US" sz="2800" i="1" dirty="0" smtClean="0"/>
              <a:t>}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most popular application area where nominal data is routinely</a:t>
            </a:r>
          </a:p>
          <a:p>
            <a:r>
              <a:rPr lang="en-US" sz="2800" dirty="0" smtClean="0"/>
              <a:t>encountered is </a:t>
            </a:r>
            <a:r>
              <a:rPr lang="en-US" sz="2800" i="1" dirty="0" smtClean="0">
                <a:solidFill>
                  <a:srgbClr val="FF0000"/>
                </a:solidFill>
              </a:rPr>
              <a:t>information retrieval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 document is typically viewed as a bag of words; so, it is a </a:t>
            </a:r>
            <a:r>
              <a:rPr lang="en-US" sz="2800" dirty="0" err="1" smtClean="0">
                <a:solidFill>
                  <a:srgbClr val="FF0000"/>
                </a:solidFill>
              </a:rPr>
              <a:t>multiset</a:t>
            </a:r>
            <a:r>
              <a:rPr lang="en-US" sz="2800" dirty="0" smtClean="0">
                <a:solidFill>
                  <a:srgbClr val="FF0000"/>
                </a:solidFill>
              </a:rPr>
              <a:t> without any ordering on the values or elements of the set.</a:t>
            </a:r>
          </a:p>
          <a:p>
            <a:pPr algn="ctr"/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Patterns and Features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1. </a:t>
            </a:r>
            <a:r>
              <a:rPr lang="en-US" sz="2800" b="1" dirty="0" smtClean="0"/>
              <a:t>Nominal data</a:t>
            </a:r>
            <a:endParaRPr lang="en-US" sz="2800" dirty="0" smtClean="0"/>
          </a:p>
          <a:p>
            <a:r>
              <a:rPr lang="en-US" sz="2800" dirty="0" smtClean="0"/>
              <a:t> Example 1.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Let us consider the following two documents.</a:t>
            </a:r>
          </a:p>
          <a:p>
            <a:r>
              <a:rPr lang="en-US" sz="2800" dirty="0" smtClean="0"/>
              <a:t>• D1: The good old teacher teaches several courses</a:t>
            </a:r>
          </a:p>
          <a:p>
            <a:r>
              <a:rPr lang="en-US" sz="2800" dirty="0" smtClean="0"/>
              <a:t>• D2: In the big old college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We represent the </a:t>
            </a:r>
            <a:r>
              <a:rPr lang="en-US" sz="2800" dirty="0" smtClean="0">
                <a:solidFill>
                  <a:srgbClr val="FF0000"/>
                </a:solidFill>
              </a:rPr>
              <a:t>documents as </a:t>
            </a:r>
            <a:r>
              <a:rPr lang="en-US" sz="2800" dirty="0" err="1" smtClean="0">
                <a:solidFill>
                  <a:srgbClr val="FF0000"/>
                </a:solidFill>
              </a:rPr>
              <a:t>multisets</a:t>
            </a:r>
            <a:r>
              <a:rPr lang="en-US" sz="2800" dirty="0" smtClean="0"/>
              <a:t> given by:</a:t>
            </a:r>
          </a:p>
          <a:p>
            <a:r>
              <a:rPr lang="en-US" sz="2800" dirty="0" smtClean="0"/>
              <a:t>R1 = {The, good, old, teacher, teaches, several, courses} and</a:t>
            </a:r>
          </a:p>
          <a:p>
            <a:r>
              <a:rPr lang="en-US" sz="2800" dirty="0" smtClean="0"/>
              <a:t>R2 = {In, the, big, old, college},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where </a:t>
            </a:r>
            <a:r>
              <a:rPr lang="en-US" sz="2800" dirty="0" smtClean="0">
                <a:solidFill>
                  <a:srgbClr val="FF0000"/>
                </a:solidFill>
              </a:rPr>
              <a:t>R1 and R2 are representations of the documents D1 and D2 respectively.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1503</Words>
  <Application>Microsoft Office PowerPoint</Application>
  <PresentationFormat>Custom</PresentationFormat>
  <Paragraphs>292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217</cp:revision>
  <dcterms:created xsi:type="dcterms:W3CDTF">2020-07-04T06:33:25Z</dcterms:created>
  <dcterms:modified xsi:type="dcterms:W3CDTF">2023-05-16T09:37:11Z</dcterms:modified>
</cp:coreProperties>
</file>