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3" r:id="rId2"/>
    <p:sldId id="364" r:id="rId3"/>
    <p:sldId id="381" r:id="rId4"/>
    <p:sldId id="382" r:id="rId5"/>
    <p:sldId id="383" r:id="rId6"/>
    <p:sldId id="385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1" r:id="rId23"/>
    <p:sldId id="402" r:id="rId24"/>
    <p:sldId id="403" r:id="rId25"/>
    <p:sldId id="404" r:id="rId26"/>
    <p:sldId id="4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19-12-2022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fontAlgn="base"/>
            <a:endParaRPr lang="en-US" sz="28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/>
              <a:t>Features</a:t>
            </a:r>
            <a:r>
              <a:rPr lang="en-US" sz="2800" dirty="0" smtClean="0"/>
              <a:t> may be represented as </a:t>
            </a:r>
            <a:r>
              <a:rPr lang="en-US" sz="2800" dirty="0" smtClean="0">
                <a:solidFill>
                  <a:srgbClr val="FF0000"/>
                </a:solidFill>
              </a:rPr>
              <a:t>continuous, discrete or discrete binary variables.</a:t>
            </a:r>
            <a:r>
              <a:rPr lang="en-US" sz="2800" dirty="0" smtClean="0"/>
              <a:t> A feature is a function of one or more measurements, computed so that it quantifies some significant characteristics of the object.</a:t>
            </a:r>
            <a:br>
              <a:rPr lang="en-US" sz="2800" dirty="0" smtClean="0"/>
            </a:br>
            <a:r>
              <a:rPr lang="en-US" sz="2800" b="1" dirty="0" smtClean="0"/>
              <a:t>Example:</a:t>
            </a:r>
            <a:r>
              <a:rPr lang="en-US" sz="2800" dirty="0" smtClean="0"/>
              <a:t> 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 smtClean="0"/>
              <a:t>consider our face then eyes, ears, nose etc are features of the face.</a:t>
            </a:r>
          </a:p>
          <a:p>
            <a:r>
              <a:rPr lang="en-US" sz="2800" b="1" u="sng" dirty="0" smtClean="0"/>
              <a:t>Pattern recognition possesses the following features:</a:t>
            </a:r>
            <a:endParaRPr lang="en-US" sz="2800" u="sng" dirty="0" smtClean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Pattern recognition system should </a:t>
            </a:r>
            <a:r>
              <a:rPr lang="en-US" sz="2800" dirty="0" err="1" smtClean="0"/>
              <a:t>recognise</a:t>
            </a:r>
            <a:r>
              <a:rPr lang="en-US" sz="2800" dirty="0" smtClean="0"/>
              <a:t> familiar pattern quickly and accurate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Recognize and classify unfamiliar objects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Accurately recognize shapes and objects from different angles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Identify patterns and objects even when partly hidden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err="1" smtClean="0"/>
              <a:t>Recognise</a:t>
            </a:r>
            <a:r>
              <a:rPr lang="en-US" sz="2800" dirty="0" smtClean="0"/>
              <a:t> patterns quickly with ease, and with automaticity.</a:t>
            </a:r>
          </a:p>
          <a:p>
            <a:pPr marL="514350" indent="-514350"/>
            <a:r>
              <a:rPr lang="en-US" sz="2800" dirty="0" smtClean="0"/>
              <a:t> </a:t>
            </a: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Patterns in Machine Learning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Machine learning uses mathematics, statistics, and domain-specific knowledge and data to solve complex problems.</a:t>
            </a:r>
          </a:p>
          <a:p>
            <a:r>
              <a:rPr lang="en-US" sz="2800" b="1" u="sng" dirty="0" smtClean="0"/>
              <a:t>Machine Learning:</a:t>
            </a:r>
            <a:endParaRPr 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Machine learning is turning things(data) into numbers and </a:t>
            </a:r>
            <a:r>
              <a:rPr lang="en-US" sz="2800" b="1" dirty="0" smtClean="0">
                <a:solidFill>
                  <a:srgbClr val="FF0000"/>
                </a:solidFill>
              </a:rPr>
              <a:t>finding patterns</a:t>
            </a:r>
            <a:r>
              <a:rPr lang="en-US" sz="2800" dirty="0" smtClean="0">
                <a:solidFill>
                  <a:srgbClr val="FF0000"/>
                </a:solidFill>
              </a:rPr>
              <a:t> in those numbers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finding patterns, algorithms are used. An algorithm is a specific set of steps to perform a task.</a:t>
            </a:r>
          </a:p>
          <a:p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An “</a:t>
            </a:r>
            <a:r>
              <a:rPr lang="en-US" sz="2800" i="1" dirty="0" smtClean="0">
                <a:solidFill>
                  <a:srgbClr val="FF0000"/>
                </a:solidFill>
              </a:rPr>
              <a:t>algorithm</a:t>
            </a:r>
            <a:r>
              <a:rPr lang="en-US" sz="2800" dirty="0" smtClean="0">
                <a:solidFill>
                  <a:srgbClr val="FF0000"/>
                </a:solidFill>
              </a:rPr>
              <a:t>” in machine learning is a procedure that is run on data to create a machine learning “</a:t>
            </a:r>
            <a:r>
              <a:rPr lang="en-US" sz="2800" i="1" dirty="0" smtClean="0">
                <a:solidFill>
                  <a:srgbClr val="FF0000"/>
                </a:solidFill>
              </a:rPr>
              <a:t>model</a:t>
            </a:r>
            <a:r>
              <a:rPr lang="en-US" sz="2800" dirty="0" smtClean="0">
                <a:solidFill>
                  <a:srgbClr val="FF0000"/>
                </a:solidFill>
              </a:rPr>
              <a:t>.”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machine learning </a:t>
            </a:r>
            <a:r>
              <a:rPr lang="en-US" sz="2800" i="1" dirty="0" smtClean="0"/>
              <a:t>algorithm</a:t>
            </a:r>
            <a:r>
              <a:rPr lang="en-US" sz="2800" dirty="0" smtClean="0"/>
              <a:t> is written to derive the </a:t>
            </a:r>
            <a:r>
              <a:rPr lang="en-US" sz="2800" i="1" dirty="0" smtClean="0"/>
              <a:t>model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 </a:t>
            </a:r>
            <a:r>
              <a:rPr lang="en-US" sz="2800" i="1" dirty="0" smtClean="0"/>
              <a:t>model</a:t>
            </a:r>
            <a:r>
              <a:rPr lang="en-US" sz="2800" dirty="0" smtClean="0"/>
              <a:t> identifies the </a:t>
            </a:r>
            <a:r>
              <a:rPr lang="en-US" sz="2800" i="1" dirty="0" smtClean="0"/>
              <a:t>patterns</a:t>
            </a:r>
            <a:r>
              <a:rPr lang="en-US" sz="2800" dirty="0" smtClean="0"/>
              <a:t> in data that </a:t>
            </a:r>
            <a:r>
              <a:rPr lang="en-US" sz="2800" b="1" dirty="0" smtClean="0"/>
              <a:t>fit</a:t>
            </a:r>
            <a:r>
              <a:rPr lang="en-US" sz="2800" dirty="0" smtClean="0"/>
              <a:t> the </a:t>
            </a:r>
            <a:r>
              <a:rPr lang="en-US" sz="2800" i="1" dirty="0" smtClean="0"/>
              <a:t>dataset</a:t>
            </a:r>
            <a:r>
              <a:rPr lang="en-US" sz="2800" dirty="0" smtClean="0"/>
              <a:t>. </a:t>
            </a:r>
            <a:r>
              <a:rPr lang="en-US" sz="2800" b="1" i="1" dirty="0" smtClean="0"/>
              <a:t>Fit</a:t>
            </a:r>
            <a:r>
              <a:rPr lang="en-US" sz="2800" dirty="0" smtClean="0"/>
              <a:t> is a synonym to “</a:t>
            </a:r>
            <a:r>
              <a:rPr lang="en-US" sz="2800" b="1" dirty="0" smtClean="0"/>
              <a:t>find patterns in data</a:t>
            </a:r>
            <a:r>
              <a:rPr lang="en-US" sz="2800" dirty="0" smtClean="0"/>
              <a:t>”.</a:t>
            </a: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Patterns in Machine Learning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“</a:t>
            </a:r>
            <a:r>
              <a:rPr lang="en-US" sz="2800" i="1" dirty="0" smtClean="0"/>
              <a:t>model</a:t>
            </a:r>
            <a:r>
              <a:rPr lang="en-US" sz="2800" dirty="0" smtClean="0"/>
              <a:t>” in machine learning is </a:t>
            </a:r>
            <a:r>
              <a:rPr lang="en-US" sz="2800" dirty="0" smtClean="0">
                <a:solidFill>
                  <a:srgbClr val="FF0000"/>
                </a:solidFill>
              </a:rPr>
              <a:t>the output of a machine learning algorithm run on data.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model represents what was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learned</a:t>
            </a:r>
            <a:r>
              <a:rPr lang="en-US" sz="2800" dirty="0" smtClean="0">
                <a:solidFill>
                  <a:srgbClr val="FF0000"/>
                </a:solidFill>
              </a:rPr>
              <a:t> by a machine learning algorithm</a:t>
            </a:r>
            <a:r>
              <a:rPr lang="en-US" sz="2800" dirty="0" smtClean="0"/>
              <a:t>. It is basically a mathematical function that can adapt to new data by tweaking its parameters.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achine learning patter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574473"/>
            <a:ext cx="8825345" cy="27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Patterns in Machine Learning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Models</a:t>
            </a:r>
            <a:r>
              <a:rPr lang="en-US" sz="2800" dirty="0" smtClean="0"/>
              <a:t> are like the general equation </a:t>
            </a:r>
            <a:r>
              <a:rPr lang="en-US" sz="2800" b="1" dirty="0" smtClean="0"/>
              <a:t>of</a:t>
            </a:r>
            <a:r>
              <a:rPr lang="en-US" sz="2800" dirty="0" smtClean="0"/>
              <a:t> a line y = a + </a:t>
            </a:r>
            <a:r>
              <a:rPr lang="en-US" sz="2800" dirty="0" err="1" smtClean="0"/>
              <a:t>bx</a:t>
            </a:r>
            <a:r>
              <a:rPr lang="en-US" sz="2800" dirty="0" smtClean="0"/>
              <a:t>, while </a:t>
            </a:r>
            <a:r>
              <a:rPr lang="en-US" sz="2800" b="1" dirty="0" smtClean="0"/>
              <a:t>patterns</a:t>
            </a:r>
            <a:r>
              <a:rPr lang="en-US" sz="2800" dirty="0" smtClean="0"/>
              <a:t> are like a specific equation, e.g. y = 5 + 2x.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Machine learning is about generalizing correctly to brand-new situations.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The basic task of machine learning is to create a model that can predict or classify different patterns from data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One of the applications of this is the classification of spam or non-spam data.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The algorithms adaptively improve their performance as the number of samples available for learning increases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Two main types of machine learning are supervised and unsupervised machine learning.</a:t>
            </a: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lassical machine learning pattern recognition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309" y="1122219"/>
            <a:ext cx="10224655" cy="555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Patterns in Machine Learning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Pattern recognition in </a:t>
            </a:r>
            <a:r>
              <a:rPr lang="en-US" sz="2800" dirty="0" smtClean="0">
                <a:solidFill>
                  <a:srgbClr val="FF0000"/>
                </a:solidFill>
              </a:rPr>
              <a:t>a supervised approach </a:t>
            </a:r>
            <a:r>
              <a:rPr lang="en-US" sz="2800" dirty="0" smtClean="0"/>
              <a:t>is called </a:t>
            </a:r>
            <a:r>
              <a:rPr lang="en-US" sz="2800" dirty="0" smtClean="0">
                <a:solidFill>
                  <a:srgbClr val="FF0000"/>
                </a:solidFill>
              </a:rPr>
              <a:t>classification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These algorithms use a </a:t>
            </a:r>
            <a:r>
              <a:rPr lang="en-US" sz="2800" dirty="0" smtClean="0">
                <a:solidFill>
                  <a:srgbClr val="FF0000"/>
                </a:solidFill>
              </a:rPr>
              <a:t>two-stage methodology </a:t>
            </a:r>
            <a:r>
              <a:rPr lang="en-US" sz="2800" dirty="0" smtClean="0"/>
              <a:t>for identifying the </a:t>
            </a:r>
            <a:r>
              <a:rPr lang="en-US" sz="2800" b="1" dirty="0" smtClean="0"/>
              <a:t>patterns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first stage is the development/construction of the model and the second stage involves the prediction for new or unseen objects.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Unsupervised learning</a:t>
            </a:r>
            <a:r>
              <a:rPr lang="en-US" sz="2800" dirty="0" smtClean="0"/>
              <a:t> is a type of machine learning that </a:t>
            </a:r>
            <a:r>
              <a:rPr lang="en-US" sz="2800" dirty="0" smtClean="0">
                <a:solidFill>
                  <a:srgbClr val="FF0000"/>
                </a:solidFill>
              </a:rPr>
              <a:t>looks for previously undetected patterns in a data set with no pre-existing labels and with minimum human supervision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Classification </a:t>
            </a:r>
            <a:r>
              <a:rPr lang="en-US" sz="2800" b="1" dirty="0" smtClean="0">
                <a:solidFill>
                  <a:srgbClr val="FF0000"/>
                </a:solidFill>
              </a:rPr>
              <a:t>is</a:t>
            </a:r>
            <a:r>
              <a:rPr lang="en-US" sz="2800" dirty="0" smtClean="0">
                <a:solidFill>
                  <a:srgbClr val="FF0000"/>
                </a:solidFill>
              </a:rPr>
              <a:t> supervised learning, while </a:t>
            </a:r>
            <a:r>
              <a:rPr lang="en-US" sz="2800" b="1" dirty="0" smtClean="0">
                <a:solidFill>
                  <a:srgbClr val="FF0000"/>
                </a:solidFill>
              </a:rPr>
              <a:t>clustering is</a:t>
            </a:r>
            <a:r>
              <a:rPr lang="en-US" sz="2800" dirty="0" smtClean="0">
                <a:solidFill>
                  <a:srgbClr val="FF0000"/>
                </a:solidFill>
              </a:rPr>
              <a:t> unsupervised learning.</a:t>
            </a: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Representation of patterns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Patterns can be represented mainly in </a:t>
            </a:r>
            <a:r>
              <a:rPr lang="en-US" sz="2800" dirty="0" smtClean="0">
                <a:solidFill>
                  <a:srgbClr val="FF0000"/>
                </a:solidFill>
              </a:rPr>
              <a:t>4 different way</a:t>
            </a:r>
            <a:r>
              <a:rPr lang="en-US" sz="2800" dirty="0" smtClean="0"/>
              <a:t>s. Those are:</a:t>
            </a:r>
          </a:p>
          <a:p>
            <a:r>
              <a:rPr lang="en-US" sz="2800" dirty="0" smtClean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Representing patterns as vectors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Representing patterns as strings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Representing patterns by using logical 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Representing patterns using fuzzy and rough sets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u="sng" dirty="0" smtClean="0"/>
              <a:t>Representing patterns as vectors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 most popular method of representing patterns is as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Here, the training dataset may be </a:t>
            </a:r>
            <a:r>
              <a:rPr lang="en-US" sz="2800" dirty="0" smtClean="0">
                <a:solidFill>
                  <a:srgbClr val="FF0000"/>
                </a:solidFill>
              </a:rPr>
              <a:t>represented as a matrix of size (</a:t>
            </a:r>
            <a:r>
              <a:rPr lang="en-US" sz="2800" dirty="0" err="1" smtClean="0">
                <a:solidFill>
                  <a:srgbClr val="FF0000"/>
                </a:solidFill>
              </a:rPr>
              <a:t>nxd</a:t>
            </a:r>
            <a:r>
              <a:rPr lang="en-US" sz="2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where each </a:t>
            </a:r>
            <a:r>
              <a:rPr lang="en-US" sz="2800" dirty="0" smtClean="0">
                <a:solidFill>
                  <a:srgbClr val="FF0000"/>
                </a:solidFill>
              </a:rPr>
              <a:t>row corresponds to a pattern and each column represents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a feature.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Each attribute/feature/variable is associated with a </a:t>
            </a:r>
            <a:r>
              <a:rPr lang="en-US" sz="2800" dirty="0" smtClean="0">
                <a:solidFill>
                  <a:srgbClr val="FF0000"/>
                </a:solidFill>
              </a:rPr>
              <a:t>domain.</a:t>
            </a:r>
            <a:r>
              <a:rPr lang="en-US" sz="28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F0000"/>
                </a:solidFill>
              </a:rPr>
              <a:t>domain is a set of numbers, each number pertains to a value of an              	attribute for  that particular pattern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 class label is a dependent attribute which depends on the ‘d’   in-dependent attributes.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The dataset could be as follows  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In this case, n=7 and d=6.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Each pattern has six attributes</a:t>
            </a:r>
            <a:r>
              <a:rPr lang="en-US" sz="2800" dirty="0" smtClean="0"/>
              <a:t>(or features).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Each attribute </a:t>
            </a:r>
            <a:r>
              <a:rPr lang="en-US" sz="2800" dirty="0" smtClean="0"/>
              <a:t>in this case </a:t>
            </a:r>
            <a:r>
              <a:rPr lang="en-US" sz="2800" dirty="0" smtClean="0">
                <a:solidFill>
                  <a:srgbClr val="FF0000"/>
                </a:solidFill>
              </a:rPr>
              <a:t>is a number between 1 and 9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last number </a:t>
            </a:r>
            <a:r>
              <a:rPr lang="en-US" sz="2800" dirty="0" smtClean="0"/>
              <a:t>in </a:t>
            </a:r>
            <a:r>
              <a:rPr lang="en-US" sz="2800" dirty="0" smtClean="0">
                <a:solidFill>
                  <a:srgbClr val="FF0000"/>
                </a:solidFill>
              </a:rPr>
              <a:t>each line gives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class of the pattern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this case, the class of the patterns is either 1, 2 or 3.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7454" y="2128087"/>
            <a:ext cx="7245927" cy="201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Font typeface="Wingdings" pitchFamily="2" charset="2"/>
              <a:buChar char="Ø"/>
            </a:pPr>
            <a:endParaRPr lang="en-US" sz="2800" dirty="0" smtClean="0"/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 smtClean="0"/>
              <a:t>If the patterns are </a:t>
            </a:r>
            <a:r>
              <a:rPr lang="en-US" sz="2800" dirty="0" smtClean="0">
                <a:solidFill>
                  <a:srgbClr val="FF0000"/>
                </a:solidFill>
              </a:rPr>
              <a:t>two- or three-dimensional</a:t>
            </a:r>
            <a:r>
              <a:rPr lang="en-US" sz="2800" dirty="0" smtClean="0"/>
              <a:t>, they can be </a:t>
            </a:r>
            <a:r>
              <a:rPr lang="en-US" sz="2800" dirty="0" smtClean="0">
                <a:solidFill>
                  <a:srgbClr val="FF0000"/>
                </a:solidFill>
              </a:rPr>
              <a:t>plotted.</a:t>
            </a:r>
          </a:p>
          <a:p>
            <a:pPr marL="514350" indent="-514350"/>
            <a:r>
              <a:rPr lang="en-US" sz="2800" dirty="0" smtClean="0"/>
              <a:t>Example: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Consider the dataset</a:t>
            </a:r>
          </a:p>
          <a:p>
            <a:r>
              <a:rPr lang="en-US" sz="2800" dirty="0" smtClean="0"/>
              <a:t>Pattern 1 : (1,1.25,1) 		Pattern 2 : (1,1,1)</a:t>
            </a:r>
          </a:p>
          <a:p>
            <a:r>
              <a:rPr lang="en-US" sz="2800" dirty="0" smtClean="0"/>
              <a:t>Pattern 3 : (1.5,0.75,1) 		Pattern 4 : (2,1,1)</a:t>
            </a:r>
          </a:p>
          <a:p>
            <a:r>
              <a:rPr lang="en-US" sz="2800" dirty="0" smtClean="0"/>
              <a:t>Pattern 5 : (1,3,2)			 Pattern 6 : (1,4,2)</a:t>
            </a:r>
          </a:p>
          <a:p>
            <a:r>
              <a:rPr lang="en-US" sz="2800" dirty="0" smtClean="0"/>
              <a:t>Pattern 7 : (1.5,3.5,2) 		Pattern 8 : (2,3,2)</a:t>
            </a:r>
          </a:p>
          <a:p>
            <a:r>
              <a:rPr lang="en-US" sz="2800" dirty="0" smtClean="0"/>
              <a:t>Pattern 9 : (4,2,3) 			Pattern 10 : (4.5,1.5,3)</a:t>
            </a:r>
          </a:p>
          <a:p>
            <a:r>
              <a:rPr lang="en-US" sz="2800" dirty="0" smtClean="0"/>
              <a:t>Pattern 11 : (5,1,3) 		Pattern 12 : (5,2,3)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Each </a:t>
            </a:r>
            <a:r>
              <a:rPr lang="en-US" sz="2800" dirty="0" smtClean="0">
                <a:solidFill>
                  <a:srgbClr val="FF0000"/>
                </a:solidFill>
              </a:rPr>
              <a:t>triplet consists of feature 1, feature 2 and the class label</a:t>
            </a:r>
            <a:r>
              <a:rPr lang="en-US" sz="2800" dirty="0" smtClean="0"/>
              <a:t>. This is</a:t>
            </a:r>
          </a:p>
          <a:p>
            <a:r>
              <a:rPr lang="en-US" sz="2800" dirty="0" smtClean="0"/>
              <a:t>shown in Figure as follows</a:t>
            </a:r>
          </a:p>
          <a:p>
            <a:pPr fontAlgn="base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Pattern:</a:t>
            </a:r>
          </a:p>
          <a:p>
            <a:r>
              <a:rPr lang="en-US" sz="2800" b="1" dirty="0" smtClean="0"/>
              <a:t>	</a:t>
            </a:r>
            <a:r>
              <a:rPr lang="en-US" sz="2800" dirty="0" smtClean="0"/>
              <a:t>A pattern is some </a:t>
            </a:r>
            <a:r>
              <a:rPr lang="en-US" sz="2800" dirty="0" smtClean="0">
                <a:solidFill>
                  <a:srgbClr val="FF0000"/>
                </a:solidFill>
              </a:rPr>
              <a:t>phenomenon that repeats regularly based on a set rule or condition.</a:t>
            </a:r>
          </a:p>
          <a:p>
            <a:pPr algn="ctr"/>
            <a:r>
              <a:rPr lang="en-US" sz="2800" dirty="0" smtClean="0"/>
              <a:t> (or)</a:t>
            </a:r>
          </a:p>
          <a:p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A pattern represents a physical object or an abstract notion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In generally , the </a:t>
            </a:r>
            <a:r>
              <a:rPr lang="en-US" sz="2800" dirty="0" smtClean="0">
                <a:solidFill>
                  <a:srgbClr val="FF0000"/>
                </a:solidFill>
              </a:rPr>
              <a:t>pattern may represent physical objects like balls, animals or furniture.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Abstract notions could be like whether a person will play tennis or not(depending </a:t>
            </a:r>
            <a:r>
              <a:rPr lang="en-US" sz="2800" dirty="0" smtClean="0"/>
              <a:t>on features like weather etc.)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gives the description of the object or the notion.</a:t>
            </a:r>
          </a:p>
          <a:p>
            <a:r>
              <a:rPr lang="en-US" sz="2800" dirty="0" smtClean="0"/>
              <a:t> • The description is given in the form of attributes of the object. </a:t>
            </a:r>
          </a:p>
          <a:p>
            <a:r>
              <a:rPr lang="en-US" sz="2800" dirty="0" smtClean="0"/>
              <a:t>• These are also called the features of the object.</a:t>
            </a:r>
          </a:p>
          <a:p>
            <a:r>
              <a:rPr lang="en-US" sz="2800" dirty="0" smtClean="0"/>
              <a:t> 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091" y="1371600"/>
            <a:ext cx="8645236" cy="509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/>
            <a:r>
              <a:rPr lang="en-US" sz="2800" b="1" dirty="0" smtClean="0"/>
              <a:t>2.	</a:t>
            </a:r>
            <a:r>
              <a:rPr lang="en-US" sz="2800" b="1" u="sng" dirty="0" smtClean="0"/>
              <a:t>Representing patterns as strings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Here </a:t>
            </a:r>
            <a:r>
              <a:rPr lang="en-US" sz="2800" dirty="0" smtClean="0">
                <a:solidFill>
                  <a:srgbClr val="FF0000"/>
                </a:solidFill>
              </a:rPr>
              <a:t>each pattern is a string of characters from an alphabet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This is generally used to </a:t>
            </a:r>
            <a:r>
              <a:rPr lang="en-US" sz="2800" dirty="0" smtClean="0">
                <a:solidFill>
                  <a:srgbClr val="FF0000"/>
                </a:solidFill>
              </a:rPr>
              <a:t>represent gene expressions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For example, </a:t>
            </a:r>
            <a:r>
              <a:rPr lang="en-US" sz="2800" dirty="0" smtClean="0">
                <a:solidFill>
                  <a:srgbClr val="FF0000"/>
                </a:solidFill>
              </a:rPr>
              <a:t>DNA</a:t>
            </a:r>
            <a:r>
              <a:rPr lang="en-US" sz="2800" dirty="0" smtClean="0"/>
              <a:t> can be </a:t>
            </a:r>
            <a:r>
              <a:rPr lang="en-US" sz="2800" dirty="0" smtClean="0">
                <a:solidFill>
                  <a:srgbClr val="FF0000"/>
                </a:solidFill>
              </a:rPr>
              <a:t>represented as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GTGCATCTGACTCCT</a:t>
            </a:r>
            <a:r>
              <a:rPr lang="en-US" sz="2800" dirty="0" smtClean="0"/>
              <a:t>...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RNA</a:t>
            </a:r>
            <a:r>
              <a:rPr lang="en-US" sz="2800" dirty="0" smtClean="0"/>
              <a:t> is expressed as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GUGCAUCUGACUCCU....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can be translated into </a:t>
            </a:r>
            <a:r>
              <a:rPr lang="en-US" sz="2800" dirty="0" smtClean="0">
                <a:solidFill>
                  <a:srgbClr val="FF0000"/>
                </a:solidFill>
              </a:rPr>
              <a:t>protein</a:t>
            </a:r>
            <a:r>
              <a:rPr lang="en-US" sz="2800" dirty="0" smtClean="0"/>
              <a:t> which would be of the </a:t>
            </a:r>
            <a:r>
              <a:rPr lang="en-US" sz="2800" dirty="0" smtClean="0">
                <a:solidFill>
                  <a:srgbClr val="FF0000"/>
                </a:solidFill>
              </a:rPr>
              <a:t>form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VHLTPEEK ....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Each string of characters represents a pattern.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Operations like pattern matching or finding the similarity between strings are carried out with these patterns.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869270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lvl="0"/>
            <a:r>
              <a:rPr lang="en-US" sz="2800" b="1" dirty="0" smtClean="0"/>
              <a:t>3.    </a:t>
            </a:r>
            <a:r>
              <a:rPr lang="en-US" b="1" u="sng" dirty="0" smtClean="0"/>
              <a:t> </a:t>
            </a:r>
            <a:r>
              <a:rPr lang="en-US" sz="2800" b="1" u="sng" dirty="0" smtClean="0"/>
              <a:t>Representing patterns by using logical operators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Here </a:t>
            </a:r>
            <a:r>
              <a:rPr lang="en-US" sz="2800" dirty="0" smtClean="0">
                <a:solidFill>
                  <a:srgbClr val="FF0000"/>
                </a:solidFill>
              </a:rPr>
              <a:t>each pattern is represented by a sentence(well formed formula) in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a logic.</a:t>
            </a:r>
          </a:p>
          <a:p>
            <a:r>
              <a:rPr lang="en-US" sz="2800" dirty="0" smtClean="0"/>
              <a:t>  Example1:</a:t>
            </a:r>
          </a:p>
          <a:p>
            <a:pPr lvl="1"/>
            <a:r>
              <a:rPr lang="en-US" sz="2800" dirty="0" smtClean="0"/>
              <a:t>if (beak(x) = red) and (</a:t>
            </a:r>
            <a:r>
              <a:rPr lang="en-US" sz="2800" dirty="0" err="1" smtClean="0"/>
              <a:t>colour</a:t>
            </a:r>
            <a:r>
              <a:rPr lang="en-US" sz="2800" dirty="0" smtClean="0"/>
              <a:t>(x) = green) then parrot(x)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This is a rule where the antecedent is a conjunction of primitives and</a:t>
            </a:r>
          </a:p>
          <a:p>
            <a:r>
              <a:rPr lang="en-US" sz="2800" dirty="0" smtClean="0"/>
              <a:t>    the consequent is the class label.</a:t>
            </a:r>
          </a:p>
          <a:p>
            <a:r>
              <a:rPr lang="en-US" sz="2800" dirty="0" smtClean="0"/>
              <a:t>  Example2:</a:t>
            </a:r>
          </a:p>
          <a:p>
            <a:pPr lvl="1"/>
            <a:r>
              <a:rPr lang="en-US" sz="2800" dirty="0" smtClean="0"/>
              <a:t>if (has-trunk(x)) and (</a:t>
            </a:r>
            <a:r>
              <a:rPr lang="en-US" sz="2800" dirty="0" err="1" smtClean="0"/>
              <a:t>colour</a:t>
            </a:r>
            <a:r>
              <a:rPr lang="en-US" sz="2800" dirty="0" smtClean="0"/>
              <a:t>(x) = black) and (size(x) = large) then elephant(x)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869270" cy="583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4.   </a:t>
            </a:r>
            <a:r>
              <a:rPr lang="en-US" sz="2800" dirty="0" smtClean="0"/>
              <a:t> </a:t>
            </a:r>
            <a:r>
              <a:rPr lang="en-US" sz="2800" b="1" u="sng" dirty="0" smtClean="0"/>
              <a:t>Representing patterns using fuzzy and rough sets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features in a </a:t>
            </a:r>
            <a:r>
              <a:rPr lang="en-US" sz="2800" dirty="0" smtClean="0">
                <a:solidFill>
                  <a:srgbClr val="FF0000"/>
                </a:solidFill>
              </a:rPr>
              <a:t>fuzzy pattern may consist of linguistic values, fuzzy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numbers and intervals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For example, </a:t>
            </a:r>
            <a:r>
              <a:rPr lang="en-US" sz="2800" dirty="0" smtClean="0">
                <a:solidFill>
                  <a:srgbClr val="FF0000"/>
                </a:solidFill>
              </a:rPr>
              <a:t>linguistic values can be like tall, medium, short for height</a:t>
            </a:r>
          </a:p>
          <a:p>
            <a:r>
              <a:rPr lang="en-US" sz="2800" dirty="0" smtClean="0"/>
              <a:t>which is very subjective and can be </a:t>
            </a:r>
            <a:r>
              <a:rPr lang="en-US" sz="2800" dirty="0" err="1" smtClean="0"/>
              <a:t>modelled</a:t>
            </a:r>
            <a:r>
              <a:rPr lang="en-US" sz="2800" dirty="0" smtClean="0"/>
              <a:t> by fuzzy membership values.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F0000"/>
                </a:solidFill>
              </a:rPr>
              <a:t>feature in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pattern maybe represented by an interval instead of a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single numbe</a:t>
            </a:r>
            <a:r>
              <a:rPr lang="en-US" sz="2800" dirty="0" smtClean="0"/>
              <a:t>r. This would give a range in which that feature falls. </a:t>
            </a:r>
          </a:p>
          <a:p>
            <a:r>
              <a:rPr lang="en-US" sz="2800" dirty="0" smtClean="0"/>
              <a:t>Example: </a:t>
            </a:r>
          </a:p>
          <a:p>
            <a:pPr algn="ctr"/>
            <a:r>
              <a:rPr lang="en-US" sz="2800" dirty="0" smtClean="0"/>
              <a:t>(3, small, 6.5, [1, 10])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above example gives a </a:t>
            </a:r>
            <a:r>
              <a:rPr lang="en-US" sz="2400" dirty="0" smtClean="0">
                <a:solidFill>
                  <a:srgbClr val="FF0000"/>
                </a:solidFill>
              </a:rPr>
              <a:t>pattern with 4 features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first feature is </a:t>
            </a: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FF0000"/>
                </a:solidFill>
              </a:rPr>
              <a:t>integer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second feature as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linguistic value.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The third feature is a real value.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4th feature  </a:t>
            </a:r>
            <a:r>
              <a:rPr lang="en-US" sz="2400" dirty="0" smtClean="0"/>
              <a:t>is in the </a:t>
            </a:r>
            <a:r>
              <a:rPr lang="en-US" sz="2400" dirty="0" smtClean="0">
                <a:solidFill>
                  <a:srgbClr val="FF0000"/>
                </a:solidFill>
              </a:rPr>
              <a:t>form of an interval</a:t>
            </a:r>
            <a:r>
              <a:rPr lang="en-US" sz="2400" dirty="0" smtClean="0"/>
              <a:t>. In this case the feature falls within the range 1 to 10. This is also used when there are missing values. 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869270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4.   </a:t>
            </a:r>
            <a:r>
              <a:rPr lang="en-US" sz="2800" dirty="0" smtClean="0"/>
              <a:t> </a:t>
            </a:r>
            <a:r>
              <a:rPr lang="en-US" sz="2800" b="1" u="sng" dirty="0" smtClean="0"/>
              <a:t>Representing patterns using fuzzy and rough sets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Rough sets are used to represent classes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 class description will consist of an upper approximate set and a lower approximate set.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An element ‘y’ belongs to the lower approximation if the equivalence class</a:t>
            </a:r>
          </a:p>
          <a:p>
            <a:r>
              <a:rPr lang="en-US" sz="2800" dirty="0" smtClean="0"/>
              <a:t>to which ‘y ‘ belongs is included in the set.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On the other hand  ‘y’  belongs to the upper approximation of the set if its equivalence class has a non- empty intersection with the set.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lower approximation consists of objects which are members of the set with full certainty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upper approximation consists of objects which may possibly belong to the set.</a:t>
            </a:r>
          </a:p>
          <a:p>
            <a:r>
              <a:rPr lang="en-US" sz="2800" dirty="0" smtClean="0"/>
              <a:t>. 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869270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 startAt="4"/>
            </a:pPr>
            <a:r>
              <a:rPr lang="en-US" sz="2800" b="1" u="sng" dirty="0" smtClean="0"/>
              <a:t>Representing patterns using fuzzy and rough sets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 For example, consider the Figure 3.</a:t>
            </a:r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represents an object whose location can be found by the grid shown.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object s</a:t>
            </a:r>
            <a:r>
              <a:rPr lang="en-US" sz="2800" dirty="0" smtClean="0"/>
              <a:t>hown </a:t>
            </a:r>
            <a:r>
              <a:rPr lang="en-US" sz="2800" dirty="0" smtClean="0">
                <a:solidFill>
                  <a:srgbClr val="FF0000"/>
                </a:solidFill>
              </a:rPr>
              <a:t>completely covers </a:t>
            </a:r>
            <a:r>
              <a:rPr lang="en-US" sz="2800" dirty="0" smtClean="0"/>
              <a:t>(A3,B2), (A3,B3), (A4,B2) and (A4,B3).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object falls partially in </a:t>
            </a:r>
            <a:r>
              <a:rPr lang="en-US" sz="2800" dirty="0" smtClean="0"/>
              <a:t>(A2,B1),(A2,B2),(A2,B3),(A2,B4),(A3,B1),(A3,B4),(A4,B1),(A4,B4),(A5,B2), and (A5,B3).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6671" y="1904517"/>
            <a:ext cx="4842819" cy="244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869270" cy="700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 startAt="4"/>
            </a:pPr>
            <a:r>
              <a:rPr lang="en-US" sz="2800" b="1" u="sng" dirty="0" smtClean="0"/>
              <a:t>Representing patterns using fuzzy and rough sets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pattern can be represented as a rough </a:t>
            </a:r>
            <a:r>
              <a:rPr lang="en-US" sz="2800" dirty="0" smtClean="0"/>
              <a:t>set where the </a:t>
            </a:r>
            <a:r>
              <a:rPr lang="en-US" sz="2800" dirty="0" smtClean="0">
                <a:solidFill>
                  <a:srgbClr val="FF0000"/>
                </a:solidFill>
              </a:rPr>
              <a:t>first four values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FF0000"/>
                </a:solidFill>
              </a:rPr>
              <a:t>grid gives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lower approximation </a:t>
            </a:r>
            <a:r>
              <a:rPr lang="en-US" sz="2800" dirty="0" smtClean="0"/>
              <a:t>and the </a:t>
            </a:r>
            <a:r>
              <a:rPr lang="en-US" sz="2800" dirty="0" smtClean="0">
                <a:solidFill>
                  <a:srgbClr val="FF0000"/>
                </a:solidFill>
              </a:rPr>
              <a:t>rest of the values </a:t>
            </a:r>
            <a:r>
              <a:rPr lang="en-US" sz="2800" dirty="0" smtClean="0"/>
              <a:t>of the grid </a:t>
            </a:r>
            <a:r>
              <a:rPr lang="en-US" sz="2800" dirty="0" smtClean="0">
                <a:solidFill>
                  <a:srgbClr val="FF0000"/>
                </a:solidFill>
              </a:rPr>
              <a:t>listed above form the upper approximation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classes can also be fuzzy. One example of this would be to have</a:t>
            </a:r>
          </a:p>
          <a:p>
            <a:r>
              <a:rPr lang="en-US" sz="2800" dirty="0" smtClean="0"/>
              <a:t>linguistic values for classes. The classes for a set of patterns can be</a:t>
            </a:r>
          </a:p>
          <a:p>
            <a:r>
              <a:rPr lang="en-US" sz="2800" dirty="0" smtClean="0"/>
              <a:t>small and big. These classes are fuzzy in nature as the perception of</a:t>
            </a:r>
          </a:p>
          <a:p>
            <a:r>
              <a:rPr lang="en-US" sz="2800" dirty="0" smtClean="0"/>
              <a:t>small and big is different for different people.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pPr marL="514350" indent="-514350"/>
            <a:endParaRPr lang="en-US" sz="2800" dirty="0" smtClean="0"/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Imagine that we want </a:t>
            </a:r>
            <a:r>
              <a:rPr lang="en-US" sz="2800" dirty="0" smtClean="0">
                <a:solidFill>
                  <a:srgbClr val="FF0000"/>
                </a:solidFill>
              </a:rPr>
              <a:t>to draw a series of cats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All cats share common characteristics such as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Have eyes, tails and fur,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eating  fish and make meowing sounds.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we can make a good attempt at drawing a cat, simply by including these common characteristics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In computational thinking, these characteristics are known as patterns</a:t>
            </a:r>
            <a:r>
              <a:rPr lang="en-US" sz="2800" dirty="0" smtClean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Once we know how to describe one cat we can describe others, simply by following this pattern.</a:t>
            </a:r>
          </a:p>
          <a:p>
            <a:r>
              <a:rPr lang="en-US" sz="2800" dirty="0" smtClean="0"/>
              <a:t> The only things that are different are the specifics:</a:t>
            </a:r>
          </a:p>
          <a:p>
            <a:pPr marL="514350" lvl="0" indent="-514350"/>
            <a:r>
              <a:rPr lang="en-US" sz="2800" dirty="0" smtClean="0"/>
              <a:t>one cat may have green </a:t>
            </a:r>
            <a:r>
              <a:rPr lang="en-US" sz="2800" b="1" dirty="0" smtClean="0"/>
              <a:t>eyes</a:t>
            </a:r>
            <a:r>
              <a:rPr lang="en-US" sz="2800" dirty="0" smtClean="0"/>
              <a:t>, a long </a:t>
            </a:r>
            <a:r>
              <a:rPr lang="en-US" sz="2800" b="1" dirty="0" smtClean="0"/>
              <a:t>tail</a:t>
            </a:r>
            <a:r>
              <a:rPr lang="en-US" sz="2800" dirty="0" smtClean="0"/>
              <a:t> and black </a:t>
            </a:r>
            <a:r>
              <a:rPr lang="en-US" sz="2800" b="1" dirty="0" smtClean="0"/>
              <a:t>fur</a:t>
            </a:r>
            <a:endParaRPr lang="en-US" sz="2800" dirty="0" smtClean="0"/>
          </a:p>
          <a:p>
            <a:pPr marL="514350" indent="-514350"/>
            <a:r>
              <a:rPr lang="en-US" sz="2800" dirty="0" smtClean="0"/>
              <a:t>another cat may have yellow </a:t>
            </a:r>
            <a:r>
              <a:rPr lang="en-US" sz="2800" b="1" dirty="0" smtClean="0"/>
              <a:t>eyes</a:t>
            </a:r>
            <a:r>
              <a:rPr lang="en-US" sz="2800" dirty="0" smtClean="0"/>
              <a:t>, a short </a:t>
            </a:r>
            <a:r>
              <a:rPr lang="en-US" sz="2800" b="1" dirty="0" smtClean="0"/>
              <a:t>tail</a:t>
            </a:r>
            <a:r>
              <a:rPr lang="en-US" sz="2800" dirty="0" smtClean="0"/>
              <a:t> and striped </a:t>
            </a:r>
            <a:r>
              <a:rPr lang="en-US" sz="2800" b="1" dirty="0" smtClean="0"/>
              <a:t>fur</a:t>
            </a: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97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Imagine that we want to draw a series of cats.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3164" y="2387282"/>
            <a:ext cx="10141527" cy="316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Other examples are:</a:t>
            </a:r>
          </a:p>
          <a:p>
            <a:r>
              <a:rPr lang="en-US" sz="2800" dirty="0" smtClean="0"/>
              <a:t> The </a:t>
            </a:r>
            <a:r>
              <a:rPr lang="en-US" sz="2800" dirty="0" err="1" smtClean="0"/>
              <a:t>colours</a:t>
            </a:r>
            <a:r>
              <a:rPr lang="en-US" sz="2800" dirty="0" smtClean="0"/>
              <a:t> on the clothes, speech pattern , …etc.</a:t>
            </a:r>
          </a:p>
          <a:p>
            <a:r>
              <a:rPr lang="en-US" sz="2800" b="1" u="sng" dirty="0" smtClean="0"/>
              <a:t>Pattern Recognition :</a:t>
            </a:r>
            <a:endParaRPr lang="en-US" sz="2800" u="sng" dirty="0" smtClean="0"/>
          </a:p>
          <a:p>
            <a:r>
              <a:rPr lang="en-US" sz="2800" b="1" dirty="0" smtClean="0"/>
              <a:t>	Pattern recognition</a:t>
            </a:r>
            <a:r>
              <a:rPr lang="en-US" sz="2800" dirty="0" smtClean="0"/>
              <a:t> is the process of recognizing patterns by using machine learning algorithm.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Pattern recognition can be defined as </a:t>
            </a:r>
            <a:r>
              <a:rPr lang="en-US" sz="2800" dirty="0" smtClean="0">
                <a:solidFill>
                  <a:srgbClr val="FF0000"/>
                </a:solidFill>
              </a:rPr>
              <a:t>the classification of data based on knowledge already gained or on statistical information extracted from patterns and/or their representation.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One of the important aspects of the pattern recognition is its application potential.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Pattern recognition is the scientific discipline that allows us to classify objects into several categories or classes that can be further used to perform analysis and improve certain things.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three best-known approaches for pattern recognition are:</a:t>
            </a:r>
          </a:p>
          <a:p>
            <a:r>
              <a:rPr lang="en-US" sz="2800" dirty="0" smtClean="0"/>
              <a:t>1)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Template matching</a:t>
            </a:r>
          </a:p>
          <a:p>
            <a:r>
              <a:rPr lang="en-US" sz="2800" dirty="0" smtClean="0"/>
              <a:t>2) </a:t>
            </a:r>
            <a:r>
              <a:rPr lang="en-US" sz="2800" b="1" i="1" dirty="0" smtClean="0"/>
              <a:t>Statistical classification</a:t>
            </a:r>
            <a:endParaRPr lang="en-US" sz="2800" b="1" dirty="0" smtClean="0"/>
          </a:p>
          <a:p>
            <a:r>
              <a:rPr lang="en-US" sz="2800" dirty="0" smtClean="0"/>
              <a:t>3) </a:t>
            </a:r>
            <a:r>
              <a:rPr lang="en-US" sz="2800" b="1" i="1" dirty="0" smtClean="0"/>
              <a:t>Syntactic or structural matching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dirty="0" smtClean="0"/>
              <a:t>1)</a:t>
            </a:r>
            <a:r>
              <a:rPr lang="en-US" sz="2800" b="1" dirty="0" smtClean="0"/>
              <a:t> </a:t>
            </a:r>
            <a:r>
              <a:rPr lang="en-US" sz="2800" b="1" i="1" dirty="0" smtClean="0"/>
              <a:t>Template matching-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Template Matching is used to determine the similarity between two entities (points, curves, or shapes) of the same type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 pattern to be recognized is </a:t>
            </a:r>
            <a:r>
              <a:rPr lang="en-US" sz="2800" dirty="0" smtClean="0">
                <a:solidFill>
                  <a:srgbClr val="FF0000"/>
                </a:solidFill>
              </a:rPr>
              <a:t>matched with a stored template along with geometrical transformations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approach has some obvious disadvantages of being too rigid and having the need for lots of templates.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2) </a:t>
            </a:r>
            <a:r>
              <a:rPr lang="en-US" sz="2800" b="1" i="1" dirty="0" smtClean="0"/>
              <a:t>Statistical classification</a:t>
            </a:r>
            <a:r>
              <a:rPr lang="en-US" sz="2800" b="1" dirty="0" smtClean="0"/>
              <a:t>–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this method, </a:t>
            </a:r>
            <a:r>
              <a:rPr lang="en-US" sz="2800" dirty="0" smtClean="0">
                <a:solidFill>
                  <a:srgbClr val="FF0000"/>
                </a:solidFill>
              </a:rPr>
              <a:t>each pattern is represented in terms of some features or measurements.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main objective of this approach </a:t>
            </a:r>
            <a:r>
              <a:rPr lang="en-US" sz="2800" dirty="0" smtClean="0">
                <a:solidFill>
                  <a:srgbClr val="FF0000"/>
                </a:solidFill>
              </a:rPr>
              <a:t>is to establish decision boundaries in the feature space</a:t>
            </a:r>
            <a:r>
              <a:rPr lang="en-US" sz="2800" dirty="0" smtClean="0"/>
              <a:t>. This separates patterns belonging to different classes creating some rules for an inter-class boundary.</a:t>
            </a:r>
          </a:p>
          <a:p>
            <a:r>
              <a:rPr lang="en-US" sz="2800" dirty="0" smtClean="0"/>
              <a:t>3) </a:t>
            </a:r>
            <a:r>
              <a:rPr lang="en-US" sz="2800" b="1" i="1" dirty="0" smtClean="0"/>
              <a:t>Syntactic or structural matching</a:t>
            </a:r>
            <a:r>
              <a:rPr lang="en-US" sz="2800" b="1" dirty="0" smtClean="0"/>
              <a:t>–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method works on </a:t>
            </a:r>
            <a:r>
              <a:rPr lang="en-US" sz="2800" dirty="0" smtClean="0">
                <a:solidFill>
                  <a:srgbClr val="FF0000"/>
                </a:solidFill>
              </a:rPr>
              <a:t>a hierarchy framework where a pattern is said to be composed of simple sub-patterns</a:t>
            </a:r>
            <a:r>
              <a:rPr lang="en-US" sz="2800" dirty="0" smtClean="0"/>
              <a:t> that are themselves built from yet simpler sub-patterns. 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STEPS INVOLVED IN PATTERN RECOGNITION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major steps involved in a typical pattern recognition process are-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Collection of relevant data from various sources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Pre-processing of data – It involves removing noise from data and making data in a format suitable for applying algorithms.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Examining data and Dividing into 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Analyzing of various classes and its boundaries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Applying these analyses according to the needs.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fontAlgn="base">
              <a:buFont typeface="Wingdings" pitchFamily="2" charset="2"/>
              <a:buChar char="Ø"/>
            </a:pPr>
            <a:endParaRPr lang="en-US" sz="28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800" dirty="0" smtClean="0"/>
              <a:t>In a typical pattern recognition application, the </a:t>
            </a:r>
            <a:r>
              <a:rPr lang="en-US" sz="2800" dirty="0" smtClean="0">
                <a:solidFill>
                  <a:srgbClr val="FF0000"/>
                </a:solidFill>
              </a:rPr>
              <a:t>raw data is processed and converted into a form that is amenable for a machine to use</a:t>
            </a:r>
            <a:r>
              <a:rPr lang="en-US" sz="2800" dirty="0" smtClean="0"/>
              <a:t>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dirty="0" smtClean="0"/>
              <a:t>Pattern recognition involves </a:t>
            </a:r>
            <a:r>
              <a:rPr lang="en-US" sz="2800" dirty="0" smtClean="0">
                <a:solidFill>
                  <a:srgbClr val="FF0000"/>
                </a:solidFill>
              </a:rPr>
              <a:t>classification and cluster of patterns</a:t>
            </a:r>
            <a:r>
              <a:rPr lang="en-US" sz="2800" dirty="0" smtClean="0"/>
              <a:t>.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In classification</a:t>
            </a:r>
            <a:r>
              <a:rPr lang="en-US" sz="2800" dirty="0" smtClean="0"/>
              <a:t>, an </a:t>
            </a:r>
            <a:r>
              <a:rPr lang="en-US" sz="2800" dirty="0" smtClean="0">
                <a:solidFill>
                  <a:srgbClr val="FF0000"/>
                </a:solidFill>
              </a:rPr>
              <a:t>appropriate class label is assigned to a pattern based on an abstraction</a:t>
            </a:r>
            <a:r>
              <a:rPr lang="en-US" sz="2800" dirty="0" smtClean="0"/>
              <a:t> that is generated using a set of training patterns or domain knowledge. 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Classification is used in </a:t>
            </a:r>
            <a:r>
              <a:rPr lang="en-US" sz="2800" dirty="0" smtClean="0">
                <a:solidFill>
                  <a:srgbClr val="FF0000"/>
                </a:solidFill>
              </a:rPr>
              <a:t>supervised learning</a:t>
            </a:r>
            <a:r>
              <a:rPr lang="en-US" sz="2800" dirty="0" smtClean="0"/>
              <a:t>.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Clustering</a:t>
            </a:r>
            <a:r>
              <a:rPr lang="en-US" sz="2800" dirty="0" smtClean="0"/>
              <a:t> generated </a:t>
            </a:r>
            <a:r>
              <a:rPr lang="en-US" sz="2800" dirty="0" smtClean="0">
                <a:solidFill>
                  <a:srgbClr val="FF0000"/>
                </a:solidFill>
              </a:rPr>
              <a:t>a partition of the data which helps decision making</a:t>
            </a:r>
            <a:r>
              <a:rPr lang="en-US" sz="2800" dirty="0" smtClean="0"/>
              <a:t>, the specific decision making activity of interest to us.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 Clustering is used in an </a:t>
            </a:r>
            <a:r>
              <a:rPr lang="en-US" sz="2800" dirty="0" smtClean="0">
                <a:solidFill>
                  <a:srgbClr val="FF0000"/>
                </a:solidFill>
              </a:rPr>
              <a:t>unsupervised learning</a:t>
            </a:r>
            <a:r>
              <a:rPr lang="en-US" sz="2800" dirty="0" smtClean="0"/>
              <a:t>.</a:t>
            </a:r>
          </a:p>
          <a:p>
            <a:pPr fontAlgn="base"/>
            <a:r>
              <a:rPr lang="en-US" sz="2800" dirty="0" smtClean="0"/>
              <a:t> 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973</Words>
  <Application>Microsoft Office PowerPoint</Application>
  <PresentationFormat>Custom</PresentationFormat>
  <Paragraphs>261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185</cp:revision>
  <dcterms:created xsi:type="dcterms:W3CDTF">2020-07-04T06:33:25Z</dcterms:created>
  <dcterms:modified xsi:type="dcterms:W3CDTF">2022-12-19T06:51:49Z</dcterms:modified>
</cp:coreProperties>
</file>