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1" r:id="rId4"/>
    <p:sldId id="280" r:id="rId5"/>
    <p:sldId id="279" r:id="rId6"/>
    <p:sldId id="278" r:id="rId7"/>
    <p:sldId id="277" r:id="rId8"/>
    <p:sldId id="276" r:id="rId9"/>
    <p:sldId id="275" r:id="rId10"/>
    <p:sldId id="274" r:id="rId11"/>
    <p:sldId id="273" r:id="rId12"/>
    <p:sldId id="272" r:id="rId13"/>
    <p:sldId id="271" r:id="rId14"/>
    <p:sldId id="270" r:id="rId15"/>
    <p:sldId id="269" r:id="rId16"/>
    <p:sldId id="268" r:id="rId17"/>
    <p:sldId id="267" r:id="rId18"/>
    <p:sldId id="266" r:id="rId19"/>
    <p:sldId id="265" r:id="rId20"/>
    <p:sldId id="264" r:id="rId21"/>
    <p:sldId id="263" r:id="rId22"/>
    <p:sldId id="262" r:id="rId23"/>
    <p:sldId id="261" r:id="rId24"/>
    <p:sldId id="260" r:id="rId25"/>
    <p:sldId id="259" r:id="rId26"/>
    <p:sldId id="258" r:id="rId27"/>
    <p:sldId id="257"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44170" y="365125"/>
            <a:ext cx="11009630" cy="703580"/>
          </a:xfrm>
        </p:spPr>
        <p:txBody>
          <a:bodyPr>
            <a:normAutofit fontScale="90000"/>
          </a:bodyPr>
          <a:p>
            <a:r>
              <a:rPr lang="en-US" b="1" u="sng">
                <a:solidFill>
                  <a:schemeClr val="accent1">
                    <a:lumMod val="75000"/>
                  </a:schemeClr>
                </a:solidFill>
              </a:rPr>
              <a:t>Software requirements:</a:t>
            </a:r>
            <a:endParaRPr lang="en-US" b="1" u="sng">
              <a:solidFill>
                <a:schemeClr val="accent1">
                  <a:lumMod val="75000"/>
                </a:schemeClr>
              </a:solidFill>
            </a:endParaRPr>
          </a:p>
        </p:txBody>
      </p:sp>
      <p:sp>
        <p:nvSpPr>
          <p:cNvPr id="5" name="Content Placeholder 4"/>
          <p:cNvSpPr>
            <a:spLocks noGrp="1"/>
          </p:cNvSpPr>
          <p:nvPr>
            <p:ph idx="1"/>
          </p:nvPr>
        </p:nvSpPr>
        <p:spPr>
          <a:xfrm>
            <a:off x="200660" y="1068705"/>
            <a:ext cx="11615420" cy="5631180"/>
          </a:xfrm>
        </p:spPr>
        <p:txBody>
          <a:bodyPr>
            <a:normAutofit fontScale="90000" lnSpcReduction="20000"/>
          </a:bodyPr>
          <a:p>
            <a:r>
              <a:rPr lang="en-US"/>
              <a:t>The software requirements are description of features and functionalities of the target system. </a:t>
            </a:r>
            <a:endParaRPr lang="en-US"/>
          </a:p>
          <a:p>
            <a:r>
              <a:rPr lang="en-US"/>
              <a:t>Requirements convey the expectations of users from the software product. </a:t>
            </a:r>
            <a:endParaRPr lang="en-US"/>
          </a:p>
          <a:p>
            <a:r>
              <a:rPr lang="en-US"/>
              <a:t>The requirements can be obvious or hidden, known or unknown, expected or unexpected from client’s point of view.</a:t>
            </a:r>
            <a:endParaRPr lang="en-US"/>
          </a:p>
          <a:p>
            <a:pPr marL="0" indent="0">
              <a:buNone/>
            </a:pPr>
            <a:r>
              <a:rPr lang="en-US" sz="4000" b="1" u="sng">
                <a:solidFill>
                  <a:srgbClr val="FF0000"/>
                </a:solidFill>
              </a:rPr>
              <a:t>Requirement Engineering:</a:t>
            </a:r>
            <a:endParaRPr lang="en-US" sz="4000" b="1" u="sng">
              <a:solidFill>
                <a:srgbClr val="FF0000"/>
              </a:solidFill>
            </a:endParaRPr>
          </a:p>
          <a:p>
            <a:pPr marL="0" indent="0">
              <a:buNone/>
            </a:pPr>
            <a:r>
              <a:rPr lang="en-US" sz="4000">
                <a:solidFill>
                  <a:schemeClr val="tx1"/>
                </a:solidFill>
              </a:rPr>
              <a:t>The process to gather the software requirements from client, analyze and document them is known as requirement engineering.</a:t>
            </a:r>
            <a:endParaRPr lang="en-US" sz="4000">
              <a:solidFill>
                <a:schemeClr val="tx1"/>
              </a:solidFill>
            </a:endParaRPr>
          </a:p>
          <a:p>
            <a:pPr marL="0" indent="0">
              <a:buNone/>
            </a:pPr>
            <a:endParaRPr lang="en-US" sz="4000">
              <a:solidFill>
                <a:schemeClr val="tx1"/>
              </a:solidFill>
            </a:endParaRPr>
          </a:p>
          <a:p>
            <a:pPr marL="0" indent="0">
              <a:buNone/>
            </a:pPr>
            <a:r>
              <a:rPr lang="en-US" sz="4000">
                <a:solidFill>
                  <a:schemeClr val="tx1"/>
                </a:solidFill>
              </a:rPr>
              <a:t>The goal of requirement engineering is to develop and maintain sophisticated and descriptive ‘System Requirements Specification’ document.</a:t>
            </a:r>
            <a:endParaRPr lang="en-US" sz="400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65430" y="257175"/>
            <a:ext cx="11721465" cy="6477635"/>
          </a:xfrm>
        </p:spPr>
        <p:txBody>
          <a:bodyPr>
            <a:normAutofit/>
          </a:bodyPr>
          <a:p>
            <a:pPr marL="0" indent="0">
              <a:buNone/>
            </a:pPr>
            <a:r>
              <a:rPr lang="en-US" sz="3600" b="1" u="sng">
                <a:solidFill>
                  <a:srgbClr val="FF0000"/>
                </a:solidFill>
              </a:rPr>
              <a:t>1.3  Software Requirements:</a:t>
            </a:r>
            <a:endParaRPr lang="en-US" sz="3600" b="1" u="sng">
              <a:solidFill>
                <a:srgbClr val="FF0000"/>
              </a:solidFill>
            </a:endParaRPr>
          </a:p>
          <a:p>
            <a:pPr marL="0" indent="0">
              <a:buNone/>
            </a:pPr>
            <a:endParaRPr lang="en-US" sz="3600" b="1" u="sng">
              <a:solidFill>
                <a:srgbClr val="FF0000"/>
              </a:solidFill>
            </a:endParaRPr>
          </a:p>
          <a:p>
            <a:r>
              <a:rPr lang="en-US"/>
              <a:t>We should try to understand what sort of requirements may arise in the requirement elicitation phase and what kinds of requirements are expected from the software system.</a:t>
            </a:r>
            <a:endParaRPr lang="en-US"/>
          </a:p>
          <a:p>
            <a:r>
              <a:rPr lang="en-US"/>
              <a:t>Broadly software requirements should be categorized in two categories:</a:t>
            </a:r>
            <a:endParaRPr lang="en-US"/>
          </a:p>
          <a:p>
            <a:endParaRPr lang="en-US"/>
          </a:p>
          <a:p>
            <a:r>
              <a:rPr lang="en-US"/>
              <a:t>1)Functional Requirements</a:t>
            </a:r>
            <a:endParaRPr lang="en-US"/>
          </a:p>
          <a:p>
            <a:r>
              <a:rPr lang="en-US"/>
              <a:t>2) Non-Functional Requirements</a:t>
            </a:r>
            <a:endParaRPr lang="en-US"/>
          </a:p>
          <a:p>
            <a:pPr marL="0" indent="0">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65430" y="196215"/>
            <a:ext cx="11616055" cy="6508750"/>
          </a:xfrm>
        </p:spPr>
        <p:txBody>
          <a:bodyPr>
            <a:normAutofit/>
          </a:bodyPr>
          <a:p>
            <a:pPr marL="0" indent="0">
              <a:buNone/>
            </a:pPr>
            <a:r>
              <a:rPr lang="en-US"/>
              <a:t>1)</a:t>
            </a:r>
            <a:r>
              <a:rPr lang="en-US" sz="4000" b="1" u="sng">
                <a:solidFill>
                  <a:schemeClr val="accent5"/>
                </a:solidFill>
              </a:rPr>
              <a:t> Functional Requirements:</a:t>
            </a:r>
            <a:endParaRPr lang="en-US"/>
          </a:p>
          <a:p>
            <a:r>
              <a:rPr lang="en-US"/>
              <a:t>Requirements, which are related to functional aspect of software fall into this category.</a:t>
            </a:r>
            <a:endParaRPr lang="en-US"/>
          </a:p>
          <a:p>
            <a:endParaRPr lang="en-US"/>
          </a:p>
          <a:p>
            <a:r>
              <a:rPr lang="en-US"/>
              <a:t>They define functions and functionality within and from the software system.</a:t>
            </a:r>
            <a:endParaRPr lang="en-US"/>
          </a:p>
          <a:p>
            <a:pPr marL="0" indent="0">
              <a:buNone/>
            </a:pPr>
            <a:endParaRPr lang="en-US"/>
          </a:p>
          <a:p>
            <a:pPr marL="0" indent="0">
              <a:buNone/>
            </a:pPr>
            <a:r>
              <a:rPr lang="en-US" sz="3600" b="1" u="sng">
                <a:solidFill>
                  <a:schemeClr val="accent5"/>
                </a:solidFill>
              </a:rPr>
              <a:t>Examples -</a:t>
            </a:r>
            <a:endParaRPr lang="en-US" sz="3600" b="1" u="sng">
              <a:solidFill>
                <a:schemeClr val="accent5"/>
              </a:solidFill>
            </a:endParaRPr>
          </a:p>
          <a:p>
            <a:r>
              <a:rPr lang="en-US"/>
              <a:t>Search option given to user to search from various invoices.</a:t>
            </a:r>
            <a:endParaRPr lang="en-US"/>
          </a:p>
          <a:p>
            <a:r>
              <a:rPr lang="en-US"/>
              <a:t>User should be able to mail any report to management.</a:t>
            </a:r>
            <a:endParaRPr lang="en-US"/>
          </a:p>
          <a:p>
            <a:r>
              <a:rPr lang="en-US"/>
              <a:t>Users can be divided into groups and groups can be given separate rights.</a:t>
            </a:r>
            <a:endParaRPr lang="en-US"/>
          </a:p>
          <a:p>
            <a:r>
              <a:rPr lang="en-US"/>
              <a:t>Should comply business rules and administrative functions.</a:t>
            </a:r>
            <a:endParaRPr lang="en-US"/>
          </a:p>
          <a:p>
            <a:r>
              <a:rPr lang="en-US"/>
              <a:t>Software is developed keeping downward compatibility intact.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5585" y="165735"/>
            <a:ext cx="11826875" cy="6523990"/>
          </a:xfrm>
        </p:spPr>
        <p:txBody>
          <a:bodyPr>
            <a:normAutofit fontScale="90000" lnSpcReduction="20000"/>
          </a:bodyPr>
          <a:p>
            <a:pPr marL="0" indent="0">
              <a:buNone/>
            </a:pPr>
            <a:r>
              <a:rPr lang="en-US" sz="4000" b="1" u="sng">
                <a:solidFill>
                  <a:schemeClr val="accent5"/>
                </a:solidFill>
              </a:rPr>
              <a:t>2)Non-Functional Requirements:</a:t>
            </a:r>
            <a:endParaRPr lang="en-US" sz="4000" b="1" u="sng">
              <a:solidFill>
                <a:schemeClr val="accent5"/>
              </a:solidFill>
            </a:endParaRPr>
          </a:p>
          <a:p>
            <a:r>
              <a:rPr lang="en-US"/>
              <a:t>Requirements, which are not related to functional aspect of software, fall into this category. They are implicit or expected characteristics of software, which users make assumption of....</a:t>
            </a:r>
            <a:endParaRPr lang="en-US"/>
          </a:p>
          <a:p>
            <a:r>
              <a:rPr lang="en-US"/>
              <a:t>Non-functional requirements include -</a:t>
            </a:r>
            <a:endParaRPr lang="en-US"/>
          </a:p>
          <a:p>
            <a:endParaRPr lang="en-US"/>
          </a:p>
          <a:p>
            <a:r>
              <a:rPr lang="en-US"/>
              <a:t>Security</a:t>
            </a:r>
            <a:endParaRPr lang="en-US"/>
          </a:p>
          <a:p>
            <a:r>
              <a:rPr lang="en-US"/>
              <a:t>Logging</a:t>
            </a:r>
            <a:endParaRPr lang="en-US"/>
          </a:p>
          <a:p>
            <a:r>
              <a:rPr lang="en-US"/>
              <a:t>Storage</a:t>
            </a:r>
            <a:endParaRPr lang="en-US"/>
          </a:p>
          <a:p>
            <a:r>
              <a:rPr lang="en-US"/>
              <a:t>Configuration</a:t>
            </a:r>
            <a:endParaRPr lang="en-US"/>
          </a:p>
          <a:p>
            <a:r>
              <a:rPr lang="en-US"/>
              <a:t>Performance</a:t>
            </a:r>
            <a:endParaRPr lang="en-US"/>
          </a:p>
          <a:p>
            <a:r>
              <a:rPr lang="en-US"/>
              <a:t>Cost</a:t>
            </a:r>
            <a:endParaRPr lang="en-US"/>
          </a:p>
          <a:p>
            <a:r>
              <a:rPr lang="en-US"/>
              <a:t>Interoperability</a:t>
            </a:r>
            <a:endParaRPr lang="en-US"/>
          </a:p>
          <a:p>
            <a:r>
              <a:rPr lang="en-US"/>
              <a:t>Flexibility</a:t>
            </a:r>
            <a:endParaRPr lang="en-US"/>
          </a:p>
          <a:p>
            <a:r>
              <a:rPr lang="en-US"/>
              <a:t>Disaster recovery</a:t>
            </a:r>
            <a:endParaRPr lang="en-US"/>
          </a:p>
          <a:p>
            <a:r>
              <a:rPr lang="en-US"/>
              <a:t>Accessibility</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49555" y="271145"/>
            <a:ext cx="11662410" cy="6418580"/>
          </a:xfrm>
        </p:spPr>
        <p:txBody>
          <a:bodyPr>
            <a:normAutofit lnSpcReduction="20000"/>
          </a:bodyPr>
          <a:p>
            <a:r>
              <a:rPr lang="en-US"/>
              <a:t>Requirements are categorized logically as</a:t>
            </a:r>
            <a:endParaRPr lang="en-US"/>
          </a:p>
          <a:p>
            <a:endParaRPr lang="en-US"/>
          </a:p>
          <a:p>
            <a:r>
              <a:rPr lang="en-US"/>
              <a:t>Must Have : Software cannot be said operational without them.</a:t>
            </a:r>
            <a:endParaRPr lang="en-US"/>
          </a:p>
          <a:p>
            <a:pPr marL="0" indent="0">
              <a:buNone/>
            </a:pPr>
            <a:endParaRPr lang="en-US"/>
          </a:p>
          <a:p>
            <a:r>
              <a:rPr lang="en-US"/>
              <a:t>Should have : Enhancing the functionality of software.</a:t>
            </a:r>
            <a:endParaRPr lang="en-US"/>
          </a:p>
          <a:p>
            <a:pPr marL="0" indent="0">
              <a:buNone/>
            </a:pPr>
            <a:endParaRPr lang="en-US"/>
          </a:p>
          <a:p>
            <a:r>
              <a:rPr lang="en-US"/>
              <a:t>Could have : Software can still properly function with these requirements.</a:t>
            </a:r>
            <a:endParaRPr lang="en-US"/>
          </a:p>
          <a:p>
            <a:pPr marL="0" indent="0">
              <a:buNone/>
            </a:pPr>
            <a:endParaRPr lang="en-US"/>
          </a:p>
          <a:p>
            <a:r>
              <a:rPr lang="en-US"/>
              <a:t>Wish list : These requirements do not map to any objectives of software.</a:t>
            </a:r>
            <a:endParaRPr lang="en-US"/>
          </a:p>
          <a:p>
            <a:endParaRPr lang="en-US"/>
          </a:p>
          <a:p>
            <a:r>
              <a:rPr lang="en-US"/>
              <a:t>While developing software, ‘Must have’ must be implemented, ‘Should have’ is a matter of debate with stakeholders and negation, whereas ‘could have’ and ‘wish list’ can be kept for software updates.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95910" y="196215"/>
            <a:ext cx="11600815" cy="6464300"/>
          </a:xfrm>
        </p:spPr>
        <p:txBody>
          <a:bodyPr/>
          <a:p>
            <a:r>
              <a:rPr lang="en-US" sz="4000" b="1" u="sng">
                <a:solidFill>
                  <a:srgbClr val="FF0000"/>
                </a:solidFill>
              </a:rPr>
              <a:t>Requirement Analysis:</a:t>
            </a:r>
            <a:endParaRPr lang="en-US" sz="4000" b="1" u="sng">
              <a:solidFill>
                <a:srgbClr val="FF0000"/>
              </a:solidFill>
            </a:endParaRPr>
          </a:p>
          <a:p>
            <a:r>
              <a:rPr lang="en-US" b="1" u="sng">
                <a:solidFill>
                  <a:srgbClr val="FF0000"/>
                </a:solidFill>
              </a:rPr>
              <a:t>What is Requirement?</a:t>
            </a:r>
            <a:endParaRPr lang="en-US" b="1" u="sng">
              <a:solidFill>
                <a:srgbClr val="FF0000"/>
              </a:solidFill>
            </a:endParaRPr>
          </a:p>
          <a:p>
            <a:endParaRPr lang="en-US"/>
          </a:p>
          <a:p>
            <a:r>
              <a:rPr lang="en-US"/>
              <a:t>A software requirement is a capability needed by the user to solve a problem or to achieve an objective.</a:t>
            </a:r>
            <a:endParaRPr lang="en-US"/>
          </a:p>
          <a:p>
            <a:r>
              <a:rPr lang="en-US"/>
              <a:t>requirement is a software capability that must be met or possessed by a system or system component to satisfy a contract, standard, specification, or other formally imposed documentation. </a:t>
            </a:r>
            <a:endParaRPr lang="en-US"/>
          </a:p>
          <a:p>
            <a:r>
              <a:rPr lang="en-US"/>
              <a:t>All stakeholders in a project - developers, end users, software managers, customer managers - must achieve a common understanding of what the product will be and do, or someone will be surprised when it is delivered.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9230" y="181610"/>
            <a:ext cx="11752580" cy="6508115"/>
          </a:xfrm>
        </p:spPr>
        <p:txBody>
          <a:bodyPr>
            <a:normAutofit/>
          </a:bodyPr>
          <a:p>
            <a:r>
              <a:rPr lang="en-US"/>
              <a:t> Here are the objectives for performing requirement analysis in the early stage of a software project:</a:t>
            </a:r>
            <a:endParaRPr lang="en-US"/>
          </a:p>
          <a:p>
            <a:endParaRPr lang="en-US"/>
          </a:p>
          <a:p>
            <a:pPr marL="0" indent="0">
              <a:buNone/>
            </a:pPr>
            <a:r>
              <a:rPr lang="en-US"/>
              <a:t>1) From What to How: Software engineering task bridging the gap between system requirements engineering and software design.</a:t>
            </a:r>
            <a:endParaRPr lang="en-US"/>
          </a:p>
          <a:p>
            <a:pPr marL="0" indent="0">
              <a:buNone/>
            </a:pPr>
            <a:r>
              <a:rPr lang="en-US"/>
              <a:t>2) 3 Orthogonal Views: Provides software designer with a model of:</a:t>
            </a:r>
            <a:endParaRPr lang="en-US"/>
          </a:p>
          <a:p>
            <a:r>
              <a:rPr lang="en-US"/>
              <a:t>system information (static view)</a:t>
            </a:r>
            <a:endParaRPr lang="en-US"/>
          </a:p>
          <a:p>
            <a:r>
              <a:rPr lang="en-US"/>
              <a:t>function (functional view)</a:t>
            </a:r>
            <a:endParaRPr lang="en-US"/>
          </a:p>
          <a:p>
            <a:r>
              <a:rPr lang="en-US"/>
              <a:t>behavior (dynamic view)</a:t>
            </a:r>
            <a:endParaRPr lang="en-US"/>
          </a:p>
          <a:p>
            <a:pPr marL="0" indent="0">
              <a:buNone/>
            </a:pPr>
            <a:r>
              <a:rPr lang="en-US"/>
              <a:t>3) Software Architecture: Model can be translated to data, architectural, and component-level designs.</a:t>
            </a:r>
            <a:endParaRPr lang="en-US"/>
          </a:p>
          <a:p>
            <a:pPr marL="0" indent="0">
              <a:buNone/>
            </a:pPr>
            <a:r>
              <a:rPr lang="en-US"/>
              <a:t>4) Iterative and Incremental Process: Expect to do a little bit of design during analysis and a little bit of analysis during design.</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75260" y="181610"/>
            <a:ext cx="11722100" cy="6522720"/>
          </a:xfrm>
        </p:spPr>
        <p:txBody>
          <a:bodyPr/>
          <a:p>
            <a:r>
              <a:rPr lang="en-US" sz="3600" b="1" u="sng">
                <a:solidFill>
                  <a:srgbClr val="FF0000"/>
                </a:solidFill>
              </a:rPr>
              <a:t>Activities for Requirement Analysis:</a:t>
            </a:r>
            <a:endParaRPr lang="en-US" sz="3600" b="1" u="sng">
              <a:solidFill>
                <a:srgbClr val="FF0000"/>
              </a:solidFill>
            </a:endParaRPr>
          </a:p>
          <a:p>
            <a:endParaRPr lang="en-US"/>
          </a:p>
          <a:p>
            <a:r>
              <a:rPr lang="en-US"/>
              <a:t>Requirements analysis is critical to the success or failure of a systems or software project. </a:t>
            </a:r>
            <a:endParaRPr lang="en-US"/>
          </a:p>
          <a:p>
            <a:r>
              <a:rPr lang="en-US"/>
              <a:t>The requirements should be documented, actionable, measurable, testable, traceable, related to identified business needs or opportunities, and defined to a level of detail sufficient for system design. </a:t>
            </a:r>
            <a:endParaRPr lang="en-US"/>
          </a:p>
          <a:p>
            <a:r>
              <a:rPr lang="en-US"/>
              <a:t>Conceptually, requirements analysis includes four types of activity:</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5585" y="180340"/>
            <a:ext cx="11645265" cy="6464935"/>
          </a:xfrm>
        </p:spPr>
        <p:txBody>
          <a:bodyPr>
            <a:normAutofit lnSpcReduction="10000"/>
          </a:bodyPr>
          <a:p>
            <a:pPr marL="0" indent="0">
              <a:buNone/>
            </a:pPr>
            <a:r>
              <a:rPr lang="en-US"/>
              <a:t>1) </a:t>
            </a:r>
            <a:r>
              <a:rPr lang="en-US" sz="3600" b="1" u="sng">
                <a:solidFill>
                  <a:srgbClr val="FF0000"/>
                </a:solidFill>
              </a:rPr>
              <a:t>Eliciting requirements:</a:t>
            </a:r>
            <a:r>
              <a:rPr lang="en-US"/>
              <a:t> the task of communicating with customers and users to determine what their requirements are. This is sometimes also called requirements gathering.</a:t>
            </a:r>
            <a:endParaRPr lang="en-US"/>
          </a:p>
          <a:p>
            <a:pPr marL="0" indent="0">
              <a:buNone/>
            </a:pPr>
            <a:r>
              <a:rPr lang="en-US"/>
              <a:t>2)</a:t>
            </a:r>
            <a:r>
              <a:rPr lang="en-US" sz="3600" b="1" u="sng">
                <a:solidFill>
                  <a:srgbClr val="FF0000"/>
                </a:solidFill>
              </a:rPr>
              <a:t> Analyzing requirements:</a:t>
            </a:r>
            <a:r>
              <a:rPr lang="en-US"/>
              <a:t> determining whether the stated requirements are unclear, incomplete, ambiguous, or contradictory, and then resolving these issues.</a:t>
            </a:r>
            <a:endParaRPr lang="en-US"/>
          </a:p>
          <a:p>
            <a:pPr marL="0" indent="0">
              <a:buNone/>
            </a:pPr>
            <a:r>
              <a:rPr lang="en-US"/>
              <a:t>3) </a:t>
            </a:r>
            <a:r>
              <a:rPr lang="en-US" sz="3600" b="1" u="sng">
                <a:solidFill>
                  <a:srgbClr val="FF0000"/>
                </a:solidFill>
              </a:rPr>
              <a:t>Requirements modeling:</a:t>
            </a:r>
            <a:r>
              <a:rPr lang="en-US"/>
              <a:t> Requirements might be documented in various forms, such as natural-language documents, use cases, user stories, or process specifications.</a:t>
            </a:r>
            <a:endParaRPr lang="en-US"/>
          </a:p>
          <a:p>
            <a:pPr marL="0" indent="0">
              <a:buNone/>
            </a:pPr>
            <a:r>
              <a:rPr lang="en-US"/>
              <a:t>4) </a:t>
            </a:r>
            <a:r>
              <a:rPr lang="en-US" sz="3600" b="1" u="sng">
                <a:solidFill>
                  <a:srgbClr val="FF0000"/>
                </a:solidFill>
              </a:rPr>
              <a:t>Review and retrospective: </a:t>
            </a:r>
            <a:r>
              <a:rPr lang="en-US"/>
              <a:t>Team members reflect on what happened in the iteration and identifies actions for improvement going forward.</a:t>
            </a:r>
            <a:endParaRPr lang="en-US"/>
          </a:p>
          <a:p>
            <a:pPr marL="0" indent="0">
              <a:buNone/>
            </a:pPr>
            <a:r>
              <a:rPr lang="en-US"/>
              <a:t>                      </a:t>
            </a:r>
            <a:endParaRPr lang="en-US"/>
          </a:p>
          <a:p>
            <a:pPr marL="0" indent="0">
              <a:buNone/>
            </a:pPr>
            <a:r>
              <a:rPr lang="en-US"/>
              <a:t>                    Requirements analysis is a team effort that demands a combination of hardware, software and human factors engineering expertise as well as skills in dealing with people.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04470" y="196215"/>
            <a:ext cx="11149330" cy="5981065"/>
          </a:xfrm>
        </p:spPr>
        <p:txBody>
          <a:bodyPr/>
          <a:p>
            <a:r>
              <a:rPr lang="en-US"/>
              <a:t>Here are the main activities involve in requirement analysis:</a:t>
            </a:r>
            <a:endParaRPr lang="en-US"/>
          </a:p>
          <a:p>
            <a:endParaRPr lang="en-US"/>
          </a:p>
          <a:p>
            <a:r>
              <a:rPr lang="en-US"/>
              <a:t>Identify customer's needs.</a:t>
            </a:r>
            <a:endParaRPr lang="en-US"/>
          </a:p>
          <a:p>
            <a:r>
              <a:rPr lang="en-US"/>
              <a:t>Evaluate system for feasibility.</a:t>
            </a:r>
            <a:endParaRPr lang="en-US"/>
          </a:p>
          <a:p>
            <a:r>
              <a:rPr lang="en-US"/>
              <a:t>Perform economic and technical analysis.</a:t>
            </a:r>
            <a:endParaRPr lang="en-US"/>
          </a:p>
          <a:p>
            <a:r>
              <a:rPr lang="en-US"/>
              <a:t>Allocate functions to system elements.</a:t>
            </a:r>
            <a:endParaRPr lang="en-US"/>
          </a:p>
          <a:p>
            <a:r>
              <a:rPr lang="en-US"/>
              <a:t>Establish schedule and constraints.</a:t>
            </a:r>
            <a:endParaRPr lang="en-US"/>
          </a:p>
          <a:p>
            <a:r>
              <a:rPr lang="en-US"/>
              <a:t>Create system definitions.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74625" y="226695"/>
            <a:ext cx="11692255" cy="6432550"/>
          </a:xfrm>
        </p:spPr>
        <p:txBody>
          <a:bodyPr/>
          <a:p>
            <a:pPr marL="0" indent="0">
              <a:buNone/>
            </a:pPr>
            <a:r>
              <a:rPr lang="en-US" sz="4400" b="1" u="sng">
                <a:solidFill>
                  <a:srgbClr val="FF0000"/>
                </a:solidFill>
              </a:rPr>
              <a:t>Structured Analysis:</a:t>
            </a:r>
            <a:endParaRPr lang="en-US" sz="4400" b="1" u="sng">
              <a:solidFill>
                <a:srgbClr val="FF0000"/>
              </a:solidFill>
            </a:endParaRPr>
          </a:p>
          <a:p>
            <a:pPr marL="0" indent="0">
              <a:buNone/>
            </a:pPr>
            <a:r>
              <a:rPr lang="en-US" sz="3600">
                <a:solidFill>
                  <a:schemeClr val="tx1"/>
                </a:solidFill>
              </a:rPr>
              <a:t>Structured Analysis is a development method that allows the analyst to understand the system and its activities in a logical way.</a:t>
            </a:r>
            <a:endParaRPr lang="en-US" sz="3600">
              <a:solidFill>
                <a:schemeClr val="tx1"/>
              </a:solidFill>
            </a:endParaRPr>
          </a:p>
          <a:p>
            <a:pPr marL="0" indent="0">
              <a:buNone/>
            </a:pPr>
            <a:r>
              <a:rPr lang="en-US" sz="3600">
                <a:solidFill>
                  <a:schemeClr val="tx1"/>
                </a:solidFill>
              </a:rPr>
              <a:t>It is a systematic approach, which uses graphical tools that analyze and refine the objectives of an existing system and develop a new system specification which can be easily understandable by user.</a:t>
            </a:r>
            <a:endParaRPr lang="en-US" sz="36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20090"/>
          </a:xfrm>
        </p:spPr>
        <p:txBody>
          <a:bodyPr>
            <a:normAutofit fontScale="90000"/>
          </a:bodyPr>
          <a:p>
            <a:r>
              <a:rPr lang="en-US"/>
              <a:t>  1.1 </a:t>
            </a:r>
            <a:r>
              <a:rPr lang="en-US" sz="4900" b="1" u="sng">
                <a:solidFill>
                  <a:srgbClr val="FF0000"/>
                </a:solidFill>
              </a:rPr>
              <a:t>Requirement Engineering Process</a:t>
            </a:r>
            <a:endParaRPr lang="en-US" sz="4900" b="1" u="sng">
              <a:solidFill>
                <a:srgbClr val="FF0000"/>
              </a:solidFill>
            </a:endParaRPr>
          </a:p>
        </p:txBody>
      </p:sp>
      <p:sp>
        <p:nvSpPr>
          <p:cNvPr id="3" name="Content Placeholder 2"/>
          <p:cNvSpPr>
            <a:spLocks noGrp="1"/>
          </p:cNvSpPr>
          <p:nvPr>
            <p:ph idx="1"/>
          </p:nvPr>
        </p:nvSpPr>
        <p:spPr>
          <a:xfrm>
            <a:off x="184150" y="1085215"/>
            <a:ext cx="11759565" cy="5538470"/>
          </a:xfrm>
        </p:spPr>
        <p:txBody>
          <a:bodyPr/>
          <a:p>
            <a:r>
              <a:rPr lang="en-US"/>
              <a:t>It is a four step process, which includes –</a:t>
            </a:r>
            <a:endParaRPr lang="en-US"/>
          </a:p>
          <a:p>
            <a:endParaRPr lang="en-US"/>
          </a:p>
          <a:p>
            <a:r>
              <a:rPr lang="en-US"/>
              <a:t>Feasibility Study</a:t>
            </a:r>
            <a:endParaRPr lang="en-US"/>
          </a:p>
          <a:p>
            <a:r>
              <a:rPr lang="en-US"/>
              <a:t>Requirement Gathering</a:t>
            </a:r>
            <a:endParaRPr lang="en-US"/>
          </a:p>
          <a:p>
            <a:r>
              <a:rPr lang="en-US"/>
              <a:t>Software Requirement Specification</a:t>
            </a:r>
            <a:endParaRPr lang="en-US"/>
          </a:p>
          <a:p>
            <a:r>
              <a:rPr lang="en-US"/>
              <a:t>Software Requirement Validation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5585" y="135255"/>
            <a:ext cx="11736705" cy="6494145"/>
          </a:xfrm>
        </p:spPr>
        <p:txBody>
          <a:bodyPr>
            <a:normAutofit/>
          </a:bodyPr>
          <a:p>
            <a:pPr marL="0" indent="0">
              <a:buNone/>
            </a:pPr>
            <a:r>
              <a:rPr lang="en-US">
                <a:highlight>
                  <a:srgbClr val="C0C0C0"/>
                </a:highlight>
              </a:rPr>
              <a:t>It has following attributes −</a:t>
            </a:r>
            <a:endParaRPr lang="en-US">
              <a:highlight>
                <a:srgbClr val="C0C0C0"/>
              </a:highlight>
            </a:endParaRPr>
          </a:p>
          <a:p>
            <a:pPr marL="0" indent="0">
              <a:buNone/>
            </a:pPr>
            <a:endParaRPr lang="en-US"/>
          </a:p>
          <a:p>
            <a:r>
              <a:rPr lang="en-US"/>
              <a:t>It is graphic which specifies the presentation of application.</a:t>
            </a:r>
            <a:endParaRPr lang="en-US"/>
          </a:p>
          <a:p>
            <a:endParaRPr lang="en-US"/>
          </a:p>
          <a:p>
            <a:r>
              <a:rPr lang="en-US"/>
              <a:t>It divides the processes so that it gives a clear picture of system flow.</a:t>
            </a:r>
            <a:endParaRPr lang="en-US"/>
          </a:p>
          <a:p>
            <a:endParaRPr lang="en-US"/>
          </a:p>
          <a:p>
            <a:r>
              <a:rPr lang="en-US"/>
              <a:t>It is logical rather than physical i.e., the elements of system do not depend on vendor or hardware.</a:t>
            </a:r>
            <a:endParaRPr lang="en-US"/>
          </a:p>
          <a:p>
            <a:endParaRPr lang="en-US"/>
          </a:p>
          <a:p>
            <a:r>
              <a:rPr lang="en-US"/>
              <a:t>It is an approach that works from high-level overviews to lower-level details.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5585" y="240665"/>
            <a:ext cx="11720830" cy="6433820"/>
          </a:xfrm>
        </p:spPr>
        <p:txBody>
          <a:bodyPr>
            <a:normAutofit lnSpcReduction="20000"/>
          </a:bodyPr>
          <a:p>
            <a:pPr marL="0" indent="0">
              <a:buNone/>
            </a:pPr>
            <a:r>
              <a:rPr lang="en-US" sz="3600" b="1" u="sng">
                <a:solidFill>
                  <a:schemeClr val="accent5"/>
                </a:solidFill>
              </a:rPr>
              <a:t>Structured Analysis Tools:</a:t>
            </a:r>
            <a:endParaRPr lang="en-US" sz="3600" b="1" u="sng">
              <a:solidFill>
                <a:schemeClr val="accent5"/>
              </a:solidFill>
            </a:endParaRPr>
          </a:p>
          <a:p>
            <a:pPr marL="0" indent="0">
              <a:buNone/>
            </a:pPr>
            <a:endParaRPr lang="en-US"/>
          </a:p>
          <a:p>
            <a:pPr marL="0" indent="0">
              <a:buNone/>
            </a:pPr>
            <a:r>
              <a:rPr lang="en-US"/>
              <a:t>During Structured Analysis, various tools and techniques are used for system </a:t>
            </a:r>
            <a:endParaRPr lang="en-US"/>
          </a:p>
          <a:p>
            <a:pPr marL="0" indent="0">
              <a:buNone/>
            </a:pPr>
            <a:r>
              <a:rPr lang="en-US"/>
              <a:t>development. They are −</a:t>
            </a:r>
            <a:endParaRPr lang="en-US"/>
          </a:p>
          <a:p>
            <a:endParaRPr lang="en-US"/>
          </a:p>
          <a:p>
            <a:r>
              <a:rPr lang="en-US"/>
              <a:t>Data Flow Diagrams</a:t>
            </a:r>
            <a:endParaRPr lang="en-US"/>
          </a:p>
          <a:p>
            <a:r>
              <a:rPr lang="en-US"/>
              <a:t>Data Dictionary</a:t>
            </a:r>
            <a:endParaRPr lang="en-US"/>
          </a:p>
          <a:p>
            <a:r>
              <a:rPr lang="en-US"/>
              <a:t>Decision Trees</a:t>
            </a:r>
            <a:endParaRPr lang="en-US"/>
          </a:p>
          <a:p>
            <a:r>
              <a:rPr lang="en-US"/>
              <a:t>Decision Tables</a:t>
            </a:r>
            <a:endParaRPr lang="en-US"/>
          </a:p>
          <a:p>
            <a:r>
              <a:rPr lang="en-US"/>
              <a:t>Structured English</a:t>
            </a:r>
            <a:endParaRPr lang="en-US"/>
          </a:p>
          <a:p>
            <a:r>
              <a:rPr lang="en-US"/>
              <a:t>Pseudocode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tructured_tools"/>
          <p:cNvPicPr>
            <a:picLocks noChangeAspect="1"/>
          </p:cNvPicPr>
          <p:nvPr>
            <p:ph idx="1"/>
          </p:nvPr>
        </p:nvPicPr>
        <p:blipFill>
          <a:blip r:embed="rId1"/>
          <a:stretch>
            <a:fillRect/>
          </a:stretch>
        </p:blipFill>
        <p:spPr>
          <a:xfrm>
            <a:off x="643890" y="316865"/>
            <a:ext cx="10210165" cy="63112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5585" y="257175"/>
            <a:ext cx="11797030" cy="6448425"/>
          </a:xfrm>
        </p:spPr>
        <p:txBody>
          <a:bodyPr>
            <a:normAutofit fontScale="90000" lnSpcReduction="10000"/>
          </a:bodyPr>
          <a:p>
            <a:pPr marL="0" indent="0">
              <a:buNone/>
            </a:pPr>
            <a:r>
              <a:rPr lang="en-US" sz="4900" b="1" u="sng">
                <a:solidFill>
                  <a:srgbClr val="FF0000"/>
                </a:solidFill>
              </a:rPr>
              <a:t>1)Data Flow Diagrams (DFD) or Bubble Chart:</a:t>
            </a:r>
            <a:endParaRPr lang="en-US" sz="4900" b="1" u="sng">
              <a:solidFill>
                <a:srgbClr val="FF0000"/>
              </a:solidFill>
            </a:endParaRPr>
          </a:p>
          <a:p>
            <a:r>
              <a:rPr lang="en-US"/>
              <a:t>It is a technique developed by Larry Constantine to express the requirements of system in a graphical form.</a:t>
            </a:r>
            <a:endParaRPr lang="en-US"/>
          </a:p>
          <a:p>
            <a:endParaRPr lang="en-US"/>
          </a:p>
          <a:p>
            <a:r>
              <a:rPr lang="en-US"/>
              <a:t>It shows the flow of data between various functions of system and specifies how the current system is implemented.</a:t>
            </a:r>
            <a:endParaRPr lang="en-US"/>
          </a:p>
          <a:p>
            <a:endParaRPr lang="en-US"/>
          </a:p>
          <a:p>
            <a:r>
              <a:rPr lang="en-US"/>
              <a:t>It is an initial stage of design phase that functionally divides the requirement specifications down to the lowest level of detail.</a:t>
            </a:r>
            <a:endParaRPr lang="en-US"/>
          </a:p>
          <a:p>
            <a:endParaRPr lang="en-US"/>
          </a:p>
          <a:p>
            <a:r>
              <a:rPr lang="en-US"/>
              <a:t>Its graphical nature makes it a good communication tool between user and analyst or analyst and system designer.</a:t>
            </a:r>
            <a:endParaRPr lang="en-US"/>
          </a:p>
          <a:p>
            <a:endParaRPr lang="en-US"/>
          </a:p>
          <a:p>
            <a:r>
              <a:rPr lang="en-US"/>
              <a:t>It gives an overview of what data a system processes, what transformations are performed, what data are stored, what results are produced and where they flow.</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840105" y="354330"/>
            <a:ext cx="5157470" cy="566420"/>
          </a:xfrm>
        </p:spPr>
        <p:txBody>
          <a:bodyPr>
            <a:noAutofit/>
          </a:bodyPr>
          <a:p>
            <a:r>
              <a:rPr lang="en-US" sz="4000" u="sng">
                <a:solidFill>
                  <a:srgbClr val="FF0000"/>
                </a:solidFill>
              </a:rPr>
              <a:t>Physical DFD</a:t>
            </a:r>
            <a:endParaRPr lang="en-US" sz="4000" u="sng">
              <a:solidFill>
                <a:srgbClr val="FF0000"/>
              </a:solidFill>
            </a:endParaRPr>
          </a:p>
        </p:txBody>
      </p:sp>
      <p:sp>
        <p:nvSpPr>
          <p:cNvPr id="3" name="Content Placeholder 2"/>
          <p:cNvSpPr>
            <a:spLocks noGrp="1"/>
          </p:cNvSpPr>
          <p:nvPr>
            <p:ph sz="half" idx="2"/>
          </p:nvPr>
        </p:nvSpPr>
        <p:spPr>
          <a:xfrm>
            <a:off x="840105" y="920750"/>
            <a:ext cx="5157470" cy="5269230"/>
          </a:xfrm>
        </p:spPr>
        <p:txBody>
          <a:bodyPr/>
          <a:p>
            <a:pPr marL="0" indent="0">
              <a:buNone/>
            </a:pPr>
            <a:r>
              <a:rPr lang="en-US"/>
              <a:t>1) It is implementation dependent. It shows which functions are performed.</a:t>
            </a:r>
            <a:endParaRPr lang="en-US"/>
          </a:p>
          <a:p>
            <a:pPr marL="0" indent="0">
              <a:buNone/>
            </a:pPr>
            <a:endParaRPr lang="en-US"/>
          </a:p>
          <a:p>
            <a:pPr marL="0" indent="0">
              <a:buNone/>
            </a:pPr>
            <a:r>
              <a:rPr lang="en-US"/>
              <a:t>2)It provides low level details of hardware, software, files, and people.</a:t>
            </a:r>
            <a:endParaRPr lang="en-US"/>
          </a:p>
          <a:p>
            <a:pPr marL="0" indent="0">
              <a:buNone/>
            </a:pPr>
            <a:endParaRPr lang="en-US"/>
          </a:p>
          <a:p>
            <a:pPr marL="0" indent="0">
              <a:buNone/>
            </a:pPr>
            <a:r>
              <a:rPr lang="en-US"/>
              <a:t>3)It depicts how the current system operates and how a system will be implemented.</a:t>
            </a:r>
            <a:endParaRPr lang="en-US"/>
          </a:p>
        </p:txBody>
      </p:sp>
      <p:sp>
        <p:nvSpPr>
          <p:cNvPr id="6" name="Text Placeholder 5"/>
          <p:cNvSpPr>
            <a:spLocks noGrp="1"/>
          </p:cNvSpPr>
          <p:nvPr>
            <p:ph type="body" sz="quarter" idx="3"/>
          </p:nvPr>
        </p:nvSpPr>
        <p:spPr>
          <a:xfrm>
            <a:off x="6172200" y="354330"/>
            <a:ext cx="5183505" cy="566420"/>
          </a:xfrm>
        </p:spPr>
        <p:txBody>
          <a:bodyPr>
            <a:noAutofit/>
          </a:bodyPr>
          <a:p>
            <a:r>
              <a:rPr lang="en-US" sz="4000" u="sng">
                <a:solidFill>
                  <a:srgbClr val="FF0000"/>
                </a:solidFill>
              </a:rPr>
              <a:t>Logical DFD</a:t>
            </a:r>
            <a:endParaRPr lang="en-US" sz="4000" u="sng">
              <a:solidFill>
                <a:srgbClr val="FF0000"/>
              </a:solidFill>
            </a:endParaRPr>
          </a:p>
        </p:txBody>
      </p:sp>
      <p:sp>
        <p:nvSpPr>
          <p:cNvPr id="7" name="Content Placeholder 6"/>
          <p:cNvSpPr>
            <a:spLocks noGrp="1"/>
          </p:cNvSpPr>
          <p:nvPr>
            <p:ph sz="quarter" idx="4"/>
          </p:nvPr>
        </p:nvSpPr>
        <p:spPr>
          <a:xfrm>
            <a:off x="6172200" y="1042035"/>
            <a:ext cx="5183505" cy="5147945"/>
          </a:xfrm>
        </p:spPr>
        <p:txBody>
          <a:bodyPr/>
          <a:p>
            <a:pPr marL="0" indent="0">
              <a:buNone/>
            </a:pPr>
            <a:r>
              <a:rPr lang="en-US"/>
              <a:t>1)It is implementation independent. It focuses only on the flow of data between processes.</a:t>
            </a:r>
            <a:endParaRPr lang="en-US"/>
          </a:p>
          <a:p>
            <a:pPr marL="0" indent="0">
              <a:buNone/>
            </a:pPr>
            <a:r>
              <a:rPr lang="en-US"/>
              <a:t>2)It explains events of systems and data required by each event.</a:t>
            </a:r>
            <a:endParaRPr lang="en-US"/>
          </a:p>
          <a:p>
            <a:pPr marL="0" indent="0">
              <a:buNone/>
            </a:pPr>
            <a:endParaRPr lang="en-US"/>
          </a:p>
          <a:p>
            <a:pPr marL="0" indent="0">
              <a:buNone/>
            </a:pPr>
            <a:r>
              <a:rPr lang="en-US"/>
              <a:t>3)It shows how business operates; not how the system can be implemented.</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50825" y="241300"/>
            <a:ext cx="11766550" cy="6478905"/>
          </a:xfrm>
        </p:spPr>
        <p:txBody>
          <a:bodyPr/>
          <a:p>
            <a:r>
              <a:rPr lang="en-US"/>
              <a:t>Context Diagram</a:t>
            </a:r>
            <a:endParaRPr lang="en-US"/>
          </a:p>
          <a:p>
            <a:r>
              <a:rPr lang="en-US"/>
              <a:t>A context diagram helps in understanding the entire system by one DFD which gives the overview of a system. </a:t>
            </a:r>
            <a:endParaRPr lang="en-US"/>
          </a:p>
          <a:p>
            <a:r>
              <a:rPr lang="en-US"/>
              <a:t>It starts with mentioning major processes with little details and then goes onto giving more details of the processes with the top-down approach.</a:t>
            </a:r>
            <a:endParaRPr lang="en-US"/>
          </a:p>
          <a:p>
            <a:endParaRPr lang="en-US"/>
          </a:p>
          <a:p>
            <a:r>
              <a:rPr lang="en-US"/>
              <a:t>The context diagram of mess management is shown below.</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context_diagram"/>
          <p:cNvPicPr>
            <a:picLocks noChangeAspect="1"/>
          </p:cNvPicPr>
          <p:nvPr>
            <p:ph idx="1"/>
          </p:nvPr>
        </p:nvPicPr>
        <p:blipFill>
          <a:blip r:embed="rId1"/>
          <a:stretch>
            <a:fillRect/>
          </a:stretch>
        </p:blipFill>
        <p:spPr>
          <a:xfrm>
            <a:off x="975360" y="286385"/>
            <a:ext cx="10271125" cy="619188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4315" y="377190"/>
            <a:ext cx="11722735" cy="6267450"/>
          </a:xfrm>
        </p:spPr>
        <p:txBody>
          <a:bodyPr/>
          <a:p>
            <a:pPr marL="0" indent="0">
              <a:buNone/>
            </a:pPr>
            <a:r>
              <a:rPr lang="en-US" sz="4000" b="1" u="sng">
                <a:solidFill>
                  <a:srgbClr val="FF0000"/>
                </a:solidFill>
              </a:rPr>
              <a:t>2)Data Dictionary:</a:t>
            </a:r>
            <a:endParaRPr lang="en-US" sz="4000" b="1" u="sng">
              <a:solidFill>
                <a:srgbClr val="FF0000"/>
              </a:solidFill>
            </a:endParaRPr>
          </a:p>
          <a:p>
            <a:r>
              <a:rPr lang="en-US"/>
              <a:t>A data dictionary is a structured repository of data elements in the system. </a:t>
            </a:r>
            <a:endParaRPr lang="en-US"/>
          </a:p>
          <a:p>
            <a:r>
              <a:rPr lang="en-US"/>
              <a:t>It stores the descriptions of all DFD data elements that is, details and definitions of data flows, data stores, data stored in data stores, and the processes.</a:t>
            </a:r>
            <a:endParaRPr lang="en-US"/>
          </a:p>
          <a:p>
            <a:endParaRPr lang="en-US"/>
          </a:p>
          <a:p>
            <a:r>
              <a:rPr lang="en-US"/>
              <a:t>A data dictionary improves the communication between the analyst and the user. </a:t>
            </a:r>
            <a:endParaRPr lang="en-US"/>
          </a:p>
          <a:p>
            <a:endParaRPr lang="en-US"/>
          </a:p>
          <a:p>
            <a:r>
              <a:rPr lang="en-US"/>
              <a:t>It plays an important role in building a database.</a:t>
            </a:r>
            <a:endParaRPr lang="en-US"/>
          </a:p>
          <a:p>
            <a:endParaRPr lang="en-US"/>
          </a:p>
          <a:p>
            <a:r>
              <a:rPr lang="en-US"/>
              <a:t> Most DBMSs have a data dictionary as a standard feature</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95910" y="316865"/>
            <a:ext cx="11600815" cy="6297930"/>
          </a:xfrm>
        </p:spPr>
        <p:txBody>
          <a:bodyPr>
            <a:normAutofit lnSpcReduction="10000"/>
          </a:bodyPr>
          <a:p>
            <a:pPr marL="0" indent="0">
              <a:buNone/>
            </a:pPr>
            <a:r>
              <a:rPr lang="en-US" sz="4000" b="1" u="sng">
                <a:solidFill>
                  <a:srgbClr val="FF0000"/>
                </a:solidFill>
              </a:rPr>
              <a:t>3)Decision Trees:</a:t>
            </a:r>
            <a:endParaRPr lang="en-US" sz="4000" b="1" u="sng">
              <a:solidFill>
                <a:srgbClr val="FF0000"/>
              </a:solidFill>
            </a:endParaRPr>
          </a:p>
          <a:p>
            <a:pPr marL="0" indent="0">
              <a:buNone/>
            </a:pPr>
            <a:endParaRPr lang="en-US" sz="4000" b="1" u="sng">
              <a:solidFill>
                <a:srgbClr val="FF0000"/>
              </a:solidFill>
            </a:endParaRPr>
          </a:p>
          <a:p>
            <a:r>
              <a:rPr lang="en-US"/>
              <a:t>Decision trees are a method for defining complex relationships by describing decisions and avoiding the problems in communication.</a:t>
            </a:r>
            <a:endParaRPr lang="en-US"/>
          </a:p>
          <a:p>
            <a:r>
              <a:rPr lang="en-US"/>
              <a:t> A decision tree is a diagram that shows alternative actions and conditions within horizontal tree framework. </a:t>
            </a:r>
            <a:endParaRPr lang="en-US"/>
          </a:p>
          <a:p>
            <a:r>
              <a:rPr lang="en-US"/>
              <a:t>Thus, it depicts which conditions to consider first, second, and so on.</a:t>
            </a:r>
            <a:endParaRPr lang="en-US"/>
          </a:p>
          <a:p>
            <a:endParaRPr lang="en-US"/>
          </a:p>
          <a:p>
            <a:r>
              <a:rPr lang="en-US"/>
              <a:t>Decision trees depict the relationship of each condition and their permissible actions. </a:t>
            </a:r>
            <a:endParaRPr lang="en-US"/>
          </a:p>
          <a:p>
            <a:r>
              <a:rPr lang="en-US"/>
              <a:t>A square node indicates an action and a circle indicates a condition. </a:t>
            </a:r>
            <a:endParaRPr lang="en-US"/>
          </a:p>
          <a:p>
            <a:r>
              <a:rPr lang="en-US"/>
              <a:t>It forces analysts to consider the sequence of decisions and identifies the actual decision that must be made.</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ecision_tree"/>
          <p:cNvPicPr>
            <a:picLocks noChangeAspect="1"/>
          </p:cNvPicPr>
          <p:nvPr>
            <p:ph idx="1"/>
          </p:nvPr>
        </p:nvPicPr>
        <p:blipFill>
          <a:blip r:embed="rId1"/>
          <a:stretch>
            <a:fillRect/>
          </a:stretch>
        </p:blipFill>
        <p:spPr>
          <a:xfrm>
            <a:off x="447040" y="368935"/>
            <a:ext cx="11297285" cy="61169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0035" y="287020"/>
            <a:ext cx="11601450" cy="6358255"/>
          </a:xfrm>
        </p:spPr>
        <p:txBody>
          <a:bodyPr/>
          <a:p>
            <a:r>
              <a:rPr lang="en-US" sz="4000" b="1" u="sng">
                <a:solidFill>
                  <a:srgbClr val="FF0000"/>
                </a:solidFill>
                <a:sym typeface="+mn-ea"/>
              </a:rPr>
              <a:t>1) Feasibility Study:</a:t>
            </a:r>
            <a:endParaRPr lang="en-US" sz="4000" b="1" u="sng">
              <a:solidFill>
                <a:srgbClr val="FF0000"/>
              </a:solidFill>
            </a:endParaRPr>
          </a:p>
          <a:p>
            <a:pPr marL="0" indent="0">
              <a:buNone/>
            </a:pPr>
            <a:endParaRPr lang="en-US"/>
          </a:p>
          <a:p>
            <a:r>
              <a:rPr lang="en-US"/>
              <a:t>When the client approaches the organization for getting the desired product developed, it comes up with rough idea about what all functions the software must perform and which all features are expected from the software.</a:t>
            </a:r>
            <a:endParaRPr lang="en-US"/>
          </a:p>
          <a:p>
            <a:r>
              <a:rPr lang="en-US"/>
              <a:t>the analysts does a detailed study about whether the desired system and its functionality are feasible to develop.</a:t>
            </a:r>
            <a:endParaRPr lang="en-US"/>
          </a:p>
          <a:p>
            <a:r>
              <a:rPr lang="en-US"/>
              <a:t>This feasibility study is focused towards goal of the organization. </a:t>
            </a:r>
            <a:endParaRPr lang="en-US"/>
          </a:p>
          <a:p>
            <a:r>
              <a:rPr lang="en-US"/>
              <a:t>This study analyzes whether the software product can be practically materialized in terms of implementation, contribution of project to organization, cost constraints and as per values and objectives of the organization.</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00685" y="271780"/>
            <a:ext cx="11465560" cy="6268085"/>
          </a:xfrm>
        </p:spPr>
        <p:txBody>
          <a:bodyPr/>
          <a:p>
            <a:r>
              <a:rPr lang="en-US"/>
              <a:t>The major limitation of a decision tree is that it lacks information in its format to describe what other combinations of conditions you can take for testing. </a:t>
            </a:r>
            <a:endParaRPr lang="en-US"/>
          </a:p>
          <a:p>
            <a:r>
              <a:rPr lang="en-US"/>
              <a:t>It is a single representation of the relationships between conditions and actions.</a:t>
            </a:r>
            <a:endParaRPr lang="en-US"/>
          </a:p>
          <a:p>
            <a:endParaRPr lang="en-US"/>
          </a:p>
          <a:p>
            <a:r>
              <a:rPr lang="en-US"/>
              <a:t>For example, refer the following decision tree −</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ecision_example"/>
          <p:cNvPicPr>
            <a:picLocks noChangeAspect="1"/>
          </p:cNvPicPr>
          <p:nvPr>
            <p:ph idx="1"/>
          </p:nvPr>
        </p:nvPicPr>
        <p:blipFill>
          <a:blip r:embed="rId1"/>
          <a:stretch>
            <a:fillRect/>
          </a:stretch>
        </p:blipFill>
        <p:spPr>
          <a:xfrm>
            <a:off x="1457325" y="0"/>
            <a:ext cx="9728835" cy="619887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04470" y="241300"/>
            <a:ext cx="11601450" cy="6478905"/>
          </a:xfrm>
        </p:spPr>
        <p:txBody>
          <a:bodyPr/>
          <a:p>
            <a:pPr marL="0" indent="0">
              <a:buNone/>
            </a:pPr>
            <a:r>
              <a:rPr lang="en-US" sz="4000" b="1" u="sng">
                <a:solidFill>
                  <a:srgbClr val="FF0000"/>
                </a:solidFill>
              </a:rPr>
              <a:t>4)Decision Tables</a:t>
            </a:r>
            <a:endParaRPr lang="en-US" sz="4000" b="1" u="sng">
              <a:solidFill>
                <a:srgbClr val="FF0000"/>
              </a:solidFill>
            </a:endParaRPr>
          </a:p>
          <a:p>
            <a:r>
              <a:rPr lang="en-US"/>
              <a:t>Decision tables are a method of describing the complex logical relationship in a precise manner which is easily understandable.</a:t>
            </a:r>
            <a:endParaRPr lang="en-US"/>
          </a:p>
          <a:p>
            <a:endParaRPr lang="en-US"/>
          </a:p>
          <a:p>
            <a:r>
              <a:rPr lang="en-US"/>
              <a:t>It is useful in situations where the resulting actions depend on the occurrence of one or several combinations of independent conditions.</a:t>
            </a:r>
            <a:endParaRPr lang="en-US"/>
          </a:p>
          <a:p>
            <a:endParaRPr lang="en-US"/>
          </a:p>
          <a:p>
            <a:r>
              <a:rPr lang="en-US"/>
              <a:t>It is a matrix containing row or columns for defining a problem and the actions.</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0670" y="196215"/>
            <a:ext cx="11692255" cy="6539230"/>
          </a:xfrm>
        </p:spPr>
        <p:txBody>
          <a:bodyPr>
            <a:normAutofit lnSpcReduction="10000"/>
          </a:bodyPr>
          <a:p>
            <a:pPr marL="0" indent="0">
              <a:buNone/>
            </a:pPr>
            <a:r>
              <a:rPr lang="en-US" sz="4000" b="1" u="sng">
                <a:solidFill>
                  <a:srgbClr val="FF0000"/>
                </a:solidFill>
              </a:rPr>
              <a:t>Components of a Decision Table</a:t>
            </a:r>
            <a:endParaRPr lang="en-US" sz="4000" b="1" u="sng">
              <a:solidFill>
                <a:srgbClr val="FF0000"/>
              </a:solidFill>
            </a:endParaRPr>
          </a:p>
          <a:p>
            <a:r>
              <a:rPr lang="en-US" sz="3600" b="1" u="sng">
                <a:solidFill>
                  <a:srgbClr val="FF0000"/>
                </a:solidFill>
              </a:rPr>
              <a:t>Condition Stub </a:t>
            </a:r>
            <a:r>
              <a:rPr lang="en-US"/>
              <a:t>− It is in the upper left quadrant which lists all the condition to be checked.</a:t>
            </a:r>
            <a:endParaRPr lang="en-US"/>
          </a:p>
          <a:p>
            <a:endParaRPr lang="en-US"/>
          </a:p>
          <a:p>
            <a:r>
              <a:rPr lang="en-US" sz="4000" b="1" u="sng">
                <a:solidFill>
                  <a:srgbClr val="FF0000"/>
                </a:solidFill>
              </a:rPr>
              <a:t>Action Stub</a:t>
            </a:r>
            <a:r>
              <a:rPr lang="en-US"/>
              <a:t> − It is in the lower left quadrant which outlines all the action to be carried out to meet such condition.</a:t>
            </a:r>
            <a:endParaRPr lang="en-US"/>
          </a:p>
          <a:p>
            <a:endParaRPr lang="en-US"/>
          </a:p>
          <a:p>
            <a:r>
              <a:rPr lang="en-US" sz="4000" b="1" u="sng">
                <a:solidFill>
                  <a:srgbClr val="FF0000"/>
                </a:solidFill>
              </a:rPr>
              <a:t>Condition Entry </a:t>
            </a:r>
            <a:r>
              <a:rPr lang="en-US"/>
              <a:t>− It is in upper right quadrant which provides answers to questions asked in condition stub quadrant.</a:t>
            </a:r>
            <a:endParaRPr lang="en-US"/>
          </a:p>
          <a:p>
            <a:endParaRPr lang="en-US"/>
          </a:p>
          <a:p>
            <a:r>
              <a:rPr lang="en-US" sz="4000" b="1" u="sng">
                <a:solidFill>
                  <a:srgbClr val="FF0000"/>
                </a:solidFill>
              </a:rPr>
              <a:t>Action Entry </a:t>
            </a:r>
            <a:r>
              <a:rPr lang="en-US"/>
              <a:t>− It is in lower right quadrant which indicates the appropriate action resulting from the answers to the conditions in the condition entry quadrant.</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19075" y="332105"/>
            <a:ext cx="11707495" cy="6358255"/>
          </a:xfrm>
        </p:spPr>
        <p:txBody>
          <a:bodyPr/>
          <a:p>
            <a:r>
              <a:rPr lang="en-US"/>
              <a:t>The entries in decision table are given by Decision Rules which define the relationships between combinations of conditions and courses of action. </a:t>
            </a:r>
            <a:endParaRPr lang="en-US"/>
          </a:p>
          <a:p>
            <a:r>
              <a:rPr lang="en-US"/>
              <a:t>In rules section,</a:t>
            </a:r>
            <a:endParaRPr lang="en-US"/>
          </a:p>
          <a:p>
            <a:endParaRPr lang="en-US"/>
          </a:p>
          <a:p>
            <a:r>
              <a:rPr lang="en-US"/>
              <a:t>Y shows the existence of a condition.</a:t>
            </a:r>
            <a:endParaRPr lang="en-US"/>
          </a:p>
          <a:p>
            <a:r>
              <a:rPr lang="en-US"/>
              <a:t>N represents the condition, which is not satisfied.</a:t>
            </a:r>
            <a:endParaRPr lang="en-US"/>
          </a:p>
          <a:p>
            <a:r>
              <a:rPr lang="en-US"/>
              <a:t>A blank - against action states it is to be ignored.</a:t>
            </a:r>
            <a:endParaRPr lang="en-US"/>
          </a:p>
          <a:p>
            <a:r>
              <a:rPr lang="en-US"/>
              <a:t>X (or a check mark will do) against action states it is to be carried out.</a:t>
            </a:r>
            <a:endParaRPr lang="en-US"/>
          </a:p>
          <a:p>
            <a:endParaRPr lang="en-US"/>
          </a:p>
          <a:p>
            <a:r>
              <a:rPr lang="en-US"/>
              <a:t>For example, refer the following table −</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99060" y="241935"/>
            <a:ext cx="11797030" cy="6403340"/>
          </a:xfrm>
        </p:spPr>
        <p:txBody>
          <a:bodyPr/>
          <a:p>
            <a:r>
              <a:rPr lang="en-US"/>
              <a:t>CONDITIONS	                    Rule 1	      Rule 2	 Rule 3	Rule 4</a:t>
            </a:r>
            <a:endParaRPr lang="en-US"/>
          </a:p>
          <a:p>
            <a:r>
              <a:rPr lang="en-US"/>
              <a:t>Advance payment made	Y	          N	      N	                 N</a:t>
            </a:r>
            <a:endParaRPr lang="en-US"/>
          </a:p>
          <a:p>
            <a:r>
              <a:rPr lang="en-US"/>
              <a:t>Purchase amount = Rs 10,000/-  -	          Y	      Y	                 N</a:t>
            </a:r>
            <a:endParaRPr lang="en-US"/>
          </a:p>
          <a:p>
            <a:r>
              <a:rPr lang="en-US"/>
              <a:t>Regular Customer	           -	          Y	      N                     -</a:t>
            </a:r>
            <a:endParaRPr lang="en-US"/>
          </a:p>
          <a:p>
            <a:r>
              <a:rPr lang="en-US"/>
              <a:t>ACTIONS				</a:t>
            </a:r>
            <a:endParaRPr lang="en-US"/>
          </a:p>
          <a:p>
            <a:r>
              <a:rPr lang="en-US"/>
              <a:t>Give 5% discount	                     X	          X	       -	                   -</a:t>
            </a:r>
            <a:endParaRPr lang="en-US"/>
          </a:p>
          <a:p>
            <a:r>
              <a:rPr lang="en-US"/>
              <a:t>Give no discount              	-	          -	       X	                 X</a:t>
            </a:r>
            <a:endParaRPr lang="en-US"/>
          </a:p>
        </p:txBody>
      </p:sp>
      <p:cxnSp>
        <p:nvCxnSpPr>
          <p:cNvPr id="4" name="Straight Connector 3"/>
          <p:cNvCxnSpPr/>
          <p:nvPr/>
        </p:nvCxnSpPr>
        <p:spPr>
          <a:xfrm flipV="1">
            <a:off x="165735" y="697230"/>
            <a:ext cx="11724005" cy="60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835015" y="137795"/>
            <a:ext cx="49530" cy="6713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362825" y="123825"/>
            <a:ext cx="90805" cy="6790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92870" y="106680"/>
            <a:ext cx="60325" cy="6744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546715" y="16510"/>
            <a:ext cx="30480" cy="6880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4405630" y="151765"/>
            <a:ext cx="45085" cy="6654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40995" y="241300"/>
            <a:ext cx="11706860" cy="6388735"/>
          </a:xfrm>
        </p:spPr>
        <p:txBody>
          <a:bodyPr>
            <a:normAutofit/>
          </a:bodyPr>
          <a:p>
            <a:pPr marL="0" indent="0">
              <a:buNone/>
            </a:pPr>
            <a:r>
              <a:rPr lang="en-US" sz="4000" b="1" u="sng">
                <a:solidFill>
                  <a:srgbClr val="FF0000"/>
                </a:solidFill>
              </a:rPr>
              <a:t>5) Structured English:</a:t>
            </a:r>
            <a:endParaRPr lang="en-US" sz="4000" b="1" u="sng">
              <a:solidFill>
                <a:srgbClr val="FF0000"/>
              </a:solidFill>
            </a:endParaRPr>
          </a:p>
          <a:p>
            <a:r>
              <a:rPr lang="en-US"/>
              <a:t>Structure English is derived from structured programming language which gives more understandable and precise description of process.</a:t>
            </a:r>
            <a:endParaRPr lang="en-US"/>
          </a:p>
          <a:p>
            <a:r>
              <a:rPr lang="en-US"/>
              <a:t> It is based on procedural logic that uses construction and imperative sentences designed to perform operation for action.</a:t>
            </a:r>
            <a:endParaRPr lang="en-US"/>
          </a:p>
          <a:p>
            <a:endParaRPr lang="en-US"/>
          </a:p>
          <a:p>
            <a:r>
              <a:rPr lang="en-US"/>
              <a:t>It is best used when sequences and loops in a program must be considered and the problem needs sequences of actions with decisions.</a:t>
            </a:r>
            <a:endParaRPr lang="en-US"/>
          </a:p>
          <a:p>
            <a:endParaRPr lang="en-US"/>
          </a:p>
          <a:p>
            <a:r>
              <a:rPr lang="en-US"/>
              <a:t>It does not have strict syntax rule. It expresses all logic in terms of sequential decision structures and iterations.</a:t>
            </a:r>
            <a:endParaRPr lang="en-US"/>
          </a:p>
          <a:p>
            <a:endParaRPr lang="en-US"/>
          </a:p>
          <a:p>
            <a:r>
              <a:rPr lang="en-US"/>
              <a:t>For example, see the following sequence</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04470" y="317500"/>
            <a:ext cx="11706860" cy="6326505"/>
          </a:xfrm>
        </p:spPr>
        <p:txBody>
          <a:bodyPr>
            <a:normAutofit fontScale="90000"/>
          </a:bodyPr>
          <a:p>
            <a:r>
              <a:rPr lang="en-US"/>
              <a:t>if customer pays advance </a:t>
            </a:r>
            <a:endParaRPr lang="en-US"/>
          </a:p>
          <a:p>
            <a:r>
              <a:rPr lang="en-US"/>
              <a:t>   then </a:t>
            </a:r>
            <a:endParaRPr lang="en-US"/>
          </a:p>
          <a:p>
            <a:r>
              <a:rPr lang="en-US"/>
              <a:t>      Give 5% Discount </a:t>
            </a:r>
            <a:endParaRPr lang="en-US"/>
          </a:p>
          <a:p>
            <a:r>
              <a:rPr lang="en-US"/>
              <a:t>   else </a:t>
            </a:r>
            <a:endParaRPr lang="en-US"/>
          </a:p>
          <a:p>
            <a:r>
              <a:rPr lang="en-US"/>
              <a:t>      if purchase amount &gt;=10,000 </a:t>
            </a:r>
            <a:endParaRPr lang="en-US"/>
          </a:p>
          <a:p>
            <a:r>
              <a:rPr lang="en-US"/>
              <a:t>         then </a:t>
            </a:r>
            <a:endParaRPr lang="en-US"/>
          </a:p>
          <a:p>
            <a:r>
              <a:rPr lang="en-US"/>
              <a:t>            if  the customer is a regular customer </a:t>
            </a:r>
            <a:endParaRPr lang="en-US"/>
          </a:p>
          <a:p>
            <a:r>
              <a:rPr lang="en-US"/>
              <a:t>               then Give 5% Discount </a:t>
            </a:r>
            <a:endParaRPr lang="en-US"/>
          </a:p>
          <a:p>
            <a:r>
              <a:rPr lang="en-US"/>
              <a:t>            else  No Discount</a:t>
            </a:r>
            <a:endParaRPr lang="en-US"/>
          </a:p>
          <a:p>
            <a:r>
              <a:rPr lang="en-US"/>
              <a:t>         end if </a:t>
            </a:r>
            <a:endParaRPr lang="en-US"/>
          </a:p>
          <a:p>
            <a:r>
              <a:rPr lang="en-US"/>
              <a:t>      else No Discount  </a:t>
            </a:r>
            <a:endParaRPr lang="en-US"/>
          </a:p>
          <a:p>
            <a:r>
              <a:rPr lang="en-US"/>
              <a:t>   end if </a:t>
            </a:r>
            <a:endParaRPr lang="en-US"/>
          </a:p>
          <a:p>
            <a:r>
              <a:rPr lang="en-US"/>
              <a:t>end if </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5585" y="196215"/>
            <a:ext cx="11616055" cy="6553835"/>
          </a:xfrm>
        </p:spPr>
        <p:txBody>
          <a:bodyPr>
            <a:normAutofit lnSpcReduction="20000"/>
          </a:bodyPr>
          <a:p>
            <a:r>
              <a:rPr lang="en-US"/>
              <a:t>Pseudocode</a:t>
            </a:r>
            <a:endParaRPr lang="en-US"/>
          </a:p>
          <a:p>
            <a:r>
              <a:rPr lang="en-US"/>
              <a:t>A pseudocode does not conform to any programming language and expresses logic in plain English.</a:t>
            </a:r>
            <a:endParaRPr lang="en-US"/>
          </a:p>
          <a:p>
            <a:endParaRPr lang="en-US"/>
          </a:p>
          <a:p>
            <a:r>
              <a:rPr lang="en-US"/>
              <a:t>It may specify the physical programming logic without actual coding during and after the physical design.</a:t>
            </a:r>
            <a:endParaRPr lang="en-US"/>
          </a:p>
          <a:p>
            <a:endParaRPr lang="en-US"/>
          </a:p>
          <a:p>
            <a:r>
              <a:rPr lang="en-US"/>
              <a:t>It is used in conjunction with structured programming.</a:t>
            </a:r>
            <a:endParaRPr lang="en-US"/>
          </a:p>
          <a:p>
            <a:endParaRPr lang="en-US"/>
          </a:p>
          <a:p>
            <a:r>
              <a:rPr lang="en-US"/>
              <a:t>It replaces the flowcharts of a program.</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9230" y="346710"/>
            <a:ext cx="11767820" cy="6298565"/>
          </a:xfrm>
        </p:spPr>
        <p:txBody>
          <a:bodyPr>
            <a:normAutofit fontScale="80000"/>
          </a:bodyPr>
          <a:p>
            <a:r>
              <a:rPr lang="en-US" sz="5000" b="1" u="sng">
                <a:solidFill>
                  <a:srgbClr val="FF0000"/>
                </a:solidFill>
              </a:rPr>
              <a:t>Guidelines for Selecting Appropriate Tools</a:t>
            </a:r>
            <a:endParaRPr lang="en-US" sz="5000" b="1" u="sng">
              <a:solidFill>
                <a:srgbClr val="FF0000"/>
              </a:solidFill>
            </a:endParaRPr>
          </a:p>
          <a:p>
            <a:r>
              <a:rPr lang="en-US"/>
              <a:t>Use the following guidelines for selecting the most appropriate tool that would suit your requirements −</a:t>
            </a:r>
            <a:endParaRPr lang="en-US"/>
          </a:p>
          <a:p>
            <a:endParaRPr lang="en-US"/>
          </a:p>
          <a:p>
            <a:r>
              <a:rPr lang="en-US"/>
              <a:t>Use DFD at high or low level analysis for providing good system documentations.</a:t>
            </a:r>
            <a:endParaRPr lang="en-US"/>
          </a:p>
          <a:p>
            <a:endParaRPr lang="en-US"/>
          </a:p>
          <a:p>
            <a:r>
              <a:rPr lang="en-US"/>
              <a:t>Use data dictionary to simplify the structure for meeting the data requirement of the system.</a:t>
            </a:r>
            <a:endParaRPr lang="en-US"/>
          </a:p>
          <a:p>
            <a:endParaRPr lang="en-US"/>
          </a:p>
          <a:p>
            <a:r>
              <a:rPr lang="en-US"/>
              <a:t>Use structured English if there are many loops and actions are complex.</a:t>
            </a:r>
            <a:endParaRPr lang="en-US"/>
          </a:p>
          <a:p>
            <a:endParaRPr lang="en-US"/>
          </a:p>
          <a:p>
            <a:r>
              <a:rPr lang="en-US"/>
              <a:t>Use decision tables when there are a large number of conditions to check and logic is complex.</a:t>
            </a:r>
            <a:endParaRPr lang="en-US"/>
          </a:p>
          <a:p>
            <a:endParaRPr lang="en-US"/>
          </a:p>
          <a:p>
            <a:r>
              <a:rPr lang="en-US"/>
              <a:t>Use decision trees when sequencing of conditions is important and if there are few conditions to be tested.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65430" y="241300"/>
            <a:ext cx="11676380" cy="6479540"/>
          </a:xfrm>
        </p:spPr>
        <p:txBody>
          <a:bodyPr/>
          <a:p>
            <a:r>
              <a:rPr lang="en-US"/>
              <a:t>The output of this phase should be a feasibility study report that should contain adequate comments and recommendations for management about whether or not the project should be undertaken.</a:t>
            </a:r>
            <a:endParaRPr lang="en-US"/>
          </a:p>
          <a:p>
            <a:r>
              <a:rPr lang="en-US"/>
              <a:t> It explores technical aspects of the project and product such as usability, maintainability, productivity and integration ability.</a:t>
            </a:r>
            <a:endParaRPr lang="en-US"/>
          </a:p>
          <a:p>
            <a:pPr marL="0" indent="0">
              <a:buNone/>
            </a:pPr>
            <a:endParaRPr lang="en-US"/>
          </a:p>
          <a:p>
            <a:pPr marL="0" indent="0">
              <a:buNone/>
            </a:pPr>
            <a:r>
              <a:rPr lang="en-US"/>
              <a:t>2)</a:t>
            </a:r>
            <a:r>
              <a:rPr lang="en-US" sz="3600" b="1" u="sng">
                <a:solidFill>
                  <a:srgbClr val="FF0000"/>
                </a:solidFill>
              </a:rPr>
              <a:t>Requirement Gathering:</a:t>
            </a:r>
            <a:endParaRPr lang="en-US" sz="3600" b="1" u="sng">
              <a:solidFill>
                <a:srgbClr val="FF0000"/>
              </a:solidFill>
            </a:endParaRPr>
          </a:p>
          <a:p>
            <a:pPr marL="0" indent="0">
              <a:buNone/>
            </a:pPr>
            <a:endParaRPr lang="en-US"/>
          </a:p>
          <a:p>
            <a:r>
              <a:rPr lang="en-US"/>
              <a:t>If the feasibility report is positive towards undertaking the project, next phase starts with gathering requirements from the user. </a:t>
            </a:r>
            <a:endParaRPr lang="en-US"/>
          </a:p>
          <a:p>
            <a:r>
              <a:rPr lang="en-US"/>
              <a:t>Analysts and engineers communicate with the client and end-users to know their ideas on what the software should provide and which features they want the software to include.</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4315" y="151130"/>
            <a:ext cx="11677650" cy="6554470"/>
          </a:xfrm>
        </p:spPr>
        <p:txBody>
          <a:bodyPr/>
          <a:p>
            <a:pPr marL="0" indent="0">
              <a:buNone/>
            </a:pPr>
            <a:r>
              <a:rPr lang="en-US" sz="4000" b="1" u="sng">
                <a:solidFill>
                  <a:srgbClr val="FF0000"/>
                </a:solidFill>
              </a:rPr>
              <a:t>3) Software Requirement Specification:</a:t>
            </a:r>
            <a:endParaRPr lang="en-US" sz="4000" b="1" u="sng">
              <a:solidFill>
                <a:srgbClr val="FF0000"/>
              </a:solidFill>
            </a:endParaRPr>
          </a:p>
          <a:p>
            <a:pPr marL="0" indent="0">
              <a:buNone/>
            </a:pPr>
            <a:endParaRPr lang="en-US"/>
          </a:p>
          <a:p>
            <a:pPr marL="0" indent="0">
              <a:buNone/>
            </a:pPr>
            <a:r>
              <a:rPr lang="en-US"/>
              <a:t>SRS is a document created by system analyst after the requirements are collected from various stakeholders.</a:t>
            </a:r>
            <a:endParaRPr lang="en-US"/>
          </a:p>
          <a:p>
            <a:r>
              <a:rPr lang="en-US"/>
              <a:t>SRS defines how the intended software will interact with hardware, external interfaces, speed of operation, response time of system, portability of software across various platforms, maintainability, speed of recovery after crashing, Security, Quality, Limitations etc.</a:t>
            </a:r>
            <a:endParaRPr lang="en-US"/>
          </a:p>
          <a:p>
            <a:r>
              <a:rPr lang="en-US"/>
              <a:t>The requirements received from client are written in natural language.</a:t>
            </a:r>
            <a:endParaRPr lang="en-US"/>
          </a:p>
          <a:p>
            <a:r>
              <a:rPr lang="en-US"/>
              <a:t> It is the responsibility of system analyst to document the requirements in technical language so that they can be comprehended and useful by the software development team.</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55905" y="287020"/>
            <a:ext cx="11731625" cy="6372860"/>
          </a:xfrm>
        </p:spPr>
        <p:txBody>
          <a:bodyPr/>
          <a:p>
            <a:pPr marL="0" indent="0">
              <a:buNone/>
            </a:pPr>
            <a:r>
              <a:rPr lang="en-US" sz="3600" b="1" u="sng">
                <a:solidFill>
                  <a:srgbClr val="FF0000"/>
                </a:solidFill>
              </a:rPr>
              <a:t>SRS should come up with following features:</a:t>
            </a:r>
            <a:endParaRPr lang="en-US" sz="3600" b="1" u="sng">
              <a:solidFill>
                <a:srgbClr val="FF0000"/>
              </a:solidFill>
            </a:endParaRPr>
          </a:p>
          <a:p>
            <a:endParaRPr lang="en-US"/>
          </a:p>
          <a:p>
            <a:r>
              <a:rPr lang="en-US"/>
              <a:t>User Requirements are expressed in natural language.</a:t>
            </a:r>
            <a:endParaRPr lang="en-US"/>
          </a:p>
          <a:p>
            <a:r>
              <a:rPr lang="en-US"/>
              <a:t>Technical requirements are expressed in structured language, which is used inside the organization.</a:t>
            </a:r>
            <a:endParaRPr lang="en-US"/>
          </a:p>
          <a:p>
            <a:r>
              <a:rPr lang="en-US"/>
              <a:t>Design description should be written in Pseudo code.</a:t>
            </a:r>
            <a:endParaRPr lang="en-US"/>
          </a:p>
          <a:p>
            <a:r>
              <a:rPr lang="en-US"/>
              <a:t>Format of Forms and GUI screen prints.</a:t>
            </a:r>
            <a:endParaRPr lang="en-US"/>
          </a:p>
          <a:p>
            <a:r>
              <a:rPr lang="en-US"/>
              <a:t>Conditional and mathematical notations for DFDs etc.</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49555" y="196215"/>
            <a:ext cx="11753215" cy="6448425"/>
          </a:xfrm>
        </p:spPr>
        <p:txBody>
          <a:bodyPr>
            <a:normAutofit/>
          </a:bodyPr>
          <a:p>
            <a:pPr marL="0" indent="0">
              <a:buNone/>
            </a:pPr>
            <a:r>
              <a:rPr lang="en-US" sz="4000" b="1" u="sng">
                <a:solidFill>
                  <a:srgbClr val="FF0000"/>
                </a:solidFill>
              </a:rPr>
              <a:t>4) Software Requirement Validation:</a:t>
            </a:r>
            <a:endParaRPr lang="en-US" sz="4000" b="1" u="sng">
              <a:solidFill>
                <a:srgbClr val="FF0000"/>
              </a:solidFill>
            </a:endParaRPr>
          </a:p>
          <a:p>
            <a:pPr marL="0" indent="0">
              <a:buNone/>
            </a:pPr>
            <a:endParaRPr lang="en-US"/>
          </a:p>
          <a:p>
            <a:pPr marL="0" indent="0">
              <a:buNone/>
            </a:pPr>
            <a:r>
              <a:rPr lang="en-US"/>
              <a:t>After requirement specifications are developed, the requirements mentioned in this document are validated. User might ask for illegal, impractical solution or experts may interpret the requirements incorrectly. </a:t>
            </a:r>
            <a:endParaRPr lang="en-US"/>
          </a:p>
          <a:p>
            <a:r>
              <a:rPr lang="en-US"/>
              <a:t>This results in huge increase in cost if not nipped in the bud. Requirements can be checked against following conditions -</a:t>
            </a:r>
            <a:endParaRPr lang="en-US"/>
          </a:p>
          <a:p>
            <a:endParaRPr lang="en-US"/>
          </a:p>
          <a:p>
            <a:r>
              <a:rPr lang="en-US"/>
              <a:t>If they can be practically implemented</a:t>
            </a:r>
            <a:endParaRPr lang="en-US"/>
          </a:p>
          <a:p>
            <a:r>
              <a:rPr lang="en-US"/>
              <a:t>If they are valid and as per functionality and domain of software</a:t>
            </a:r>
            <a:endParaRPr lang="en-US"/>
          </a:p>
          <a:p>
            <a:r>
              <a:rPr lang="en-US"/>
              <a:t>If there are any ambiguities</a:t>
            </a:r>
            <a:endParaRPr lang="en-US"/>
          </a:p>
          <a:p>
            <a:r>
              <a:rPr lang="en-US"/>
              <a:t>If they are complete</a:t>
            </a:r>
            <a:endParaRPr lang="en-US"/>
          </a:p>
          <a:p>
            <a:r>
              <a:rPr lang="en-US"/>
              <a:t>If they can be demonstrated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50190" y="256540"/>
            <a:ext cx="11668125" cy="6372860"/>
          </a:xfrm>
        </p:spPr>
        <p:txBody>
          <a:bodyPr/>
          <a:p>
            <a:pPr marL="0" indent="0">
              <a:buNone/>
            </a:pPr>
            <a:r>
              <a:rPr lang="en-US" sz="4000" b="1" u="sng">
                <a:solidFill>
                  <a:schemeClr val="accent1"/>
                </a:solidFill>
              </a:rPr>
              <a:t>1.2 Requirement Elicitation Process:</a:t>
            </a:r>
            <a:endParaRPr lang="en-US" sz="4000" b="1" u="sng">
              <a:solidFill>
                <a:schemeClr val="accent1"/>
              </a:solidFill>
            </a:endParaRPr>
          </a:p>
          <a:p>
            <a:pPr marL="0" indent="0">
              <a:buNone/>
            </a:pPr>
            <a:endParaRPr lang="en-US"/>
          </a:p>
          <a:p>
            <a:pPr marL="0" indent="0">
              <a:buNone/>
            </a:pPr>
            <a:r>
              <a:rPr lang="en-US"/>
              <a:t>Requirement elicitation process can be depicted using the folloiwng diagram</a:t>
            </a:r>
            <a:endParaRPr lang="en-US"/>
          </a:p>
          <a:p>
            <a:endParaRPr lang="en-US"/>
          </a:p>
        </p:txBody>
      </p:sp>
      <p:pic>
        <p:nvPicPr>
          <p:cNvPr id="4" name="Content Placeholder 3" descr="requirement_elicitation_process"/>
          <p:cNvPicPr>
            <a:picLocks noChangeAspect="1"/>
          </p:cNvPicPr>
          <p:nvPr>
            <p:ph sz="half" idx="2"/>
          </p:nvPr>
        </p:nvPicPr>
        <p:blipFill>
          <a:blip r:embed="rId1"/>
          <a:stretch>
            <a:fillRect/>
          </a:stretch>
        </p:blipFill>
        <p:spPr>
          <a:xfrm>
            <a:off x="2074545" y="3151505"/>
            <a:ext cx="7764145" cy="17284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60020" y="272415"/>
            <a:ext cx="11677015" cy="6372860"/>
          </a:xfrm>
        </p:spPr>
        <p:txBody>
          <a:bodyPr>
            <a:normAutofit lnSpcReduction="10000"/>
          </a:bodyPr>
          <a:p>
            <a:r>
              <a:rPr lang="en-US"/>
              <a:t>1)</a:t>
            </a:r>
            <a:r>
              <a:rPr lang="en-US" b="1">
                <a:solidFill>
                  <a:srgbClr val="FF0000"/>
                </a:solidFill>
              </a:rPr>
              <a:t> Requirements gathering</a:t>
            </a:r>
            <a:r>
              <a:rPr lang="en-US"/>
              <a:t> - The developers discuss with the client and end users and know their expectations from the software.</a:t>
            </a:r>
            <a:endParaRPr lang="en-US"/>
          </a:p>
          <a:p>
            <a:r>
              <a:rPr lang="en-US"/>
              <a:t>2) </a:t>
            </a:r>
            <a:r>
              <a:rPr lang="en-US" b="1">
                <a:solidFill>
                  <a:srgbClr val="FF0000"/>
                </a:solidFill>
              </a:rPr>
              <a:t>Organizing Requirements</a:t>
            </a:r>
            <a:r>
              <a:rPr lang="en-US"/>
              <a:t> - The developers prioritize and arrange the requirements in order of importance, urgency and convenience.</a:t>
            </a:r>
            <a:endParaRPr lang="en-US"/>
          </a:p>
          <a:p>
            <a:r>
              <a:rPr lang="en-US"/>
              <a:t>3) </a:t>
            </a:r>
            <a:r>
              <a:rPr lang="en-US" b="1">
                <a:solidFill>
                  <a:srgbClr val="FF0000"/>
                </a:solidFill>
              </a:rPr>
              <a:t>Negotiation &amp; discussion</a:t>
            </a:r>
            <a:r>
              <a:rPr lang="en-US"/>
              <a:t> - If requirements are ambiguous or there are some conflicts in requirements of various stakeholders, if they are, it is then negotiated and discussed with stakeholders. </a:t>
            </a:r>
            <a:endParaRPr lang="en-US"/>
          </a:p>
          <a:p>
            <a:pPr marL="0" indent="0">
              <a:buNone/>
            </a:pPr>
            <a:endParaRPr lang="en-US"/>
          </a:p>
          <a:p>
            <a:r>
              <a:rPr lang="en-US"/>
              <a:t>Requirements may then be prioritized and reasonably compromised.</a:t>
            </a:r>
            <a:endParaRPr lang="en-US"/>
          </a:p>
          <a:p>
            <a:r>
              <a:rPr lang="en-US"/>
              <a:t>The requirements come from various stakeholders. To remove the ambiguity and conflicts, they are discussed for clarity and correctness. </a:t>
            </a:r>
            <a:endParaRPr lang="en-US"/>
          </a:p>
          <a:p>
            <a:r>
              <a:rPr lang="en-US"/>
              <a:t>Unrealistic requirements are compromised reasonably.</a:t>
            </a:r>
            <a:endParaRPr lang="en-US"/>
          </a:p>
          <a:p>
            <a:r>
              <a:rPr lang="en-US" b="1">
                <a:solidFill>
                  <a:srgbClr val="FF0000"/>
                </a:solidFill>
              </a:rPr>
              <a:t>4)Documentation </a:t>
            </a:r>
            <a:r>
              <a:rPr lang="en-US"/>
              <a:t>- All formal &amp; informal, functional and non-functional requirements are documented and made available for next phase processing.</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16084</Words>
  <Application>WPS Presentation</Application>
  <PresentationFormat>Widescreen</PresentationFormat>
  <Paragraphs>324</Paragraphs>
  <Slides>51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51</vt:i4>
      </vt:variant>
    </vt:vector>
  </HeadingPairs>
  <TitlesOfParts>
    <vt:vector size="59" baseType="lpstr">
      <vt:lpstr>Arial</vt:lpstr>
      <vt:lpstr>SimSun</vt:lpstr>
      <vt:lpstr>Wingdings</vt:lpstr>
      <vt:lpstr>Calibri Light</vt:lpstr>
      <vt:lpstr>Calibri</vt:lpstr>
      <vt:lpstr>Microsoft YaHei</vt:lpstr>
      <vt:lpstr>Arial Unicode MS</vt:lpstr>
      <vt:lpstr>Office Theme</vt:lpstr>
      <vt:lpstr>Software requirements:</vt:lpstr>
      <vt:lpstr>  1.1 Requirement Engineering Process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dc:title>
  <dc:creator>HP</dc:creator>
  <cp:lastModifiedBy>HP</cp:lastModifiedBy>
  <cp:revision>15</cp:revision>
  <dcterms:created xsi:type="dcterms:W3CDTF">2023-02-28T15:27:00Z</dcterms:created>
  <dcterms:modified xsi:type="dcterms:W3CDTF">2023-04-02T13:27:41Z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4033F339641D4CDCA6FF112D2DBD879F</vt:lpwstr>
  </property>
  <property fmtid="{D5CDD505-2E9C-101B-9397-08002B2CF9AE}" pid="3" name="KSOProductBuildVer">
    <vt:lpwstr>1033-11.2.0.11513</vt:lpwstr>
  </property>
</Properties>
</file>