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310" r:id="rId15"/>
    <p:sldId id="309"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026" y="-78"/>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7EEEFC-FECB-4558-A437-4DC1071350E6}" type="datetimeFigureOut">
              <a:rPr lang="en-US" smtClean="0"/>
              <a:t>3/27/2022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7D70D4-AA27-423B-AF0F-F262461D7F5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25BB9D-640E-4617-BD25-4F0457672EF8}"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79995A-E881-4DC3-8C5B-5B6F7B3DE508}"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EC32F0-35A7-4E8E-BA9D-EFA83E475F3E}"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CA1926-BF4A-446B-BCB1-1CEF38086499}"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111F3-B94F-4D0C-8C6B-E086B6686F8D}" type="datetime1">
              <a:rPr lang="en-US" smtClean="0"/>
              <a:t>3/27/2022</a:t>
            </a:fld>
            <a:endParaRPr lang="en-US"/>
          </a:p>
        </p:txBody>
      </p:sp>
      <p:sp>
        <p:nvSpPr>
          <p:cNvPr id="5" name="Footer Placeholder 4"/>
          <p:cNvSpPr>
            <a:spLocks noGrp="1"/>
          </p:cNvSpPr>
          <p:nvPr>
            <p:ph type="ftr" sz="quarter" idx="11"/>
          </p:nvPr>
        </p:nvSpPr>
        <p:spPr/>
        <p:txBody>
          <a:bodyPr/>
          <a:lstStyle/>
          <a:p>
            <a:r>
              <a:rPr lang="en-US" smtClean="0"/>
              <a:t>Prepared by N.C.KRISHNA PRASAD,Asst.Professor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D7AEBF-342E-4CC5-8C2E-2B03613E73A2}" type="datetime1">
              <a:rPr lang="en-US" smtClean="0"/>
              <a:t>3/27/2022</a:t>
            </a:fld>
            <a:endParaRPr lang="en-US"/>
          </a:p>
        </p:txBody>
      </p:sp>
      <p:sp>
        <p:nvSpPr>
          <p:cNvPr id="6" name="Footer Placeholder 5"/>
          <p:cNvSpPr>
            <a:spLocks noGrp="1"/>
          </p:cNvSpPr>
          <p:nvPr>
            <p:ph type="ftr" sz="quarter" idx="11"/>
          </p:nvPr>
        </p:nvSpPr>
        <p:spPr/>
        <p:txBody>
          <a:bodyPr/>
          <a:lstStyle/>
          <a:p>
            <a:r>
              <a:rPr lang="en-US" smtClean="0"/>
              <a:t>Prepared by N.C.KRISHNA PRASAD,Asst.Professor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14167B-6C3F-4275-9520-9FEA168C61A3}" type="datetime1">
              <a:rPr lang="en-US" smtClean="0"/>
              <a:t>3/27/2022</a:t>
            </a:fld>
            <a:endParaRPr lang="en-US"/>
          </a:p>
        </p:txBody>
      </p:sp>
      <p:sp>
        <p:nvSpPr>
          <p:cNvPr id="8" name="Footer Placeholder 7"/>
          <p:cNvSpPr>
            <a:spLocks noGrp="1"/>
          </p:cNvSpPr>
          <p:nvPr>
            <p:ph type="ftr" sz="quarter" idx="11"/>
          </p:nvPr>
        </p:nvSpPr>
        <p:spPr/>
        <p:txBody>
          <a:bodyPr/>
          <a:lstStyle/>
          <a:p>
            <a:r>
              <a:rPr lang="en-US" smtClean="0"/>
              <a:t>Prepared by N.C.KRISHNA PRASAD,Asst.Professor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27F2D6-0576-49C6-9142-04E2FA4B703A}" type="datetime1">
              <a:rPr lang="en-US" smtClean="0"/>
              <a:t>3/27/2022</a:t>
            </a:fld>
            <a:endParaRPr lang="en-US"/>
          </a:p>
        </p:txBody>
      </p:sp>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BBF4A-A200-4D16-8454-D8F7219B5931}" type="datetime1">
              <a:rPr lang="en-US" smtClean="0"/>
              <a:t>3/27/2022</a:t>
            </a:fld>
            <a:endParaRPr lang="en-US"/>
          </a:p>
        </p:txBody>
      </p:sp>
      <p:sp>
        <p:nvSpPr>
          <p:cNvPr id="3" name="Footer Placeholder 2"/>
          <p:cNvSpPr>
            <a:spLocks noGrp="1"/>
          </p:cNvSpPr>
          <p:nvPr>
            <p:ph type="ftr" sz="quarter" idx="11"/>
          </p:nvPr>
        </p:nvSpPr>
        <p:spPr/>
        <p:txBody>
          <a:bodyPr/>
          <a:lstStyle/>
          <a:p>
            <a:r>
              <a:rPr lang="en-US" smtClean="0"/>
              <a:t>Prepared by N.C.KRISHNA PRASAD,Asst.Professor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F107B-57E4-4CF2-A59C-E863A72BF16D}" type="datetime1">
              <a:rPr lang="en-US" smtClean="0"/>
              <a:t>3/27/2022</a:t>
            </a:fld>
            <a:endParaRPr lang="en-US"/>
          </a:p>
        </p:txBody>
      </p:sp>
      <p:sp>
        <p:nvSpPr>
          <p:cNvPr id="6" name="Footer Placeholder 5"/>
          <p:cNvSpPr>
            <a:spLocks noGrp="1"/>
          </p:cNvSpPr>
          <p:nvPr>
            <p:ph type="ftr" sz="quarter" idx="11"/>
          </p:nvPr>
        </p:nvSpPr>
        <p:spPr/>
        <p:txBody>
          <a:bodyPr/>
          <a:lstStyle/>
          <a:p>
            <a:r>
              <a:rPr lang="en-US" smtClean="0"/>
              <a:t>Prepared by N.C.KRISHNA PRASAD,Asst.Professor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047D2-96B7-42A3-9D73-88E4D1A2E9A4}" type="datetime1">
              <a:rPr lang="en-US" smtClean="0"/>
              <a:t>3/27/2022</a:t>
            </a:fld>
            <a:endParaRPr lang="en-US"/>
          </a:p>
        </p:txBody>
      </p:sp>
      <p:sp>
        <p:nvSpPr>
          <p:cNvPr id="6" name="Footer Placeholder 5"/>
          <p:cNvSpPr>
            <a:spLocks noGrp="1"/>
          </p:cNvSpPr>
          <p:nvPr>
            <p:ph type="ftr" sz="quarter" idx="11"/>
          </p:nvPr>
        </p:nvSpPr>
        <p:spPr/>
        <p:txBody>
          <a:bodyPr/>
          <a:lstStyle/>
          <a:p>
            <a:r>
              <a:rPr lang="en-US" smtClean="0"/>
              <a:t>Prepared by N.C.KRISHNA PRASAD,Asst.Professor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BBC1DE9A-EC60-4E69-BCB6-1C407CDFE3FE}" type="datetime1">
              <a:rPr lang="en-US" smtClean="0"/>
              <a:t>3/27/2022</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N.C.KRISHNA PRASAD,Asst.Professor</a:t>
            </a:r>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solidFill>
                  <a:srgbClr val="FF0000"/>
                </a:solidFill>
                <a:latin typeface="Algerian" pitchFamily="82" charset="0"/>
              </a:rPr>
              <a:t>Projection of points</a:t>
            </a:r>
            <a:r>
              <a:rPr lang="en-US" sz="4800" b="1" smtClean="0">
                <a:solidFill>
                  <a:srgbClr val="FF0000"/>
                </a:solidFill>
                <a:latin typeface="Algerian" pitchFamily="82" charset="0"/>
              </a:rPr>
              <a:t>, </a:t>
            </a:r>
            <a:r>
              <a:rPr lang="en-US" sz="4800" b="1" smtClean="0">
                <a:solidFill>
                  <a:srgbClr val="FF0000"/>
                </a:solidFill>
                <a:latin typeface="Algerian" pitchFamily="82" charset="0"/>
              </a:rPr>
              <a:t>lines</a:t>
            </a:r>
            <a:endParaRPr lang="en-US" sz="4800" b="1" dirty="0">
              <a:solidFill>
                <a:srgbClr val="FF0000"/>
              </a:solidFill>
              <a:latin typeface="Algerian" pitchFamily="82" charset="0"/>
            </a:endParaRPr>
          </a:p>
        </p:txBody>
      </p:sp>
      <p:sp>
        <p:nvSpPr>
          <p:cNvPr id="3" name="Subtitle 2"/>
          <p:cNvSpPr>
            <a:spLocks noGrp="1"/>
          </p:cNvSpPr>
          <p:nvPr>
            <p:ph type="subTitle" idx="1"/>
          </p:nvPr>
        </p:nvSpPr>
        <p:spPr/>
        <p:txBody>
          <a:bodyPr/>
          <a:lstStyle/>
          <a:p>
            <a:r>
              <a:rPr lang="en-US" b="1" dirty="0" smtClean="0">
                <a:solidFill>
                  <a:schemeClr val="tx1"/>
                </a:solidFill>
              </a:rPr>
              <a:t>UNIT-II</a:t>
            </a:r>
            <a:endParaRPr lang="en-US" b="1" dirty="0">
              <a:solidFill>
                <a:schemeClr val="tx1"/>
              </a:solidFill>
            </a:endParaRPr>
          </a:p>
        </p:txBody>
      </p:sp>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10. A point A is 15 above H.P and 20 in front of V.P. Another point B is 25 behind V.P and 40 below H.P. Draw the projections of A and B, keeping the distance between the projectors equal to 90. Draw straight lines, joining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the top views and (ii) the front views.</a:t>
            </a:r>
            <a:endParaRPr lang="en-US" sz="2000" b="1" dirty="0">
              <a:latin typeface="Times New Roman" pitchFamily="18" charset="0"/>
              <a:cs typeface="Times New Roman" pitchFamily="18" charset="0"/>
            </a:endParaRPr>
          </a:p>
        </p:txBody>
      </p:sp>
      <p:pic>
        <p:nvPicPr>
          <p:cNvPr id="8194" name="Picture 2" descr="D:\VITS\2-ED\Practice problems\10.jpeg"/>
          <p:cNvPicPr>
            <a:picLocks noGrp="1" noChangeAspect="1" noChangeArrowheads="1"/>
          </p:cNvPicPr>
          <p:nvPr>
            <p:ph idx="1"/>
          </p:nvPr>
        </p:nvPicPr>
        <p:blipFill>
          <a:blip r:embed="rId2"/>
          <a:srcRect/>
          <a:stretch>
            <a:fillRect/>
          </a:stretch>
        </p:blipFill>
        <p:spPr bwMode="auto">
          <a:xfrm>
            <a:off x="1725283" y="1333500"/>
            <a:ext cx="5693434"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11. A point A is on H.P and 40 in front of V.P. Another point B is on VP and below H.P. The line joining their front views makes an angle of 45° with </a:t>
            </a:r>
            <a:r>
              <a:rPr lang="en-US" sz="2000" b="1" dirty="0" err="1" smtClean="0">
                <a:latin typeface="Times New Roman" pitchFamily="18" charset="0"/>
                <a:cs typeface="Times New Roman" pitchFamily="18" charset="0"/>
              </a:rPr>
              <a:t>xy</a:t>
            </a:r>
            <a:r>
              <a:rPr lang="en-US" sz="2000" b="1" dirty="0" smtClean="0">
                <a:latin typeface="Times New Roman" pitchFamily="18" charset="0"/>
                <a:cs typeface="Times New Roman" pitchFamily="18" charset="0"/>
              </a:rPr>
              <a:t>, while the line joining their top views makes an angle of 30°. Find the distance of the point B from H.P.</a:t>
            </a:r>
            <a:endParaRPr lang="en-US" sz="2000" b="1" dirty="0">
              <a:latin typeface="Times New Roman" pitchFamily="18" charset="0"/>
              <a:cs typeface="Times New Roman" pitchFamily="18" charset="0"/>
            </a:endParaRPr>
          </a:p>
        </p:txBody>
      </p:sp>
      <p:pic>
        <p:nvPicPr>
          <p:cNvPr id="9218" name="Picture 2" descr="D:\VITS\2-ED\Practice problems\11.jpeg"/>
          <p:cNvPicPr>
            <a:picLocks noGrp="1" noChangeAspect="1" noChangeArrowheads="1"/>
          </p:cNvPicPr>
          <p:nvPr>
            <p:ph idx="1"/>
          </p:nvPr>
        </p:nvPicPr>
        <p:blipFill>
          <a:blip r:embed="rId2"/>
          <a:srcRect/>
          <a:stretch>
            <a:fillRect/>
          </a:stretch>
        </p:blipFill>
        <p:spPr bwMode="auto">
          <a:xfrm>
            <a:off x="1283150" y="1333500"/>
            <a:ext cx="6577700"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12. Two points A and B are on H.P; the point A being 30 in front of V.P. while B is 45 behind V.P. The line joining their top views makes an angle of 45° with </a:t>
            </a:r>
            <a:r>
              <a:rPr lang="en-US" sz="2000" b="1" dirty="0" err="1" smtClean="0">
                <a:latin typeface="Times New Roman" pitchFamily="18" charset="0"/>
                <a:cs typeface="Times New Roman" pitchFamily="18" charset="0"/>
              </a:rPr>
              <a:t>xy</a:t>
            </a:r>
            <a:r>
              <a:rPr lang="en-US" sz="2000" b="1" dirty="0" smtClean="0">
                <a:latin typeface="Times New Roman" pitchFamily="18" charset="0"/>
                <a:cs typeface="Times New Roman" pitchFamily="18" charset="0"/>
              </a:rPr>
              <a:t>. Find the horizontal distance between two points.</a:t>
            </a:r>
            <a:endParaRPr lang="en-US" sz="2000" b="1" dirty="0">
              <a:latin typeface="Times New Roman" pitchFamily="18" charset="0"/>
              <a:cs typeface="Times New Roman" pitchFamily="18" charset="0"/>
            </a:endParaRPr>
          </a:p>
        </p:txBody>
      </p:sp>
      <p:pic>
        <p:nvPicPr>
          <p:cNvPr id="10242" name="Picture 2" descr="D:\VITS\2-ED\Practice problems\12.jpeg"/>
          <p:cNvPicPr>
            <a:picLocks noGrp="1" noChangeAspect="1" noChangeArrowheads="1"/>
          </p:cNvPicPr>
          <p:nvPr>
            <p:ph idx="1"/>
          </p:nvPr>
        </p:nvPicPr>
        <p:blipFill>
          <a:blip r:embed="rId2"/>
          <a:srcRect/>
          <a:stretch>
            <a:fillRect/>
          </a:stretch>
        </p:blipFill>
        <p:spPr bwMode="auto">
          <a:xfrm>
            <a:off x="1022155" y="1333500"/>
            <a:ext cx="7099689"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13. A point A is 20 above H.P and in the first quadrant. Its shortest distance from the reference line XY is 40. Draw the projections of the point and determine its distance from V.P.</a:t>
            </a:r>
            <a:endParaRPr lang="en-US" sz="2000" b="1" dirty="0">
              <a:latin typeface="Times New Roman" pitchFamily="18" charset="0"/>
              <a:cs typeface="Times New Roman" pitchFamily="18" charset="0"/>
            </a:endParaRPr>
          </a:p>
        </p:txBody>
      </p:sp>
      <p:pic>
        <p:nvPicPr>
          <p:cNvPr id="11266" name="Picture 2" descr="D:\VITS\2-ED\Practice problems\13.jpeg"/>
          <p:cNvPicPr>
            <a:picLocks noGrp="1" noChangeAspect="1" noChangeArrowheads="1"/>
          </p:cNvPicPr>
          <p:nvPr>
            <p:ph idx="1"/>
          </p:nvPr>
        </p:nvPicPr>
        <p:blipFill>
          <a:blip r:embed="rId2"/>
          <a:srcRect/>
          <a:stretch>
            <a:fillRect/>
          </a:stretch>
        </p:blipFill>
        <p:spPr bwMode="auto">
          <a:xfrm>
            <a:off x="2420470" y="1333500"/>
            <a:ext cx="4303059"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495300"/>
            <a:ext cx="8229600" cy="4609836"/>
          </a:xfrm>
        </p:spPr>
        <p:txBody>
          <a:bodyPr>
            <a:normAutofit fontScale="77500" lnSpcReduction="20000"/>
          </a:bodyPr>
          <a:lstStyle/>
          <a:p>
            <a:pPr>
              <a:buNone/>
            </a:pPr>
            <a:r>
              <a:rPr lang="en-US" dirty="0" smtClean="0">
                <a:latin typeface="Times New Roman" pitchFamily="18" charset="0"/>
                <a:cs typeface="Times New Roman" pitchFamily="18" charset="0"/>
              </a:rPr>
              <a:t>14. Draw the projections of the following points, keeping the distance between the projectors as 25 on the same reference line.</a:t>
            </a:r>
          </a:p>
          <a:p>
            <a:pPr>
              <a:buNone/>
            </a:pPr>
            <a:r>
              <a:rPr lang="en-US" dirty="0" smtClean="0">
                <a:latin typeface="Times New Roman" pitchFamily="18" charset="0"/>
                <a:cs typeface="Times New Roman" pitchFamily="18" charset="0"/>
              </a:rPr>
              <a:t>A-25 above H.P and 45 in front of V.P.</a:t>
            </a:r>
          </a:p>
          <a:p>
            <a:pPr>
              <a:buNone/>
            </a:pPr>
            <a:r>
              <a:rPr lang="en-US" dirty="0" smtClean="0">
                <a:latin typeface="Times New Roman" pitchFamily="18" charset="0"/>
                <a:cs typeface="Times New Roman" pitchFamily="18" charset="0"/>
              </a:rPr>
              <a:t>B-35 above H.P and 50 behind V.P.</a:t>
            </a:r>
          </a:p>
          <a:p>
            <a:pPr>
              <a:buNone/>
            </a:pPr>
            <a:r>
              <a:rPr lang="en-US" dirty="0" smtClean="0">
                <a:latin typeface="Times New Roman" pitchFamily="18" charset="0"/>
                <a:cs typeface="Times New Roman" pitchFamily="18" charset="0"/>
              </a:rPr>
              <a:t>C-40 below H.P and 30 behind V.P.</a:t>
            </a:r>
          </a:p>
          <a:p>
            <a:pPr>
              <a:buNone/>
            </a:pPr>
            <a:r>
              <a:rPr lang="en-US" dirty="0" smtClean="0">
                <a:latin typeface="Times New Roman" pitchFamily="18" charset="0"/>
                <a:cs typeface="Times New Roman" pitchFamily="18" charset="0"/>
              </a:rPr>
              <a:t>D-30 below H.P and 40 in front of V.P.</a:t>
            </a:r>
          </a:p>
          <a:p>
            <a:pPr>
              <a:buNone/>
            </a:pPr>
            <a:r>
              <a:rPr lang="en-US" dirty="0" smtClean="0">
                <a:latin typeface="Times New Roman" pitchFamily="18" charset="0"/>
                <a:cs typeface="Times New Roman" pitchFamily="18" charset="0"/>
              </a:rPr>
              <a:t>E-50 above H.P and on V.P.</a:t>
            </a:r>
          </a:p>
          <a:p>
            <a:pPr>
              <a:buNone/>
            </a:pPr>
            <a:r>
              <a:rPr lang="en-US" dirty="0" smtClean="0">
                <a:latin typeface="Times New Roman" pitchFamily="18" charset="0"/>
                <a:cs typeface="Times New Roman" pitchFamily="18" charset="0"/>
              </a:rPr>
              <a:t>F-45 below H.P and on V.P.</a:t>
            </a:r>
          </a:p>
          <a:p>
            <a:pPr>
              <a:buNone/>
            </a:pPr>
            <a:r>
              <a:rPr lang="en-US" dirty="0" smtClean="0">
                <a:latin typeface="Times New Roman" pitchFamily="18" charset="0"/>
                <a:cs typeface="Times New Roman" pitchFamily="18" charset="0"/>
              </a:rPr>
              <a:t>G-on H.P and 35 in front of V.P.</a:t>
            </a:r>
          </a:p>
          <a:p>
            <a:pPr>
              <a:buNone/>
            </a:pPr>
            <a:r>
              <a:rPr lang="en-US" dirty="0" smtClean="0">
                <a:latin typeface="Times New Roman" pitchFamily="18" charset="0"/>
                <a:cs typeface="Times New Roman" pitchFamily="18" charset="0"/>
              </a:rPr>
              <a:t>H- on H.P and 25 behind V.P.</a:t>
            </a:r>
          </a:p>
          <a:p>
            <a:pPr>
              <a:buNone/>
            </a:pPr>
            <a:r>
              <a:rPr lang="en-US" dirty="0" smtClean="0">
                <a:latin typeface="Times New Roman" pitchFamily="18" charset="0"/>
                <a:cs typeface="Times New Roman" pitchFamily="18" charset="0"/>
              </a:rPr>
              <a:t>I- on both H.P and V.P.</a:t>
            </a:r>
            <a:endParaRPr lang="en-US" dirty="0"/>
          </a:p>
        </p:txBody>
      </p:sp>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FF0000"/>
                </a:solidFill>
                <a:latin typeface="Algerian" pitchFamily="82" charset="0"/>
              </a:rPr>
              <a:t>Projection of lines</a:t>
            </a:r>
            <a:endParaRPr lang="en-US" sz="6000"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latin typeface="Times New Roman" pitchFamily="18" charset="0"/>
                <a:cs typeface="Times New Roman" pitchFamily="18" charset="0"/>
              </a:rPr>
              <a:t>15. A line AB of 50 long, is parallel to both H.P and V.P. The line is 40 above H.P and 30 in front of V.P. Draw the projections of the line.</a:t>
            </a:r>
            <a:endParaRPr lang="en-US" sz="2000" b="1" dirty="0">
              <a:latin typeface="Times New Roman" pitchFamily="18" charset="0"/>
              <a:cs typeface="Times New Roman" pitchFamily="18" charset="0"/>
            </a:endParaRPr>
          </a:p>
        </p:txBody>
      </p:sp>
      <p:pic>
        <p:nvPicPr>
          <p:cNvPr id="12290" name="Picture 2" descr="D:\VITS\2-ED\Practice problems\lines\15.jpeg"/>
          <p:cNvPicPr>
            <a:picLocks noGrp="1" noChangeAspect="1" noChangeArrowheads="1"/>
          </p:cNvPicPr>
          <p:nvPr>
            <p:ph idx="1"/>
          </p:nvPr>
        </p:nvPicPr>
        <p:blipFill>
          <a:blip r:embed="rId2"/>
          <a:srcRect/>
          <a:stretch>
            <a:fillRect/>
          </a:stretch>
        </p:blipFill>
        <p:spPr bwMode="auto">
          <a:xfrm>
            <a:off x="2983676" y="1333500"/>
            <a:ext cx="3176647"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16. A line AB of 25 long, is perpendicular to H.P and parallel to V.P. The end points A and B of the line are 35 and 10 above H.P respectively. The line is 20 in front of V.P. Draw the projections of the line.</a:t>
            </a:r>
            <a:endParaRPr lang="en-US" sz="2000" b="1" dirty="0">
              <a:latin typeface="Times New Roman" pitchFamily="18" charset="0"/>
              <a:cs typeface="Times New Roman" pitchFamily="18" charset="0"/>
            </a:endParaRPr>
          </a:p>
        </p:txBody>
      </p:sp>
      <p:pic>
        <p:nvPicPr>
          <p:cNvPr id="13314" name="Picture 2" descr="D:\VITS\2-ED\Practice problems\lines\16.jpeg"/>
          <p:cNvPicPr>
            <a:picLocks noGrp="1" noChangeAspect="1" noChangeArrowheads="1"/>
          </p:cNvPicPr>
          <p:nvPr>
            <p:ph idx="1"/>
          </p:nvPr>
        </p:nvPicPr>
        <p:blipFill>
          <a:blip r:embed="rId2"/>
          <a:srcRect/>
          <a:stretch>
            <a:fillRect/>
          </a:stretch>
        </p:blipFill>
        <p:spPr bwMode="auto">
          <a:xfrm>
            <a:off x="3206159" y="1333500"/>
            <a:ext cx="2731681"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17. A line AB of 25 long, is perpendicular to V.P and parallel to H.P. The end points A and B of the line are 10 and 35 in front of V.P respectively. The line is 20 above H.P. Draw its projections.</a:t>
            </a:r>
            <a:endParaRPr lang="en-US" sz="2000" b="1" dirty="0">
              <a:latin typeface="Times New Roman" pitchFamily="18" charset="0"/>
              <a:cs typeface="Times New Roman" pitchFamily="18" charset="0"/>
            </a:endParaRPr>
          </a:p>
        </p:txBody>
      </p:sp>
      <p:pic>
        <p:nvPicPr>
          <p:cNvPr id="14338" name="Picture 2" descr="D:\VITS\2-ED\Practice problems\lines\17.jpeg"/>
          <p:cNvPicPr>
            <a:picLocks noGrp="1" noChangeAspect="1" noChangeArrowheads="1"/>
          </p:cNvPicPr>
          <p:nvPr>
            <p:ph idx="1"/>
          </p:nvPr>
        </p:nvPicPr>
        <p:blipFill>
          <a:blip r:embed="rId2"/>
          <a:srcRect/>
          <a:stretch>
            <a:fillRect/>
          </a:stretch>
        </p:blipFill>
        <p:spPr bwMode="auto">
          <a:xfrm>
            <a:off x="3251655" y="1333500"/>
            <a:ext cx="2640690"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18. A line AB is 30 long and inclined at 30° to H.P. and parallel to V.P. The end A of the line is 15 above H.P and 20 in front of V.P. Draw the projections of the line.</a:t>
            </a:r>
            <a:endParaRPr lang="en-US" sz="2000" b="1" dirty="0">
              <a:latin typeface="Times New Roman" pitchFamily="18" charset="0"/>
              <a:cs typeface="Times New Roman" pitchFamily="18" charset="0"/>
            </a:endParaRPr>
          </a:p>
        </p:txBody>
      </p:sp>
      <p:pic>
        <p:nvPicPr>
          <p:cNvPr id="15362" name="Picture 2" descr="D:\VITS\2-ED\Practice problems\lines\18.jpeg"/>
          <p:cNvPicPr>
            <a:picLocks noGrp="1" noChangeAspect="1" noChangeArrowheads="1"/>
          </p:cNvPicPr>
          <p:nvPr>
            <p:ph idx="1"/>
          </p:nvPr>
        </p:nvPicPr>
        <p:blipFill>
          <a:blip r:embed="rId2"/>
          <a:srcRect/>
          <a:stretch>
            <a:fillRect/>
          </a:stretch>
        </p:blipFill>
        <p:spPr bwMode="auto">
          <a:xfrm>
            <a:off x="2823076" y="1333500"/>
            <a:ext cx="3497848"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solidFill>
                  <a:srgbClr val="FF0000"/>
                </a:solidFill>
                <a:latin typeface="Algerian" pitchFamily="82" charset="0"/>
              </a:rPr>
              <a:t>Projection of points</a:t>
            </a:r>
            <a:endParaRPr lang="en-US" sz="7200" dirty="0">
              <a:latin typeface="Algerian" pitchFamily="82" charset="0"/>
            </a:endParaRPr>
          </a:p>
        </p:txBody>
      </p:sp>
      <p:sp>
        <p:nvSpPr>
          <p:cNvPr id="3" name="Subtitle 2"/>
          <p:cNvSpPr>
            <a:spLocks noGrp="1"/>
          </p:cNvSpPr>
          <p:nvPr>
            <p:ph type="subTitle" idx="1"/>
          </p:nvPr>
        </p:nvSpPr>
        <p:spPr/>
        <p:txBody>
          <a:bodyPr/>
          <a:lstStyle/>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2000" b="1" dirty="0" smtClean="0">
                <a:latin typeface="Times New Roman" pitchFamily="18" charset="0"/>
                <a:cs typeface="Times New Roman" pitchFamily="18" charset="0"/>
              </a:rPr>
              <a:t>19. A line AB is 30 long and inclined at 30° to V.P and parallel to H.P. The end A of the line is 15 above H.P and 20 in front of V.P. Draw its projections.</a:t>
            </a:r>
            <a:endParaRPr lang="en-US" sz="2000" b="1" dirty="0">
              <a:latin typeface="Times New Roman" pitchFamily="18" charset="0"/>
              <a:cs typeface="Times New Roman" pitchFamily="18" charset="0"/>
            </a:endParaRPr>
          </a:p>
        </p:txBody>
      </p:sp>
      <p:pic>
        <p:nvPicPr>
          <p:cNvPr id="16386" name="Picture 2" descr="D:\VITS\2-ED\Practice problems\lines\19.jpeg"/>
          <p:cNvPicPr>
            <a:picLocks noGrp="1" noChangeAspect="1" noChangeArrowheads="1"/>
          </p:cNvPicPr>
          <p:nvPr>
            <p:ph idx="1"/>
          </p:nvPr>
        </p:nvPicPr>
        <p:blipFill>
          <a:blip r:embed="rId2"/>
          <a:srcRect/>
          <a:stretch>
            <a:fillRect/>
          </a:stretch>
        </p:blipFill>
        <p:spPr bwMode="auto">
          <a:xfrm>
            <a:off x="3151644" y="1333500"/>
            <a:ext cx="2840712"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20. A line AB of 100 length, is inclined at an angle of 30° to H.P and 45° to V.P. The point A is 15 above H.P and 20 in front of V.P. Draw the projections of the line.</a:t>
            </a:r>
            <a:endParaRPr lang="en-US" sz="2000" b="1" dirty="0">
              <a:latin typeface="Times New Roman" pitchFamily="18" charset="0"/>
              <a:cs typeface="Times New Roman" pitchFamily="18" charset="0"/>
            </a:endParaRPr>
          </a:p>
        </p:txBody>
      </p:sp>
      <p:pic>
        <p:nvPicPr>
          <p:cNvPr id="17410" name="Picture 2" descr="D:\VITS\2-ED\Practice problems\lines\20.jpeg"/>
          <p:cNvPicPr>
            <a:picLocks noGrp="1" noChangeAspect="1" noChangeArrowheads="1"/>
          </p:cNvPicPr>
          <p:nvPr>
            <p:ph idx="1"/>
          </p:nvPr>
        </p:nvPicPr>
        <p:blipFill>
          <a:blip r:embed="rId2"/>
          <a:srcRect/>
          <a:stretch>
            <a:fillRect/>
          </a:stretch>
        </p:blipFill>
        <p:spPr bwMode="auto">
          <a:xfrm>
            <a:off x="2976309" y="1333500"/>
            <a:ext cx="3191381"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21. A line AB of 100 length is inclined at an angle of 30° to H.P and 45° to V.P. The point A is 15 above H.P, 20 in front of V.P and 120 from right profile plane (RPP). Draw (</a:t>
            </a: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front view, (ii) top view and (iii) left side view of the line AB.</a:t>
            </a:r>
            <a:endParaRPr lang="en-US" sz="2000" b="1" dirty="0">
              <a:latin typeface="Times New Roman" pitchFamily="18" charset="0"/>
              <a:cs typeface="Times New Roman" pitchFamily="18" charset="0"/>
            </a:endParaRPr>
          </a:p>
        </p:txBody>
      </p:sp>
      <p:pic>
        <p:nvPicPr>
          <p:cNvPr id="18434" name="Picture 2" descr="D:\VITS\2-ED\Practice problems\lines\21.jpeg"/>
          <p:cNvPicPr>
            <a:picLocks noGrp="1" noChangeAspect="1" noChangeArrowheads="1"/>
          </p:cNvPicPr>
          <p:nvPr>
            <p:ph idx="1"/>
          </p:nvPr>
        </p:nvPicPr>
        <p:blipFill>
          <a:blip r:embed="rId2"/>
          <a:srcRect/>
          <a:stretch>
            <a:fillRect/>
          </a:stretch>
        </p:blipFill>
        <p:spPr bwMode="auto">
          <a:xfrm>
            <a:off x="1967883" y="1333500"/>
            <a:ext cx="5208233"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22. A line AB of 70 long, is parallel to and 25 in front of V.P. Its one end is on H.P while the other is 40 above H.P. Draw the projections of the line and determine its inclination with H.P.</a:t>
            </a:r>
            <a:endParaRPr lang="en-US" sz="2000" b="1" dirty="0">
              <a:latin typeface="Times New Roman" pitchFamily="18" charset="0"/>
              <a:cs typeface="Times New Roman" pitchFamily="18" charset="0"/>
            </a:endParaRPr>
          </a:p>
        </p:txBody>
      </p:sp>
      <p:pic>
        <p:nvPicPr>
          <p:cNvPr id="19458" name="Picture 2" descr="D:\VITS\2-ED\Practice problems\lines\22.jpeg"/>
          <p:cNvPicPr>
            <a:picLocks noGrp="1" noChangeAspect="1" noChangeArrowheads="1"/>
          </p:cNvPicPr>
          <p:nvPr>
            <p:ph idx="1"/>
          </p:nvPr>
        </p:nvPicPr>
        <p:blipFill>
          <a:blip r:embed="rId2"/>
          <a:srcRect/>
          <a:stretch>
            <a:fillRect/>
          </a:stretch>
        </p:blipFill>
        <p:spPr bwMode="auto">
          <a:xfrm>
            <a:off x="2503434" y="1333500"/>
            <a:ext cx="4137131"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23. A line AB is on H.P and its one end A is 20 in front of V.P. The line makes an angle of 45° with V.P and its front view is 60 long. Draw the projections of the line and determine the true length.</a:t>
            </a:r>
            <a:endParaRPr lang="en-US" sz="2000" b="1" dirty="0">
              <a:latin typeface="Times New Roman" pitchFamily="18" charset="0"/>
              <a:cs typeface="Times New Roman" pitchFamily="18" charset="0"/>
            </a:endParaRPr>
          </a:p>
        </p:txBody>
      </p:sp>
      <p:pic>
        <p:nvPicPr>
          <p:cNvPr id="20482" name="Picture 2" descr="D:\VITS\2-ED\Practice problems\lines\23.jpeg"/>
          <p:cNvPicPr>
            <a:picLocks noGrp="1" noChangeAspect="1" noChangeArrowheads="1"/>
          </p:cNvPicPr>
          <p:nvPr>
            <p:ph idx="1"/>
          </p:nvPr>
        </p:nvPicPr>
        <p:blipFill>
          <a:blip r:embed="rId2"/>
          <a:srcRect/>
          <a:stretch>
            <a:fillRect/>
          </a:stretch>
        </p:blipFill>
        <p:spPr bwMode="auto">
          <a:xfrm>
            <a:off x="2636141" y="1333500"/>
            <a:ext cx="3871718"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1800" b="1" dirty="0" smtClean="0">
                <a:latin typeface="Times New Roman" pitchFamily="18" charset="0"/>
                <a:cs typeface="Times New Roman" pitchFamily="18" charset="0"/>
              </a:rPr>
              <a:t>24. The front view of a 7.5 cm long line measures 5.5cm. The line is parallel to the H.P and one of its ends is in the V.P and 2.5 cm above the H.P. Draw the projections of the line and determine its inclination with V.P.</a:t>
            </a:r>
            <a:endParaRPr lang="en-US" sz="1800" b="1" dirty="0">
              <a:latin typeface="Times New Roman" pitchFamily="18" charset="0"/>
              <a:cs typeface="Times New Roman" pitchFamily="18" charset="0"/>
            </a:endParaRPr>
          </a:p>
        </p:txBody>
      </p:sp>
      <p:pic>
        <p:nvPicPr>
          <p:cNvPr id="21506" name="Picture 2" descr="D:\VITS\2-ED\Practice problems\lines\24.jpeg"/>
          <p:cNvPicPr>
            <a:picLocks noGrp="1" noChangeAspect="1" noChangeArrowheads="1"/>
          </p:cNvPicPr>
          <p:nvPr>
            <p:ph idx="1"/>
          </p:nvPr>
        </p:nvPicPr>
        <p:blipFill>
          <a:blip r:embed="rId2"/>
          <a:srcRect/>
          <a:stretch>
            <a:fillRect/>
          </a:stretch>
        </p:blipFill>
        <p:spPr bwMode="auto">
          <a:xfrm>
            <a:off x="2798028" y="1333500"/>
            <a:ext cx="3547943"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25. A line measuring 80 long has one of its ends 60 above H.P and 20 in front of V.P. The line is parallel to the H.P other end is 15 above H.P and in front of V.P. The front view of the line is 60 long. Draw the top view.</a:t>
            </a:r>
            <a:endParaRPr lang="en-US" sz="2000" b="1" dirty="0">
              <a:latin typeface="Times New Roman" pitchFamily="18" charset="0"/>
              <a:cs typeface="Times New Roman" pitchFamily="18" charset="0"/>
            </a:endParaRPr>
          </a:p>
        </p:txBody>
      </p:sp>
      <p:pic>
        <p:nvPicPr>
          <p:cNvPr id="22530" name="Picture 2" descr="D:\VITS\2-ED\Practice problems\lines\25.jpeg"/>
          <p:cNvPicPr>
            <a:picLocks noGrp="1" noChangeAspect="1" noChangeArrowheads="1"/>
          </p:cNvPicPr>
          <p:nvPr>
            <p:ph idx="1"/>
          </p:nvPr>
        </p:nvPicPr>
        <p:blipFill>
          <a:blip r:embed="rId2"/>
          <a:srcRect/>
          <a:stretch>
            <a:fillRect/>
          </a:stretch>
        </p:blipFill>
        <p:spPr bwMode="auto">
          <a:xfrm>
            <a:off x="2334498" y="1333500"/>
            <a:ext cx="4475004"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26. A line AB of 75 length has its end A 15 above H.P and 20 in front of V.P. The length of top view is 50 and the top view makes an angle 45° with </a:t>
            </a:r>
            <a:r>
              <a:rPr lang="en-US" sz="2000" b="1" dirty="0" err="1" smtClean="0">
                <a:latin typeface="Times New Roman" pitchFamily="18" charset="0"/>
                <a:cs typeface="Times New Roman" pitchFamily="18" charset="0"/>
              </a:rPr>
              <a:t>xy</a:t>
            </a:r>
            <a:r>
              <a:rPr lang="en-US" sz="2000" b="1" dirty="0" smtClean="0">
                <a:latin typeface="Times New Roman" pitchFamily="18" charset="0"/>
                <a:cs typeface="Times New Roman" pitchFamily="18" charset="0"/>
              </a:rPr>
              <a:t>. Draw the projections.</a:t>
            </a:r>
            <a:endParaRPr lang="en-US" sz="2000" b="1" dirty="0">
              <a:latin typeface="Times New Roman" pitchFamily="18" charset="0"/>
              <a:cs typeface="Times New Roman" pitchFamily="18" charset="0"/>
            </a:endParaRPr>
          </a:p>
        </p:txBody>
      </p:sp>
      <p:pic>
        <p:nvPicPr>
          <p:cNvPr id="23554" name="Picture 2" descr="D:\VITS\2-ED\Practice problems\lines\26.jpeg"/>
          <p:cNvPicPr>
            <a:picLocks noGrp="1" noChangeAspect="1" noChangeArrowheads="1"/>
          </p:cNvPicPr>
          <p:nvPr>
            <p:ph idx="1"/>
          </p:nvPr>
        </p:nvPicPr>
        <p:blipFill>
          <a:blip r:embed="rId2"/>
          <a:srcRect/>
          <a:stretch>
            <a:fillRect/>
          </a:stretch>
        </p:blipFill>
        <p:spPr bwMode="auto">
          <a:xfrm>
            <a:off x="3119229" y="1333500"/>
            <a:ext cx="2905542"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000" b="1" dirty="0" smtClean="0">
                <a:latin typeface="Times New Roman" pitchFamily="18" charset="0"/>
                <a:cs typeface="Times New Roman" pitchFamily="18" charset="0"/>
              </a:rPr>
              <a:t>27. A line AB of 70 long, has its end A, 20 above H.P and 15 in front of V.P. The line is inclined at 30° to H.P and 60° to V.P. Draw its projections.</a:t>
            </a:r>
            <a:endParaRPr lang="en-US" sz="2000" b="1" dirty="0">
              <a:latin typeface="Times New Roman" pitchFamily="18" charset="0"/>
              <a:cs typeface="Times New Roman" pitchFamily="18" charset="0"/>
            </a:endParaRPr>
          </a:p>
        </p:txBody>
      </p:sp>
      <p:pic>
        <p:nvPicPr>
          <p:cNvPr id="24578" name="Picture 2" descr="D:\VITS\2-ED\Practice problems\lines\27.jpeg"/>
          <p:cNvPicPr>
            <a:picLocks noGrp="1" noChangeAspect="1" noChangeArrowheads="1"/>
          </p:cNvPicPr>
          <p:nvPr>
            <p:ph idx="1"/>
          </p:nvPr>
        </p:nvPicPr>
        <p:blipFill>
          <a:blip r:embed="rId2"/>
          <a:srcRect/>
          <a:stretch>
            <a:fillRect/>
          </a:stretch>
        </p:blipFill>
        <p:spPr bwMode="auto">
          <a:xfrm>
            <a:off x="2851070" y="1333500"/>
            <a:ext cx="3441859"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28. A line AB of 70 long, has its end A at 10 above H.P and 15 in front of V.P. Its front view and top view measure 50 and 60 respectively. Draw the projections of the line and determine its inclinations with H.P and V.P.</a:t>
            </a:r>
            <a:endParaRPr lang="en-US" sz="2000" b="1" dirty="0">
              <a:latin typeface="Times New Roman" pitchFamily="18" charset="0"/>
              <a:cs typeface="Times New Roman" pitchFamily="18" charset="0"/>
            </a:endParaRPr>
          </a:p>
        </p:txBody>
      </p:sp>
      <p:pic>
        <p:nvPicPr>
          <p:cNvPr id="25602" name="Picture 2" descr="D:\VITS\2-ED\Practice problems\lines\28.jpeg"/>
          <p:cNvPicPr>
            <a:picLocks noGrp="1" noChangeAspect="1" noChangeArrowheads="1"/>
          </p:cNvPicPr>
          <p:nvPr>
            <p:ph idx="1"/>
          </p:nvPr>
        </p:nvPicPr>
        <p:blipFill>
          <a:blip r:embed="rId2"/>
          <a:srcRect/>
          <a:stretch>
            <a:fillRect/>
          </a:stretch>
        </p:blipFill>
        <p:spPr bwMode="auto">
          <a:xfrm>
            <a:off x="3077196" y="1333500"/>
            <a:ext cx="2989607"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b="1" dirty="0" smtClean="0">
                <a:latin typeface="Times New Roman" pitchFamily="18" charset="0"/>
                <a:cs typeface="Times New Roman" pitchFamily="18" charset="0"/>
              </a:rPr>
              <a:t>1. A point A is 20 above H.P and 30 in front of V.P. Draw the projections of the point.</a:t>
            </a:r>
            <a:endParaRPr lang="en-US" sz="2200" b="1" dirty="0">
              <a:latin typeface="Times New Roman" pitchFamily="18" charset="0"/>
              <a:cs typeface="Times New Roman" pitchFamily="18" charset="0"/>
            </a:endParaRPr>
          </a:p>
        </p:txBody>
      </p:sp>
      <p:pic>
        <p:nvPicPr>
          <p:cNvPr id="1026" name="Picture 2" descr="D:\VITS\2-ED\Practice problems\1.jpeg"/>
          <p:cNvPicPr>
            <a:picLocks noGrp="1" noChangeAspect="1" noChangeArrowheads="1"/>
          </p:cNvPicPr>
          <p:nvPr>
            <p:ph idx="1"/>
          </p:nvPr>
        </p:nvPicPr>
        <p:blipFill>
          <a:blip r:embed="rId2"/>
          <a:srcRect/>
          <a:stretch>
            <a:fillRect/>
          </a:stretch>
        </p:blipFill>
        <p:spPr bwMode="auto">
          <a:xfrm>
            <a:off x="3041139" y="1333500"/>
            <a:ext cx="3061722"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29. A line AB has its end A, 15 above H.P and 20 in front of V.P. The end B is 60 above HP and the line is inclined at 30° to H.P. The distance between the end projectors of the line is 55 Draw the projectors and find its inclination with V.P.</a:t>
            </a:r>
            <a:endParaRPr lang="en-US" sz="2000" b="1" dirty="0">
              <a:latin typeface="Times New Roman" pitchFamily="18" charset="0"/>
              <a:cs typeface="Times New Roman" pitchFamily="18" charset="0"/>
            </a:endParaRPr>
          </a:p>
        </p:txBody>
      </p:sp>
      <p:pic>
        <p:nvPicPr>
          <p:cNvPr id="26626" name="Picture 2" descr="D:\VITS\2-ED\Practice problems\lines\29.jpeg"/>
          <p:cNvPicPr>
            <a:picLocks noGrp="1" noChangeAspect="1" noChangeArrowheads="1"/>
          </p:cNvPicPr>
          <p:nvPr>
            <p:ph idx="1"/>
          </p:nvPr>
        </p:nvPicPr>
        <p:blipFill>
          <a:blip r:embed="rId2"/>
          <a:srcRect/>
          <a:stretch>
            <a:fillRect/>
          </a:stretch>
        </p:blipFill>
        <p:spPr bwMode="auto">
          <a:xfrm>
            <a:off x="2943067" y="1333500"/>
            <a:ext cx="3257866"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30. A line of 100 long, makes an angle of 35° with H.P and 45° with VP. Its mid-point is 20 above H.P and 15 in front of V.P. Draw the projections of the line.</a:t>
            </a:r>
            <a:endParaRPr lang="en-US" sz="2000" b="1" dirty="0">
              <a:latin typeface="Times New Roman" pitchFamily="18" charset="0"/>
              <a:cs typeface="Times New Roman" pitchFamily="18" charset="0"/>
            </a:endParaRPr>
          </a:p>
        </p:txBody>
      </p:sp>
      <p:pic>
        <p:nvPicPr>
          <p:cNvPr id="27650" name="Picture 2" descr="D:\VITS\2-ED\Practice problems\lines\30.jpeg"/>
          <p:cNvPicPr>
            <a:picLocks noGrp="1" noChangeAspect="1" noChangeArrowheads="1"/>
          </p:cNvPicPr>
          <p:nvPr>
            <p:ph idx="1"/>
          </p:nvPr>
        </p:nvPicPr>
        <p:blipFill>
          <a:blip r:embed="rId2"/>
          <a:srcRect/>
          <a:stretch>
            <a:fillRect/>
          </a:stretch>
        </p:blipFill>
        <p:spPr bwMode="auto">
          <a:xfrm>
            <a:off x="2815709" y="1333500"/>
            <a:ext cx="3512582"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b="1" dirty="0" smtClean="0">
                <a:latin typeface="Times New Roman" pitchFamily="18" charset="0"/>
                <a:cs typeface="Times New Roman" pitchFamily="18" charset="0"/>
              </a:rPr>
              <a:t>2. A point B is 20 above H.P and 30 behind V.P. Draw its projections.</a:t>
            </a:r>
            <a:endParaRPr lang="en-US" sz="2200" b="1" dirty="0">
              <a:latin typeface="Times New Roman" pitchFamily="18" charset="0"/>
              <a:cs typeface="Times New Roman" pitchFamily="18" charset="0"/>
            </a:endParaRPr>
          </a:p>
        </p:txBody>
      </p:sp>
      <p:pic>
        <p:nvPicPr>
          <p:cNvPr id="2051" name="Picture 3" descr="D:\VITS\2-ED\Practice problems\2.jpeg"/>
          <p:cNvPicPr>
            <a:picLocks noGrp="1" noChangeAspect="1" noChangeArrowheads="1"/>
          </p:cNvPicPr>
          <p:nvPr>
            <p:ph idx="1"/>
          </p:nvPr>
        </p:nvPicPr>
        <p:blipFill>
          <a:blip r:embed="rId2"/>
          <a:srcRect/>
          <a:stretch>
            <a:fillRect/>
          </a:stretch>
        </p:blipFill>
        <p:spPr bwMode="auto">
          <a:xfrm>
            <a:off x="2175810" y="1333500"/>
            <a:ext cx="4792380"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000" b="1" dirty="0" smtClean="0">
                <a:latin typeface="Times New Roman" pitchFamily="18" charset="0"/>
                <a:cs typeface="Times New Roman" pitchFamily="18" charset="0"/>
              </a:rPr>
              <a:t>3. A point C is 20 below H.P and 30 behind V.P. Draw its projections.</a:t>
            </a:r>
            <a:endParaRPr lang="en-US" sz="2000" b="1" dirty="0">
              <a:latin typeface="Times New Roman" pitchFamily="18" charset="0"/>
              <a:cs typeface="Times New Roman" pitchFamily="18" charset="0"/>
            </a:endParaRPr>
          </a:p>
        </p:txBody>
      </p:sp>
      <p:pic>
        <p:nvPicPr>
          <p:cNvPr id="3074" name="Picture 2" descr="D:\VITS\2-ED\Practice problems\3.jpeg"/>
          <p:cNvPicPr>
            <a:picLocks noGrp="1" noChangeAspect="1" noChangeArrowheads="1"/>
          </p:cNvPicPr>
          <p:nvPr>
            <p:ph idx="1"/>
          </p:nvPr>
        </p:nvPicPr>
        <p:blipFill>
          <a:blip r:embed="rId2"/>
          <a:srcRect/>
          <a:stretch>
            <a:fillRect/>
          </a:stretch>
        </p:blipFill>
        <p:spPr bwMode="auto">
          <a:xfrm>
            <a:off x="2059711" y="1333500"/>
            <a:ext cx="5024578"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000" b="1" dirty="0" smtClean="0">
                <a:latin typeface="Times New Roman" pitchFamily="18" charset="0"/>
                <a:cs typeface="Times New Roman" pitchFamily="18" charset="0"/>
              </a:rPr>
              <a:t>4. A point D is 20 below HP and 30 in front of V.P. Draw its projections.</a:t>
            </a:r>
            <a:endParaRPr lang="en-US" sz="2000" b="1" dirty="0">
              <a:latin typeface="Times New Roman" pitchFamily="18" charset="0"/>
              <a:cs typeface="Times New Roman" pitchFamily="18" charset="0"/>
            </a:endParaRPr>
          </a:p>
        </p:txBody>
      </p:sp>
      <p:pic>
        <p:nvPicPr>
          <p:cNvPr id="4098" name="Picture 2" descr="D:\VITS\2-ED\Practice problems\4.jpeg"/>
          <p:cNvPicPr>
            <a:picLocks noGrp="1" noChangeAspect="1" noChangeArrowheads="1"/>
          </p:cNvPicPr>
          <p:nvPr>
            <p:ph idx="1"/>
          </p:nvPr>
        </p:nvPicPr>
        <p:blipFill>
          <a:blip r:embed="rId2"/>
          <a:srcRect/>
          <a:stretch>
            <a:fillRect/>
          </a:stretch>
        </p:blipFill>
        <p:spPr bwMode="auto">
          <a:xfrm>
            <a:off x="2121222" y="1333500"/>
            <a:ext cx="4901555"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000" b="1" dirty="0" smtClean="0">
                <a:latin typeface="Times New Roman" pitchFamily="18" charset="0"/>
                <a:cs typeface="Times New Roman" pitchFamily="18" charset="0"/>
              </a:rPr>
              <a:t>5. A point E is on H.P and 30 in front of V.P. Draw its projections.</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6. A point F is on V.P and 20 above H.P. Draw its projections.</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7.  A point G is lying on both H.P and V.P. Draw its projections.</a:t>
            </a:r>
            <a:endParaRPr lang="en-US" sz="2000" b="1" dirty="0">
              <a:latin typeface="Times New Roman" pitchFamily="18" charset="0"/>
              <a:cs typeface="Times New Roman" pitchFamily="18" charset="0"/>
            </a:endParaRPr>
          </a:p>
        </p:txBody>
      </p:sp>
      <p:pic>
        <p:nvPicPr>
          <p:cNvPr id="5122" name="Picture 2" descr="D:\VITS\2-ED\Practice problems\5,6,7.jpeg"/>
          <p:cNvPicPr>
            <a:picLocks noGrp="1" noChangeAspect="1" noChangeArrowheads="1"/>
          </p:cNvPicPr>
          <p:nvPr>
            <p:ph idx="1"/>
          </p:nvPr>
        </p:nvPicPr>
        <p:blipFill>
          <a:blip r:embed="rId2"/>
          <a:srcRect/>
          <a:stretch>
            <a:fillRect/>
          </a:stretch>
        </p:blipFill>
        <p:spPr bwMode="auto">
          <a:xfrm>
            <a:off x="2410839" y="1333500"/>
            <a:ext cx="4322321"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200" b="1" dirty="0" smtClean="0">
                <a:latin typeface="Times New Roman" pitchFamily="18" charset="0"/>
                <a:cs typeface="Times New Roman" pitchFamily="18" charset="0"/>
              </a:rPr>
              <a:t>8. A point A is 20 above H.P, 30 in front of V.P and 25 in front of P.P. Draw (</a:t>
            </a:r>
            <a:r>
              <a:rPr lang="en-US" sz="2200" b="1" dirty="0" err="1" smtClean="0">
                <a:latin typeface="Times New Roman" pitchFamily="18" charset="0"/>
                <a:cs typeface="Times New Roman" pitchFamily="18" charset="0"/>
              </a:rPr>
              <a:t>i</a:t>
            </a:r>
            <a:r>
              <a:rPr lang="en-US" sz="2200" b="1" dirty="0" smtClean="0">
                <a:latin typeface="Times New Roman" pitchFamily="18" charset="0"/>
                <a:cs typeface="Times New Roman" pitchFamily="18" charset="0"/>
              </a:rPr>
              <a:t>) front view, (ii) top view and (iii) left side view of the point.</a:t>
            </a:r>
            <a:endParaRPr lang="en-US" sz="2200" b="1" dirty="0">
              <a:latin typeface="Times New Roman" pitchFamily="18" charset="0"/>
              <a:cs typeface="Times New Roman" pitchFamily="18" charset="0"/>
            </a:endParaRPr>
          </a:p>
        </p:txBody>
      </p:sp>
      <p:pic>
        <p:nvPicPr>
          <p:cNvPr id="6146" name="Picture 2" descr="D:\VITS\2-ED\Practice problems\8.jpeg"/>
          <p:cNvPicPr>
            <a:picLocks noGrp="1" noChangeAspect="1" noChangeArrowheads="1"/>
          </p:cNvPicPr>
          <p:nvPr>
            <p:ph idx="1"/>
          </p:nvPr>
        </p:nvPicPr>
        <p:blipFill>
          <a:blip r:embed="rId2"/>
          <a:srcRect/>
          <a:stretch>
            <a:fillRect/>
          </a:stretch>
        </p:blipFill>
        <p:spPr bwMode="auto">
          <a:xfrm>
            <a:off x="2590049" y="1333500"/>
            <a:ext cx="3963901"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200" b="1" dirty="0" smtClean="0">
                <a:latin typeface="Times New Roman" pitchFamily="18" charset="0"/>
                <a:cs typeface="Times New Roman" pitchFamily="18" charset="0"/>
              </a:rPr>
              <a:t>9. A point P is 40 from both the principal planes of projection. Draw its projections.</a:t>
            </a:r>
            <a:endParaRPr lang="en-US" b="1" dirty="0">
              <a:latin typeface="Times New Roman" pitchFamily="18" charset="0"/>
              <a:cs typeface="Times New Roman" pitchFamily="18" charset="0"/>
            </a:endParaRPr>
          </a:p>
        </p:txBody>
      </p:sp>
      <p:pic>
        <p:nvPicPr>
          <p:cNvPr id="7170" name="Picture 2" descr="D:\VITS\2-ED\Practice problems\9.jpeg"/>
          <p:cNvPicPr>
            <a:picLocks noGrp="1" noChangeAspect="1" noChangeArrowheads="1"/>
          </p:cNvPicPr>
          <p:nvPr>
            <p:ph idx="1"/>
          </p:nvPr>
        </p:nvPicPr>
        <p:blipFill>
          <a:blip r:embed="rId2"/>
          <a:srcRect/>
          <a:stretch>
            <a:fillRect/>
          </a:stretch>
        </p:blipFill>
        <p:spPr bwMode="auto">
          <a:xfrm>
            <a:off x="835133" y="1333500"/>
            <a:ext cx="7473734" cy="3771900"/>
          </a:xfrm>
          <a:prstGeom prst="rect">
            <a:avLst/>
          </a:prstGeom>
          <a:noFill/>
        </p:spPr>
      </p:pic>
      <p:sp>
        <p:nvSpPr>
          <p:cNvPr id="4" name="Footer Placeholder 3"/>
          <p:cNvSpPr>
            <a:spLocks noGrp="1"/>
          </p:cNvSpPr>
          <p:nvPr>
            <p:ph type="ftr" sz="quarter" idx="11"/>
          </p:nvPr>
        </p:nvSpPr>
        <p:spPr/>
        <p:txBody>
          <a:bodyPr/>
          <a:lstStyle/>
          <a:p>
            <a:r>
              <a:rPr lang="en-US" smtClean="0"/>
              <a:t>Prepared by N.C.KRISHNA PRASAD,Asst.Professor</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304</TotalTime>
  <Words>1397</Words>
  <Application>Microsoft Office PowerPoint</Application>
  <PresentationFormat>On-screen Show (16:10)</PresentationFormat>
  <Paragraphs>75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Projection of points, lines</vt:lpstr>
      <vt:lpstr>Projection of points</vt:lpstr>
      <vt:lpstr>1. A point A is 20 above H.P and 30 in front of V.P. Draw the projections of the point.</vt:lpstr>
      <vt:lpstr>2. A point B is 20 above H.P and 30 behind V.P. Draw its projections.</vt:lpstr>
      <vt:lpstr>3. A point C is 20 below H.P and 30 behind V.P. Draw its projections.</vt:lpstr>
      <vt:lpstr>4. A point D is 20 below HP and 30 in front of V.P. Draw its projections.</vt:lpstr>
      <vt:lpstr>5. A point E is on H.P and 30 in front of V.P. Draw its projections. 6. A point F is on V.P and 20 above H.P. Draw its projections. 7.  A point G is lying on both H.P and V.P. Draw its projections.</vt:lpstr>
      <vt:lpstr>8. A point A is 20 above H.P, 30 in front of V.P and 25 in front of P.P. Draw (i) front view, (ii) top view and (iii) left side view of the point.</vt:lpstr>
      <vt:lpstr>9. A point P is 40 from both the principal planes of projection. Draw its projections.</vt:lpstr>
      <vt:lpstr>10. A point A is 15 above H.P and 20 in front of V.P. Another point B is 25 behind V.P and 40 below H.P. Draw the projections of A and B, keeping the distance between the projectors equal to 90. Draw straight lines, joining (i) the top views and (ii) the front views.</vt:lpstr>
      <vt:lpstr>11. A point A is on H.P and 40 in front of V.P. Another point B is on VP and below H.P. The line joining their front views makes an angle of 45° with xy, while the line joining their top views makes an angle of 30°. Find the distance of the point B from H.P.</vt:lpstr>
      <vt:lpstr>12. Two points A and B are on H.P; the point A being 30 in front of V.P. while B is 45 behind V.P. The line joining their top views makes an angle of 45° with xy. Find the horizontal distance between two points.</vt:lpstr>
      <vt:lpstr>13. A point A is 20 above H.P and in the first quadrant. Its shortest distance from the reference line XY is 40. Draw the projections of the point and determine its distance from V.P.</vt:lpstr>
      <vt:lpstr>  </vt:lpstr>
      <vt:lpstr>Projection of lines</vt:lpstr>
      <vt:lpstr>15. A line AB of 50 long, is parallel to both H.P and V.P. The line is 40 above H.P and 30 in front of V.P. Draw the projections of the line.</vt:lpstr>
      <vt:lpstr>16. A line AB of 25 long, is perpendicular to H.P and parallel to V.P. The end points A and B of the line are 35 and 10 above H.P respectively. The line is 20 in front of V.P. Draw the projections of the line.</vt:lpstr>
      <vt:lpstr>17. A line AB of 25 long, is perpendicular to V.P and parallel to H.P. The end points A and B of the line are 10 and 35 in front of V.P respectively. The line is 20 above H.P. Draw its projections.</vt:lpstr>
      <vt:lpstr>18. A line AB is 30 long and inclined at 30° to H.P. and parallel to V.P. The end A of the line is 15 above H.P and 20 in front of V.P. Draw the projections of the line.</vt:lpstr>
      <vt:lpstr>19. A line AB is 30 long and inclined at 30° to V.P and parallel to H.P. The end A of the line is 15 above H.P and 20 in front of V.P. Draw its projections.</vt:lpstr>
      <vt:lpstr>20. A line AB of 100 length, is inclined at an angle of 30° to H.P and 45° to V.P. The point A is 15 above H.P and 20 in front of V.P. Draw the projections of the line.</vt:lpstr>
      <vt:lpstr>21. A line AB of 100 length is inclined at an angle of 30° to H.P and 45° to V.P. The point A is 15 above H.P, 20 in front of V.P and 120 from right profile plane (RPP). Draw (i) front view, (ii) top view and (iii) left side view of the line AB.</vt:lpstr>
      <vt:lpstr>22. A line AB of 70 long, is parallel to and 25 in front of V.P. Its one end is on H.P while the other is 40 above H.P. Draw the projections of the line and determine its inclination with H.P.</vt:lpstr>
      <vt:lpstr>23. A line AB is on H.P and its one end A is 20 in front of V.P. The line makes an angle of 45° with V.P and its front view is 60 long. Draw the projections of the line and determine the true length.</vt:lpstr>
      <vt:lpstr>24. The front view of a 7.5 cm long line measures 5.5cm. The line is parallel to the H.P and one of its ends is in the V.P and 2.5 cm above the H.P. Draw the projections of the line and determine its inclination with V.P.</vt:lpstr>
      <vt:lpstr>25. A line measuring 80 long has one of its ends 60 above H.P and 20 in front of V.P. The line is parallel to the H.P other end is 15 above H.P and in front of V.P. The front view of the line is 60 long. Draw the top view.</vt:lpstr>
      <vt:lpstr>26. A line AB of 75 length has its end A 15 above H.P and 20 in front of V.P. The length of top view is 50 and the top view makes an angle 45° with xy. Draw the projections.</vt:lpstr>
      <vt:lpstr>27. A line AB of 70 long, has its end A, 20 above H.P and 15 in front of V.P. The line is inclined at 30° to H.P and 60° to V.P. Draw its projections.</vt:lpstr>
      <vt:lpstr>28. A line AB of 70 long, has its end A at 10 above H.P and 15 in front of V.P. Its front view and top view measure 50 and 60 respectively. Draw the projections of the line and determine its inclinations with H.P and V.P.</vt:lpstr>
      <vt:lpstr>29. A line AB has its end A, 15 above H.P and 20 in front of V.P. The end B is 60 above HP and the line is inclined at 30° to H.P. The distance between the end projectors of the line is 55 Draw the projectors and find its inclination with V.P.</vt:lpstr>
      <vt:lpstr>30. A line of 100 long, makes an angle of 35° with H.P and 45° with VP. Its mid-point is 20 above H.P and 15 in front of V.P. Draw the projections of the line.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75</cp:revision>
  <dcterms:created xsi:type="dcterms:W3CDTF">2006-08-16T00:00:00Z</dcterms:created>
  <dcterms:modified xsi:type="dcterms:W3CDTF">2022-03-27T06:56:59Z</dcterms:modified>
</cp:coreProperties>
</file>