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5" r:id="rId5"/>
    <p:sldId id="264" r:id="rId6"/>
    <p:sldId id="263" r:id="rId7"/>
    <p:sldId id="262" r:id="rId8"/>
    <p:sldId id="261" r:id="rId9"/>
    <p:sldId id="260" r:id="rId10"/>
    <p:sldId id="259" r:id="rId11"/>
    <p:sldId id="258" r:id="rId12"/>
    <p:sldId id="257" r:id="rId13"/>
    <p:sldId id="276" r:id="rId14"/>
    <p:sldId id="277" r:id="rId15"/>
    <p:sldId id="278" r:id="rId16"/>
    <p:sldId id="279" r:id="rId17"/>
    <p:sldId id="280" r:id="rId18"/>
    <p:sldId id="281" r:id="rId19"/>
    <p:sldId id="282" r:id="rId20"/>
    <p:sldId id="284" r:id="rId21"/>
    <p:sldId id="285" r:id="rId22"/>
    <p:sldId id="286" r:id="rId23"/>
    <p:sldId id="287" r:id="rId24"/>
    <p:sldId id="288" r:id="rId25"/>
    <p:sldId id="289" r:id="rId26"/>
    <p:sldId id="290" r:id="rId27"/>
    <p:sldId id="291" r:id="rId28"/>
    <p:sldId id="292" r:id="rId29"/>
    <p:sldId id="293" r:id="rId30"/>
    <p:sldId id="294" r:id="rId31"/>
    <p:sldId id="302" r:id="rId32"/>
    <p:sldId id="295" r:id="rId33"/>
    <p:sldId id="296" r:id="rId34"/>
    <p:sldId id="297" r:id="rId35"/>
    <p:sldId id="298" r:id="rId36"/>
    <p:sldId id="299" r:id="rId37"/>
    <p:sldId id="300"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6600"/>
              <a:t>UNIT 5 SE&amp;OOAD</a:t>
            </a:r>
            <a:endParaRPr lang="en-US" sz="6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5925" y="317500"/>
            <a:ext cx="11404600" cy="6251575"/>
          </a:xfrm>
        </p:spPr>
        <p:txBody>
          <a:bodyPr/>
          <a:p>
            <a:r>
              <a:rPr lang="en-US" sz="4000" b="1" u="sng">
                <a:solidFill>
                  <a:schemeClr val="accent1">
                    <a:lumMod val="75000"/>
                  </a:schemeClr>
                </a:solidFill>
              </a:rPr>
              <a:t>Importance of SCM:</a:t>
            </a:r>
            <a:endParaRPr lang="en-US" sz="4000" b="1" u="sng">
              <a:solidFill>
                <a:schemeClr val="accent1">
                  <a:lumMod val="75000"/>
                </a:schemeClr>
              </a:solidFill>
            </a:endParaRPr>
          </a:p>
          <a:p>
            <a:pPr marL="0" indent="0">
              <a:buNone/>
            </a:pPr>
            <a:endParaRPr lang="en-US"/>
          </a:p>
          <a:p>
            <a:r>
              <a:rPr lang="en-US"/>
              <a:t>It is practical in controlling and managing the access to various SCIs e.g., by preventing the two members of a team for checking out the same component for modification at the same time.</a:t>
            </a:r>
            <a:endParaRPr lang="en-US"/>
          </a:p>
          <a:p>
            <a:r>
              <a:rPr lang="en-US"/>
              <a:t>it provides the tool to ensure that changes are being properly implemented.</a:t>
            </a:r>
            <a:endParaRPr lang="en-US"/>
          </a:p>
          <a:p>
            <a:endParaRPr lang="en-US"/>
          </a:p>
          <a:p>
            <a:r>
              <a:rPr lang="en-US"/>
              <a:t>It has the capability of describing and storing the various constituent of software.</a:t>
            </a:r>
            <a:endParaRPr lang="en-US"/>
          </a:p>
          <a:p>
            <a:endParaRPr lang="en-US"/>
          </a:p>
          <a:p>
            <a:r>
              <a:rPr lang="en-US"/>
              <a:t>SCM is used in keeping a system in a consistent state by automatically producing derived version upon modification of the same component.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670" y="196215"/>
            <a:ext cx="11586210" cy="6418580"/>
          </a:xfrm>
        </p:spPr>
        <p:txBody>
          <a:bodyPr>
            <a:normAutofit lnSpcReduction="10000"/>
          </a:bodyPr>
          <a:p>
            <a:r>
              <a:rPr lang="en-US" sz="4000" b="1" u="sng">
                <a:solidFill>
                  <a:schemeClr val="accent1">
                    <a:lumMod val="75000"/>
                  </a:schemeClr>
                </a:solidFill>
              </a:rPr>
              <a:t>PROJECT PLANNING ACTIVITIES LIST:</a:t>
            </a:r>
            <a:endParaRPr lang="en-US" sz="4000" b="1" u="sng">
              <a:solidFill>
                <a:schemeClr val="accent1">
                  <a:lumMod val="75000"/>
                </a:schemeClr>
              </a:solidFill>
            </a:endParaRPr>
          </a:p>
          <a:p>
            <a:r>
              <a:rPr lang="en-US"/>
              <a:t>The activity planning stage is very important for any type of project.</a:t>
            </a:r>
            <a:endParaRPr lang="en-US"/>
          </a:p>
          <a:p>
            <a:r>
              <a:rPr lang="en-US"/>
              <a:t> Let’s take a look at a project planning activities list for activity planning and sequencing:</a:t>
            </a:r>
            <a:endParaRPr lang="en-US"/>
          </a:p>
          <a:p>
            <a:endParaRPr lang="en-US"/>
          </a:p>
          <a:p>
            <a:r>
              <a:rPr lang="en-US"/>
              <a:t> Determine project requirements</a:t>
            </a:r>
            <a:endParaRPr lang="en-US"/>
          </a:p>
          <a:p>
            <a:r>
              <a:rPr lang="en-US"/>
              <a:t>Identify all database</a:t>
            </a:r>
            <a:endParaRPr lang="en-US"/>
          </a:p>
          <a:p>
            <a:r>
              <a:rPr lang="en-US"/>
              <a:t>Determine cost estimates</a:t>
            </a:r>
            <a:endParaRPr lang="en-US"/>
          </a:p>
          <a:p>
            <a:r>
              <a:rPr lang="en-US"/>
              <a:t>Revise the risk assessment</a:t>
            </a:r>
            <a:endParaRPr lang="en-US"/>
          </a:p>
          <a:p>
            <a:r>
              <a:rPr lang="en-US"/>
              <a:t>Define and identify critical success factors</a:t>
            </a:r>
            <a:endParaRPr lang="en-US"/>
          </a:p>
          <a:p>
            <a:r>
              <a:rPr lang="en-US"/>
              <a:t>Write up the project charter</a:t>
            </a:r>
            <a:endParaRPr lang="en-US"/>
          </a:p>
          <a:p>
            <a:r>
              <a:rPr lang="en-US"/>
              <a:t>Create a detailed project plan</a:t>
            </a:r>
            <a:endParaRPr lang="en-US"/>
          </a:p>
          <a:p>
            <a:r>
              <a:rPr lang="en-US"/>
              <a:t>Begin the project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0515" y="257175"/>
            <a:ext cx="11585575" cy="6327140"/>
          </a:xfrm>
        </p:spPr>
        <p:txBody>
          <a:bodyPr/>
          <a:p>
            <a:r>
              <a:rPr lang="en-US"/>
              <a:t>Activity planning in project management and process plans that offer detailed outlines of work instructions will greatly help project teams and stimulate productive and effective work. </a:t>
            </a:r>
            <a:endParaRPr lang="en-US"/>
          </a:p>
          <a:p>
            <a:r>
              <a:rPr lang="en-US"/>
              <a:t>Process activity planning offers important step-by-step instructions that are crucial to understand in order to team members to perform activities properly and to a higher level of quality.</a:t>
            </a:r>
            <a:endParaRPr lang="en-US"/>
          </a:p>
          <a:p>
            <a:r>
              <a:rPr lang="en-US"/>
              <a:t> </a:t>
            </a:r>
            <a:r>
              <a:rPr lang="en-US" sz="4400" b="1">
                <a:solidFill>
                  <a:schemeClr val="accent1">
                    <a:lumMod val="75000"/>
                  </a:schemeClr>
                </a:solidFill>
              </a:rPr>
              <a:t>Sinnaps:</a:t>
            </a:r>
            <a:r>
              <a:rPr lang="en-US" sz="4400" b="1">
                <a:solidFill>
                  <a:schemeClr val="tx1">
                    <a:lumMod val="50000"/>
                    <a:lumOff val="50000"/>
                  </a:schemeClr>
                </a:solidFill>
              </a:rPr>
              <a:t>cr</a:t>
            </a:r>
            <a:r>
              <a:rPr lang="en-US"/>
              <a:t>itical path of your project that calculates the most optimal workflow and highlights task dependencies as well as the activities most crucial to successful project completion. </a:t>
            </a:r>
            <a:endParaRPr lang="en-US"/>
          </a:p>
          <a:p>
            <a:r>
              <a:rPr lang="en-US"/>
              <a:t>This can be used for software planning activities and generic project planning activities.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riticalpath"/>
          <p:cNvPicPr>
            <a:picLocks noChangeAspect="1"/>
          </p:cNvPicPr>
          <p:nvPr>
            <p:ph idx="1"/>
          </p:nvPr>
        </p:nvPicPr>
        <p:blipFill>
          <a:blip r:embed="rId1"/>
          <a:stretch>
            <a:fillRect/>
          </a:stretch>
        </p:blipFill>
        <p:spPr>
          <a:xfrm>
            <a:off x="1364615" y="301625"/>
            <a:ext cx="9326245" cy="6388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1150" y="332105"/>
            <a:ext cx="11615420" cy="6252845"/>
          </a:xfrm>
        </p:spPr>
        <p:txBody>
          <a:bodyPr/>
          <a:p>
            <a:r>
              <a:rPr lang="en-US"/>
              <a:t>Activity planning and sequencing can be carefully monitored and controlled with activity planning in software project management tools such as the Kanban board that is linked with your Gantt flow and shows real-time project progress and status. </a:t>
            </a:r>
            <a:endParaRPr lang="en-US"/>
          </a:p>
          <a:p>
            <a:r>
              <a:rPr lang="en-US"/>
              <a:t>Planning and activities done during the project can be validated easily by project team members assigned to the tasks. </a:t>
            </a:r>
            <a:endParaRPr lang="en-US"/>
          </a:p>
          <a:p>
            <a:r>
              <a:rPr lang="en-US"/>
              <a:t>Each activity includes detailed information to help team members understand what is required and planning activities across a timeline lets them know when completion is due.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035" y="332105"/>
            <a:ext cx="11662410" cy="6222365"/>
          </a:xfrm>
        </p:spPr>
        <p:txBody>
          <a:bodyPr/>
          <a:p>
            <a:r>
              <a:rPr lang="en-US" sz="4000" b="1" u="sng">
                <a:solidFill>
                  <a:schemeClr val="accent1">
                    <a:lumMod val="75000"/>
                  </a:schemeClr>
                </a:solidFill>
              </a:rPr>
              <a:t>Software Measurement and Metrics:</a:t>
            </a:r>
            <a:endParaRPr lang="en-US" sz="4000" b="1" u="sng">
              <a:solidFill>
                <a:schemeClr val="accent1">
                  <a:lumMod val="75000"/>
                </a:schemeClr>
              </a:solidFill>
            </a:endParaRPr>
          </a:p>
          <a:p>
            <a:r>
              <a:rPr lang="en-US"/>
              <a:t>Software Measurement: A measurement is a manifestation of the size, quantity, amount, or dimension of a particular attribute of a product or process. </a:t>
            </a:r>
            <a:endParaRPr lang="en-US"/>
          </a:p>
          <a:p>
            <a:r>
              <a:rPr lang="en-US"/>
              <a:t>Software measurement is a titrate impute of a characteristic of a software product or the software process.</a:t>
            </a:r>
            <a:endParaRPr lang="en-US"/>
          </a:p>
          <a:p>
            <a:r>
              <a:rPr lang="en-US"/>
              <a:t> It is an authority within software engineering. The software measurement process is defined and governed by ISO Standard.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0825" y="257175"/>
            <a:ext cx="11631295" cy="6462395"/>
          </a:xfrm>
        </p:spPr>
        <p:txBody>
          <a:bodyPr>
            <a:normAutofit/>
          </a:bodyPr>
          <a:p>
            <a:r>
              <a:rPr lang="en-US" sz="4000" b="1" u="sng">
                <a:solidFill>
                  <a:schemeClr val="accent1">
                    <a:lumMod val="75000"/>
                  </a:schemeClr>
                </a:solidFill>
              </a:rPr>
              <a:t>Software Measurement Principles: </a:t>
            </a:r>
            <a:endParaRPr lang="en-US" sz="4000" b="1" u="sng">
              <a:solidFill>
                <a:schemeClr val="accent1">
                  <a:lumMod val="75000"/>
                </a:schemeClr>
              </a:solidFill>
            </a:endParaRPr>
          </a:p>
          <a:p>
            <a:r>
              <a:rPr lang="en-US"/>
              <a:t>The software measurement process can be characterized by five activities-</a:t>
            </a:r>
            <a:endParaRPr lang="en-US"/>
          </a:p>
          <a:p>
            <a:endParaRPr lang="en-US"/>
          </a:p>
          <a:p>
            <a:r>
              <a:rPr lang="en-US" b="1" u="sng">
                <a:solidFill>
                  <a:srgbClr val="C00000"/>
                </a:solidFill>
              </a:rPr>
              <a:t>Formulation:</a:t>
            </a:r>
            <a:r>
              <a:rPr lang="en-US"/>
              <a:t> The derivation of software measures and metrics appropriate for the representation of the software that is being considered.</a:t>
            </a:r>
            <a:endParaRPr lang="en-US"/>
          </a:p>
          <a:p>
            <a:r>
              <a:rPr lang="en-US" b="1" u="sng">
                <a:solidFill>
                  <a:srgbClr val="C00000"/>
                </a:solidFill>
              </a:rPr>
              <a:t>Collection:</a:t>
            </a:r>
            <a:r>
              <a:rPr lang="en-US"/>
              <a:t> The mechanism used to accumulate data required to derive the formulated metrics.</a:t>
            </a:r>
            <a:endParaRPr lang="en-US"/>
          </a:p>
          <a:p>
            <a:r>
              <a:rPr lang="en-US" b="1" u="sng">
                <a:solidFill>
                  <a:srgbClr val="C00000"/>
                </a:solidFill>
              </a:rPr>
              <a:t>Analysis: </a:t>
            </a:r>
            <a:r>
              <a:rPr lang="en-US"/>
              <a:t>The computation of metrics and the application of mathematical tools.</a:t>
            </a:r>
            <a:endParaRPr lang="en-US"/>
          </a:p>
          <a:p>
            <a:r>
              <a:rPr lang="en-US" b="1" u="sng">
                <a:solidFill>
                  <a:srgbClr val="C00000"/>
                </a:solidFill>
              </a:rPr>
              <a:t>Interpretation: </a:t>
            </a:r>
            <a:r>
              <a:rPr lang="en-US"/>
              <a:t>The evaluation of metrics resulting in insight into the quality of the representation.</a:t>
            </a:r>
            <a:endParaRPr lang="en-US"/>
          </a:p>
          <a:p>
            <a:r>
              <a:rPr lang="en-US" b="1" u="sng">
                <a:solidFill>
                  <a:srgbClr val="C00000"/>
                </a:solidFill>
              </a:rPr>
              <a:t>Feedback: </a:t>
            </a:r>
            <a:r>
              <a:rPr lang="en-US"/>
              <a:t>Recommendation derived from the interpretation of product metrics transmitted to the software team.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755" y="196215"/>
            <a:ext cx="11570970" cy="5981065"/>
          </a:xfrm>
        </p:spPr>
        <p:txBody>
          <a:bodyPr/>
          <a:p>
            <a:r>
              <a:rPr lang="en-US" sz="4000" b="1" u="sng">
                <a:solidFill>
                  <a:srgbClr val="C00000"/>
                </a:solidFill>
              </a:rPr>
              <a:t>Need for Software Measurement: </a:t>
            </a:r>
            <a:endParaRPr lang="en-US" sz="4000" b="1" u="sng">
              <a:solidFill>
                <a:srgbClr val="C00000"/>
              </a:solidFill>
            </a:endParaRPr>
          </a:p>
          <a:p>
            <a:pPr marL="0" indent="0">
              <a:buNone/>
            </a:pPr>
            <a:endParaRPr lang="en-US"/>
          </a:p>
          <a:p>
            <a:pPr marL="0" indent="0">
              <a:buNone/>
            </a:pPr>
            <a:r>
              <a:rPr lang="en-US"/>
              <a:t>Software is measured to: </a:t>
            </a:r>
            <a:endParaRPr lang="en-US"/>
          </a:p>
          <a:p>
            <a:endParaRPr lang="en-US"/>
          </a:p>
          <a:p>
            <a:r>
              <a:rPr lang="en-US"/>
              <a:t>Create the quality of the current product or process.</a:t>
            </a:r>
            <a:endParaRPr lang="en-US"/>
          </a:p>
          <a:p>
            <a:r>
              <a:rPr lang="en-US"/>
              <a:t>Anticipate future qualities of the product or process.</a:t>
            </a:r>
            <a:endParaRPr lang="en-US"/>
          </a:p>
          <a:p>
            <a:r>
              <a:rPr lang="en-US"/>
              <a:t>Enhance the quality of a product or process.</a:t>
            </a:r>
            <a:endParaRPr lang="en-US"/>
          </a:p>
          <a:p>
            <a:r>
              <a:rPr lang="en-US"/>
              <a:t>Regulate the state of the project in relation to budget and schedule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670" y="257175"/>
            <a:ext cx="11480165" cy="6356985"/>
          </a:xfrm>
        </p:spPr>
        <p:txBody>
          <a:bodyPr/>
          <a:p>
            <a:r>
              <a:rPr lang="en-US" sz="3600" b="1" u="sng">
                <a:solidFill>
                  <a:srgbClr val="C00000"/>
                </a:solidFill>
              </a:rPr>
              <a:t>Classification of Software Measurement:</a:t>
            </a:r>
            <a:endParaRPr lang="en-US" sz="3600" b="1" u="sng">
              <a:solidFill>
                <a:srgbClr val="C00000"/>
              </a:solidFill>
            </a:endParaRPr>
          </a:p>
          <a:p>
            <a:pPr marL="0" indent="0">
              <a:buNone/>
            </a:pPr>
            <a:endParaRPr lang="en-US" sz="3600" b="1" u="sng">
              <a:solidFill>
                <a:srgbClr val="C00000"/>
              </a:solidFill>
            </a:endParaRPr>
          </a:p>
          <a:p>
            <a:r>
              <a:rPr lang="en-US"/>
              <a:t>There are 2 types of software measurement: </a:t>
            </a:r>
            <a:endParaRPr lang="en-US"/>
          </a:p>
          <a:p>
            <a:pPr marL="0" indent="0">
              <a:buNone/>
            </a:pPr>
            <a:r>
              <a:rPr lang="en-US"/>
              <a:t>1)</a:t>
            </a:r>
            <a:r>
              <a:rPr lang="en-US" b="1" u="sng">
                <a:solidFill>
                  <a:srgbClr val="C00000"/>
                </a:solidFill>
              </a:rPr>
              <a:t>Direct Measurement:</a:t>
            </a:r>
            <a:r>
              <a:rPr lang="en-US"/>
              <a:t> In direct measurement, the product, process, or thing is measured directly using a standard scale.</a:t>
            </a:r>
            <a:endParaRPr lang="en-US"/>
          </a:p>
          <a:p>
            <a:pPr marL="0" indent="0">
              <a:buNone/>
            </a:pPr>
            <a:r>
              <a:rPr lang="en-US"/>
              <a:t>2)</a:t>
            </a:r>
            <a:r>
              <a:rPr lang="en-US" b="1" u="sng">
                <a:solidFill>
                  <a:srgbClr val="C00000"/>
                </a:solidFill>
              </a:rPr>
              <a:t>Indirect Measurement:</a:t>
            </a:r>
            <a:r>
              <a:rPr lang="en-US"/>
              <a:t> In indirect measurement, the quantity or quality to be measured is measured using related parameters i.e. by use of reference.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9555" y="165735"/>
            <a:ext cx="11496675" cy="6373495"/>
          </a:xfrm>
        </p:spPr>
        <p:txBody>
          <a:bodyPr>
            <a:normAutofit/>
          </a:bodyPr>
          <a:p>
            <a:r>
              <a:rPr lang="en-US" sz="4000" b="1" u="sng">
                <a:solidFill>
                  <a:srgbClr val="C00000"/>
                </a:solidFill>
              </a:rPr>
              <a:t>Metrics: </a:t>
            </a:r>
            <a:endParaRPr lang="en-US" sz="4000" b="1" u="sng">
              <a:solidFill>
                <a:srgbClr val="C00000"/>
              </a:solidFill>
            </a:endParaRPr>
          </a:p>
          <a:p>
            <a:r>
              <a:rPr lang="en-US"/>
              <a:t>A metric is a measurement of the level at which any impute belongs to a system product or process. </a:t>
            </a:r>
            <a:endParaRPr lang="en-US"/>
          </a:p>
          <a:p>
            <a:endParaRPr lang="en-US"/>
          </a:p>
          <a:p>
            <a:r>
              <a:rPr lang="en-US"/>
              <a:t>Software metrics will be useful only if they are characterized effectively and validated so that their worth is proven.</a:t>
            </a:r>
            <a:endParaRPr lang="en-US"/>
          </a:p>
          <a:p>
            <a:r>
              <a:rPr lang="en-US"/>
              <a:t> There are 4 functions related to software metrics: </a:t>
            </a:r>
            <a:endParaRPr lang="en-US"/>
          </a:p>
          <a:p>
            <a:endParaRPr lang="en-US"/>
          </a:p>
          <a:p>
            <a:r>
              <a:rPr lang="en-US"/>
              <a:t>Planning</a:t>
            </a:r>
            <a:endParaRPr lang="en-US"/>
          </a:p>
          <a:p>
            <a:r>
              <a:rPr lang="en-US"/>
              <a:t>Organizing</a:t>
            </a:r>
            <a:endParaRPr lang="en-US"/>
          </a:p>
          <a:p>
            <a:r>
              <a:rPr lang="en-US"/>
              <a:t>Controlling</a:t>
            </a:r>
            <a:endParaRPr lang="en-US"/>
          </a:p>
          <a:p>
            <a:r>
              <a:rPr lang="en-US"/>
              <a:t>Improving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5910" y="212725"/>
            <a:ext cx="11555095" cy="6341745"/>
          </a:xfrm>
        </p:spPr>
        <p:txBody>
          <a:bodyPr/>
          <a:p>
            <a:pPr marL="0" indent="0">
              <a:buNone/>
            </a:pPr>
            <a:r>
              <a:rPr lang="en-US" sz="4000" b="1" u="sng">
                <a:solidFill>
                  <a:schemeClr val="accent1">
                    <a:lumMod val="75000"/>
                  </a:schemeClr>
                </a:solidFill>
              </a:rPr>
              <a:t>Software project management:</a:t>
            </a:r>
            <a:endParaRPr lang="en-US" sz="4000" b="1" u="sng">
              <a:solidFill>
                <a:schemeClr val="accent1">
                  <a:lumMod val="75000"/>
                </a:schemeClr>
              </a:solidFill>
            </a:endParaRPr>
          </a:p>
          <a:p>
            <a:pPr marL="0" indent="0">
              <a:buNone/>
            </a:pPr>
            <a:endParaRPr lang="en-US" sz="4000" b="1" u="sng">
              <a:solidFill>
                <a:schemeClr val="accent1">
                  <a:lumMod val="75000"/>
                </a:schemeClr>
              </a:solidFill>
            </a:endParaRPr>
          </a:p>
          <a:p>
            <a:pPr>
              <a:buFont typeface="Arial" panose="020B0604020202020204" pitchFamily="34" charset="0"/>
              <a:buChar char="•"/>
            </a:pPr>
            <a:r>
              <a:rPr lang="en-US"/>
              <a:t>It is an art and discipline of planning and supervising software projects. </a:t>
            </a:r>
            <a:endParaRPr lang="en-US"/>
          </a:p>
          <a:p>
            <a:r>
              <a:rPr lang="en-US"/>
              <a:t>It is a sub-discipline of software project management in which software projects planned, implemented, monitored and controlled.</a:t>
            </a:r>
            <a:endParaRPr lang="en-US"/>
          </a:p>
          <a:p>
            <a:r>
              <a:rPr lang="en-US"/>
              <a:t>It is a procedure of managing, allocating and timing resources to develop computer software that fulfills requirements.</a:t>
            </a:r>
            <a:endParaRPr lang="en-US"/>
          </a:p>
          <a:p>
            <a:r>
              <a:rPr lang="en-US"/>
              <a:t>In software Project Management, the client and the developers need to know the length, period and cost of the project.</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1150" y="332105"/>
            <a:ext cx="11585575" cy="6328410"/>
          </a:xfrm>
        </p:spPr>
        <p:txBody>
          <a:bodyPr>
            <a:normAutofit/>
          </a:bodyPr>
          <a:p>
            <a:r>
              <a:rPr lang="en-US" sz="3600" b="1" u="sng">
                <a:solidFill>
                  <a:srgbClr val="C00000"/>
                </a:solidFill>
              </a:rPr>
              <a:t>Characteristics of software Metrics: </a:t>
            </a:r>
            <a:endParaRPr lang="en-US" sz="3600" b="1" u="sng">
              <a:solidFill>
                <a:srgbClr val="C00000"/>
              </a:solidFill>
            </a:endParaRPr>
          </a:p>
          <a:p>
            <a:endParaRPr lang="en-US" b="1" u="sng">
              <a:solidFill>
                <a:schemeClr val="accent1">
                  <a:lumMod val="75000"/>
                </a:schemeClr>
              </a:solidFill>
            </a:endParaRPr>
          </a:p>
          <a:p>
            <a:r>
              <a:rPr lang="en-US" b="1" u="sng">
                <a:solidFill>
                  <a:schemeClr val="accent1">
                    <a:lumMod val="75000"/>
                  </a:schemeClr>
                </a:solidFill>
              </a:rPr>
              <a:t>Quantitative: </a:t>
            </a:r>
            <a:r>
              <a:rPr lang="en-US"/>
              <a:t>Metrics must possess quantitative nature. It means metrics can be expressed in values.</a:t>
            </a:r>
            <a:endParaRPr lang="en-US"/>
          </a:p>
          <a:p>
            <a:r>
              <a:rPr lang="en-US" b="1" u="sng">
                <a:solidFill>
                  <a:schemeClr val="accent1">
                    <a:lumMod val="75000"/>
                  </a:schemeClr>
                </a:solidFill>
              </a:rPr>
              <a:t>Understandable: </a:t>
            </a:r>
            <a:r>
              <a:rPr lang="en-US"/>
              <a:t>Metric computation should be easily understood, and the method of computing metrics should be clearly defined.</a:t>
            </a:r>
            <a:endParaRPr lang="en-US"/>
          </a:p>
          <a:p>
            <a:r>
              <a:rPr lang="en-US" b="1" u="sng">
                <a:solidFill>
                  <a:schemeClr val="accent1">
                    <a:lumMod val="75000"/>
                  </a:schemeClr>
                </a:solidFill>
              </a:rPr>
              <a:t>Applicability:</a:t>
            </a:r>
            <a:r>
              <a:rPr lang="en-US"/>
              <a:t> Metrics should be applicable in the initial phases of the development of the software.</a:t>
            </a:r>
            <a:endParaRPr lang="en-US"/>
          </a:p>
          <a:p>
            <a:r>
              <a:rPr lang="en-US" b="1" u="sng">
                <a:solidFill>
                  <a:schemeClr val="accent1">
                    <a:lumMod val="75000"/>
                  </a:schemeClr>
                </a:solidFill>
              </a:rPr>
              <a:t>Repeatable:</a:t>
            </a:r>
            <a:r>
              <a:rPr lang="en-US"/>
              <a:t> The metric values should be the same when measured repeatedly and consistent in nature.</a:t>
            </a:r>
            <a:endParaRPr lang="en-US"/>
          </a:p>
          <a:p>
            <a:r>
              <a:rPr lang="en-US" b="1" u="sng">
                <a:solidFill>
                  <a:schemeClr val="accent1">
                    <a:lumMod val="75000"/>
                  </a:schemeClr>
                </a:solidFill>
              </a:rPr>
              <a:t>Economical:</a:t>
            </a:r>
            <a:r>
              <a:rPr lang="en-US"/>
              <a:t> The computation of metrics should be economical.</a:t>
            </a:r>
            <a:endParaRPr lang="en-US"/>
          </a:p>
          <a:p>
            <a:r>
              <a:rPr lang="en-US" b="1" u="sng">
                <a:solidFill>
                  <a:schemeClr val="accent1">
                    <a:lumMod val="75000"/>
                  </a:schemeClr>
                </a:solidFill>
              </a:rPr>
              <a:t>Language Independent:</a:t>
            </a:r>
            <a:r>
              <a:rPr lang="en-US"/>
              <a:t> Metrics should not depend on any programming language.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210820"/>
            <a:ext cx="11705590" cy="6494145"/>
          </a:xfrm>
        </p:spPr>
        <p:txBody>
          <a:bodyPr>
            <a:normAutofit fontScale="90000"/>
          </a:bodyPr>
          <a:p>
            <a:r>
              <a:rPr lang="en-US" sz="4400" b="1" u="sng">
                <a:solidFill>
                  <a:schemeClr val="accent1">
                    <a:lumMod val="75000"/>
                  </a:schemeClr>
                </a:solidFill>
              </a:rPr>
              <a:t>Classification of Software Metrics: </a:t>
            </a:r>
            <a:endParaRPr lang="en-US" sz="4400" b="1" u="sng">
              <a:solidFill>
                <a:schemeClr val="accent1">
                  <a:lumMod val="75000"/>
                </a:schemeClr>
              </a:solidFill>
            </a:endParaRPr>
          </a:p>
          <a:p>
            <a:r>
              <a:rPr lang="en-US">
                <a:latin typeface="Times New Roman" panose="02020603050405020304" charset="0"/>
                <a:cs typeface="Times New Roman" panose="02020603050405020304" charset="0"/>
              </a:rPr>
              <a:t>There are 3 types of software metrics: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u="sng">
                <a:solidFill>
                  <a:srgbClr val="C00000"/>
                </a:solidFill>
                <a:latin typeface="Times New Roman" panose="02020603050405020304" charset="0"/>
                <a:cs typeface="Times New Roman" panose="02020603050405020304" charset="0"/>
              </a:rPr>
              <a:t>Product Metrics:</a:t>
            </a:r>
            <a:r>
              <a:rPr lang="en-US">
                <a:latin typeface="Times New Roman" panose="02020603050405020304" charset="0"/>
                <a:cs typeface="Times New Roman" panose="02020603050405020304" charset="0"/>
              </a:rPr>
              <a:t> Product metrics are used to evaluate the state of the product, tracing risks and undercover prospective problem areas. The ability of the team to control quality is evaluated.</a:t>
            </a:r>
            <a:endParaRPr lang="en-US">
              <a:latin typeface="Times New Roman" panose="02020603050405020304" charset="0"/>
              <a:cs typeface="Times New Roman" panose="02020603050405020304" charset="0"/>
            </a:endParaRPr>
          </a:p>
          <a:p>
            <a:r>
              <a:rPr lang="en-US" b="1" u="sng">
                <a:solidFill>
                  <a:srgbClr val="C00000"/>
                </a:solidFill>
                <a:latin typeface="Times New Roman" panose="02020603050405020304" charset="0"/>
                <a:cs typeface="Times New Roman" panose="02020603050405020304" charset="0"/>
              </a:rPr>
              <a:t>Process Metrics: </a:t>
            </a:r>
            <a:r>
              <a:rPr lang="en-US">
                <a:latin typeface="Times New Roman" panose="02020603050405020304" charset="0"/>
                <a:cs typeface="Times New Roman" panose="02020603050405020304" charset="0"/>
              </a:rPr>
              <a:t>Process metrics pay particular attention to enhancing the long-term process of the team or organization.</a:t>
            </a:r>
            <a:endParaRPr lang="en-US">
              <a:latin typeface="Times New Roman" panose="02020603050405020304" charset="0"/>
              <a:cs typeface="Times New Roman" panose="02020603050405020304" charset="0"/>
            </a:endParaRPr>
          </a:p>
          <a:p>
            <a:r>
              <a:rPr lang="en-US" b="1" u="sng">
                <a:solidFill>
                  <a:srgbClr val="C00000"/>
                </a:solidFill>
                <a:latin typeface="Times New Roman" panose="02020603050405020304" charset="0"/>
                <a:cs typeface="Times New Roman" panose="02020603050405020304" charset="0"/>
              </a:rPr>
              <a:t>Project Metrics:</a:t>
            </a:r>
            <a:r>
              <a:rPr lang="en-US">
                <a:latin typeface="Times New Roman" panose="02020603050405020304" charset="0"/>
                <a:cs typeface="Times New Roman" panose="02020603050405020304" charset="0"/>
              </a:rPr>
              <a:t> The project matrix describes the project characteristic and execution process. Like....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Number of software developer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Staffing patterns over the life cycle of software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Cost and schedule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Productivity</a:t>
            </a:r>
            <a:endParaRPr 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0685" y="407035"/>
            <a:ext cx="11344275" cy="5770245"/>
          </a:xfrm>
        </p:spPr>
        <p:txBody>
          <a:bodyPr>
            <a:normAutofit lnSpcReduction="20000"/>
          </a:bodyPr>
          <a:p>
            <a:r>
              <a:rPr lang="en-US" sz="4400" b="1" u="sng">
                <a:solidFill>
                  <a:schemeClr val="accent1">
                    <a:lumMod val="75000"/>
                  </a:schemeClr>
                </a:solidFill>
              </a:rPr>
              <a:t>Advantages of Software Metrics :</a:t>
            </a:r>
            <a:endParaRPr lang="en-US" sz="4400" b="1" u="sng">
              <a:solidFill>
                <a:schemeClr val="accent1">
                  <a:lumMod val="75000"/>
                </a:schemeClr>
              </a:solidFill>
            </a:endParaRPr>
          </a:p>
          <a:p>
            <a:pPr marL="0" indent="0">
              <a:buNone/>
            </a:pPr>
            <a:endParaRPr lang="en-US"/>
          </a:p>
          <a:p>
            <a:r>
              <a:rPr lang="en-US">
                <a:latin typeface="Times New Roman" panose="02020603050405020304" charset="0"/>
                <a:cs typeface="Times New Roman" panose="02020603050405020304" charset="0"/>
              </a:rPr>
              <a:t>Reduction in cost or budget.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helps to identify the particular area for improvising.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helps to increase the product quality.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Managing the workloads and teams.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Reduction in overall time to produce the product,.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helps to determine the complexity of the code and to test the code with resources.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helps in providing effective planning, controlling and managing of the entire product.</a:t>
            </a:r>
            <a:endParaRPr lang="en-US">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755" y="226695"/>
            <a:ext cx="11676380" cy="6403340"/>
          </a:xfrm>
        </p:spPr>
        <p:txBody>
          <a:bodyPr/>
          <a:p>
            <a:r>
              <a:rPr lang="en-US" sz="4000" b="1" u="sng">
                <a:solidFill>
                  <a:schemeClr val="accent1">
                    <a:lumMod val="75000"/>
                  </a:schemeClr>
                </a:solidFill>
              </a:rPr>
              <a:t>Disadvantages of Software Metrics :</a:t>
            </a:r>
            <a:endParaRPr lang="en-US" sz="4000" b="1" u="sng">
              <a:solidFill>
                <a:schemeClr val="accent1">
                  <a:lumMod val="75000"/>
                </a:schemeClr>
              </a:solidFill>
            </a:endParaRPr>
          </a:p>
          <a:p>
            <a:pPr marL="0" indent="0">
              <a:buNone/>
            </a:pPr>
            <a:endParaRPr lang="en-US"/>
          </a:p>
          <a:p>
            <a:r>
              <a:rPr lang="en-US"/>
              <a:t>It is expensive and difficult to implement the metrics in some cases.</a:t>
            </a:r>
            <a:endParaRPr lang="en-US"/>
          </a:p>
          <a:p>
            <a:r>
              <a:rPr lang="en-US"/>
              <a:t>Performance of the entire team or an individual from the team can’t be determined. </a:t>
            </a:r>
            <a:endParaRPr lang="en-US"/>
          </a:p>
          <a:p>
            <a:r>
              <a:rPr lang="en-US"/>
              <a:t>Only the performance of the product is determined.</a:t>
            </a:r>
            <a:endParaRPr lang="en-US"/>
          </a:p>
          <a:p>
            <a:r>
              <a:rPr lang="en-US"/>
              <a:t>Sometimes the quality of the product is not met with the expectation.</a:t>
            </a:r>
            <a:endParaRPr lang="en-US"/>
          </a:p>
          <a:p>
            <a:r>
              <a:rPr lang="en-US"/>
              <a:t>It leads to measure the unwanted data which is wastage of time.</a:t>
            </a:r>
            <a:endParaRPr lang="en-US"/>
          </a:p>
          <a:p>
            <a:r>
              <a:rPr lang="en-US"/>
              <a:t>Measuring the incorrect data leads to make wrong decision making.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196850"/>
            <a:ext cx="11782425" cy="6372860"/>
          </a:xfrm>
        </p:spPr>
        <p:txBody>
          <a:bodyPr>
            <a:normAutofit/>
          </a:bodyPr>
          <a:p>
            <a:r>
              <a:rPr lang="en-US" sz="3600" b="1" u="sng">
                <a:solidFill>
                  <a:srgbClr val="FF0000"/>
                </a:solidFill>
              </a:rPr>
              <a:t>PROJECT SIZE ESTIMATION :</a:t>
            </a:r>
            <a:endParaRPr lang="en-US" sz="3600" b="1" u="sng">
              <a:solidFill>
                <a:srgbClr val="FF0000"/>
              </a:solidFill>
            </a:endParaRPr>
          </a:p>
          <a:p>
            <a:r>
              <a:rPr lang="en-US">
                <a:latin typeface="Times New Roman" panose="02020603050405020304" charset="0"/>
                <a:cs typeface="Times New Roman" panose="02020603050405020304" charset="0"/>
              </a:rPr>
              <a:t>Estimation is the process of finding an estimate, or approximation, which is a value that can be used for some purpose even if input data may be incomplete, uncertain, or unstable.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Estimation determines how much money, effort, resources, and time it will take to build a specific system or product. Estimation is based on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Past Data/Past Experience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Available Documents/Knowledge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Assumptions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Identified Risks</a:t>
            </a:r>
            <a:endParaRPr lang="en-US">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1150" y="287020"/>
            <a:ext cx="11464925" cy="6297295"/>
          </a:xfrm>
        </p:spPr>
        <p:txBody>
          <a:bodyPr/>
          <a:p>
            <a:endParaRPr lang="en-US"/>
          </a:p>
          <a:p>
            <a:endParaRPr lang="en-US"/>
          </a:p>
          <a:p>
            <a:pPr marL="0" indent="0">
              <a:buNone/>
            </a:pPr>
            <a:r>
              <a:rPr lang="en-US"/>
              <a:t>Currently two metrics are popularly being used widely to estimate size:</a:t>
            </a:r>
            <a:endParaRPr lang="en-US"/>
          </a:p>
          <a:p>
            <a:r>
              <a:rPr lang="en-US"/>
              <a:t>1- lines of code (LOC)</a:t>
            </a:r>
            <a:endParaRPr lang="en-US"/>
          </a:p>
          <a:p>
            <a:r>
              <a:rPr lang="en-US"/>
              <a:t>2- function point (FP)</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256540"/>
            <a:ext cx="11631295" cy="6372860"/>
          </a:xfrm>
        </p:spPr>
        <p:txBody>
          <a:bodyPr>
            <a:normAutofit/>
          </a:bodyPr>
          <a:p>
            <a:r>
              <a:rPr lang="en-US" sz="4000" b="1" u="sng">
                <a:solidFill>
                  <a:srgbClr val="FF0000"/>
                </a:solidFill>
                <a:sym typeface="+mn-ea"/>
              </a:rPr>
              <a:t>LINES OF CODE (LOC):</a:t>
            </a:r>
            <a:endParaRPr lang="en-US" sz="4000" b="1" u="sng">
              <a:solidFill>
                <a:srgbClr val="FF0000"/>
              </a:solidFill>
              <a:sym typeface="+mn-ea"/>
            </a:endParaRPr>
          </a:p>
          <a:p>
            <a:endParaRPr lang="en-US" sz="4000" b="1" u="sng">
              <a:solidFill>
                <a:srgbClr val="FF0000"/>
              </a:solidFill>
              <a:sym typeface="+mn-ea"/>
            </a:endParaRPr>
          </a:p>
          <a:p>
            <a:r>
              <a:rPr lang="en-US">
                <a:latin typeface="Times New Roman" panose="02020603050405020304" charset="0"/>
                <a:cs typeface="Times New Roman" panose="02020603050405020304" charset="0"/>
              </a:rPr>
              <a:t>LOC is the simplest among all metrics available to estimate project size.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This metric is very popular because it is the simplest to use.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Using this metric, the project size is estimated by counting the number of source instructions in the developed program.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Obviously, while counting the number of source instructions, lines used for commenting the the code and the header lines should be ignored.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Determining the LOC count at the end of a project is a very simple job. </a:t>
            </a:r>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670" y="407035"/>
            <a:ext cx="11556365" cy="6252845"/>
          </a:xfrm>
        </p:spPr>
        <p:txBody>
          <a:bodyPr/>
          <a:p>
            <a:r>
              <a:rPr lang="en-US">
                <a:latin typeface="Times New Roman" panose="02020603050405020304" charset="0"/>
                <a:cs typeface="Times New Roman" panose="02020603050405020304" charset="0"/>
                <a:sym typeface="+mn-ea"/>
              </a:rPr>
              <a:t>However, accurate estimation of the LOC count at the beginning of a project is very difficult.</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In order to estimate the LOC count at the beginning of a project.</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 project managers usually divide the problem into modules, and each module into submodules and so on, until the sizes of the different leaf-level modules can be approximately predicted. </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To be able to do this, past experience in developing similar products is helpful. </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By using the estimation of the lowest level modules, project managers arrive at the total size estimation. </a:t>
            </a:r>
            <a:endParaRPr lang="en-US">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4625" y="256540"/>
            <a:ext cx="11812270" cy="6432550"/>
          </a:xfrm>
        </p:spPr>
        <p:txBody>
          <a:bodyPr>
            <a:normAutofit fontScale="90000"/>
          </a:bodyPr>
          <a:p>
            <a:r>
              <a:rPr lang="en-US" sz="4000" b="1" u="sng">
                <a:solidFill>
                  <a:srgbClr val="FF0000"/>
                </a:solidFill>
              </a:rPr>
              <a:t>FUNCTION POINT (FP):</a:t>
            </a:r>
            <a:endParaRPr lang="en-US" sz="4000" b="1" u="sng">
              <a:solidFill>
                <a:srgbClr val="FF0000"/>
              </a:solidFill>
            </a:endParaRPr>
          </a:p>
          <a:p>
            <a:r>
              <a:rPr lang="en-US" sz="3600"/>
              <a:t> </a:t>
            </a:r>
            <a:r>
              <a:rPr lang="en-US" sz="3100">
                <a:latin typeface="Times New Roman" panose="02020603050405020304" charset="0"/>
                <a:cs typeface="Times New Roman" panose="02020603050405020304" charset="0"/>
              </a:rPr>
              <a:t>Function point metric was proposed by Albrecht [1983]. </a:t>
            </a:r>
            <a:endParaRPr lang="en-US" sz="3100">
              <a:latin typeface="Times New Roman" panose="02020603050405020304" charset="0"/>
              <a:cs typeface="Times New Roman" panose="02020603050405020304" charset="0"/>
            </a:endParaRPr>
          </a:p>
          <a:p>
            <a:r>
              <a:rPr lang="en-US" sz="3100">
                <a:latin typeface="Times New Roman" panose="02020603050405020304" charset="0"/>
                <a:cs typeface="Times New Roman" panose="02020603050405020304" charset="0"/>
              </a:rPr>
              <a:t>This metric overcomes many of the shortcomings of the LOC metric. </a:t>
            </a:r>
            <a:endParaRPr lang="en-US" sz="3100">
              <a:latin typeface="Times New Roman" panose="02020603050405020304" charset="0"/>
              <a:cs typeface="Times New Roman" panose="02020603050405020304" charset="0"/>
            </a:endParaRPr>
          </a:p>
          <a:p>
            <a:r>
              <a:rPr lang="en-US" sz="3100">
                <a:latin typeface="Times New Roman" panose="02020603050405020304" charset="0"/>
                <a:cs typeface="Times New Roman" panose="02020603050405020304" charset="0"/>
              </a:rPr>
              <a:t>Since its inception in late 1970s, function point metric has been slowly gaining popularity. </a:t>
            </a:r>
            <a:endParaRPr lang="en-US" sz="3100">
              <a:latin typeface="Times New Roman" panose="02020603050405020304" charset="0"/>
              <a:cs typeface="Times New Roman" panose="02020603050405020304" charset="0"/>
            </a:endParaRPr>
          </a:p>
          <a:p>
            <a:r>
              <a:rPr lang="en-US" sz="3100">
                <a:latin typeface="Times New Roman" panose="02020603050405020304" charset="0"/>
                <a:cs typeface="Times New Roman" panose="02020603050405020304" charset="0"/>
              </a:rPr>
              <a:t>One of the important advantages of using the function point metric is that it can be used to easily estimate the size of a software product directly from the problem specification.</a:t>
            </a:r>
            <a:endParaRPr lang="en-US" sz="3100">
              <a:latin typeface="Times New Roman" panose="02020603050405020304" charset="0"/>
              <a:cs typeface="Times New Roman" panose="02020603050405020304" charset="0"/>
            </a:endParaRPr>
          </a:p>
          <a:p>
            <a:r>
              <a:rPr lang="en-US" sz="3100">
                <a:latin typeface="Times New Roman" panose="02020603050405020304" charset="0"/>
                <a:cs typeface="Times New Roman" panose="02020603050405020304" charset="0"/>
              </a:rPr>
              <a:t>This is in contrast to the LOC metric, where the size can be accurately determined only after the product has fully been developed. </a:t>
            </a:r>
            <a:endParaRPr lang="en-US" sz="3100">
              <a:latin typeface="Times New Roman" panose="02020603050405020304" charset="0"/>
              <a:cs typeface="Times New Roman" panose="02020603050405020304" charset="0"/>
            </a:endParaRPr>
          </a:p>
          <a:p>
            <a:r>
              <a:rPr lang="en-US" sz="3100">
                <a:latin typeface="Times New Roman" panose="02020603050405020304" charset="0"/>
                <a:cs typeface="Times New Roman" panose="02020603050405020304" charset="0"/>
              </a:rPr>
              <a:t>The conceptual idea behind the function point metric is that the size of a software product is directly dependent on the number of different functions or features it supports.</a:t>
            </a:r>
            <a:endParaRPr lang="en-US" sz="31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0515" y="347345"/>
            <a:ext cx="11600815" cy="6221730"/>
          </a:xfrm>
        </p:spPr>
        <p:txBody>
          <a:bodyPr/>
          <a:p>
            <a:r>
              <a:rPr lang="en-US" sz="3200" b="1" u="sng">
                <a:solidFill>
                  <a:schemeClr val="accent1">
                    <a:lumMod val="75000"/>
                  </a:schemeClr>
                </a:solidFill>
              </a:rPr>
              <a:t>EFFORT ESTIMATON TECHQNIQUES:</a:t>
            </a:r>
            <a:endParaRPr lang="en-US" sz="3200" b="1" u="sng">
              <a:solidFill>
                <a:schemeClr val="accent1">
                  <a:lumMod val="75000"/>
                </a:schemeClr>
              </a:solidFill>
            </a:endParaRPr>
          </a:p>
          <a:p>
            <a:pPr marL="0" indent="0">
              <a:buNone/>
            </a:pPr>
            <a:r>
              <a:rPr lang="en-US">
                <a:latin typeface="Times New Roman" panose="02020603050405020304" charset="0"/>
                <a:cs typeface="Times New Roman" panose="02020603050405020304" charset="0"/>
              </a:rPr>
              <a:t>Estimation is the process of finding an estimate, or approximation, which is a value that can be used for some purpose even if input data may be incomplete, uncertain, or unstable.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Estimation determines how much money, effort, resources, and time it will take to build a specific system or product.</a:t>
            </a:r>
            <a:endParaRPr lang="en-US">
              <a:latin typeface="Times New Roman" panose="02020603050405020304" charset="0"/>
              <a:cs typeface="Times New Roman" panose="02020603050405020304" charset="0"/>
            </a:endParaRPr>
          </a:p>
          <a:p>
            <a:pPr marL="0" indent="0">
              <a:buNone/>
            </a:pPr>
            <a:r>
              <a:rPr lang="en-US" sz="3600" b="1">
                <a:solidFill>
                  <a:schemeClr val="accent1">
                    <a:lumMod val="75000"/>
                  </a:schemeClr>
                </a:solidFill>
              </a:rPr>
              <a:t>Estimation is based on −</a:t>
            </a:r>
            <a:endParaRPr lang="en-US" sz="3600" b="1">
              <a:solidFill>
                <a:schemeClr val="accent1">
                  <a:lumMod val="75000"/>
                </a:schemeClr>
              </a:solidFill>
            </a:endParaRPr>
          </a:p>
          <a:p>
            <a:endParaRPr lang="en-US"/>
          </a:p>
          <a:p>
            <a:r>
              <a:rPr lang="en-US">
                <a:latin typeface="Times New Roman" panose="02020603050405020304" charset="0"/>
                <a:cs typeface="Times New Roman" panose="02020603050405020304" charset="0"/>
              </a:rPr>
              <a:t>Past Data/Past Experience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Available Documents/Knowledge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Assumptions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Identified Risks</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755" y="271145"/>
            <a:ext cx="11419840" cy="6312535"/>
          </a:xfrm>
        </p:spPr>
        <p:txBody>
          <a:bodyPr/>
          <a:p>
            <a:pPr marL="0" indent="0">
              <a:buNone/>
            </a:pPr>
            <a:r>
              <a:rPr lang="en-US" sz="3200" b="1" u="sng">
                <a:solidFill>
                  <a:schemeClr val="accent1">
                    <a:lumMod val="75000"/>
                  </a:schemeClr>
                </a:solidFill>
              </a:rPr>
              <a:t>Needs Software project management:</a:t>
            </a:r>
            <a:endParaRPr lang="en-US" sz="3200" b="1" u="sng">
              <a:solidFill>
                <a:schemeClr val="accent1">
                  <a:lumMod val="75000"/>
                </a:schemeClr>
              </a:solidFill>
            </a:endParaRPr>
          </a:p>
          <a:p>
            <a:pPr marL="0" indent="0">
              <a:buNone/>
            </a:pPr>
            <a:r>
              <a:rPr lang="en-US"/>
              <a:t>There are three needs for software project management. These are:</a:t>
            </a:r>
            <a:endParaRPr lang="en-US"/>
          </a:p>
          <a:p>
            <a:endParaRPr lang="en-US"/>
          </a:p>
          <a:p>
            <a:r>
              <a:rPr lang="en-US"/>
              <a:t>Time</a:t>
            </a:r>
            <a:endParaRPr lang="en-US"/>
          </a:p>
          <a:p>
            <a:r>
              <a:rPr lang="en-US"/>
              <a:t>Cost</a:t>
            </a:r>
            <a:endParaRPr lang="en-US"/>
          </a:p>
          <a:p>
            <a:r>
              <a:rPr lang="en-US"/>
              <a:t>Quality</a:t>
            </a:r>
            <a:endParaRPr lang="en-US"/>
          </a:p>
          <a:p>
            <a:pPr marL="0" indent="0">
              <a:buNone/>
            </a:pPr>
            <a:endParaRPr lang="en-US"/>
          </a:p>
          <a:p>
            <a:r>
              <a:rPr lang="en-US"/>
              <a:t>It is an essential part of the software organization to deliver a quality product, keeping the cost within the client?s budget and deliver the project as per schedule. </a:t>
            </a:r>
            <a:endParaRPr lang="en-US"/>
          </a:p>
          <a:p>
            <a:r>
              <a:rPr lang="en-US"/>
              <a:t>There are various factors, both external and internal, which may impact this triple factor.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376555"/>
            <a:ext cx="11722735" cy="6222365"/>
          </a:xfrm>
        </p:spPr>
        <p:txBody>
          <a:bodyPr/>
          <a:p>
            <a:pPr marL="0" indent="0">
              <a:buNone/>
            </a:pPr>
            <a:endParaRPr lang="en-US"/>
          </a:p>
          <a:p>
            <a:r>
              <a:rPr lang="en-US">
                <a:latin typeface="Times New Roman" panose="02020603050405020304" charset="0"/>
                <a:cs typeface="Times New Roman" panose="02020603050405020304" charset="0"/>
              </a:rPr>
              <a:t>A realistic effort estimate requires you to have a clear understanding of certain elements of the project: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purpose and scope of the project (If working with a client, what are their expectations?)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What needs to be done to achieve 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What resources should be allocated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Timelin</a:t>
            </a:r>
            <a:r>
              <a:rPr lang="en-US"/>
              <a:t>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0995" y="241300"/>
            <a:ext cx="11631295" cy="6403975"/>
          </a:xfrm>
        </p:spPr>
        <p:txBody>
          <a:bodyPr>
            <a:normAutofit lnSpcReduction="10000"/>
          </a:bodyPr>
          <a:p>
            <a:r>
              <a:rPr lang="en-US" sz="3200" b="1" u="sng">
                <a:solidFill>
                  <a:srgbClr val="FF0000"/>
                </a:solidFill>
                <a:latin typeface="Times New Roman" panose="02020603050405020304" charset="0"/>
                <a:cs typeface="Times New Roman" panose="02020603050405020304" charset="0"/>
              </a:rPr>
              <a:t>The four basic steps in Software Project Estimation are −</a:t>
            </a:r>
            <a:endParaRPr lang="en-US" sz="3200" b="1" u="sng">
              <a:solidFill>
                <a:srgbClr val="FF0000"/>
              </a:solidFill>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Estimate the size of the development product.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Estimate the effort in person-months or person-hours.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Estimate the schedule in calendar months.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Estimate the project cost in agreed currency.</a:t>
            </a:r>
            <a:endParaRPr lang="en-US">
              <a:latin typeface="Times New Roman" panose="02020603050405020304" charset="0"/>
              <a:cs typeface="Times New Roman" panose="02020603050405020304" charset="0"/>
            </a:endParaRPr>
          </a:p>
          <a:p>
            <a:r>
              <a:rPr lang="en-US" sz="3200" b="1" u="sng">
                <a:solidFill>
                  <a:srgbClr val="FF0000"/>
                </a:solidFill>
                <a:latin typeface="Times New Roman" panose="02020603050405020304" charset="0"/>
                <a:cs typeface="Times New Roman" panose="02020603050405020304" charset="0"/>
              </a:rPr>
              <a:t>Observations on Estimation:</a:t>
            </a:r>
            <a:endParaRPr lang="en-US" sz="3200" b="1" u="sng">
              <a:solidFill>
                <a:srgbClr val="FF0000"/>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Estimation need not be a one-time task in a project.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can take place during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Acquiring a Project.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Planning the Project.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Execution of the Project as the need arises.</a:t>
            </a:r>
            <a:endParaRPr lang="en-US">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241300"/>
            <a:ext cx="11783060" cy="6448425"/>
          </a:xfrm>
        </p:spPr>
        <p:txBody>
          <a:bodyPr>
            <a:normAutofit lnSpcReduction="20000"/>
          </a:bodyPr>
          <a:p>
            <a:pPr marL="0" indent="0" algn="l">
              <a:buNone/>
            </a:pPr>
            <a:r>
              <a:rPr lang="en-US" sz="3600" b="1" u="sng">
                <a:solidFill>
                  <a:schemeClr val="accent1">
                    <a:lumMod val="75000"/>
                  </a:schemeClr>
                </a:solidFill>
                <a:latin typeface="Times New Roman" panose="02020603050405020304" charset="0"/>
                <a:cs typeface="Times New Roman" panose="02020603050405020304" charset="0"/>
              </a:rPr>
              <a:t>1. Top-down Estimate:</a:t>
            </a:r>
            <a:endParaRPr lang="en-US" sz="3600" b="1" u="sng">
              <a:solidFill>
                <a:schemeClr val="accent1">
                  <a:lumMod val="75000"/>
                </a:schemeClr>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Once more detail is learned on the project's scope, a top-down estimating technique assigns an overall time for the project and divides the project into parts according to the work breakdown structure.</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sz="3600" b="1" u="sng">
                <a:solidFill>
                  <a:schemeClr val="accent1">
                    <a:lumMod val="75000"/>
                  </a:schemeClr>
                </a:solidFill>
                <a:latin typeface="Times New Roman" panose="02020603050405020304" charset="0"/>
                <a:cs typeface="Times New Roman" panose="02020603050405020304" charset="0"/>
              </a:rPr>
              <a:t>2. Bottom-up Estimate:</a:t>
            </a:r>
            <a:endParaRPr lang="en-US" sz="3600" b="1" u="sng">
              <a:solidFill>
                <a:schemeClr val="accent1">
                  <a:lumMod val="75000"/>
                </a:schemeClr>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bottom-up method is the opposite of top-down.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It approaches the project as a combination of small workpieces. By making  a detailed estimate for each task and combining them together, you can build an overall project estimate.</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sz="3600" b="1" u="sng">
                <a:solidFill>
                  <a:schemeClr val="accent1">
                    <a:lumMod val="75000"/>
                  </a:schemeClr>
                </a:solidFill>
                <a:latin typeface="Times New Roman" panose="02020603050405020304" charset="0"/>
                <a:cs typeface="Times New Roman" panose="02020603050405020304" charset="0"/>
              </a:rPr>
              <a:t>3. Expert judgement:</a:t>
            </a:r>
            <a:endParaRPr lang="en-US" sz="3600" b="1" u="sng">
              <a:solidFill>
                <a:schemeClr val="accent1">
                  <a:lumMod val="75000"/>
                </a:schemeClr>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expert judgment technique requires consulting the expert who will perform the task to ask how long it will take to complete.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This method relies on your trust in the expert's insights and experience.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1150" y="165735"/>
            <a:ext cx="11751945" cy="6479540"/>
          </a:xfrm>
        </p:spPr>
        <p:txBody>
          <a:bodyPr>
            <a:normAutofit lnSpcReduction="10000"/>
          </a:bodyPr>
          <a:p>
            <a:pPr marL="0" indent="0">
              <a:buNone/>
            </a:pPr>
            <a:r>
              <a:rPr lang="en-US" sz="3600" b="1" u="sng">
                <a:solidFill>
                  <a:schemeClr val="accent1">
                    <a:lumMod val="75000"/>
                  </a:schemeClr>
                </a:solidFill>
                <a:latin typeface="Times New Roman" panose="02020603050405020304" charset="0"/>
                <a:cs typeface="Times New Roman" panose="02020603050405020304" charset="0"/>
              </a:rPr>
              <a:t>4. Analogous Estimating :</a:t>
            </a:r>
            <a:endParaRPr lang="en-US" sz="3600" b="1" u="sng">
              <a:solidFill>
                <a:schemeClr val="accent1">
                  <a:lumMod val="75000"/>
                </a:schemeClr>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Analogous estimating is a technique for estimating based on similar projects completed in the past.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 the whole project has no analogs, it can be applied by blending it with the bottom-up technique. In this case, you compare the tasks with their counterparts, then combine them to estimate the overall project..</a:t>
            </a:r>
            <a:endParaRPr lang="en-US">
              <a:latin typeface="Times New Roman" panose="02020603050405020304" charset="0"/>
              <a:cs typeface="Times New Roman" panose="02020603050405020304" charset="0"/>
            </a:endParaRPr>
          </a:p>
          <a:p>
            <a:pPr marL="0" indent="0">
              <a:buNone/>
            </a:pPr>
            <a:r>
              <a:rPr lang="en-US" sz="3600" b="1" u="sng">
                <a:solidFill>
                  <a:schemeClr val="accent1">
                    <a:lumMod val="75000"/>
                  </a:schemeClr>
                </a:solidFill>
                <a:latin typeface="Times New Roman" panose="02020603050405020304" charset="0"/>
                <a:cs typeface="Times New Roman" panose="02020603050405020304" charset="0"/>
              </a:rPr>
              <a:t>5. Three-point Estimating:</a:t>
            </a:r>
            <a:endParaRPr lang="en-US" sz="3600" b="1" u="sng">
              <a:solidFill>
                <a:schemeClr val="accent1">
                  <a:lumMod val="75000"/>
                </a:schemeClr>
              </a:solidFill>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Three-point estimating is very straightforward.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involves three different estimates that are usually obtained from subject matter experts: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Optimistic estimate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Pessimistic estimate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Most likely estimate</a:t>
            </a:r>
            <a:endParaRPr lang="en-US">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4970" y="212090"/>
            <a:ext cx="11797030" cy="6433185"/>
          </a:xfrm>
        </p:spPr>
        <p:txBody>
          <a:bodyPr/>
          <a:p>
            <a:pPr marL="0" indent="0">
              <a:buNone/>
            </a:pPr>
            <a:r>
              <a:rPr lang="en-US" sz="3200" b="1" u="sng">
                <a:solidFill>
                  <a:schemeClr val="accent1">
                    <a:lumMod val="75000"/>
                  </a:schemeClr>
                </a:solidFill>
                <a:sym typeface="+mn-ea"/>
              </a:rPr>
              <a:t>(1)Optimistic estimate:</a:t>
            </a:r>
            <a:endParaRPr lang="en-US" sz="3200" b="1" u="sng">
              <a:solidFill>
                <a:schemeClr val="accent1">
                  <a:lumMod val="75000"/>
                </a:schemeClr>
              </a:solidFill>
            </a:endParaRPr>
          </a:p>
          <a:p>
            <a:pPr marL="0" indent="0">
              <a:buNone/>
            </a:pPr>
            <a:r>
              <a:rPr lang="en-US"/>
              <a:t>The optimistic estimate gives the amount of work and time that would be required if everything went smoothly. </a:t>
            </a:r>
            <a:endParaRPr lang="en-US"/>
          </a:p>
          <a:p>
            <a:pPr marL="0" indent="0">
              <a:buNone/>
            </a:pPr>
            <a:endParaRPr lang="en-US"/>
          </a:p>
          <a:p>
            <a:pPr marL="0" indent="0">
              <a:buNone/>
            </a:pPr>
            <a:r>
              <a:rPr lang="en-US" sz="3200" b="1" u="sng">
                <a:solidFill>
                  <a:schemeClr val="accent1">
                    <a:lumMod val="75000"/>
                  </a:schemeClr>
                </a:solidFill>
              </a:rPr>
              <a:t>(2)</a:t>
            </a:r>
            <a:r>
              <a:rPr lang="en-US" sz="3200" b="1" u="sng">
                <a:solidFill>
                  <a:schemeClr val="accent1">
                    <a:lumMod val="75000"/>
                  </a:schemeClr>
                </a:solidFill>
                <a:sym typeface="+mn-ea"/>
              </a:rPr>
              <a:t>pessimistic estimate:</a:t>
            </a:r>
            <a:endParaRPr lang="en-US" sz="3200" b="1" u="sng">
              <a:solidFill>
                <a:schemeClr val="accent1">
                  <a:lumMod val="75000"/>
                </a:schemeClr>
              </a:solidFill>
            </a:endParaRPr>
          </a:p>
          <a:p>
            <a:pPr marL="0" indent="0">
              <a:buNone/>
            </a:pPr>
            <a:r>
              <a:rPr lang="en-US"/>
              <a:t> A pessimistic estimate provides the worst-case scenario. </a:t>
            </a:r>
            <a:endParaRPr lang="en-US"/>
          </a:p>
          <a:p>
            <a:pPr marL="0" indent="0">
              <a:buNone/>
            </a:pPr>
            <a:endParaRPr lang="en-US"/>
          </a:p>
          <a:p>
            <a:pPr marL="0" indent="0">
              <a:buNone/>
            </a:pPr>
            <a:r>
              <a:rPr lang="en-US" sz="3200" b="1" u="sng">
                <a:solidFill>
                  <a:schemeClr val="accent1">
                    <a:lumMod val="75000"/>
                  </a:schemeClr>
                </a:solidFill>
              </a:rPr>
              <a:t>(3)Most likely estimate:</a:t>
            </a:r>
            <a:endParaRPr lang="en-US" sz="3200" b="1" u="sng">
              <a:solidFill>
                <a:schemeClr val="accent1">
                  <a:lumMod val="75000"/>
                </a:schemeClr>
              </a:solidFill>
            </a:endParaRPr>
          </a:p>
          <a:p>
            <a:pPr marL="0" indent="0">
              <a:buNone/>
            </a:pPr>
            <a:r>
              <a:rPr lang="en-US"/>
              <a:t>The result will be most realistic when the two are averaged with the most likely estimate.</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256540"/>
            <a:ext cx="11721465" cy="6403975"/>
          </a:xfrm>
        </p:spPr>
        <p:txBody>
          <a:bodyPr/>
          <a:p>
            <a:pPr marL="0" indent="0">
              <a:buNone/>
            </a:pPr>
            <a:r>
              <a:rPr lang="en-US" sz="4400" b="1" u="sng">
                <a:solidFill>
                  <a:schemeClr val="accent1">
                    <a:lumMod val="75000"/>
                  </a:schemeClr>
                </a:solidFill>
              </a:rPr>
              <a:t>Conclusion :</a:t>
            </a:r>
            <a:endParaRPr lang="en-US" sz="4400" b="1" u="sng">
              <a:solidFill>
                <a:schemeClr val="accent1">
                  <a:lumMod val="75000"/>
                </a:schemeClr>
              </a:solidFill>
            </a:endParaRPr>
          </a:p>
          <a:p>
            <a:r>
              <a:rPr lang="en-US"/>
              <a:t>Effort estimates are just estimates and you cannot expect them to be entirely consistent with reality. </a:t>
            </a:r>
            <a:endParaRPr lang="en-US"/>
          </a:p>
          <a:p>
            <a:r>
              <a:rPr lang="en-US"/>
              <a:t>Developing your estimating skills and technique takes place over the long term, and requires you to understand and use data efficiently. </a:t>
            </a:r>
            <a:endParaRPr lang="en-US"/>
          </a:p>
          <a:p>
            <a:r>
              <a:rPr lang="en-US"/>
              <a:t>An analytics tool will help track and analyse projects and assist in making more accurate effort estimations. </a:t>
            </a:r>
            <a:endParaRPr lang="en-US"/>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670" y="513080"/>
            <a:ext cx="11675745" cy="6131560"/>
          </a:xfrm>
        </p:spPr>
        <p:txBody>
          <a:bodyPr/>
          <a:p>
            <a:r>
              <a:rPr lang="en-US" sz="4000" b="1" u="sng">
                <a:solidFill>
                  <a:schemeClr val="accent1">
                    <a:lumMod val="75000"/>
                  </a:schemeClr>
                </a:solidFill>
              </a:rPr>
              <a:t>Project Manager:</a:t>
            </a:r>
            <a:endParaRPr lang="en-US" sz="4000" b="1" u="sng">
              <a:solidFill>
                <a:schemeClr val="accent1">
                  <a:lumMod val="75000"/>
                </a:schemeClr>
              </a:solidFill>
            </a:endParaRPr>
          </a:p>
          <a:p>
            <a:pPr marL="0" indent="0">
              <a:buNone/>
            </a:pPr>
            <a:endParaRPr lang="en-US"/>
          </a:p>
          <a:p>
            <a:r>
              <a:rPr lang="en-US"/>
              <a:t>A project manager is a character who has the overall responsibility for the planning, design, execution, monitoring, controlling and closure of a project.</a:t>
            </a:r>
            <a:endParaRPr lang="en-US"/>
          </a:p>
          <a:p>
            <a:r>
              <a:rPr lang="en-US"/>
              <a:t>A project manager represents an essential role in the achievement of the projects.</a:t>
            </a:r>
            <a:endParaRPr lang="en-US"/>
          </a:p>
          <a:p>
            <a:r>
              <a:rPr lang="en-US"/>
              <a:t>A project manager is a character who is responsible for giving decisions, both large and small projects. </a:t>
            </a:r>
            <a:endParaRPr lang="en-US"/>
          </a:p>
          <a:p>
            <a:r>
              <a:rPr lang="en-US"/>
              <a:t>The project manager is used to manage the risk and minimize uncertainty. Every decision the project manager makes must directly profit their project.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5275" y="301625"/>
            <a:ext cx="11602085" cy="6268085"/>
          </a:xfrm>
        </p:spPr>
        <p:txBody>
          <a:bodyPr/>
          <a:p>
            <a:pPr marL="0" indent="0">
              <a:buNone/>
            </a:pPr>
            <a:r>
              <a:rPr lang="en-US" sz="4000" b="1" u="sng">
                <a:solidFill>
                  <a:schemeClr val="accent1">
                    <a:lumMod val="75000"/>
                  </a:schemeClr>
                </a:solidFill>
              </a:rPr>
              <a:t>Role of a Project Manager:</a:t>
            </a:r>
            <a:endParaRPr lang="en-US" sz="4000" b="1" u="sng">
              <a:solidFill>
                <a:schemeClr val="accent1">
                  <a:lumMod val="75000"/>
                </a:schemeClr>
              </a:solidFill>
            </a:endParaRPr>
          </a:p>
          <a:p>
            <a:r>
              <a:rPr lang="en-US" sz="3600" b="1" u="sng">
                <a:solidFill>
                  <a:srgbClr val="C00000"/>
                </a:solidFill>
              </a:rPr>
              <a:t>1. Leader:</a:t>
            </a:r>
            <a:r>
              <a:rPr lang="en-US"/>
              <a:t> A project manager must lead his team and should provide them direction to make them understand what is expected from all of them.</a:t>
            </a:r>
            <a:endParaRPr lang="en-US"/>
          </a:p>
          <a:p>
            <a:r>
              <a:rPr lang="en-US" sz="3600" b="1" u="sng">
                <a:solidFill>
                  <a:srgbClr val="C00000"/>
                </a:solidFill>
              </a:rPr>
              <a:t>2.Medium:</a:t>
            </a:r>
            <a:r>
              <a:rPr lang="en-US"/>
              <a:t> The Project manager is a medium between his clients and his team.  </a:t>
            </a:r>
            <a:endParaRPr lang="en-US"/>
          </a:p>
          <a:p>
            <a:r>
              <a:rPr lang="en-US"/>
              <a:t>He must coordinate and transfer all the appropriate information from the clients to his team and report to the senior management.</a:t>
            </a:r>
            <a:endParaRPr lang="en-US"/>
          </a:p>
          <a:p>
            <a:r>
              <a:rPr lang="en-US" sz="3600" b="1" u="sng">
                <a:solidFill>
                  <a:srgbClr val="C00000"/>
                </a:solidFill>
              </a:rPr>
              <a:t>3. Mentor:</a:t>
            </a:r>
            <a:r>
              <a:rPr lang="en-US"/>
              <a:t> He should be there to guide his team at each step and make sure that the team has an attachment. </a:t>
            </a:r>
            <a:endParaRPr lang="en-US"/>
          </a:p>
          <a:p>
            <a:r>
              <a:rPr lang="en-US"/>
              <a:t>He provides a recommendation to his team and points them in the right direction.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0685" y="257175"/>
            <a:ext cx="11465560" cy="6372225"/>
          </a:xfrm>
        </p:spPr>
        <p:txBody>
          <a:bodyPr/>
          <a:p>
            <a:r>
              <a:rPr lang="en-US" sz="4000" b="1" u="sng">
                <a:solidFill>
                  <a:schemeClr val="accent1">
                    <a:lumMod val="75000"/>
                  </a:schemeClr>
                </a:solidFill>
              </a:rPr>
              <a:t>Responsibilities of a Project Manager:</a:t>
            </a:r>
            <a:endParaRPr lang="en-US" sz="4000" b="1" u="sng">
              <a:solidFill>
                <a:schemeClr val="accent1">
                  <a:lumMod val="75000"/>
                </a:schemeClr>
              </a:solidFill>
            </a:endParaRPr>
          </a:p>
          <a:p>
            <a:pPr marL="0" indent="0">
              <a:buNone/>
            </a:pPr>
            <a:endParaRPr lang="en-US" sz="4000" b="1" u="sng">
              <a:solidFill>
                <a:schemeClr val="accent1">
                  <a:lumMod val="75000"/>
                </a:schemeClr>
              </a:solidFill>
            </a:endParaRPr>
          </a:p>
          <a:p>
            <a:r>
              <a:rPr lang="en-US"/>
              <a:t>Managing risks and issues.</a:t>
            </a:r>
            <a:endParaRPr lang="en-US"/>
          </a:p>
          <a:p>
            <a:r>
              <a:rPr lang="en-US"/>
              <a:t>Create the project team and assigns tasks to several team members.</a:t>
            </a:r>
            <a:endParaRPr lang="en-US"/>
          </a:p>
          <a:p>
            <a:r>
              <a:rPr lang="en-US"/>
              <a:t>Activity planning and sequencing.</a:t>
            </a:r>
            <a:endParaRPr lang="en-US"/>
          </a:p>
          <a:p>
            <a:r>
              <a:rPr lang="en-US"/>
              <a:t>Monitoring and reporting progress.</a:t>
            </a:r>
            <a:endParaRPr lang="en-US"/>
          </a:p>
          <a:p>
            <a:r>
              <a:rPr lang="en-US"/>
              <a:t>Modifies the project plan to deal with the situation.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287655"/>
            <a:ext cx="11540490" cy="6205855"/>
          </a:xfrm>
        </p:spPr>
        <p:txBody>
          <a:bodyPr>
            <a:normAutofit fontScale="90000" lnSpcReduction="10000"/>
          </a:bodyPr>
          <a:p>
            <a:r>
              <a:rPr lang="en-US" sz="4000" b="1" u="sng">
                <a:solidFill>
                  <a:schemeClr val="accent1">
                    <a:lumMod val="75000"/>
                  </a:schemeClr>
                </a:solidFill>
              </a:rPr>
              <a:t>Software Configuration Management:</a:t>
            </a:r>
            <a:endParaRPr lang="en-US" sz="4000" b="1" u="sng">
              <a:solidFill>
                <a:schemeClr val="accent1">
                  <a:lumMod val="75000"/>
                </a:schemeClr>
              </a:solidFill>
            </a:endParaRPr>
          </a:p>
          <a:p>
            <a:endParaRPr lang="en-US"/>
          </a:p>
          <a:p>
            <a:r>
              <a:rPr lang="en-US">
                <a:latin typeface="Times New Roman" panose="02020603050405020304" charset="0"/>
                <a:cs typeface="Times New Roman" panose="02020603050405020304" charset="0"/>
              </a:rPr>
              <a:t>When we develop software, the product (software) undergoes many changes in their maintenance phase; we need to handle these changes effectively.</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Several individuals (programs) works together to achieve these common goals.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This individual produces several work product (SC Items) e.g., Intermediate version of modules or test data used during debugging, parts of the final product.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elements that comprise all information produced as a part of the software process are collectively called a software configuration.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As software development progresses, the number of Software Configuration elements (SCI's) grow rapidly.</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7485" y="723900"/>
            <a:ext cx="11797030" cy="5966460"/>
          </a:xfrm>
        </p:spPr>
        <p:txBody>
          <a:bodyPr>
            <a:normAutofit/>
          </a:bodyPr>
          <a:p>
            <a:r>
              <a:rPr lang="en-US"/>
              <a:t>A configuration of the product refers not only to the product's constituent but also to a particular version of the component.</a:t>
            </a:r>
            <a:endParaRPr lang="en-US"/>
          </a:p>
          <a:p>
            <a:endParaRPr lang="en-US"/>
          </a:p>
          <a:p>
            <a:pPr marL="0" indent="0">
              <a:buNone/>
            </a:pPr>
            <a:r>
              <a:rPr lang="en-US"/>
              <a:t>Therefore, SCM is the discipline which</a:t>
            </a:r>
            <a:endParaRPr lang="en-US"/>
          </a:p>
          <a:p>
            <a:pPr marL="0" indent="0">
              <a:buNone/>
            </a:pPr>
            <a:endParaRPr lang="en-US"/>
          </a:p>
          <a:p>
            <a:r>
              <a:rPr lang="en-US"/>
              <a:t>Identify change</a:t>
            </a:r>
            <a:endParaRPr lang="en-US"/>
          </a:p>
          <a:p>
            <a:r>
              <a:rPr lang="en-US"/>
              <a:t>Monitor and control change</a:t>
            </a:r>
            <a:endParaRPr lang="en-US"/>
          </a:p>
          <a:p>
            <a:r>
              <a:rPr lang="en-US"/>
              <a:t>Ensure the proper implementation of change made to the item.</a:t>
            </a:r>
            <a:endParaRPr lang="en-US"/>
          </a:p>
          <a:p>
            <a:r>
              <a:rPr lang="en-US"/>
              <a:t>Auditing and reporting on the change made.</a:t>
            </a:r>
            <a:endParaRPr lang="en-US"/>
          </a:p>
          <a:p>
            <a:r>
              <a:rPr lang="en-US"/>
              <a:t>Configuration Management (CM) is a technic of identifying, organizing, and controlling modification to software being built by a programming team.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317500"/>
            <a:ext cx="11721465" cy="6281420"/>
          </a:xfrm>
        </p:spPr>
        <p:txBody>
          <a:bodyPr/>
          <a:p>
            <a:r>
              <a:rPr lang="en-US"/>
              <a:t>CM is used to essential due to the inventory management, library management, and updation management of the items essential for the project.</a:t>
            </a:r>
            <a:endParaRPr lang="en-US"/>
          </a:p>
          <a:p>
            <a:endParaRPr lang="en-US" sz="3600" b="1" u="sng">
              <a:solidFill>
                <a:schemeClr val="accent1">
                  <a:lumMod val="75000"/>
                </a:schemeClr>
              </a:solidFill>
            </a:endParaRPr>
          </a:p>
          <a:p>
            <a:r>
              <a:rPr lang="en-US" sz="3600" b="1" u="sng">
                <a:solidFill>
                  <a:schemeClr val="accent1">
                    <a:lumMod val="75000"/>
                  </a:schemeClr>
                </a:solidFill>
              </a:rPr>
              <a:t>Why do we need Configuration Management?</a:t>
            </a:r>
            <a:endParaRPr lang="en-US" sz="3600" b="1" u="sng">
              <a:solidFill>
                <a:schemeClr val="accent1">
                  <a:lumMod val="75000"/>
                </a:schemeClr>
              </a:solidFill>
            </a:endParaRPr>
          </a:p>
          <a:p>
            <a:r>
              <a:rPr lang="en-US"/>
              <a:t>Multiple people are working on software which is consistently updating.</a:t>
            </a:r>
            <a:endParaRPr lang="en-US"/>
          </a:p>
          <a:p>
            <a:r>
              <a:rPr lang="en-US"/>
              <a:t> It may be a method where multiple version, branches, authors are involved in a software project, and the team is geographically distributed and works concurrently. </a:t>
            </a:r>
            <a:endParaRPr lang="en-US"/>
          </a:p>
          <a:p>
            <a:r>
              <a:rPr lang="en-US"/>
              <a:t>It changes in user requirements, and policy, budget, schedules need to be accommodated.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15294</Words>
  <Application>WPS Presentation</Application>
  <PresentationFormat>Widescreen</PresentationFormat>
  <Paragraphs>285</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vt:lpstr>
      <vt:lpstr>SimSun</vt:lpstr>
      <vt:lpstr>Wingdings</vt:lpstr>
      <vt:lpstr>Times New Roman</vt:lpstr>
      <vt:lpstr>Calibri Light</vt:lpstr>
      <vt:lpstr>Microsoft YaHei</vt:lpstr>
      <vt:lpstr>Arial Unicode MS</vt:lpstr>
      <vt:lpstr>Calibri</vt:lpstr>
      <vt:lpstr>Office Theme</vt:lpstr>
      <vt:lpstr>UNIT 5 SE&amp;OOAD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HP</cp:lastModifiedBy>
  <cp:revision>21</cp:revision>
  <dcterms:created xsi:type="dcterms:W3CDTF">2023-05-20T18:20:00Z</dcterms:created>
  <dcterms:modified xsi:type="dcterms:W3CDTF">2023-06-30T08:38:37Z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BDD36AE2FD8444C2B0842EC490790FB0</vt:lpwstr>
  </property>
  <property fmtid="{D5CDD505-2E9C-101B-9397-08002B2CF9AE}" pid="3" name="KSOProductBuildVer">
    <vt:lpwstr>1033-11.2.0.11537</vt:lpwstr>
  </property>
</Properties>
</file>