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63" r:id="rId2"/>
    <p:sldId id="343" r:id="rId3"/>
    <p:sldId id="396" r:id="rId4"/>
    <p:sldId id="397" r:id="rId5"/>
    <p:sldId id="398" r:id="rId6"/>
    <p:sldId id="399" r:id="rId7"/>
    <p:sldId id="400" r:id="rId8"/>
    <p:sldId id="403" r:id="rId9"/>
    <p:sldId id="401" r:id="rId10"/>
    <p:sldId id="402" r:id="rId11"/>
    <p:sldId id="404" r:id="rId12"/>
    <p:sldId id="405" r:id="rId13"/>
    <p:sldId id="406" r:id="rId14"/>
    <p:sldId id="407" r:id="rId15"/>
    <p:sldId id="408" r:id="rId16"/>
    <p:sldId id="409" r:id="rId17"/>
    <p:sldId id="414" r:id="rId18"/>
    <p:sldId id="415" r:id="rId19"/>
    <p:sldId id="417" r:id="rId20"/>
    <p:sldId id="416" r:id="rId21"/>
    <p:sldId id="410" r:id="rId22"/>
    <p:sldId id="411" r:id="rId23"/>
    <p:sldId id="412" r:id="rId24"/>
    <p:sldId id="413" r:id="rId25"/>
    <p:sldId id="418" r:id="rId26"/>
    <p:sldId id="419" r:id="rId27"/>
    <p:sldId id="421" r:id="rId28"/>
    <p:sldId id="420" r:id="rId29"/>
    <p:sldId id="422" r:id="rId30"/>
    <p:sldId id="423" r:id="rId31"/>
    <p:sldId id="424" r:id="rId32"/>
    <p:sldId id="425" r:id="rId33"/>
    <p:sldId id="426" r:id="rId34"/>
    <p:sldId id="428" r:id="rId35"/>
    <p:sldId id="3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 xmlns:p15="http://schemas.microsoft.com/office/powerpoint/2012/main"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15-12-2022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11</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12</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13</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14</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15</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16</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17</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18</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19</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20</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21</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22</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23</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24</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25</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26</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27</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28</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29</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30</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31</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32</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33</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34</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9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1A9A885-C142-4002-A6D1-8ADD0C859410}" type="slidenum">
              <a:rPr lang="en-US" smtClean="0"/>
              <a:pPr/>
              <a:t>35</a:t>
            </a:fld>
            <a:endParaRPr lang="en-US"/>
          </a:p>
        </p:txBody>
      </p:sp>
    </p:spTree>
    <p:extLst>
      <p:ext uri="{BB962C8B-B14F-4D97-AF65-F5344CB8AC3E}">
        <p14:creationId xmlns:p14="http://schemas.microsoft.com/office/powerpoint/2010/main" val="1469428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9</a:t>
            </a:fld>
            <a:endParaRPr lang="en-US"/>
          </a:p>
        </p:txBody>
      </p:sp>
    </p:spTree>
    <p:extLst>
      <p:ext uri="{BB962C8B-B14F-4D97-AF65-F5344CB8AC3E}">
        <p14:creationId xmlns:p14="http://schemas.microsoft.com/office/powerpoint/2010/main" val="2570049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10</a:t>
            </a:fld>
            <a:endParaRPr lang="en-US"/>
          </a:p>
        </p:txBody>
      </p:sp>
    </p:spTree>
    <p:extLst>
      <p:ext uri="{BB962C8B-B14F-4D97-AF65-F5344CB8AC3E}">
        <p14:creationId xmlns:p14="http://schemas.microsoft.com/office/powerpoint/2010/main" val="257004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C5F0502-74B1-492E-9E23-BEA6D26DF8A4}"/>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5" name="Footer Placeholder 4">
            <a:extLst>
              <a:ext uri="{FF2B5EF4-FFF2-40B4-BE49-F238E27FC236}">
                <a16:creationId xmlns:a16="http://schemas.microsoft.com/office/drawing/2014/main" xmlns=""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2918A3-4DEA-439F-8015-D98AD8A6E7CA}"/>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5" name="Footer Placeholder 4">
            <a:extLst>
              <a:ext uri="{FF2B5EF4-FFF2-40B4-BE49-F238E27FC236}">
                <a16:creationId xmlns:a16="http://schemas.microsoft.com/office/drawing/2014/main" xmlns=""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CCB7272-09A7-485B-9A7E-7544ED1E6A0F}"/>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5" name="Footer Placeholder 4">
            <a:extLst>
              <a:ext uri="{FF2B5EF4-FFF2-40B4-BE49-F238E27FC236}">
                <a16:creationId xmlns:a16="http://schemas.microsoft.com/office/drawing/2014/main" xmlns=""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30D496-EF63-4E9E-B26E-1CCDF6FE9489}"/>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5" name="Footer Placeholder 4">
            <a:extLst>
              <a:ext uri="{FF2B5EF4-FFF2-40B4-BE49-F238E27FC236}">
                <a16:creationId xmlns:a16="http://schemas.microsoft.com/office/drawing/2014/main" xmlns=""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6C790D44-2950-4A0B-8B16-2E532AA0D4BC}"/>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5" name="Footer Placeholder 4">
            <a:extLst>
              <a:ext uri="{FF2B5EF4-FFF2-40B4-BE49-F238E27FC236}">
                <a16:creationId xmlns:a16="http://schemas.microsoft.com/office/drawing/2014/main" xmlns=""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5EC824ED-18D8-450B-97F0-037D04430D12}"/>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6" name="Footer Placeholder 5">
            <a:extLst>
              <a:ext uri="{FF2B5EF4-FFF2-40B4-BE49-F238E27FC236}">
                <a16:creationId xmlns:a16="http://schemas.microsoft.com/office/drawing/2014/main" xmlns=""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DA2B0E6-A590-41FD-B4B5-899727BEEACE}"/>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8" name="Footer Placeholder 7">
            <a:extLst>
              <a:ext uri="{FF2B5EF4-FFF2-40B4-BE49-F238E27FC236}">
                <a16:creationId xmlns:a16="http://schemas.microsoft.com/office/drawing/2014/main" xmlns=""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DEBAEAD-0C15-46FA-9C04-E9E7F723E862}"/>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4" name="Footer Placeholder 3">
            <a:extLst>
              <a:ext uri="{FF2B5EF4-FFF2-40B4-BE49-F238E27FC236}">
                <a16:creationId xmlns:a16="http://schemas.microsoft.com/office/drawing/2014/main" xmlns=""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5F3E6B8-E4FA-4E31-980A-E923A197B81B}"/>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3" name="Footer Placeholder 2">
            <a:extLst>
              <a:ext uri="{FF2B5EF4-FFF2-40B4-BE49-F238E27FC236}">
                <a16:creationId xmlns:a16="http://schemas.microsoft.com/office/drawing/2014/main" xmlns=""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8907280-D202-4CE7-B962-F710FD46079A}"/>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6" name="Footer Placeholder 5">
            <a:extLst>
              <a:ext uri="{FF2B5EF4-FFF2-40B4-BE49-F238E27FC236}">
                <a16:creationId xmlns:a16="http://schemas.microsoft.com/office/drawing/2014/main" xmlns=""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39002C-9987-43CC-823E-56BACA104FFB}"/>
              </a:ext>
            </a:extLst>
          </p:cNvPr>
          <p:cNvSpPr>
            <a:spLocks noGrp="1"/>
          </p:cNvSpPr>
          <p:nvPr>
            <p:ph type="dt" sz="half" idx="10"/>
          </p:nvPr>
        </p:nvSpPr>
        <p:spPr/>
        <p:txBody>
          <a:bodyPr/>
          <a:lstStyle/>
          <a:p>
            <a:fld id="{58662D16-E4B5-4FC9-A5CE-10EC6C657153}" type="datetimeFigureOut">
              <a:rPr lang="en-US" smtClean="0"/>
              <a:pPr/>
              <a:t>12/15/2022</a:t>
            </a:fld>
            <a:endParaRPr lang="en-US"/>
          </a:p>
        </p:txBody>
      </p:sp>
      <p:sp>
        <p:nvSpPr>
          <p:cNvPr id="6" name="Footer Placeholder 5">
            <a:extLst>
              <a:ext uri="{FF2B5EF4-FFF2-40B4-BE49-F238E27FC236}">
                <a16:creationId xmlns:a16="http://schemas.microsoft.com/office/drawing/2014/main" xmlns=""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12/15/2022</a:t>
            </a:fld>
            <a:endParaRPr lang="en-US"/>
          </a:p>
        </p:txBody>
      </p:sp>
      <p:sp>
        <p:nvSpPr>
          <p:cNvPr id="5" name="Footer Placeholder 4">
            <a:extLst>
              <a:ext uri="{FF2B5EF4-FFF2-40B4-BE49-F238E27FC236}">
                <a16:creationId xmlns:a16="http://schemas.microsoft.com/office/drawing/2014/main" xmlns=""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jpeg"/><Relationship Id="rId7" Type="http://schemas.openxmlformats.org/officeDocument/2006/relationships/hyperlink" Target="https://plot.ly/pyth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ggplot.yhathq.com/" TargetMode="External"/><Relationship Id="rId5" Type="http://schemas.openxmlformats.org/officeDocument/2006/relationships/hyperlink" Target="https://seaborn.pydata.org/" TargetMode="External"/><Relationship Id="rId4" Type="http://schemas.openxmlformats.org/officeDocument/2006/relationships/hyperlink" Target="https://pandas.pydata.org/pandas-docs/stable/visualization.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buNone/>
            </a:pPr>
            <a:endParaRPr lang="en-IN" dirty="0" smtClean="0">
              <a:solidFill>
                <a:srgbClr val="FF0000"/>
              </a:solidFill>
            </a:endParaRPr>
          </a:p>
          <a:p>
            <a:pPr marL="82296" indent="0" algn="ctr">
              <a:buNone/>
            </a:pPr>
            <a:r>
              <a:rPr lang="en-IN" dirty="0">
                <a:solidFill>
                  <a:srgbClr val="FF0000"/>
                </a:solidFill>
              </a:rPr>
              <a:t>	</a:t>
            </a:r>
            <a:endParaRPr lang="en-IN" dirty="0" smtClean="0">
              <a:solidFill>
                <a:srgbClr val="FF0000"/>
              </a:solidFill>
            </a:endParaRPr>
          </a:p>
          <a:p>
            <a:pPr marL="82296" indent="0" algn="ctr">
              <a:buNone/>
            </a:pPr>
            <a:r>
              <a:rPr lang="en-US" sz="2800" b="1" dirty="0" smtClean="0">
                <a:solidFill>
                  <a:srgbClr val="FF0000"/>
                </a:solidFill>
              </a:rPr>
              <a:t> PYTHON PROGRAMMING &amp; DATA SCIENCE</a:t>
            </a: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r>
              <a:rPr lang="en-US" b="1" smtClean="0">
                <a:solidFill>
                  <a:srgbClr val="FF0000"/>
                </a:solidFill>
              </a:rPr>
              <a:t>	</a:t>
            </a:r>
            <a:endParaRPr lang="en-IN" sz="2800" dirty="0">
              <a:solidFill>
                <a:srgbClr val="FF0000"/>
              </a:solidFill>
            </a:endParaRPr>
          </a:p>
        </p:txBody>
      </p:sp>
      <p:pic>
        <p:nvPicPr>
          <p:cNvPr id="4"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879" y="107668"/>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2695244"/>
          </a:xfrm>
          <a:prstGeom prst="rect">
            <a:avLst/>
          </a:prstGeom>
          <a:noFill/>
          <a:ln w="9525">
            <a:noFill/>
            <a:miter lim="800000"/>
            <a:headEnd/>
            <a:tailEnd/>
          </a:ln>
        </p:spPr>
        <p:txBody>
          <a:bodyPr wrap="square" lIns="108857" tIns="54429" rIns="108857" bIns="54429">
            <a:spAutoFit/>
          </a:bodyPr>
          <a:lstStyle/>
          <a:p>
            <a:r>
              <a:rPr lang="en-US" sz="2800" b="1" u="sng" dirty="0" smtClean="0"/>
              <a:t>Plot:</a:t>
            </a:r>
          </a:p>
          <a:p>
            <a:pPr>
              <a:buFont typeface="Wingdings" pitchFamily="2" charset="2"/>
              <a:buChar char="Ø"/>
            </a:pPr>
            <a:r>
              <a:rPr lang="en-US" sz="2800" dirty="0" smtClean="0"/>
              <a:t> A plot is a </a:t>
            </a:r>
            <a:r>
              <a:rPr lang="en-US" sz="2800" dirty="0" smtClean="0">
                <a:solidFill>
                  <a:srgbClr val="FF0000"/>
                </a:solidFill>
              </a:rPr>
              <a:t>graphical representation of data</a:t>
            </a:r>
            <a:r>
              <a:rPr lang="en-US" sz="2800" dirty="0" smtClean="0"/>
              <a:t>, which </a:t>
            </a:r>
            <a:r>
              <a:rPr lang="en-US" sz="2800" dirty="0" smtClean="0">
                <a:solidFill>
                  <a:srgbClr val="FF0000"/>
                </a:solidFill>
              </a:rPr>
              <a:t>shows</a:t>
            </a:r>
            <a:r>
              <a:rPr lang="en-US" sz="2800" dirty="0" smtClean="0"/>
              <a:t> the </a:t>
            </a:r>
            <a:r>
              <a:rPr lang="en-US" sz="2800" dirty="0" smtClean="0">
                <a:solidFill>
                  <a:srgbClr val="FF0000"/>
                </a:solidFill>
              </a:rPr>
              <a:t>relationship between two variables or the distribution of data.</a:t>
            </a:r>
          </a:p>
          <a:p>
            <a:r>
              <a:rPr lang="en-US" sz="2800" dirty="0" smtClean="0"/>
              <a:t>Example:</a:t>
            </a:r>
          </a:p>
          <a:p>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https://www.simplilearn.com/ice9/free_resources_article_thumb/matplotlib-plot-data.JPG"/>
          <p:cNvPicPr/>
          <p:nvPr/>
        </p:nvPicPr>
        <p:blipFill>
          <a:blip r:embed="rId5"/>
          <a:srcRect/>
          <a:stretch>
            <a:fillRect/>
          </a:stretch>
        </p:blipFill>
        <p:spPr bwMode="auto">
          <a:xfrm>
            <a:off x="775855" y="3231415"/>
            <a:ext cx="4918363" cy="3044694"/>
          </a:xfrm>
          <a:prstGeom prst="rect">
            <a:avLst/>
          </a:prstGeom>
          <a:noFill/>
          <a:ln w="9525">
            <a:noFill/>
            <a:miter lim="800000"/>
            <a:headEnd/>
            <a:tailEnd/>
          </a:ln>
        </p:spPr>
      </p:pic>
      <p:sp>
        <p:nvSpPr>
          <p:cNvPr id="7" name="TextBox 6"/>
          <p:cNvSpPr txBox="1"/>
          <p:nvPr/>
        </p:nvSpPr>
        <p:spPr>
          <a:xfrm>
            <a:off x="6151418" y="3144982"/>
            <a:ext cx="5638800" cy="2954655"/>
          </a:xfrm>
          <a:prstGeom prst="rect">
            <a:avLst/>
          </a:prstGeom>
          <a:noFill/>
        </p:spPr>
        <p:txBody>
          <a:bodyPr wrap="square" rtlCol="0">
            <a:spAutoFit/>
          </a:bodyPr>
          <a:lstStyle/>
          <a:p>
            <a:pPr>
              <a:buFont typeface="Wingdings" pitchFamily="2" charset="2"/>
              <a:buChar char="Ø"/>
            </a:pPr>
            <a:r>
              <a:rPr lang="en-US" sz="2800" dirty="0" smtClean="0"/>
              <a:t> This is a line plot of the random numbers on the y-axis and the range on the x-axis. The background of the plot is called a grid. The text first plot denotes the title of the plot and text line one denotes the legend.</a:t>
            </a:r>
          </a:p>
          <a:p>
            <a:endParaRPr lang="en-US" dirty="0"/>
          </a:p>
        </p:txBody>
      </p:sp>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0" dur="500"/>
                                        <p:tgtEl>
                                          <p:spTgt spid="307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diamond(in)">
                                      <p:cBhvr>
                                        <p:cTn id="2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3987906"/>
          </a:xfrm>
          <a:prstGeom prst="rect">
            <a:avLst/>
          </a:prstGeom>
          <a:noFill/>
          <a:ln w="9525">
            <a:noFill/>
            <a:miter lim="800000"/>
            <a:headEnd/>
            <a:tailEnd/>
          </a:ln>
        </p:spPr>
        <p:txBody>
          <a:bodyPr wrap="square" lIns="108857" tIns="54429" rIns="108857" bIns="54429">
            <a:spAutoFit/>
          </a:bodyPr>
          <a:lstStyle/>
          <a:p>
            <a:r>
              <a:rPr lang="en-US" sz="2800" b="1" u="sng" dirty="0" smtClean="0"/>
              <a:t>Plot:</a:t>
            </a:r>
          </a:p>
          <a:p>
            <a:pPr>
              <a:buFont typeface="Wingdings" pitchFamily="2" charset="2"/>
              <a:buChar char="Ø"/>
            </a:pPr>
            <a:r>
              <a:rPr lang="en-US" sz="2800" dirty="0" smtClean="0"/>
              <a:t>  </a:t>
            </a:r>
            <a:r>
              <a:rPr lang="en-US" sz="2800" dirty="0" smtClean="0">
                <a:solidFill>
                  <a:srgbClr val="FF0000"/>
                </a:solidFill>
              </a:rPr>
              <a:t>plot() function draws a line from point to point.</a:t>
            </a:r>
          </a:p>
          <a:p>
            <a:r>
              <a:rPr lang="en-US" sz="2800" dirty="0" smtClean="0"/>
              <a:t>          The function takes parameters for specifying points in the diagram.</a:t>
            </a:r>
          </a:p>
          <a:p>
            <a:r>
              <a:rPr lang="en-US" sz="2800" dirty="0" smtClean="0"/>
              <a:t>	Parameter 1 is an array containing the points on the </a:t>
            </a:r>
            <a:r>
              <a:rPr lang="en-US" sz="2800" b="1" dirty="0" smtClean="0"/>
              <a:t>x-axis</a:t>
            </a:r>
            <a:r>
              <a:rPr lang="en-US" sz="2800" dirty="0" smtClean="0"/>
              <a:t>.</a:t>
            </a:r>
          </a:p>
          <a:p>
            <a:r>
              <a:rPr lang="en-US" sz="2800" dirty="0" smtClean="0"/>
              <a:t>	Parameter 2 is an array containing the points on the </a:t>
            </a:r>
            <a:r>
              <a:rPr lang="en-US" sz="2800" b="1" dirty="0" smtClean="0"/>
              <a:t>y-axis</a:t>
            </a:r>
            <a:r>
              <a:rPr lang="en-US" sz="2800" dirty="0" smtClean="0"/>
              <a:t>.</a:t>
            </a:r>
          </a:p>
          <a:p>
            <a:r>
              <a:rPr lang="en-US" sz="2800" u="sng" dirty="0" smtClean="0"/>
              <a:t>Example:</a:t>
            </a:r>
          </a:p>
          <a:p>
            <a:pPr>
              <a:buFont typeface="Wingdings" pitchFamily="2" charset="2"/>
              <a:buChar char="Ø"/>
            </a:pPr>
            <a:r>
              <a:rPr lang="en-US" sz="2800" dirty="0" smtClean="0"/>
              <a:t> To plot a line from (1, 3) to (8, 10). pass two arrays as [1, 8] and [3, 10] to the plot function</a:t>
            </a:r>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7" dur="500"/>
                                        <p:tgtEl>
                                          <p:spTgt spid="30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77">
                                            <p:txEl>
                                              <p:pRg st="6" end="6"/>
                                            </p:txEl>
                                          </p:spTgt>
                                        </p:tgtEl>
                                        <p:attrNameLst>
                                          <p:attrName>style.visibility</p:attrName>
                                        </p:attrNameLst>
                                      </p:cBhvr>
                                      <p:to>
                                        <p:strVal val="visible"/>
                                      </p:to>
                                    </p:set>
                                    <p:animEffect transition="in" filter="blinds(horizontal)">
                                      <p:cBhvr>
                                        <p:cTn id="32" dur="500"/>
                                        <p:tgtEl>
                                          <p:spTgt spid="30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3126131"/>
          </a:xfrm>
          <a:prstGeom prst="rect">
            <a:avLst/>
          </a:prstGeom>
          <a:noFill/>
          <a:ln w="9525">
            <a:noFill/>
            <a:miter lim="800000"/>
            <a:headEnd/>
            <a:tailEnd/>
          </a:ln>
        </p:spPr>
        <p:txBody>
          <a:bodyPr wrap="square" lIns="108857" tIns="54429" rIns="108857" bIns="54429">
            <a:spAutoFit/>
          </a:bodyPr>
          <a:lstStyle/>
          <a:p>
            <a:r>
              <a:rPr lang="en-US" sz="2800" b="1" u="sng" dirty="0" smtClean="0"/>
              <a:t>Creating a plot:</a:t>
            </a:r>
          </a:p>
          <a:p>
            <a:pPr>
              <a:buFont typeface="Wingdings" pitchFamily="2" charset="2"/>
              <a:buChar char="Ø"/>
            </a:pPr>
            <a:r>
              <a:rPr lang="en-US" sz="2800" dirty="0" smtClean="0"/>
              <a:t> We can create a plot using </a:t>
            </a:r>
            <a:r>
              <a:rPr lang="en-US" sz="2800" dirty="0" smtClean="0">
                <a:solidFill>
                  <a:srgbClr val="FF0000"/>
                </a:solidFill>
              </a:rPr>
              <a:t>four simple steps</a:t>
            </a:r>
            <a:r>
              <a:rPr lang="en-US" sz="2800" dirty="0" smtClean="0"/>
              <a:t>.</a:t>
            </a:r>
          </a:p>
          <a:p>
            <a:pPr marL="514350" lvl="0" indent="-514350">
              <a:buFont typeface="+mj-lt"/>
              <a:buAutoNum type="arabicPeriod"/>
            </a:pPr>
            <a:r>
              <a:rPr lang="en-US" sz="2800" dirty="0" smtClean="0"/>
              <a:t>Import the required libraries</a:t>
            </a:r>
          </a:p>
          <a:p>
            <a:pPr marL="514350" lvl="0" indent="-514350">
              <a:buFont typeface="+mj-lt"/>
              <a:buAutoNum type="arabicPeriod"/>
            </a:pPr>
            <a:r>
              <a:rPr lang="en-US" sz="2800" dirty="0" smtClean="0"/>
              <a:t>Define or import the required data set</a:t>
            </a:r>
          </a:p>
          <a:p>
            <a:pPr marL="514350" lvl="0" indent="-514350">
              <a:buFont typeface="+mj-lt"/>
              <a:buAutoNum type="arabicPeriod"/>
            </a:pPr>
            <a:r>
              <a:rPr lang="en-US" sz="2800" dirty="0" smtClean="0"/>
              <a:t>Set the plot parameters</a:t>
            </a:r>
          </a:p>
          <a:p>
            <a:pPr marL="514350" lvl="0" indent="-514350">
              <a:buFont typeface="+mj-lt"/>
              <a:buAutoNum type="arabicPeriod"/>
            </a:pPr>
            <a:r>
              <a:rPr lang="en-US" sz="2800" dirty="0" smtClean="0"/>
              <a:t>Display the created plot</a:t>
            </a:r>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 calcmode="lin" valueType="num">
                                      <p:cBhvr additive="base">
                                        <p:cTn id="12"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7">
                                            <p:txEl>
                                              <p:pRg st="3" end="3"/>
                                            </p:txEl>
                                          </p:spTgt>
                                        </p:tgtEl>
                                        <p:attrNameLst>
                                          <p:attrName>style.visibility</p:attrName>
                                        </p:attrNameLst>
                                      </p:cBhvr>
                                      <p:to>
                                        <p:strVal val="visible"/>
                                      </p:to>
                                    </p:set>
                                    <p:anim calcmode="lin" valueType="num">
                                      <p:cBhvr additive="base">
                                        <p:cTn id="18"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xEl>
                                              <p:pRg st="4" end="4"/>
                                            </p:txEl>
                                          </p:spTgt>
                                        </p:tgtEl>
                                        <p:attrNameLst>
                                          <p:attrName>style.visibility</p:attrName>
                                        </p:attrNameLst>
                                      </p:cBhvr>
                                      <p:to>
                                        <p:strVal val="visible"/>
                                      </p:to>
                                    </p:set>
                                    <p:anim calcmode="lin" valueType="num">
                                      <p:cBhvr additive="base">
                                        <p:cTn id="24"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7">
                                            <p:txEl>
                                              <p:pRg st="5" end="5"/>
                                            </p:txEl>
                                          </p:spTgt>
                                        </p:tgtEl>
                                        <p:attrNameLst>
                                          <p:attrName>style.visibility</p:attrName>
                                        </p:attrNameLst>
                                      </p:cBhvr>
                                      <p:to>
                                        <p:strVal val="visible"/>
                                      </p:to>
                                    </p:set>
                                    <p:anim calcmode="lin" valueType="num">
                                      <p:cBhvr additive="base">
                                        <p:cTn id="30"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1833470"/>
          </a:xfrm>
          <a:prstGeom prst="rect">
            <a:avLst/>
          </a:prstGeom>
          <a:noFill/>
          <a:ln w="9525">
            <a:noFill/>
            <a:miter lim="800000"/>
            <a:headEnd/>
            <a:tailEnd/>
          </a:ln>
        </p:spPr>
        <p:txBody>
          <a:bodyPr wrap="square" lIns="108857" tIns="54429" rIns="108857" bIns="54429">
            <a:spAutoFit/>
          </a:bodyPr>
          <a:lstStyle/>
          <a:p>
            <a:r>
              <a:rPr lang="en-US" sz="2800" b="1" u="sng" dirty="0" smtClean="0"/>
              <a:t>Creating a plot:</a:t>
            </a:r>
          </a:p>
          <a:p>
            <a:r>
              <a:rPr lang="en-US" sz="2800" dirty="0" smtClean="0"/>
              <a:t>Example:</a:t>
            </a:r>
          </a:p>
          <a:p>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p:nvPr/>
        </p:nvPicPr>
        <p:blipFill>
          <a:blip r:embed="rId5"/>
          <a:srcRect/>
          <a:stretch>
            <a:fillRect/>
          </a:stretch>
        </p:blipFill>
        <p:spPr bwMode="auto">
          <a:xfrm>
            <a:off x="1163783" y="2078182"/>
            <a:ext cx="8714508" cy="4391891"/>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to="" calcmode="lin" valueType="num">
                                      <p:cBhvr>
                                        <p:cTn id="7" dur="1" fill="hold"/>
                                        <p:tgtEl>
                                          <p:spTgt spid="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7004116"/>
          </a:xfrm>
          <a:prstGeom prst="rect">
            <a:avLst/>
          </a:prstGeom>
          <a:noFill/>
          <a:ln w="9525">
            <a:noFill/>
            <a:miter lim="800000"/>
            <a:headEnd/>
            <a:tailEnd/>
          </a:ln>
        </p:spPr>
        <p:txBody>
          <a:bodyPr wrap="square" lIns="108857" tIns="54429" rIns="108857" bIns="54429">
            <a:spAutoFit/>
          </a:bodyPr>
          <a:lstStyle/>
          <a:p>
            <a:r>
              <a:rPr lang="en-US" sz="2800" b="1" u="sng" dirty="0" smtClean="0"/>
              <a:t>Creating a plot:</a:t>
            </a:r>
          </a:p>
          <a:p>
            <a:r>
              <a:rPr lang="en-US" sz="2800" dirty="0" smtClean="0"/>
              <a:t>Program:</a:t>
            </a:r>
          </a:p>
          <a:p>
            <a:r>
              <a:rPr lang="en-US" sz="2800" dirty="0" smtClean="0"/>
              <a:t>import </a:t>
            </a:r>
            <a:r>
              <a:rPr lang="en-US" sz="2800" dirty="0" err="1" smtClean="0"/>
              <a:t>numpy</a:t>
            </a:r>
            <a:r>
              <a:rPr lang="en-US" sz="2800" dirty="0" smtClean="0"/>
              <a:t> as </a:t>
            </a:r>
            <a:r>
              <a:rPr lang="en-US" sz="2800" dirty="0" err="1" smtClean="0"/>
              <a:t>np</a:t>
            </a:r>
            <a:endParaRPr lang="en-US" sz="2800" dirty="0" smtClean="0"/>
          </a:p>
          <a:p>
            <a:r>
              <a:rPr lang="en-US" sz="2800" dirty="0" smtClean="0"/>
              <a:t>import </a:t>
            </a:r>
            <a:r>
              <a:rPr lang="en-US" sz="2800" dirty="0" err="1" smtClean="0"/>
              <a:t>matplotlib.pyplot</a:t>
            </a:r>
            <a:r>
              <a:rPr lang="en-US" sz="2800" dirty="0" smtClean="0"/>
              <a:t> as </a:t>
            </a:r>
            <a:r>
              <a:rPr lang="en-US" sz="2800" dirty="0" err="1" smtClean="0"/>
              <a:t>plt</a:t>
            </a:r>
            <a:endParaRPr lang="en-US" sz="2800" dirty="0" smtClean="0"/>
          </a:p>
          <a:p>
            <a:r>
              <a:rPr lang="en-US" sz="2800" dirty="0" smtClean="0"/>
              <a:t>from </a:t>
            </a:r>
            <a:r>
              <a:rPr lang="en-US" sz="2800" dirty="0" err="1" smtClean="0"/>
              <a:t>matplotlib</a:t>
            </a:r>
            <a:r>
              <a:rPr lang="en-US" sz="2800" dirty="0" smtClean="0"/>
              <a:t> import style</a:t>
            </a:r>
          </a:p>
          <a:p>
            <a:r>
              <a:rPr lang="en-US" sz="2800" dirty="0" smtClean="0"/>
              <a:t>r=</a:t>
            </a:r>
            <a:r>
              <a:rPr lang="en-US" sz="2800" dirty="0" err="1" smtClean="0"/>
              <a:t>np.random.rand</a:t>
            </a:r>
            <a:r>
              <a:rPr lang="en-US" sz="2800" dirty="0" smtClean="0"/>
              <a:t>(10)</a:t>
            </a:r>
          </a:p>
          <a:p>
            <a:r>
              <a:rPr lang="en-US" sz="2800" dirty="0" err="1" smtClean="0"/>
              <a:t>style.use</a:t>
            </a:r>
            <a:r>
              <a:rPr lang="en-US" sz="2800" dirty="0" smtClean="0"/>
              <a:t>('</a:t>
            </a:r>
            <a:r>
              <a:rPr lang="en-US" sz="2800" dirty="0" err="1" smtClean="0"/>
              <a:t>ggplot</a:t>
            </a:r>
            <a:r>
              <a:rPr lang="en-US" sz="2800" dirty="0" smtClean="0"/>
              <a:t>')</a:t>
            </a:r>
          </a:p>
          <a:p>
            <a:r>
              <a:rPr lang="en-US" sz="2800" dirty="0" err="1" smtClean="0"/>
              <a:t>plt.plot</a:t>
            </a:r>
            <a:r>
              <a:rPr lang="en-US" sz="2800" dirty="0" smtClean="0"/>
              <a:t>(</a:t>
            </a:r>
            <a:r>
              <a:rPr lang="en-US" sz="2800" dirty="0" err="1" smtClean="0"/>
              <a:t>r,'g',label</a:t>
            </a:r>
            <a:r>
              <a:rPr lang="en-US" sz="2800" dirty="0" smtClean="0"/>
              <a:t>='line </a:t>
            </a:r>
            <a:r>
              <a:rPr lang="en-US" sz="2800" dirty="0" err="1" smtClean="0"/>
              <a:t>one',linewidth</a:t>
            </a:r>
            <a:r>
              <a:rPr lang="en-US" sz="2800" dirty="0" smtClean="0"/>
              <a:t>=2)</a:t>
            </a:r>
          </a:p>
          <a:p>
            <a:r>
              <a:rPr lang="en-US" sz="2800" dirty="0" err="1" smtClean="0"/>
              <a:t>plt.xlabel</a:t>
            </a:r>
            <a:r>
              <a:rPr lang="en-US" sz="2800" dirty="0" smtClean="0"/>
              <a:t>('Range')</a:t>
            </a:r>
          </a:p>
          <a:p>
            <a:r>
              <a:rPr lang="en-US" sz="2800" dirty="0" err="1" smtClean="0"/>
              <a:t>plt.ylabel</a:t>
            </a:r>
            <a:r>
              <a:rPr lang="en-US" sz="2800" dirty="0" smtClean="0"/>
              <a:t>('Numbers')</a:t>
            </a:r>
          </a:p>
          <a:p>
            <a:r>
              <a:rPr lang="en-US" sz="2800" dirty="0" err="1" smtClean="0"/>
              <a:t>plt.title</a:t>
            </a:r>
            <a:r>
              <a:rPr lang="en-US" sz="2800" dirty="0" smtClean="0"/>
              <a:t>('First Plot')</a:t>
            </a:r>
          </a:p>
          <a:p>
            <a:r>
              <a:rPr lang="en-US" sz="2800" dirty="0" err="1" smtClean="0"/>
              <a:t>plt.legend</a:t>
            </a:r>
            <a:r>
              <a:rPr lang="en-US" sz="2800" dirty="0" smtClean="0"/>
              <a:t>()</a:t>
            </a:r>
          </a:p>
          <a:p>
            <a:r>
              <a:rPr lang="en-US" sz="2800" dirty="0" err="1" smtClean="0"/>
              <a:t>plt.show</a:t>
            </a:r>
            <a:r>
              <a:rPr lang="en-US" sz="2800" dirty="0" smtClean="0"/>
              <a:t>()</a:t>
            </a:r>
          </a:p>
          <a:p>
            <a:endParaRPr lang="en-US" sz="2800" dirty="0" smtClean="0"/>
          </a:p>
          <a:p>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783223" y="1898939"/>
            <a:ext cx="3214255" cy="800219"/>
          </a:xfrm>
          <a:prstGeom prst="rect">
            <a:avLst/>
          </a:prstGeom>
          <a:noFill/>
        </p:spPr>
        <p:txBody>
          <a:bodyPr wrap="square" rtlCol="0">
            <a:spAutoFit/>
          </a:bodyPr>
          <a:lstStyle/>
          <a:p>
            <a:r>
              <a:rPr lang="en-US" sz="2800" dirty="0" smtClean="0">
                <a:solidFill>
                  <a:srgbClr val="FF0000"/>
                </a:solidFill>
              </a:rPr>
              <a:t>Output:</a:t>
            </a:r>
          </a:p>
          <a:p>
            <a:endParaRPr lang="en-US" dirty="0"/>
          </a:p>
        </p:txBody>
      </p:sp>
      <p:pic>
        <p:nvPicPr>
          <p:cNvPr id="9" name="Picture 8" descr="https://python3-5-code.trinket.io/python3-generated/m1n8w7b9/trinket_plot.png"/>
          <p:cNvPicPr/>
          <p:nvPr/>
        </p:nvPicPr>
        <p:blipFill>
          <a:blip r:embed="rId5"/>
          <a:srcRect/>
          <a:stretch>
            <a:fillRect/>
          </a:stretch>
        </p:blipFill>
        <p:spPr bwMode="auto">
          <a:xfrm>
            <a:off x="6576059" y="2648084"/>
            <a:ext cx="5939448" cy="2337683"/>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7" dur="500"/>
                                        <p:tgtEl>
                                          <p:spTgt spid="307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0" dur="500"/>
                                        <p:tgtEl>
                                          <p:spTgt spid="307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3" dur="500"/>
                                        <p:tgtEl>
                                          <p:spTgt spid="307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16" dur="500"/>
                                        <p:tgtEl>
                                          <p:spTgt spid="3077">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19" dur="500"/>
                                        <p:tgtEl>
                                          <p:spTgt spid="3077">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2" dur="500"/>
                                        <p:tgtEl>
                                          <p:spTgt spid="3077">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25" dur="500"/>
                                        <p:tgtEl>
                                          <p:spTgt spid="3077">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28" dur="500"/>
                                        <p:tgtEl>
                                          <p:spTgt spid="3077">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checkerboard(across)">
                                      <p:cBhvr>
                                        <p:cTn id="31" dur="500"/>
                                        <p:tgtEl>
                                          <p:spTgt spid="3077">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77">
                                            <p:txEl>
                                              <p:pRg st="11" end="11"/>
                                            </p:txEl>
                                          </p:spTgt>
                                        </p:tgtEl>
                                        <p:attrNameLst>
                                          <p:attrName>style.visibility</p:attrName>
                                        </p:attrNameLst>
                                      </p:cBhvr>
                                      <p:to>
                                        <p:strVal val="visible"/>
                                      </p:to>
                                    </p:set>
                                    <p:animEffect transition="in" filter="checkerboard(across)">
                                      <p:cBhvr>
                                        <p:cTn id="34" dur="500"/>
                                        <p:tgtEl>
                                          <p:spTgt spid="3077">
                                            <p:txEl>
                                              <p:pRg st="11" end="11"/>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077">
                                            <p:txEl>
                                              <p:pRg st="12" end="12"/>
                                            </p:txEl>
                                          </p:spTgt>
                                        </p:tgtEl>
                                        <p:attrNameLst>
                                          <p:attrName>style.visibility</p:attrName>
                                        </p:attrNameLst>
                                      </p:cBhvr>
                                      <p:to>
                                        <p:strVal val="visible"/>
                                      </p:to>
                                    </p:set>
                                    <p:animEffect transition="in" filter="checkerboard(across)">
                                      <p:cBhvr>
                                        <p:cTn id="37" dur="500"/>
                                        <p:tgtEl>
                                          <p:spTgt spid="3077">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blinds(horizontal)">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7435003"/>
          </a:xfrm>
          <a:prstGeom prst="rect">
            <a:avLst/>
          </a:prstGeom>
          <a:noFill/>
          <a:ln w="9525">
            <a:noFill/>
            <a:miter lim="800000"/>
            <a:headEnd/>
            <a:tailEnd/>
          </a:ln>
        </p:spPr>
        <p:txBody>
          <a:bodyPr wrap="square" lIns="108857" tIns="54429" rIns="108857" bIns="54429">
            <a:spAutoFit/>
          </a:bodyPr>
          <a:lstStyle/>
          <a:p>
            <a:r>
              <a:rPr lang="en-US" sz="2800" b="1" u="sng" dirty="0" smtClean="0"/>
              <a:t>Creating a plot:</a:t>
            </a:r>
          </a:p>
          <a:p>
            <a:r>
              <a:rPr lang="en-US" sz="2400" u="sng" dirty="0" smtClean="0"/>
              <a:t>Multiple Plots</a:t>
            </a:r>
          </a:p>
          <a:p>
            <a:r>
              <a:rPr lang="en-US" sz="2400" dirty="0" smtClean="0"/>
              <a:t>from </a:t>
            </a:r>
            <a:r>
              <a:rPr lang="en-US" sz="2400" dirty="0" err="1" smtClean="0"/>
              <a:t>matplotlib</a:t>
            </a:r>
            <a:r>
              <a:rPr lang="en-US" sz="2400" dirty="0" smtClean="0"/>
              <a:t> import </a:t>
            </a:r>
            <a:r>
              <a:rPr lang="en-US" sz="2400" dirty="0" err="1" smtClean="0"/>
              <a:t>pyplot</a:t>
            </a:r>
            <a:r>
              <a:rPr lang="en-US" sz="2400" dirty="0" smtClean="0"/>
              <a:t> as </a:t>
            </a:r>
            <a:r>
              <a:rPr lang="en-US" sz="2400" dirty="0" err="1" smtClean="0"/>
              <a:t>plt</a:t>
            </a:r>
            <a:endParaRPr lang="en-US" sz="2400" dirty="0" smtClean="0"/>
          </a:p>
          <a:p>
            <a:r>
              <a:rPr lang="en-US" sz="2400" dirty="0" smtClean="0"/>
              <a:t>from </a:t>
            </a:r>
            <a:r>
              <a:rPr lang="en-US" sz="2400" dirty="0" err="1" smtClean="0"/>
              <a:t>matplotlib</a:t>
            </a:r>
            <a:r>
              <a:rPr lang="en-US" sz="2400" dirty="0" smtClean="0"/>
              <a:t> import style</a:t>
            </a:r>
          </a:p>
          <a:p>
            <a:r>
              <a:rPr lang="en-US" sz="2400" dirty="0" smtClean="0"/>
              <a:t> </a:t>
            </a:r>
            <a:r>
              <a:rPr lang="en-US" sz="2400" dirty="0" err="1" smtClean="0"/>
              <a:t>style.use</a:t>
            </a:r>
            <a:r>
              <a:rPr lang="en-US" sz="2400" dirty="0" smtClean="0"/>
              <a:t>('</a:t>
            </a:r>
            <a:r>
              <a:rPr lang="en-US" sz="2400" dirty="0" err="1" smtClean="0"/>
              <a:t>ggplot</a:t>
            </a:r>
            <a:r>
              <a:rPr lang="en-US" sz="2400" dirty="0" smtClean="0"/>
              <a:t>')</a:t>
            </a:r>
          </a:p>
          <a:p>
            <a:r>
              <a:rPr lang="en-US" sz="2400" dirty="0" smtClean="0"/>
              <a:t>x = [5,8,10] ,y = [12,16,6], x2 = [6,9,11]</a:t>
            </a:r>
          </a:p>
          <a:p>
            <a:r>
              <a:rPr lang="en-US" sz="2400" dirty="0" smtClean="0"/>
              <a:t>y2 = [6,15,7]</a:t>
            </a:r>
          </a:p>
          <a:p>
            <a:r>
              <a:rPr lang="en-US" sz="2400" dirty="0" err="1" smtClean="0"/>
              <a:t>plt.plot</a:t>
            </a:r>
            <a:r>
              <a:rPr lang="en-US" sz="2400" dirty="0" smtClean="0"/>
              <a:t>(</a:t>
            </a:r>
            <a:r>
              <a:rPr lang="en-US" sz="2400" dirty="0" err="1" smtClean="0"/>
              <a:t>x,y,'g',label</a:t>
            </a:r>
            <a:r>
              <a:rPr lang="en-US" sz="2400" dirty="0" smtClean="0"/>
              <a:t>='line one', </a:t>
            </a:r>
            <a:r>
              <a:rPr lang="en-US" sz="2400" dirty="0" err="1" smtClean="0"/>
              <a:t>linewidth</a:t>
            </a:r>
            <a:r>
              <a:rPr lang="en-US" sz="2400" dirty="0" smtClean="0"/>
              <a:t>=5)</a:t>
            </a:r>
          </a:p>
          <a:p>
            <a:r>
              <a:rPr lang="en-US" sz="2400" dirty="0" err="1" smtClean="0"/>
              <a:t>plt.plot</a:t>
            </a:r>
            <a:r>
              <a:rPr lang="en-US" sz="2400" dirty="0" smtClean="0"/>
              <a:t>(x2,y2,'c',label='line </a:t>
            </a:r>
            <a:r>
              <a:rPr lang="en-US" sz="2400" dirty="0" err="1" smtClean="0"/>
              <a:t>two',linewidth</a:t>
            </a:r>
            <a:r>
              <a:rPr lang="en-US" sz="2400" dirty="0" smtClean="0"/>
              <a:t>=5)</a:t>
            </a:r>
          </a:p>
          <a:p>
            <a:r>
              <a:rPr lang="en-US" sz="2400" dirty="0" err="1" smtClean="0"/>
              <a:t>plt.title</a:t>
            </a:r>
            <a:r>
              <a:rPr lang="en-US" sz="2400" dirty="0" smtClean="0"/>
              <a:t>('Epic Info')</a:t>
            </a:r>
          </a:p>
          <a:p>
            <a:r>
              <a:rPr lang="en-US" sz="2400" dirty="0" err="1" smtClean="0"/>
              <a:t>plt.ylabel</a:t>
            </a:r>
            <a:r>
              <a:rPr lang="en-US" sz="2400" dirty="0" smtClean="0"/>
              <a:t>('Y axis')</a:t>
            </a:r>
          </a:p>
          <a:p>
            <a:r>
              <a:rPr lang="en-US" sz="2400" dirty="0" err="1" smtClean="0"/>
              <a:t>plt.xlabel</a:t>
            </a:r>
            <a:r>
              <a:rPr lang="en-US" sz="2400" dirty="0" smtClean="0"/>
              <a:t>('X axis')</a:t>
            </a:r>
          </a:p>
          <a:p>
            <a:r>
              <a:rPr lang="en-US" sz="2400" dirty="0" err="1" smtClean="0"/>
              <a:t>plt.legend</a:t>
            </a:r>
            <a:r>
              <a:rPr lang="en-US" sz="2400" dirty="0" smtClean="0"/>
              <a:t>()</a:t>
            </a:r>
          </a:p>
          <a:p>
            <a:r>
              <a:rPr lang="en-US" sz="2400" dirty="0" err="1" smtClean="0"/>
              <a:t>plt.grid</a:t>
            </a:r>
            <a:r>
              <a:rPr lang="en-US" sz="2400" dirty="0" smtClean="0"/>
              <a:t>(</a:t>
            </a:r>
            <a:r>
              <a:rPr lang="en-US" sz="2400" dirty="0" err="1" smtClean="0"/>
              <a:t>True,color</a:t>
            </a:r>
            <a:r>
              <a:rPr lang="en-US" sz="2400" dirty="0" smtClean="0"/>
              <a:t>='k')</a:t>
            </a:r>
          </a:p>
          <a:p>
            <a:r>
              <a:rPr lang="en-US" sz="2400" dirty="0" err="1" smtClean="0"/>
              <a:t>plt.show</a:t>
            </a:r>
            <a:r>
              <a:rPr lang="en-US" sz="2400" dirty="0" smtClean="0"/>
              <a:t>()</a:t>
            </a:r>
          </a:p>
          <a:p>
            <a:endParaRPr lang="en-US" sz="2800" dirty="0" smtClean="0"/>
          </a:p>
          <a:p>
            <a:endParaRPr lang="en-US" sz="2800" dirty="0" smtClean="0"/>
          </a:p>
          <a:p>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7883236" y="1870364"/>
            <a:ext cx="3214255" cy="800219"/>
          </a:xfrm>
          <a:prstGeom prst="rect">
            <a:avLst/>
          </a:prstGeom>
          <a:noFill/>
        </p:spPr>
        <p:txBody>
          <a:bodyPr wrap="square" rtlCol="0">
            <a:spAutoFit/>
          </a:bodyPr>
          <a:lstStyle/>
          <a:p>
            <a:r>
              <a:rPr lang="en-US" sz="2800" dirty="0" smtClean="0">
                <a:solidFill>
                  <a:srgbClr val="FF0000"/>
                </a:solidFill>
              </a:rPr>
              <a:t>Output:</a:t>
            </a:r>
          </a:p>
          <a:p>
            <a:endParaRPr lang="en-US" dirty="0"/>
          </a:p>
        </p:txBody>
      </p:sp>
      <p:pic>
        <p:nvPicPr>
          <p:cNvPr id="10" name="Picture 9" descr="MatplotStyle - Python Matplotlib - Edureka.PNG"/>
          <p:cNvPicPr/>
          <p:nvPr/>
        </p:nvPicPr>
        <p:blipFill>
          <a:blip r:embed="rId5"/>
          <a:srcRect/>
          <a:stretch>
            <a:fillRect/>
          </a:stretch>
        </p:blipFill>
        <p:spPr bwMode="auto">
          <a:xfrm>
            <a:off x="6587422" y="2367741"/>
            <a:ext cx="5313633" cy="3797531"/>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7" dur="500"/>
                                        <p:tgtEl>
                                          <p:spTgt spid="307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0" dur="500"/>
                                        <p:tgtEl>
                                          <p:spTgt spid="307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3" dur="500"/>
                                        <p:tgtEl>
                                          <p:spTgt spid="307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16" dur="500"/>
                                        <p:tgtEl>
                                          <p:spTgt spid="3077">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19" dur="500"/>
                                        <p:tgtEl>
                                          <p:spTgt spid="3077">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2" dur="500"/>
                                        <p:tgtEl>
                                          <p:spTgt spid="3077">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25" dur="500"/>
                                        <p:tgtEl>
                                          <p:spTgt spid="3077">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28" dur="500"/>
                                        <p:tgtEl>
                                          <p:spTgt spid="3077">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checkerboard(across)">
                                      <p:cBhvr>
                                        <p:cTn id="31" dur="500"/>
                                        <p:tgtEl>
                                          <p:spTgt spid="3077">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77">
                                            <p:txEl>
                                              <p:pRg st="11" end="11"/>
                                            </p:txEl>
                                          </p:spTgt>
                                        </p:tgtEl>
                                        <p:attrNameLst>
                                          <p:attrName>style.visibility</p:attrName>
                                        </p:attrNameLst>
                                      </p:cBhvr>
                                      <p:to>
                                        <p:strVal val="visible"/>
                                      </p:to>
                                    </p:set>
                                    <p:animEffect transition="in" filter="checkerboard(across)">
                                      <p:cBhvr>
                                        <p:cTn id="34" dur="500"/>
                                        <p:tgtEl>
                                          <p:spTgt spid="3077">
                                            <p:txEl>
                                              <p:pRg st="11" end="11"/>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077">
                                            <p:txEl>
                                              <p:pRg st="12" end="12"/>
                                            </p:txEl>
                                          </p:spTgt>
                                        </p:tgtEl>
                                        <p:attrNameLst>
                                          <p:attrName>style.visibility</p:attrName>
                                        </p:attrNameLst>
                                      </p:cBhvr>
                                      <p:to>
                                        <p:strVal val="visible"/>
                                      </p:to>
                                    </p:set>
                                    <p:animEffect transition="in" filter="checkerboard(across)">
                                      <p:cBhvr>
                                        <p:cTn id="37" dur="500"/>
                                        <p:tgtEl>
                                          <p:spTgt spid="3077">
                                            <p:txEl>
                                              <p:pRg st="12" end="1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077">
                                            <p:txEl>
                                              <p:pRg st="13" end="13"/>
                                            </p:txEl>
                                          </p:spTgt>
                                        </p:tgtEl>
                                        <p:attrNameLst>
                                          <p:attrName>style.visibility</p:attrName>
                                        </p:attrNameLst>
                                      </p:cBhvr>
                                      <p:to>
                                        <p:strVal val="visible"/>
                                      </p:to>
                                    </p:set>
                                    <p:animEffect transition="in" filter="checkerboard(across)">
                                      <p:cBhvr>
                                        <p:cTn id="40" dur="500"/>
                                        <p:tgtEl>
                                          <p:spTgt spid="3077">
                                            <p:txEl>
                                              <p:pRg st="13" end="13"/>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077">
                                            <p:txEl>
                                              <p:pRg st="14" end="14"/>
                                            </p:txEl>
                                          </p:spTgt>
                                        </p:tgtEl>
                                        <p:attrNameLst>
                                          <p:attrName>style.visibility</p:attrName>
                                        </p:attrNameLst>
                                      </p:cBhvr>
                                      <p:to>
                                        <p:strVal val="visible"/>
                                      </p:to>
                                    </p:set>
                                    <p:animEffect transition="in" filter="checkerboard(across)">
                                      <p:cBhvr>
                                        <p:cTn id="43" dur="500"/>
                                        <p:tgtEl>
                                          <p:spTgt spid="3077">
                                            <p:txEl>
                                              <p:pRg st="14" end="1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blinds(horizontal)">
                                      <p:cBhvr>
                                        <p:cTn id="48" dur="500"/>
                                        <p:tgtEl>
                                          <p:spTgt spid="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4849680"/>
          </a:xfrm>
          <a:prstGeom prst="rect">
            <a:avLst/>
          </a:prstGeom>
          <a:noFill/>
          <a:ln w="9525">
            <a:noFill/>
            <a:miter lim="800000"/>
            <a:headEnd/>
            <a:tailEnd/>
          </a:ln>
        </p:spPr>
        <p:txBody>
          <a:bodyPr wrap="square" lIns="108857" tIns="54429" rIns="108857" bIns="54429">
            <a:spAutoFit/>
          </a:bodyPr>
          <a:lstStyle/>
          <a:p>
            <a:r>
              <a:rPr lang="en-US" sz="2800" b="1" u="sng" dirty="0" smtClean="0"/>
              <a:t>Types of Plots:</a:t>
            </a:r>
          </a:p>
          <a:p>
            <a:pPr>
              <a:buFont typeface="Wingdings" pitchFamily="2" charset="2"/>
              <a:buChar char="Ø"/>
            </a:pPr>
            <a:r>
              <a:rPr lang="en-US" sz="2800" dirty="0" smtClean="0"/>
              <a:t> The following type of plots can be created using </a:t>
            </a:r>
            <a:r>
              <a:rPr lang="en-US" sz="2800" dirty="0" err="1" smtClean="0"/>
              <a:t>matplotlib</a:t>
            </a:r>
            <a:r>
              <a:rPr lang="en-US" sz="2800" dirty="0" smtClean="0"/>
              <a:t>.</a:t>
            </a:r>
          </a:p>
          <a:p>
            <a:pPr marL="514350" lvl="0" indent="-514350">
              <a:buFont typeface="+mj-lt"/>
              <a:buAutoNum type="arabicPeriod"/>
            </a:pPr>
            <a:r>
              <a:rPr lang="en-US" sz="2800" dirty="0" smtClean="0">
                <a:solidFill>
                  <a:srgbClr val="55A5FF"/>
                </a:solidFill>
              </a:rPr>
              <a:t>Histogram</a:t>
            </a:r>
          </a:p>
          <a:p>
            <a:pPr marL="514350" lvl="0" indent="-514350">
              <a:buFont typeface="+mj-lt"/>
              <a:buAutoNum type="arabicPeriod"/>
            </a:pPr>
            <a:r>
              <a:rPr lang="en-US" sz="2800" dirty="0" smtClean="0">
                <a:solidFill>
                  <a:srgbClr val="55A5FF"/>
                </a:solidFill>
              </a:rPr>
              <a:t>Scatter Plot</a:t>
            </a:r>
          </a:p>
          <a:p>
            <a:pPr marL="514350" lvl="0" indent="-514350">
              <a:buFont typeface="+mj-lt"/>
              <a:buAutoNum type="arabicPeriod"/>
            </a:pPr>
            <a:r>
              <a:rPr lang="en-US" sz="2800" dirty="0" smtClean="0">
                <a:solidFill>
                  <a:srgbClr val="55A5FF"/>
                </a:solidFill>
              </a:rPr>
              <a:t>Heat Map</a:t>
            </a:r>
          </a:p>
          <a:p>
            <a:pPr marL="514350" lvl="0" indent="-514350">
              <a:buFont typeface="+mj-lt"/>
              <a:buAutoNum type="arabicPeriod"/>
            </a:pPr>
            <a:r>
              <a:rPr lang="en-US" sz="2800" dirty="0" smtClean="0">
                <a:solidFill>
                  <a:srgbClr val="55A5FF"/>
                </a:solidFill>
              </a:rPr>
              <a:t>Pie Chart</a:t>
            </a:r>
          </a:p>
          <a:p>
            <a:pPr marL="514350" lvl="0" indent="-514350">
              <a:buFont typeface="+mj-lt"/>
              <a:buAutoNum type="arabicPeriod"/>
            </a:pPr>
            <a:r>
              <a:rPr lang="en-US" sz="2800" dirty="0" smtClean="0">
                <a:solidFill>
                  <a:srgbClr val="55A5FF"/>
                </a:solidFill>
              </a:rPr>
              <a:t>Error Bar , ….etc</a:t>
            </a:r>
          </a:p>
          <a:p>
            <a:endParaRPr lang="en-US" sz="2800" dirty="0" smtClean="0"/>
          </a:p>
          <a:p>
            <a:endParaRPr lang="en-US" sz="2800" dirty="0" smtClean="0"/>
          </a:p>
          <a:p>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 calcmode="lin" valueType="num">
                                      <p:cBhvr additive="base">
                                        <p:cTn id="7"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3" end="3"/>
                                            </p:txEl>
                                          </p:spTgt>
                                        </p:tgtEl>
                                        <p:attrNameLst>
                                          <p:attrName>style.visibility</p:attrName>
                                        </p:attrNameLst>
                                      </p:cBhvr>
                                      <p:to>
                                        <p:strVal val="visible"/>
                                      </p:to>
                                    </p:set>
                                    <p:anim calcmode="lin" valueType="num">
                                      <p:cBhvr additive="base">
                                        <p:cTn id="13"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xEl>
                                              <p:pRg st="4" end="4"/>
                                            </p:txEl>
                                          </p:spTgt>
                                        </p:tgtEl>
                                        <p:attrNameLst>
                                          <p:attrName>style.visibility</p:attrName>
                                        </p:attrNameLst>
                                      </p:cBhvr>
                                      <p:to>
                                        <p:strVal val="visible"/>
                                      </p:to>
                                    </p:set>
                                    <p:anim calcmode="lin" valueType="num">
                                      <p:cBhvr additive="base">
                                        <p:cTn id="19"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7">
                                            <p:txEl>
                                              <p:pRg st="5" end="5"/>
                                            </p:txEl>
                                          </p:spTgt>
                                        </p:tgtEl>
                                        <p:attrNameLst>
                                          <p:attrName>style.visibility</p:attrName>
                                        </p:attrNameLst>
                                      </p:cBhvr>
                                      <p:to>
                                        <p:strVal val="visible"/>
                                      </p:to>
                                    </p:set>
                                    <p:anim calcmode="lin" valueType="num">
                                      <p:cBhvr additive="base">
                                        <p:cTn id="25"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7">
                                            <p:txEl>
                                              <p:pRg st="6" end="6"/>
                                            </p:txEl>
                                          </p:spTgt>
                                        </p:tgtEl>
                                        <p:attrNameLst>
                                          <p:attrName>style.visibility</p:attrName>
                                        </p:attrNameLst>
                                      </p:cBhvr>
                                      <p:to>
                                        <p:strVal val="visible"/>
                                      </p:to>
                                    </p:set>
                                    <p:anim calcmode="lin" valueType="num">
                                      <p:cBhvr additive="base">
                                        <p:cTn id="31"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7004116"/>
          </a:xfrm>
          <a:prstGeom prst="rect">
            <a:avLst/>
          </a:prstGeom>
          <a:noFill/>
          <a:ln w="9525">
            <a:noFill/>
            <a:miter lim="800000"/>
            <a:headEnd/>
            <a:tailEnd/>
          </a:ln>
        </p:spPr>
        <p:txBody>
          <a:bodyPr wrap="square" lIns="108857" tIns="54429" rIns="108857" bIns="54429">
            <a:spAutoFit/>
          </a:bodyPr>
          <a:lstStyle/>
          <a:p>
            <a:r>
              <a:rPr lang="en-US" sz="2800" b="1" u="sng" dirty="0" smtClean="0"/>
              <a:t>Scatter Plot:</a:t>
            </a:r>
          </a:p>
          <a:p>
            <a:pPr>
              <a:buFont typeface="Wingdings" pitchFamily="2" charset="2"/>
              <a:buChar char="Ø"/>
            </a:pPr>
            <a:r>
              <a:rPr lang="en-US" sz="2800" dirty="0" smtClean="0"/>
              <a:t> scatter plots  are used  to </a:t>
            </a:r>
            <a:r>
              <a:rPr lang="en-US" sz="2800" dirty="0" smtClean="0">
                <a:solidFill>
                  <a:srgbClr val="FF0000"/>
                </a:solidFill>
              </a:rPr>
              <a:t>compare variables</a:t>
            </a:r>
            <a:r>
              <a:rPr lang="en-US" sz="2800" dirty="0" smtClean="0"/>
              <a:t>.</a:t>
            </a:r>
          </a:p>
          <a:p>
            <a:pPr>
              <a:buFont typeface="Wingdings" pitchFamily="2" charset="2"/>
              <a:buChar char="Ø"/>
            </a:pPr>
            <a:r>
              <a:rPr lang="en-US" sz="2800" dirty="0" smtClean="0"/>
              <a:t> The data is </a:t>
            </a:r>
            <a:r>
              <a:rPr lang="en-US" sz="2800" dirty="0" smtClean="0">
                <a:solidFill>
                  <a:srgbClr val="FF0000"/>
                </a:solidFill>
              </a:rPr>
              <a:t>displayed as a collection of points</a:t>
            </a:r>
            <a:r>
              <a:rPr lang="en-US" sz="2800" dirty="0" smtClean="0"/>
              <a:t>, each having the value of </a:t>
            </a:r>
            <a:r>
              <a:rPr lang="en-US" sz="2800" dirty="0" smtClean="0">
                <a:solidFill>
                  <a:srgbClr val="FF0000"/>
                </a:solidFill>
              </a:rPr>
              <a:t>one variable which determines the position on the horizontal axis and the value of other variable determines the position on the vertical axis.</a:t>
            </a:r>
          </a:p>
          <a:p>
            <a:pPr>
              <a:buFont typeface="Wingdings" pitchFamily="2" charset="2"/>
              <a:buChar char="Ø"/>
            </a:pPr>
            <a:r>
              <a:rPr lang="en-US" sz="2800" dirty="0" smtClean="0"/>
              <a:t> scatter() function is used to draw a scatter plot.</a:t>
            </a:r>
          </a:p>
          <a:p>
            <a:pPr>
              <a:buFont typeface="Wingdings" pitchFamily="2" charset="2"/>
              <a:buChar char="Ø"/>
            </a:pPr>
            <a:r>
              <a:rPr lang="en-US" sz="2800" dirty="0" smtClean="0"/>
              <a:t> It has several </a:t>
            </a:r>
            <a:r>
              <a:rPr lang="en-US" sz="2800" dirty="0" smtClean="0">
                <a:solidFill>
                  <a:srgbClr val="FF0000"/>
                </a:solidFill>
              </a:rPr>
              <a:t>advantages</a:t>
            </a:r>
            <a:r>
              <a:rPr lang="en-US" sz="2800" dirty="0" smtClean="0"/>
              <a:t>:</a:t>
            </a:r>
          </a:p>
          <a:p>
            <a:pPr marL="514350" lvl="0" indent="-514350">
              <a:buFont typeface="+mj-lt"/>
              <a:buAutoNum type="arabicPeriod"/>
            </a:pPr>
            <a:r>
              <a:rPr lang="en-US" sz="2800" dirty="0" smtClean="0"/>
              <a:t>It shows the correlation between variables</a:t>
            </a:r>
          </a:p>
          <a:p>
            <a:pPr marL="514350" lvl="0" indent="-514350">
              <a:buFont typeface="+mj-lt"/>
              <a:buAutoNum type="arabicPeriod"/>
            </a:pPr>
            <a:r>
              <a:rPr lang="en-US" sz="2800" dirty="0" smtClean="0"/>
              <a:t>It is suitable for large data sets</a:t>
            </a:r>
          </a:p>
          <a:p>
            <a:pPr marL="514350" lvl="0" indent="-514350">
              <a:buFont typeface="+mj-lt"/>
              <a:buAutoNum type="arabicPeriod"/>
            </a:pPr>
            <a:r>
              <a:rPr lang="en-US" sz="2800" dirty="0" smtClean="0"/>
              <a:t>It is easy to find clusters</a:t>
            </a:r>
          </a:p>
          <a:p>
            <a:pPr marL="514350" lvl="0" indent="-514350">
              <a:buFont typeface="+mj-lt"/>
              <a:buAutoNum type="arabicPeriod"/>
            </a:pPr>
            <a:r>
              <a:rPr lang="en-US" sz="2800" dirty="0" smtClean="0"/>
              <a:t>It is possible to represent each piece of data as a point on the plot.</a:t>
            </a:r>
          </a:p>
          <a:p>
            <a:pPr>
              <a:buFont typeface="Wingdings" pitchFamily="2" charset="2"/>
              <a:buChar char="Ø"/>
            </a:pPr>
            <a:endParaRPr lang="en-US" sz="2800" dirty="0" smtClean="0"/>
          </a:p>
          <a:p>
            <a:endParaRPr lang="en-US" sz="2800" dirty="0" smtClean="0"/>
          </a:p>
          <a:p>
            <a:endParaRPr lang="en-US" sz="2800" dirty="0" smtClean="0"/>
          </a:p>
          <a:p>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 calcmode="lin" valueType="num">
                                      <p:cBhvr additive="base">
                                        <p:cTn id="27"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77">
                                            <p:txEl>
                                              <p:pRg st="6" end="6"/>
                                            </p:txEl>
                                          </p:spTgt>
                                        </p:tgtEl>
                                        <p:attrNameLst>
                                          <p:attrName>style.visibility</p:attrName>
                                        </p:attrNameLst>
                                      </p:cBhvr>
                                      <p:to>
                                        <p:strVal val="visible"/>
                                      </p:to>
                                    </p:set>
                                    <p:anim calcmode="lin" valueType="num">
                                      <p:cBhvr additive="base">
                                        <p:cTn id="33"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077">
                                            <p:txEl>
                                              <p:pRg st="7" end="7"/>
                                            </p:txEl>
                                          </p:spTgt>
                                        </p:tgtEl>
                                        <p:attrNameLst>
                                          <p:attrName>style.visibility</p:attrName>
                                        </p:attrNameLst>
                                      </p:cBhvr>
                                      <p:to>
                                        <p:strVal val="visible"/>
                                      </p:to>
                                    </p:set>
                                    <p:anim calcmode="lin" valueType="num">
                                      <p:cBhvr additive="base">
                                        <p:cTn id="39"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077">
                                            <p:txEl>
                                              <p:pRg st="8" end="8"/>
                                            </p:txEl>
                                          </p:spTgt>
                                        </p:tgtEl>
                                        <p:attrNameLst>
                                          <p:attrName>style.visibility</p:attrName>
                                        </p:attrNameLst>
                                      </p:cBhvr>
                                      <p:to>
                                        <p:strVal val="visible"/>
                                      </p:to>
                                    </p:set>
                                    <p:anim calcmode="lin" valueType="num">
                                      <p:cBhvr additive="base">
                                        <p:cTn id="45" dur="500" fill="hold"/>
                                        <p:tgtEl>
                                          <p:spTgt spid="307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07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10428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607414"/>
            <a:ext cx="11570635" cy="7435003"/>
          </a:xfrm>
          <a:prstGeom prst="rect">
            <a:avLst/>
          </a:prstGeom>
          <a:noFill/>
          <a:ln w="9525">
            <a:noFill/>
            <a:miter lim="800000"/>
            <a:headEnd/>
            <a:tailEnd/>
          </a:ln>
        </p:spPr>
        <p:txBody>
          <a:bodyPr wrap="square" lIns="108857" tIns="54429" rIns="108857" bIns="54429">
            <a:spAutoFit/>
          </a:bodyPr>
          <a:lstStyle/>
          <a:p>
            <a:r>
              <a:rPr lang="en-US" sz="2800" b="1" u="sng" dirty="0" smtClean="0"/>
              <a:t>Scatter Plot:</a:t>
            </a:r>
          </a:p>
          <a:p>
            <a:r>
              <a:rPr lang="en-US" sz="2800" dirty="0" smtClean="0"/>
              <a:t> Example:</a:t>
            </a:r>
          </a:p>
          <a:p>
            <a:r>
              <a:rPr lang="en-US" sz="2800" dirty="0" smtClean="0"/>
              <a:t>import </a:t>
            </a:r>
            <a:r>
              <a:rPr lang="en-US" sz="2800" dirty="0" err="1" smtClean="0"/>
              <a:t>matplotlib.pyplot</a:t>
            </a:r>
            <a:r>
              <a:rPr lang="en-US" sz="2800" dirty="0" smtClean="0"/>
              <a:t> as </a:t>
            </a:r>
            <a:r>
              <a:rPr lang="en-US" sz="2800" dirty="0" err="1" smtClean="0"/>
              <a:t>plt</a:t>
            </a:r>
            <a:endParaRPr lang="en-US" sz="2800" dirty="0" smtClean="0"/>
          </a:p>
          <a:p>
            <a:r>
              <a:rPr lang="en-US" sz="2800" dirty="0" smtClean="0"/>
              <a:t>x = [1,1.5,2,2.5,3,3.5,3.6]</a:t>
            </a:r>
          </a:p>
          <a:p>
            <a:r>
              <a:rPr lang="en-US" sz="2800" dirty="0" smtClean="0"/>
              <a:t>y = [7.5,8,8.5,9,9.5,10,10.5]</a:t>
            </a:r>
          </a:p>
          <a:p>
            <a:r>
              <a:rPr lang="en-US" sz="2800" dirty="0" smtClean="0"/>
              <a:t> x1=[8,8.5,9,9.5,10,10.5,11]</a:t>
            </a:r>
          </a:p>
          <a:p>
            <a:r>
              <a:rPr lang="en-US" sz="2800" dirty="0" smtClean="0"/>
              <a:t>y1=[3,3.5,3.7,4,4.5,5,5.2]</a:t>
            </a:r>
          </a:p>
          <a:p>
            <a:r>
              <a:rPr lang="en-US" sz="2800" dirty="0" smtClean="0"/>
              <a:t> </a:t>
            </a:r>
            <a:r>
              <a:rPr lang="en-US" sz="2800" dirty="0" err="1" smtClean="0"/>
              <a:t>plt.scatter</a:t>
            </a:r>
            <a:r>
              <a:rPr lang="en-US" sz="2800" dirty="0" smtClean="0"/>
              <a:t>(</a:t>
            </a:r>
            <a:r>
              <a:rPr lang="en-US" sz="2800" dirty="0" err="1" smtClean="0"/>
              <a:t>x,y</a:t>
            </a:r>
            <a:r>
              <a:rPr lang="en-US" sz="2800" dirty="0" smtClean="0"/>
              <a:t>, label='high income low </a:t>
            </a:r>
            <a:r>
              <a:rPr lang="en-US" sz="2800" dirty="0" err="1" smtClean="0"/>
              <a:t>saving',color</a:t>
            </a:r>
            <a:r>
              <a:rPr lang="en-US" sz="2800" dirty="0" smtClean="0"/>
              <a:t>='r')</a:t>
            </a:r>
          </a:p>
          <a:p>
            <a:r>
              <a:rPr lang="en-US" sz="2800" dirty="0" err="1" smtClean="0"/>
              <a:t>plt.scatter</a:t>
            </a:r>
            <a:r>
              <a:rPr lang="en-US" sz="2800" dirty="0" smtClean="0"/>
              <a:t>(x1,y1,label='low income high </a:t>
            </a:r>
            <a:r>
              <a:rPr lang="en-US" sz="2800" dirty="0" err="1" smtClean="0"/>
              <a:t>savings',color</a:t>
            </a:r>
            <a:r>
              <a:rPr lang="en-US" sz="2800" dirty="0" smtClean="0"/>
              <a:t>='b')</a:t>
            </a:r>
          </a:p>
          <a:p>
            <a:r>
              <a:rPr lang="en-US" sz="2800" dirty="0" err="1" smtClean="0"/>
              <a:t>plt.xlabel</a:t>
            </a:r>
            <a:r>
              <a:rPr lang="en-US" sz="2800" dirty="0" smtClean="0"/>
              <a:t>('saving*100')</a:t>
            </a:r>
          </a:p>
          <a:p>
            <a:r>
              <a:rPr lang="en-US" sz="2800" dirty="0" err="1" smtClean="0"/>
              <a:t>plt.ylabel</a:t>
            </a:r>
            <a:r>
              <a:rPr lang="en-US" sz="2800" dirty="0" smtClean="0"/>
              <a:t>('income*1000')</a:t>
            </a:r>
          </a:p>
          <a:p>
            <a:r>
              <a:rPr lang="en-US" sz="2800" dirty="0" err="1" smtClean="0"/>
              <a:t>plt.title</a:t>
            </a:r>
            <a:r>
              <a:rPr lang="en-US" sz="2800" dirty="0" smtClean="0"/>
              <a:t>('Scatter Plot')</a:t>
            </a:r>
          </a:p>
          <a:p>
            <a:r>
              <a:rPr lang="en-US" sz="2800" dirty="0" err="1" smtClean="0"/>
              <a:t>plt.legend</a:t>
            </a:r>
            <a:r>
              <a:rPr lang="en-US" sz="2800" dirty="0" smtClean="0"/>
              <a:t>()</a:t>
            </a:r>
          </a:p>
          <a:p>
            <a:r>
              <a:rPr lang="en-US" sz="2800" dirty="0" err="1" smtClean="0"/>
              <a:t>plt.show</a:t>
            </a:r>
            <a:r>
              <a:rPr lang="en-US" sz="2800" dirty="0" smtClean="0"/>
              <a:t>()</a:t>
            </a:r>
          </a:p>
          <a:p>
            <a:endParaRPr lang="en-US" sz="2800" dirty="0" smtClean="0"/>
          </a:p>
          <a:p>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atterPlot - Python Matplotlib - Edureka"/>
          <p:cNvPicPr/>
          <p:nvPr/>
        </p:nvPicPr>
        <p:blipFill>
          <a:blip r:embed="rId5"/>
          <a:srcRect/>
          <a:stretch>
            <a:fillRect/>
          </a:stretch>
        </p:blipFill>
        <p:spPr bwMode="auto">
          <a:xfrm>
            <a:off x="6019386" y="1247160"/>
            <a:ext cx="5944428" cy="2218414"/>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7" dur="500"/>
                                        <p:tgtEl>
                                          <p:spTgt spid="307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0" dur="500"/>
                                        <p:tgtEl>
                                          <p:spTgt spid="307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3" dur="500"/>
                                        <p:tgtEl>
                                          <p:spTgt spid="307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16" dur="500"/>
                                        <p:tgtEl>
                                          <p:spTgt spid="3077">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19" dur="500"/>
                                        <p:tgtEl>
                                          <p:spTgt spid="3077">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2" dur="500"/>
                                        <p:tgtEl>
                                          <p:spTgt spid="3077">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25" dur="500"/>
                                        <p:tgtEl>
                                          <p:spTgt spid="3077">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28" dur="500"/>
                                        <p:tgtEl>
                                          <p:spTgt spid="3077">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checkerboard(across)">
                                      <p:cBhvr>
                                        <p:cTn id="31" dur="500"/>
                                        <p:tgtEl>
                                          <p:spTgt spid="3077">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77">
                                            <p:txEl>
                                              <p:pRg st="11" end="11"/>
                                            </p:txEl>
                                          </p:spTgt>
                                        </p:tgtEl>
                                        <p:attrNameLst>
                                          <p:attrName>style.visibility</p:attrName>
                                        </p:attrNameLst>
                                      </p:cBhvr>
                                      <p:to>
                                        <p:strVal val="visible"/>
                                      </p:to>
                                    </p:set>
                                    <p:animEffect transition="in" filter="checkerboard(across)">
                                      <p:cBhvr>
                                        <p:cTn id="34" dur="500"/>
                                        <p:tgtEl>
                                          <p:spTgt spid="3077">
                                            <p:txEl>
                                              <p:pRg st="11" end="11"/>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077">
                                            <p:txEl>
                                              <p:pRg st="12" end="12"/>
                                            </p:txEl>
                                          </p:spTgt>
                                        </p:tgtEl>
                                        <p:attrNameLst>
                                          <p:attrName>style.visibility</p:attrName>
                                        </p:attrNameLst>
                                      </p:cBhvr>
                                      <p:to>
                                        <p:strVal val="visible"/>
                                      </p:to>
                                    </p:set>
                                    <p:animEffect transition="in" filter="checkerboard(across)">
                                      <p:cBhvr>
                                        <p:cTn id="37" dur="500"/>
                                        <p:tgtEl>
                                          <p:spTgt spid="3077">
                                            <p:txEl>
                                              <p:pRg st="12" end="1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077">
                                            <p:txEl>
                                              <p:pRg st="13" end="13"/>
                                            </p:txEl>
                                          </p:spTgt>
                                        </p:tgtEl>
                                        <p:attrNameLst>
                                          <p:attrName>style.visibility</p:attrName>
                                        </p:attrNameLst>
                                      </p:cBhvr>
                                      <p:to>
                                        <p:strVal val="visible"/>
                                      </p:to>
                                    </p:set>
                                    <p:animEffect transition="in" filter="checkerboard(across)">
                                      <p:cBhvr>
                                        <p:cTn id="40" dur="500"/>
                                        <p:tgtEl>
                                          <p:spTgt spid="3077">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 calcmode="lin" valueType="num">
                                      <p:cBhvr additive="base">
                                        <p:cTn id="45" dur="500" fill="hold"/>
                                        <p:tgtEl>
                                          <p:spTgt spid="6"/>
                                        </p:tgtEl>
                                        <p:attrNameLst>
                                          <p:attrName>ppt_x</p:attrName>
                                        </p:attrNameLst>
                                      </p:cBhvr>
                                      <p:tavLst>
                                        <p:tav tm="0">
                                          <p:val>
                                            <p:strVal val="#ppt_x"/>
                                          </p:val>
                                        </p:tav>
                                        <p:tav tm="100000">
                                          <p:val>
                                            <p:strVal val="#ppt_x"/>
                                          </p:val>
                                        </p:tav>
                                      </p:tavLst>
                                    </p:anim>
                                    <p:anim calcmode="lin" valueType="num">
                                      <p:cBhvr additive="base">
                                        <p:cTn id="4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2695244"/>
          </a:xfrm>
          <a:prstGeom prst="rect">
            <a:avLst/>
          </a:prstGeom>
          <a:noFill/>
          <a:ln w="9525">
            <a:noFill/>
            <a:miter lim="800000"/>
            <a:headEnd/>
            <a:tailEnd/>
          </a:ln>
        </p:spPr>
        <p:txBody>
          <a:bodyPr wrap="square" lIns="108857" tIns="54429" rIns="108857" bIns="54429">
            <a:spAutoFit/>
          </a:bodyPr>
          <a:lstStyle/>
          <a:p>
            <a:r>
              <a:rPr lang="en-US" sz="2800" b="1" u="sng" dirty="0" smtClean="0"/>
              <a:t>Bar Graph:</a:t>
            </a:r>
          </a:p>
          <a:p>
            <a:pPr>
              <a:buFont typeface="Wingdings" pitchFamily="2" charset="2"/>
              <a:buChar char="Ø"/>
            </a:pPr>
            <a:r>
              <a:rPr lang="en-US" sz="2800" dirty="0" smtClean="0"/>
              <a:t> A bar graph uses bars to </a:t>
            </a:r>
            <a:r>
              <a:rPr lang="en-US" sz="2800" dirty="0" smtClean="0">
                <a:solidFill>
                  <a:srgbClr val="FF0000"/>
                </a:solidFill>
              </a:rPr>
              <a:t>compare data among different categories</a:t>
            </a:r>
            <a:r>
              <a:rPr lang="en-US" sz="2800" dirty="0" smtClean="0"/>
              <a:t>.</a:t>
            </a:r>
          </a:p>
          <a:p>
            <a:pPr>
              <a:buFont typeface="Wingdings" pitchFamily="2" charset="2"/>
              <a:buChar char="Ø"/>
            </a:pPr>
            <a:r>
              <a:rPr lang="en-US" sz="2800" dirty="0" smtClean="0"/>
              <a:t> It is well suited when we  want to </a:t>
            </a:r>
            <a:r>
              <a:rPr lang="en-US" sz="2800" dirty="0" smtClean="0">
                <a:solidFill>
                  <a:srgbClr val="FF0000"/>
                </a:solidFill>
              </a:rPr>
              <a:t>measure</a:t>
            </a:r>
            <a:r>
              <a:rPr lang="en-US" sz="2800" dirty="0" smtClean="0"/>
              <a:t> the </a:t>
            </a:r>
            <a:r>
              <a:rPr lang="en-US" sz="2800" dirty="0" smtClean="0">
                <a:solidFill>
                  <a:srgbClr val="FF0000"/>
                </a:solidFill>
              </a:rPr>
              <a:t>changes over a period of time. </a:t>
            </a:r>
          </a:p>
          <a:p>
            <a:pPr>
              <a:buFont typeface="Wingdings" pitchFamily="2" charset="2"/>
              <a:buChar char="Ø"/>
            </a:pPr>
            <a:r>
              <a:rPr lang="en-US" sz="2800" dirty="0" smtClean="0"/>
              <a:t>It can be represented </a:t>
            </a:r>
            <a:r>
              <a:rPr lang="en-US" sz="2800" dirty="0" smtClean="0">
                <a:solidFill>
                  <a:srgbClr val="FF0000"/>
                </a:solidFill>
              </a:rPr>
              <a:t>horizontally or vertically.</a:t>
            </a:r>
          </a:p>
          <a:p>
            <a:pPr>
              <a:buFont typeface="Wingdings" pitchFamily="2" charset="2"/>
              <a:buChar char="Ø"/>
            </a:pPr>
            <a:r>
              <a:rPr lang="en-US" sz="2800" dirty="0" smtClean="0"/>
              <a:t> the bar() function is used  to draw bar graphs.</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solidFill>
                  <a:srgbClr val="FF0000"/>
                </a:solidFill>
                <a:latin typeface="Times New Roman" pitchFamily="18" charset="0"/>
                <a:cs typeface="Times New Roman" pitchFamily="18" charset="0"/>
              </a:rPr>
              <a:t>Data Visualization</a:t>
            </a:r>
            <a:endParaRPr lang="en-US" sz="4800" dirty="0">
              <a:solidFill>
                <a:srgbClr val="FF0000"/>
              </a:solidFill>
            </a:endParaRPr>
          </a:p>
        </p:txBody>
      </p:sp>
      <p:sp>
        <p:nvSpPr>
          <p:cNvPr id="3077" name="TextBox 14"/>
          <p:cNvSpPr txBox="1">
            <a:spLocks noChangeArrowheads="1"/>
          </p:cNvSpPr>
          <p:nvPr/>
        </p:nvSpPr>
        <p:spPr bwMode="auto">
          <a:xfrm>
            <a:off x="621365" y="1468582"/>
            <a:ext cx="11570635" cy="4418793"/>
          </a:xfrm>
          <a:prstGeom prst="rect">
            <a:avLst/>
          </a:prstGeom>
          <a:noFill/>
          <a:ln w="9525">
            <a:noFill/>
            <a:miter lim="800000"/>
            <a:headEnd/>
            <a:tailEnd/>
          </a:ln>
        </p:spPr>
        <p:txBody>
          <a:bodyPr wrap="square" lIns="108857" tIns="54429" rIns="108857" bIns="54429">
            <a:spAutoFit/>
          </a:bodyPr>
          <a:lstStyle/>
          <a:p>
            <a:r>
              <a:rPr lang="en-US" sz="2800" b="1" u="sng" dirty="0" smtClean="0">
                <a:solidFill>
                  <a:srgbClr val="FF0000"/>
                </a:solidFill>
                <a:latin typeface="Times New Roman" pitchFamily="18" charset="0"/>
                <a:cs typeface="Times New Roman" pitchFamily="18" charset="0"/>
              </a:rPr>
              <a:t>Data Visualization</a:t>
            </a:r>
            <a:endParaRPr lang="en-US" sz="2800" b="1" u="sng" dirty="0" smtClean="0">
              <a:solidFill>
                <a:srgbClr val="FF0000"/>
              </a:solidFill>
            </a:endParaRPr>
          </a:p>
          <a:p>
            <a:pPr>
              <a:buFont typeface="Wingdings" pitchFamily="2" charset="2"/>
              <a:buChar char="Ø"/>
            </a:pPr>
            <a:r>
              <a:rPr lang="en-US" sz="2800" dirty="0" smtClean="0"/>
              <a:t> Data Visualization is the </a:t>
            </a:r>
            <a:r>
              <a:rPr lang="en-US" sz="2800" dirty="0" smtClean="0">
                <a:solidFill>
                  <a:srgbClr val="FF0000"/>
                </a:solidFill>
              </a:rPr>
              <a:t>presentation of data in graphical format</a:t>
            </a:r>
            <a:r>
              <a:rPr lang="en-US" sz="2800" dirty="0" smtClean="0"/>
              <a:t>. </a:t>
            </a:r>
          </a:p>
          <a:p>
            <a:pPr>
              <a:buFont typeface="Wingdings" pitchFamily="2" charset="2"/>
              <a:buChar char="Ø"/>
            </a:pPr>
            <a:r>
              <a:rPr lang="en-US" sz="2800" dirty="0" smtClean="0"/>
              <a:t> It helps in understands the significance of </a:t>
            </a:r>
            <a:r>
              <a:rPr lang="en-US" sz="2800" dirty="0" smtClean="0">
                <a:solidFill>
                  <a:srgbClr val="FF0000"/>
                </a:solidFill>
              </a:rPr>
              <a:t>data by summarizing</a:t>
            </a:r>
            <a:r>
              <a:rPr lang="en-US" sz="2800" dirty="0" smtClean="0"/>
              <a:t> </a:t>
            </a:r>
            <a:r>
              <a:rPr lang="en-US" sz="2800" dirty="0" smtClean="0">
                <a:solidFill>
                  <a:srgbClr val="FF0000"/>
                </a:solidFill>
              </a:rPr>
              <a:t>and presenting huge amount of data in a simple and easy-to-understand format </a:t>
            </a:r>
            <a:r>
              <a:rPr lang="en-US" sz="2800" dirty="0" smtClean="0"/>
              <a:t>and helps communicate information clearly and effectively.</a:t>
            </a:r>
          </a:p>
          <a:p>
            <a:pPr>
              <a:buFont typeface="Wingdings" pitchFamily="2" charset="2"/>
              <a:buChar char="Ø"/>
            </a:pPr>
            <a:r>
              <a:rPr lang="en-US" sz="2800" dirty="0" smtClean="0"/>
              <a:t> It enables stakeholders and </a:t>
            </a:r>
            <a:r>
              <a:rPr lang="en-US" sz="2800" dirty="0" smtClean="0">
                <a:solidFill>
                  <a:srgbClr val="FF0000"/>
                </a:solidFill>
              </a:rPr>
              <a:t>decision makers to analyze data visually</a:t>
            </a:r>
            <a:r>
              <a:rPr lang="en-US" sz="2800" dirty="0" smtClean="0"/>
              <a:t>. </a:t>
            </a:r>
          </a:p>
          <a:p>
            <a:pPr>
              <a:buFont typeface="Wingdings" pitchFamily="2" charset="2"/>
              <a:buChar char="Ø"/>
            </a:pPr>
            <a:r>
              <a:rPr lang="en-US" sz="2800" dirty="0" smtClean="0"/>
              <a:t>The data in a graphical format allows them </a:t>
            </a:r>
            <a:r>
              <a:rPr lang="en-US" sz="2800" dirty="0" smtClean="0">
                <a:solidFill>
                  <a:srgbClr val="FF0000"/>
                </a:solidFill>
              </a:rPr>
              <a:t>to identify new trends and patterns easily.</a:t>
            </a:r>
          </a:p>
          <a:p>
            <a:pPr marL="514350" indent="-514350">
              <a:buAutoNum type="arabicPeriod"/>
            </a:pPr>
            <a:endParaRPr lang="en-US" sz="2800" dirty="0" smtClean="0"/>
          </a:p>
          <a:p>
            <a:pPr marL="514350" indent="-514350">
              <a:buAutoNum type="arabicPeriod"/>
            </a:pP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5280567"/>
          </a:xfrm>
          <a:prstGeom prst="rect">
            <a:avLst/>
          </a:prstGeom>
          <a:noFill/>
          <a:ln w="9525">
            <a:noFill/>
            <a:miter lim="800000"/>
            <a:headEnd/>
            <a:tailEnd/>
          </a:ln>
        </p:spPr>
        <p:txBody>
          <a:bodyPr wrap="square" lIns="108857" tIns="54429" rIns="108857" bIns="54429">
            <a:spAutoFit/>
          </a:bodyPr>
          <a:lstStyle/>
          <a:p>
            <a:r>
              <a:rPr lang="en-US" sz="2800" b="1" u="sng" dirty="0" smtClean="0"/>
              <a:t>Bar Graph:</a:t>
            </a:r>
          </a:p>
          <a:p>
            <a:r>
              <a:rPr lang="en-US" sz="2800" dirty="0" smtClean="0"/>
              <a:t> Example:</a:t>
            </a:r>
          </a:p>
          <a:p>
            <a:r>
              <a:rPr lang="en-US" sz="2800" dirty="0" smtClean="0"/>
              <a:t>from </a:t>
            </a:r>
            <a:r>
              <a:rPr lang="en-US" sz="2800" dirty="0" err="1" smtClean="0"/>
              <a:t>matplotlib</a:t>
            </a:r>
            <a:r>
              <a:rPr lang="en-US" sz="2800" dirty="0" smtClean="0"/>
              <a:t> import </a:t>
            </a:r>
            <a:r>
              <a:rPr lang="en-US" sz="2800" dirty="0" err="1" smtClean="0"/>
              <a:t>pyplot</a:t>
            </a:r>
            <a:r>
              <a:rPr lang="en-US" sz="2800" dirty="0" smtClean="0"/>
              <a:t> as </a:t>
            </a:r>
            <a:r>
              <a:rPr lang="en-US" sz="2800" dirty="0" err="1" smtClean="0"/>
              <a:t>plt</a:t>
            </a:r>
            <a:endParaRPr lang="en-US" sz="2800" dirty="0" smtClean="0"/>
          </a:p>
          <a:p>
            <a:r>
              <a:rPr lang="en-US" sz="2800" dirty="0" smtClean="0"/>
              <a:t> plt.bar([0.25,1.25,2.25,3.25,4.25],[50,40,70,80,20],</a:t>
            </a:r>
          </a:p>
          <a:p>
            <a:r>
              <a:rPr lang="en-US" sz="2800" dirty="0" smtClean="0"/>
              <a:t>label="</a:t>
            </a:r>
            <a:r>
              <a:rPr lang="en-US" sz="2800" dirty="0" err="1" smtClean="0"/>
              <a:t>BMW",width</a:t>
            </a:r>
            <a:r>
              <a:rPr lang="en-US" sz="2800" dirty="0" smtClean="0"/>
              <a:t>=.5)</a:t>
            </a:r>
          </a:p>
          <a:p>
            <a:r>
              <a:rPr lang="en-US" sz="2800" dirty="0" smtClean="0"/>
              <a:t>plt.bar([.75,1.75,2.75,3.75,4.75],[80,20,20,50,60],</a:t>
            </a:r>
          </a:p>
          <a:p>
            <a:r>
              <a:rPr lang="en-US" sz="2800" dirty="0" smtClean="0"/>
              <a:t>label="Audi", color='</a:t>
            </a:r>
            <a:r>
              <a:rPr lang="en-US" sz="2800" dirty="0" err="1" smtClean="0"/>
              <a:t>r',width</a:t>
            </a:r>
            <a:r>
              <a:rPr lang="en-US" sz="2800" dirty="0" smtClean="0"/>
              <a:t>=.5)</a:t>
            </a:r>
          </a:p>
          <a:p>
            <a:r>
              <a:rPr lang="en-US" sz="2800" dirty="0" err="1" smtClean="0"/>
              <a:t>plt.legend</a:t>
            </a:r>
            <a:r>
              <a:rPr lang="en-US" sz="2800" dirty="0" smtClean="0"/>
              <a:t>()</a:t>
            </a:r>
          </a:p>
          <a:p>
            <a:r>
              <a:rPr lang="en-US" sz="2800" dirty="0" err="1" smtClean="0"/>
              <a:t>plt.xlabel</a:t>
            </a:r>
            <a:r>
              <a:rPr lang="en-US" sz="2800" dirty="0" smtClean="0"/>
              <a:t>('Days')</a:t>
            </a:r>
          </a:p>
          <a:p>
            <a:r>
              <a:rPr lang="en-US" sz="2800" dirty="0" err="1" smtClean="0"/>
              <a:t>plt.ylabel</a:t>
            </a:r>
            <a:r>
              <a:rPr lang="en-US" sz="2800" dirty="0" smtClean="0"/>
              <a:t>('Distance (</a:t>
            </a:r>
            <a:r>
              <a:rPr lang="en-US" sz="2800" dirty="0" err="1" smtClean="0"/>
              <a:t>kms</a:t>
            </a:r>
            <a:r>
              <a:rPr lang="en-US" sz="2800" dirty="0" smtClean="0"/>
              <a:t>)')</a:t>
            </a:r>
          </a:p>
          <a:p>
            <a:r>
              <a:rPr lang="en-US" sz="2800" dirty="0" err="1" smtClean="0"/>
              <a:t>plt.title</a:t>
            </a:r>
            <a:r>
              <a:rPr lang="en-US" sz="2800" dirty="0" smtClean="0"/>
              <a:t>('Information')</a:t>
            </a:r>
          </a:p>
          <a:p>
            <a:r>
              <a:rPr lang="en-US" sz="2800" dirty="0" err="1" smtClean="0"/>
              <a:t>plt.show</a:t>
            </a:r>
            <a:r>
              <a:rPr lang="en-US" sz="2800" dirty="0" smtClean="0"/>
              <a:t>()</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Histogram - Python Matplotlib - Edureka"/>
          <p:cNvPicPr/>
          <p:nvPr/>
        </p:nvPicPr>
        <p:blipFill>
          <a:blip r:embed="rId5"/>
          <a:srcRect/>
          <a:stretch>
            <a:fillRect/>
          </a:stretch>
        </p:blipFill>
        <p:spPr bwMode="auto">
          <a:xfrm>
            <a:off x="5492912" y="4073236"/>
            <a:ext cx="6338869" cy="2535381"/>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7" dur="500"/>
                                        <p:tgtEl>
                                          <p:spTgt spid="307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0" dur="500"/>
                                        <p:tgtEl>
                                          <p:spTgt spid="307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3" dur="500"/>
                                        <p:tgtEl>
                                          <p:spTgt spid="307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16" dur="500"/>
                                        <p:tgtEl>
                                          <p:spTgt spid="3077">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19" dur="500"/>
                                        <p:tgtEl>
                                          <p:spTgt spid="3077">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2" dur="500"/>
                                        <p:tgtEl>
                                          <p:spTgt spid="3077">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25" dur="500"/>
                                        <p:tgtEl>
                                          <p:spTgt spid="3077">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28" dur="500"/>
                                        <p:tgtEl>
                                          <p:spTgt spid="3077">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checkerboard(across)">
                                      <p:cBhvr>
                                        <p:cTn id="31" dur="500"/>
                                        <p:tgtEl>
                                          <p:spTgt spid="3077">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77">
                                            <p:txEl>
                                              <p:pRg st="11" end="11"/>
                                            </p:txEl>
                                          </p:spTgt>
                                        </p:tgtEl>
                                        <p:attrNameLst>
                                          <p:attrName>style.visibility</p:attrName>
                                        </p:attrNameLst>
                                      </p:cBhvr>
                                      <p:to>
                                        <p:strVal val="visible"/>
                                      </p:to>
                                    </p:set>
                                    <p:animEffect transition="in" filter="checkerboard(across)">
                                      <p:cBhvr>
                                        <p:cTn id="34" dur="500"/>
                                        <p:tgtEl>
                                          <p:spTgt spid="3077">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6142342"/>
          </a:xfrm>
          <a:prstGeom prst="rect">
            <a:avLst/>
          </a:prstGeom>
          <a:noFill/>
          <a:ln w="9525">
            <a:noFill/>
            <a:miter lim="800000"/>
            <a:headEnd/>
            <a:tailEnd/>
          </a:ln>
        </p:spPr>
        <p:txBody>
          <a:bodyPr wrap="square" lIns="108857" tIns="54429" rIns="108857" bIns="54429">
            <a:spAutoFit/>
          </a:bodyPr>
          <a:lstStyle/>
          <a:p>
            <a:r>
              <a:rPr lang="en-US" sz="2800" b="1" u="sng" dirty="0" smtClean="0"/>
              <a:t>Histograms:</a:t>
            </a:r>
          </a:p>
          <a:p>
            <a:pPr>
              <a:buFont typeface="Wingdings" pitchFamily="2" charset="2"/>
              <a:buChar char="Ø"/>
            </a:pPr>
            <a:r>
              <a:rPr lang="en-US" sz="2800" dirty="0" smtClean="0"/>
              <a:t> Histograms are graphical representations of a </a:t>
            </a:r>
            <a:r>
              <a:rPr lang="en-US" sz="2800" dirty="0" smtClean="0">
                <a:solidFill>
                  <a:srgbClr val="FF0000"/>
                </a:solidFill>
              </a:rPr>
              <a:t>probability distribution (normal distribution).</a:t>
            </a:r>
          </a:p>
          <a:p>
            <a:pPr>
              <a:buFont typeface="Wingdings" pitchFamily="2" charset="2"/>
              <a:buChar char="Ø"/>
            </a:pPr>
            <a:r>
              <a:rPr lang="en-US" sz="2800" dirty="0" smtClean="0"/>
              <a:t> histogram is a kind of bar chart.</a:t>
            </a:r>
          </a:p>
          <a:p>
            <a:pPr>
              <a:buFont typeface="Wingdings" pitchFamily="2" charset="2"/>
              <a:buChar char="Ø"/>
            </a:pPr>
            <a:r>
              <a:rPr lang="en-US" sz="2800" dirty="0" smtClean="0"/>
              <a:t> In </a:t>
            </a:r>
            <a:r>
              <a:rPr lang="en-US" sz="2800" dirty="0" err="1" smtClean="0"/>
              <a:t>Matplotlib</a:t>
            </a:r>
            <a:r>
              <a:rPr lang="en-US" sz="2800" dirty="0" smtClean="0"/>
              <a:t> Histogram  </a:t>
            </a:r>
            <a:r>
              <a:rPr lang="en-US" sz="2800" dirty="0" smtClean="0">
                <a:solidFill>
                  <a:srgbClr val="FF0000"/>
                </a:solidFill>
              </a:rPr>
              <a:t>is created using </a:t>
            </a:r>
            <a:r>
              <a:rPr lang="en-US" sz="2800" dirty="0" smtClean="0"/>
              <a:t>the </a:t>
            </a:r>
            <a:r>
              <a:rPr lang="en-US" sz="2800" dirty="0" err="1" smtClean="0">
                <a:solidFill>
                  <a:srgbClr val="FF0000"/>
                </a:solidFill>
              </a:rPr>
              <a:t>hist</a:t>
            </a:r>
            <a:r>
              <a:rPr lang="en-US" sz="2800" dirty="0" smtClean="0">
                <a:solidFill>
                  <a:srgbClr val="FF0000"/>
                </a:solidFill>
              </a:rPr>
              <a:t>() method</a:t>
            </a:r>
            <a:r>
              <a:rPr lang="en-US" sz="2800" dirty="0" smtClean="0"/>
              <a:t>.</a:t>
            </a:r>
          </a:p>
          <a:p>
            <a:pPr>
              <a:buFont typeface="Wingdings" pitchFamily="2" charset="2"/>
              <a:buChar char="Ø"/>
            </a:pPr>
            <a:r>
              <a:rPr lang="en-US" sz="2800" dirty="0" smtClean="0"/>
              <a:t> The </a:t>
            </a:r>
            <a:r>
              <a:rPr lang="en-US" sz="2800" dirty="0" err="1" smtClean="0"/>
              <a:t>hist</a:t>
            </a:r>
            <a:r>
              <a:rPr lang="en-US" sz="2800" dirty="0" smtClean="0"/>
              <a:t>() function will use an array of numbers to create a histogram, the array is sent into the function as an argument.</a:t>
            </a:r>
          </a:p>
          <a:p>
            <a:pPr>
              <a:buFont typeface="Wingdings" pitchFamily="2" charset="2"/>
              <a:buChar char="Ø"/>
            </a:pPr>
            <a:r>
              <a:rPr lang="en-US" sz="2800" dirty="0" smtClean="0"/>
              <a:t> A histogram chart has several </a:t>
            </a:r>
            <a:r>
              <a:rPr lang="en-US" sz="2800" dirty="0" smtClean="0">
                <a:solidFill>
                  <a:srgbClr val="FF0000"/>
                </a:solidFill>
              </a:rPr>
              <a:t>advantages</a:t>
            </a:r>
            <a:r>
              <a:rPr lang="en-US" sz="2800" dirty="0" smtClean="0"/>
              <a:t>.</a:t>
            </a:r>
          </a:p>
          <a:p>
            <a:pPr marL="514350" lvl="0" indent="-514350">
              <a:buFont typeface="+mj-lt"/>
              <a:buAutoNum type="arabicPeriod"/>
            </a:pPr>
            <a:r>
              <a:rPr lang="en-US" sz="2800" dirty="0" smtClean="0"/>
              <a:t>It displays the number of values within a specified interval.</a:t>
            </a:r>
          </a:p>
          <a:p>
            <a:pPr marL="514350" lvl="0" indent="-514350">
              <a:buFont typeface="+mj-lt"/>
              <a:buAutoNum type="arabicPeriod"/>
            </a:pPr>
            <a:r>
              <a:rPr lang="en-US" sz="2800" dirty="0" smtClean="0"/>
              <a:t>It is suitable for large data sets as they can be grouped within the intervals.</a:t>
            </a:r>
          </a:p>
          <a:p>
            <a:endParaRPr lang="en-US" sz="2800" dirty="0" smtClean="0"/>
          </a:p>
          <a:p>
            <a:endParaRPr lang="en-US" sz="2800" dirty="0" smtClean="0"/>
          </a:p>
          <a:p>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linds(horizontal)">
                                      <p:cBhvr>
                                        <p:cTn id="27" dur="500"/>
                                        <p:tgtEl>
                                          <p:spTgt spid="307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077">
                                            <p:txEl>
                                              <p:pRg st="6" end="6"/>
                                            </p:txEl>
                                          </p:spTgt>
                                        </p:tgtEl>
                                        <p:attrNameLst>
                                          <p:attrName>style.visibility</p:attrName>
                                        </p:attrNameLst>
                                      </p:cBhvr>
                                      <p:to>
                                        <p:strVal val="visible"/>
                                      </p:to>
                                    </p:set>
                                    <p:anim calcmode="lin" valueType="num">
                                      <p:cBhvr additive="base">
                                        <p:cTn id="32"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077">
                                            <p:txEl>
                                              <p:pRg st="7" end="7"/>
                                            </p:txEl>
                                          </p:spTgt>
                                        </p:tgtEl>
                                        <p:attrNameLst>
                                          <p:attrName>style.visibility</p:attrName>
                                        </p:attrNameLst>
                                      </p:cBhvr>
                                      <p:to>
                                        <p:strVal val="visible"/>
                                      </p:to>
                                    </p:set>
                                    <p:anim calcmode="lin" valueType="num">
                                      <p:cBhvr additive="base">
                                        <p:cTn id="38"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11312988"/>
          </a:xfrm>
          <a:prstGeom prst="rect">
            <a:avLst/>
          </a:prstGeom>
          <a:noFill/>
          <a:ln w="9525">
            <a:noFill/>
            <a:miter lim="800000"/>
            <a:headEnd/>
            <a:tailEnd/>
          </a:ln>
        </p:spPr>
        <p:txBody>
          <a:bodyPr wrap="square" lIns="108857" tIns="54429" rIns="108857" bIns="54429">
            <a:spAutoFit/>
          </a:bodyPr>
          <a:lstStyle/>
          <a:p>
            <a:r>
              <a:rPr lang="en-US" sz="2800" b="1" u="sng" dirty="0" smtClean="0"/>
              <a:t>Histograms:</a:t>
            </a:r>
          </a:p>
          <a:p>
            <a:r>
              <a:rPr lang="en-US" sz="2800" dirty="0" smtClean="0"/>
              <a:t> Example:</a:t>
            </a:r>
          </a:p>
          <a:p>
            <a:r>
              <a:rPr lang="en-US" sz="2800" dirty="0" smtClean="0"/>
              <a:t>	</a:t>
            </a:r>
            <a:r>
              <a:rPr lang="en-US" sz="2800" dirty="0" err="1" smtClean="0"/>
              <a:t>NumPy</a:t>
            </a:r>
            <a:r>
              <a:rPr lang="en-US" sz="2800" dirty="0" smtClean="0"/>
              <a:t> is used to randomly generate an array with 250 values, where the values will concentrate around 170, and the standard deviation is 10.</a:t>
            </a:r>
          </a:p>
          <a:p>
            <a:r>
              <a:rPr lang="en-US" sz="2800" dirty="0" smtClean="0"/>
              <a:t>import </a:t>
            </a:r>
            <a:r>
              <a:rPr lang="en-US" sz="2800" dirty="0" err="1" smtClean="0"/>
              <a:t>numpy</a:t>
            </a:r>
            <a:r>
              <a:rPr lang="en-US" sz="2800" dirty="0" smtClean="0"/>
              <a:t> as </a:t>
            </a:r>
            <a:r>
              <a:rPr lang="en-US" sz="2800" dirty="0" err="1" smtClean="0"/>
              <a:t>np</a:t>
            </a:r>
            <a:r>
              <a:rPr lang="en-US" sz="2800" dirty="0" smtClean="0"/>
              <a:t/>
            </a:r>
            <a:br>
              <a:rPr lang="en-US" sz="2800" dirty="0" smtClean="0"/>
            </a:br>
            <a:r>
              <a:rPr lang="en-US" sz="2800" dirty="0" smtClean="0"/>
              <a:t>x = </a:t>
            </a:r>
            <a:r>
              <a:rPr lang="en-US" sz="2800" dirty="0" err="1" smtClean="0"/>
              <a:t>np.random.normal</a:t>
            </a:r>
            <a:r>
              <a:rPr lang="en-US" sz="2800" dirty="0" smtClean="0"/>
              <a:t>(170, 10, 250)</a:t>
            </a:r>
            <a:br>
              <a:rPr lang="en-US" sz="2800" dirty="0" smtClean="0"/>
            </a:br>
            <a:r>
              <a:rPr lang="en-US" sz="2800" dirty="0" smtClean="0"/>
              <a:t>print(x)</a:t>
            </a:r>
          </a:p>
          <a:p>
            <a:r>
              <a:rPr lang="en-US" sz="2800" dirty="0" smtClean="0">
                <a:solidFill>
                  <a:srgbClr val="FF0000"/>
                </a:solidFill>
              </a:rPr>
              <a:t>Result:</a:t>
            </a:r>
          </a:p>
          <a:p>
            <a:r>
              <a:rPr lang="en-US" sz="2800" dirty="0" smtClean="0"/>
              <a:t>[167.62255766 175.32495609 152.84661337 165.50264047 163.17457988     162.29867872 172.83638413 168.67303667 164.57361342 180.81120541   170.57782187 167.53075749 176.15356275 176.95378312 158.4125473    187.8842668  159.03730075 166.69284332 160.73882029 152.22378865    164.01255164 163.95288674 176.58146832 173.19849526 169.40206527    166.88861903 149.90348576 148.39039643 177.90349066 166.72462233    177.44776004 170.93335636 173.26312881 174.76534435 162.28791953    166.77301551 160.53785202 170.67972019 159.11594186 165.36992993    178.38979253 171.52158489 173.32636678 159.63894401 151.95735707    175.71274153 165.00458544 164.80607211 177.50988211 149.28106703    179.43586267 181.98365273 170.98196794 179.1093176  176.91855744    168.32092784 162.33939782 165.18364866 160.52300507 174.14316386    163.01947601 172.01767945 173.33491959 169.75842718 198.04834503    192.82490521 164.54557943 206.36247244 165.47748898 195.26377975    164.37569092 156.15175531 162.15564208 </a:t>
            </a:r>
          </a:p>
          <a:p>
            <a:endParaRPr lang="en-US" sz="2800" dirty="0" smtClean="0"/>
          </a:p>
          <a:p>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7" dur="500"/>
                                        <p:tgtEl>
                                          <p:spTgt spid="307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7">
                                            <p:txEl>
                                              <p:pRg st="4" end="4"/>
                                            </p:txEl>
                                          </p:spTgt>
                                        </p:tgtEl>
                                        <p:attrNameLst>
                                          <p:attrName>style.visibility</p:attrName>
                                        </p:attrNameLst>
                                      </p:cBhvr>
                                      <p:to>
                                        <p:strVal val="visible"/>
                                      </p:to>
                                    </p:set>
                                    <p:animEffect transition="in" filter="box(in)">
                                      <p:cBhvr>
                                        <p:cTn id="12" dur="500"/>
                                        <p:tgtEl>
                                          <p:spTgt spid="307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 calcmode="lin" valueType="num">
                                      <p:cBhvr additive="base">
                                        <p:cTn id="17"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3987906"/>
          </a:xfrm>
          <a:prstGeom prst="rect">
            <a:avLst/>
          </a:prstGeom>
          <a:noFill/>
          <a:ln w="9525">
            <a:noFill/>
            <a:miter lim="800000"/>
            <a:headEnd/>
            <a:tailEnd/>
          </a:ln>
        </p:spPr>
        <p:txBody>
          <a:bodyPr wrap="square" lIns="108857" tIns="54429" rIns="108857" bIns="54429">
            <a:spAutoFit/>
          </a:bodyPr>
          <a:lstStyle/>
          <a:p>
            <a:r>
              <a:rPr lang="en-US" sz="2800" b="1" u="sng" dirty="0" smtClean="0"/>
              <a:t>Histograms:</a:t>
            </a:r>
          </a:p>
          <a:p>
            <a:r>
              <a:rPr lang="en-US" sz="2800" dirty="0" smtClean="0"/>
              <a:t> Example:</a:t>
            </a:r>
          </a:p>
          <a:p>
            <a:r>
              <a:rPr lang="en-US" sz="2800" dirty="0" smtClean="0"/>
              <a:t>import </a:t>
            </a:r>
            <a:r>
              <a:rPr lang="en-US" sz="2800" dirty="0" err="1" smtClean="0"/>
              <a:t>matplotlib.pyplot</a:t>
            </a:r>
            <a:r>
              <a:rPr lang="en-US" sz="2800" dirty="0" smtClean="0"/>
              <a:t> as </a:t>
            </a:r>
            <a:r>
              <a:rPr lang="en-US" sz="2800" dirty="0" err="1" smtClean="0"/>
              <a:t>plt</a:t>
            </a:r>
            <a:r>
              <a:rPr lang="en-US" sz="2800" dirty="0" smtClean="0"/>
              <a:t/>
            </a:r>
            <a:br>
              <a:rPr lang="en-US" sz="2800" dirty="0" smtClean="0"/>
            </a:br>
            <a:r>
              <a:rPr lang="en-US" sz="2800" dirty="0" smtClean="0"/>
              <a:t>import </a:t>
            </a:r>
            <a:r>
              <a:rPr lang="en-US" sz="2800" dirty="0" err="1" smtClean="0"/>
              <a:t>numpy</a:t>
            </a:r>
            <a:r>
              <a:rPr lang="en-US" sz="2800" dirty="0" smtClean="0"/>
              <a:t> as </a:t>
            </a:r>
            <a:r>
              <a:rPr lang="en-US" sz="2800" dirty="0" err="1" smtClean="0"/>
              <a:t>np</a:t>
            </a:r>
            <a:r>
              <a:rPr lang="en-US" sz="2800" dirty="0" smtClean="0"/>
              <a:t/>
            </a:r>
            <a:br>
              <a:rPr lang="en-US" sz="2800" dirty="0" smtClean="0"/>
            </a:br>
            <a:r>
              <a:rPr lang="en-US" sz="2800" dirty="0" smtClean="0"/>
              <a:t/>
            </a:r>
            <a:br>
              <a:rPr lang="en-US" sz="2800" dirty="0" smtClean="0"/>
            </a:br>
            <a:r>
              <a:rPr lang="en-US" sz="2800" dirty="0" smtClean="0"/>
              <a:t>x = </a:t>
            </a:r>
            <a:r>
              <a:rPr lang="en-US" sz="2800" dirty="0" err="1" smtClean="0"/>
              <a:t>np.random.normal</a:t>
            </a:r>
            <a:r>
              <a:rPr lang="en-US" sz="2800" dirty="0" smtClean="0"/>
              <a:t>(170, 10, 250)</a:t>
            </a:r>
            <a:br>
              <a:rPr lang="en-US" sz="2800" dirty="0" smtClean="0"/>
            </a:br>
            <a:r>
              <a:rPr lang="en-US" sz="2800" dirty="0" smtClean="0"/>
              <a:t/>
            </a:r>
            <a:br>
              <a:rPr lang="en-US" sz="2800" dirty="0" smtClean="0"/>
            </a:br>
            <a:r>
              <a:rPr lang="en-US" sz="2800" dirty="0" err="1" smtClean="0"/>
              <a:t>plt.hist</a:t>
            </a:r>
            <a:r>
              <a:rPr lang="en-US" sz="2800" dirty="0" smtClean="0"/>
              <a:t>(x)</a:t>
            </a:r>
            <a:br>
              <a:rPr lang="en-US" sz="2800" dirty="0" smtClean="0"/>
            </a:br>
            <a:r>
              <a:rPr lang="en-US" sz="2800" dirty="0" err="1" smtClean="0"/>
              <a:t>plt.show</a:t>
            </a:r>
            <a:r>
              <a:rPr lang="en-US" sz="2800" dirty="0" smtClean="0"/>
              <a:t>() </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78436" y="2078182"/>
            <a:ext cx="3602182" cy="800219"/>
          </a:xfrm>
          <a:prstGeom prst="rect">
            <a:avLst/>
          </a:prstGeom>
          <a:noFill/>
        </p:spPr>
        <p:txBody>
          <a:bodyPr wrap="square" rtlCol="0">
            <a:spAutoFit/>
          </a:bodyPr>
          <a:lstStyle/>
          <a:p>
            <a:r>
              <a:rPr lang="en-US" sz="2800" dirty="0" smtClean="0">
                <a:solidFill>
                  <a:srgbClr val="FF0000"/>
                </a:solidFill>
              </a:rPr>
              <a:t>Output:</a:t>
            </a:r>
          </a:p>
          <a:p>
            <a:endParaRPr lang="en-US" dirty="0"/>
          </a:p>
        </p:txBody>
      </p:sp>
      <p:pic>
        <p:nvPicPr>
          <p:cNvPr id="7" name="Picture 6" descr="https://www.w3schools.com/python/img_matplotlib_histogram1.png"/>
          <p:cNvPicPr/>
          <p:nvPr/>
        </p:nvPicPr>
        <p:blipFill>
          <a:blip r:embed="rId5"/>
          <a:srcRect/>
          <a:stretch>
            <a:fillRect/>
          </a:stretch>
        </p:blipFill>
        <p:spPr bwMode="auto">
          <a:xfrm>
            <a:off x="7193047" y="2997032"/>
            <a:ext cx="4123580" cy="3080663"/>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7" dur="500"/>
                                        <p:tgtEl>
                                          <p:spTgt spid="307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5280567"/>
          </a:xfrm>
          <a:prstGeom prst="rect">
            <a:avLst/>
          </a:prstGeom>
          <a:noFill/>
          <a:ln w="9525">
            <a:noFill/>
            <a:miter lim="800000"/>
            <a:headEnd/>
            <a:tailEnd/>
          </a:ln>
        </p:spPr>
        <p:txBody>
          <a:bodyPr wrap="square" lIns="108857" tIns="54429" rIns="108857" bIns="54429">
            <a:spAutoFit/>
          </a:bodyPr>
          <a:lstStyle/>
          <a:p>
            <a:r>
              <a:rPr lang="en-US" sz="2800" b="1" u="sng" dirty="0" smtClean="0"/>
              <a:t>Histograms:</a:t>
            </a:r>
          </a:p>
          <a:p>
            <a:r>
              <a:rPr lang="en-US" sz="2800" dirty="0" smtClean="0"/>
              <a:t> Example 2:</a:t>
            </a:r>
          </a:p>
          <a:p>
            <a:r>
              <a:rPr lang="en-US" sz="2800" dirty="0" smtClean="0"/>
              <a:t>import </a:t>
            </a:r>
            <a:r>
              <a:rPr lang="en-US" sz="2800" dirty="0" err="1" smtClean="0"/>
              <a:t>matplotlib.pyplot</a:t>
            </a:r>
            <a:r>
              <a:rPr lang="en-US" sz="2800" dirty="0" smtClean="0"/>
              <a:t> as </a:t>
            </a:r>
            <a:r>
              <a:rPr lang="en-US" sz="2800" dirty="0" err="1" smtClean="0"/>
              <a:t>plt</a:t>
            </a:r>
            <a:endParaRPr lang="en-US" sz="2800" dirty="0" smtClean="0"/>
          </a:p>
          <a:p>
            <a:r>
              <a:rPr lang="en-US" sz="2800" dirty="0" err="1" smtClean="0"/>
              <a:t>population_age</a:t>
            </a:r>
            <a:r>
              <a:rPr lang="en-US" sz="2800" dirty="0" smtClean="0"/>
              <a:t> = [22,55,62,45,21,22,34,42,42,4,2,102,95,</a:t>
            </a:r>
          </a:p>
          <a:p>
            <a:r>
              <a:rPr lang="en-US" sz="2800" dirty="0" smtClean="0"/>
              <a:t>85,55,110,120,70,65,55,111,115,80,75,65,54,44,43,42,48]</a:t>
            </a:r>
          </a:p>
          <a:p>
            <a:r>
              <a:rPr lang="en-US" sz="2800" dirty="0" smtClean="0"/>
              <a:t>bins = [0,10,20,30,40,50,60,70,80,90,100]</a:t>
            </a:r>
          </a:p>
          <a:p>
            <a:r>
              <a:rPr lang="en-US" sz="2800" dirty="0" err="1" smtClean="0"/>
              <a:t>plt.hist</a:t>
            </a:r>
            <a:r>
              <a:rPr lang="en-US" sz="2800" dirty="0" smtClean="0"/>
              <a:t>(</a:t>
            </a:r>
            <a:r>
              <a:rPr lang="en-US" sz="2800" dirty="0" err="1" smtClean="0"/>
              <a:t>population_age</a:t>
            </a:r>
            <a:r>
              <a:rPr lang="en-US" sz="2800" dirty="0" smtClean="0"/>
              <a:t>, bins, </a:t>
            </a:r>
            <a:r>
              <a:rPr lang="en-US" sz="2800" dirty="0" err="1" smtClean="0"/>
              <a:t>histtype</a:t>
            </a:r>
            <a:r>
              <a:rPr lang="en-US" sz="2800" dirty="0" smtClean="0"/>
              <a:t>='bar', </a:t>
            </a:r>
          </a:p>
          <a:p>
            <a:r>
              <a:rPr lang="en-US" sz="2800" dirty="0" smtClean="0"/>
              <a:t> </a:t>
            </a:r>
            <a:r>
              <a:rPr lang="en-US" sz="2800" dirty="0" err="1" smtClean="0"/>
              <a:t>rwidth</a:t>
            </a:r>
            <a:r>
              <a:rPr lang="en-US" sz="2800" dirty="0" smtClean="0"/>
              <a:t>=0.8)</a:t>
            </a:r>
          </a:p>
          <a:p>
            <a:r>
              <a:rPr lang="en-US" sz="2800" dirty="0" err="1" smtClean="0"/>
              <a:t>plt.xlabel</a:t>
            </a:r>
            <a:r>
              <a:rPr lang="en-US" sz="2800" dirty="0" smtClean="0"/>
              <a:t>('age groups')</a:t>
            </a:r>
          </a:p>
          <a:p>
            <a:r>
              <a:rPr lang="en-US" sz="2800" dirty="0" err="1" smtClean="0"/>
              <a:t>plt.ylabel</a:t>
            </a:r>
            <a:r>
              <a:rPr lang="en-US" sz="2800" dirty="0" smtClean="0"/>
              <a:t>('Number of people')</a:t>
            </a:r>
          </a:p>
          <a:p>
            <a:r>
              <a:rPr lang="en-US" sz="2800" dirty="0" err="1" smtClean="0"/>
              <a:t>plt.title</a:t>
            </a:r>
            <a:r>
              <a:rPr lang="en-US" sz="2800" dirty="0" smtClean="0"/>
              <a:t>('Histogram')</a:t>
            </a:r>
          </a:p>
          <a:p>
            <a:r>
              <a:rPr lang="en-US" sz="2800" dirty="0" err="1" smtClean="0"/>
              <a:t>plt.show</a:t>
            </a:r>
            <a:r>
              <a:rPr lang="en-US" sz="2800" dirty="0" smtClean="0"/>
              <a:t>()</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78436" y="2078182"/>
            <a:ext cx="3602182" cy="954107"/>
          </a:xfrm>
          <a:prstGeom prst="rect">
            <a:avLst/>
          </a:prstGeom>
          <a:noFill/>
        </p:spPr>
        <p:txBody>
          <a:bodyPr wrap="square" rtlCol="0">
            <a:spAutoFit/>
          </a:bodyPr>
          <a:lstStyle/>
          <a:p>
            <a:r>
              <a:rPr lang="en-US" sz="2800" dirty="0" smtClean="0">
                <a:solidFill>
                  <a:srgbClr val="FF0000"/>
                </a:solidFill>
              </a:rPr>
              <a:t>Output:</a:t>
            </a:r>
          </a:p>
          <a:p>
            <a:endParaRPr lang="en-US" sz="2800" dirty="0">
              <a:solidFill>
                <a:srgbClr val="FF0000"/>
              </a:solidFill>
            </a:endParaRPr>
          </a:p>
        </p:txBody>
      </p:sp>
      <p:pic>
        <p:nvPicPr>
          <p:cNvPr id="9" name="Picture 8" descr="Histogram - Python Matplotlib - Edureka"/>
          <p:cNvPicPr/>
          <p:nvPr/>
        </p:nvPicPr>
        <p:blipFill>
          <a:blip r:embed="rId5"/>
          <a:srcRect/>
          <a:stretch>
            <a:fillRect/>
          </a:stretch>
        </p:blipFill>
        <p:spPr bwMode="auto">
          <a:xfrm>
            <a:off x="6250911" y="4389181"/>
            <a:ext cx="5941089" cy="1709530"/>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7" dur="500"/>
                                        <p:tgtEl>
                                          <p:spTgt spid="307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0" dur="500"/>
                                        <p:tgtEl>
                                          <p:spTgt spid="307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3" dur="500"/>
                                        <p:tgtEl>
                                          <p:spTgt spid="307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16" dur="500"/>
                                        <p:tgtEl>
                                          <p:spTgt spid="3077">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19" dur="500"/>
                                        <p:tgtEl>
                                          <p:spTgt spid="3077">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2" dur="500"/>
                                        <p:tgtEl>
                                          <p:spTgt spid="3077">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25" dur="500"/>
                                        <p:tgtEl>
                                          <p:spTgt spid="3077">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28" dur="500"/>
                                        <p:tgtEl>
                                          <p:spTgt spid="3077">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checkerboard(across)">
                                      <p:cBhvr>
                                        <p:cTn id="31" dur="500"/>
                                        <p:tgtEl>
                                          <p:spTgt spid="3077">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77">
                                            <p:txEl>
                                              <p:pRg st="11" end="11"/>
                                            </p:txEl>
                                          </p:spTgt>
                                        </p:tgtEl>
                                        <p:attrNameLst>
                                          <p:attrName>style.visibility</p:attrName>
                                        </p:attrNameLst>
                                      </p:cBhvr>
                                      <p:to>
                                        <p:strVal val="visible"/>
                                      </p:to>
                                    </p:set>
                                    <p:animEffect transition="in" filter="checkerboard(across)">
                                      <p:cBhvr>
                                        <p:cTn id="34" dur="500"/>
                                        <p:tgtEl>
                                          <p:spTgt spid="3077">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3557019"/>
          </a:xfrm>
          <a:prstGeom prst="rect">
            <a:avLst/>
          </a:prstGeom>
          <a:noFill/>
          <a:ln w="9525">
            <a:noFill/>
            <a:miter lim="800000"/>
            <a:headEnd/>
            <a:tailEnd/>
          </a:ln>
        </p:spPr>
        <p:txBody>
          <a:bodyPr wrap="square" lIns="108857" tIns="54429" rIns="108857" bIns="54429">
            <a:spAutoFit/>
          </a:bodyPr>
          <a:lstStyle/>
          <a:p>
            <a:r>
              <a:rPr lang="en-US" sz="2800" b="1" u="sng" dirty="0" smtClean="0"/>
              <a:t>Heat Maps</a:t>
            </a:r>
          </a:p>
          <a:p>
            <a:pPr>
              <a:buFont typeface="Wingdings" pitchFamily="2" charset="2"/>
              <a:buChar char="Ø"/>
            </a:pPr>
            <a:r>
              <a:rPr lang="en-US" sz="2800" dirty="0" smtClean="0"/>
              <a:t> A heat map is a better way to </a:t>
            </a:r>
            <a:r>
              <a:rPr lang="en-US" sz="2800" dirty="0" smtClean="0">
                <a:solidFill>
                  <a:srgbClr val="FF0000"/>
                </a:solidFill>
              </a:rPr>
              <a:t>visualize two-dimensional data</a:t>
            </a:r>
            <a:r>
              <a:rPr lang="en-US" sz="2800" dirty="0" smtClean="0"/>
              <a:t>.</a:t>
            </a:r>
          </a:p>
          <a:p>
            <a:pPr>
              <a:buFont typeface="Wingdings" pitchFamily="2" charset="2"/>
              <a:buChar char="Ø"/>
            </a:pPr>
            <a:r>
              <a:rPr lang="en-US" sz="2800" dirty="0" smtClean="0"/>
              <a:t> Using heat maps, we can gain </a:t>
            </a:r>
            <a:r>
              <a:rPr lang="en-US" sz="2800" dirty="0" smtClean="0">
                <a:solidFill>
                  <a:srgbClr val="FF0000"/>
                </a:solidFill>
              </a:rPr>
              <a:t>deeper and quicker insight into data than those afforded by other types of plots. </a:t>
            </a:r>
          </a:p>
          <a:p>
            <a:pPr>
              <a:buFont typeface="Wingdings" pitchFamily="2" charset="2"/>
              <a:buChar char="Ø"/>
            </a:pPr>
            <a:r>
              <a:rPr lang="en-US" sz="2800" dirty="0" smtClean="0"/>
              <a:t>It has several </a:t>
            </a:r>
            <a:r>
              <a:rPr lang="en-US" sz="2800" dirty="0" smtClean="0">
                <a:solidFill>
                  <a:srgbClr val="FF0000"/>
                </a:solidFill>
              </a:rPr>
              <a:t>advantages</a:t>
            </a:r>
            <a:r>
              <a:rPr lang="en-US" sz="2800" dirty="0" smtClean="0"/>
              <a:t>:</a:t>
            </a:r>
          </a:p>
          <a:p>
            <a:pPr marL="514350" lvl="0" indent="-514350">
              <a:buFont typeface="+mj-lt"/>
              <a:buAutoNum type="arabicPeriod"/>
            </a:pPr>
            <a:r>
              <a:rPr lang="en-US" sz="2800" dirty="0" smtClean="0"/>
              <a:t>It draws attention to the risky-prone area.</a:t>
            </a:r>
          </a:p>
          <a:p>
            <a:pPr marL="514350" lvl="0" indent="-514350">
              <a:buFont typeface="+mj-lt"/>
              <a:buAutoNum type="arabicPeriod"/>
            </a:pPr>
            <a:r>
              <a:rPr lang="en-US" sz="2800" dirty="0" smtClean="0"/>
              <a:t>It uses the entire data set to draw bigger and more meaningful insights.</a:t>
            </a:r>
          </a:p>
          <a:p>
            <a:pPr marL="514350" lvl="0" indent="-514350">
              <a:buFont typeface="+mj-lt"/>
              <a:buAutoNum type="arabicPeriod"/>
            </a:pPr>
            <a:r>
              <a:rPr lang="en-US" sz="2800" dirty="0" smtClean="0"/>
              <a:t>It's used for cluster analysis and deals with large data sets.</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 calcmode="lin" valueType="num">
                                      <p:cBhvr additive="base">
                                        <p:cTn id="22"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077">
                                            <p:txEl>
                                              <p:pRg st="5" end="5"/>
                                            </p:txEl>
                                          </p:spTgt>
                                        </p:tgtEl>
                                        <p:attrNameLst>
                                          <p:attrName>style.visibility</p:attrName>
                                        </p:attrNameLst>
                                      </p:cBhvr>
                                      <p:to>
                                        <p:strVal val="visible"/>
                                      </p:to>
                                    </p:set>
                                    <p:anim calcmode="lin" valueType="num">
                                      <p:cBhvr additive="base">
                                        <p:cTn id="28"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077">
                                            <p:txEl>
                                              <p:pRg st="6" end="6"/>
                                            </p:txEl>
                                          </p:spTgt>
                                        </p:tgtEl>
                                        <p:attrNameLst>
                                          <p:attrName>style.visibility</p:attrName>
                                        </p:attrNameLst>
                                      </p:cBhvr>
                                      <p:to>
                                        <p:strVal val="visible"/>
                                      </p:to>
                                    </p:set>
                                    <p:anim calcmode="lin" valueType="num">
                                      <p:cBhvr additive="base">
                                        <p:cTn id="34"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5588344"/>
          </a:xfrm>
          <a:prstGeom prst="rect">
            <a:avLst/>
          </a:prstGeom>
          <a:noFill/>
          <a:ln w="9525">
            <a:noFill/>
            <a:miter lim="800000"/>
            <a:headEnd/>
            <a:tailEnd/>
          </a:ln>
        </p:spPr>
        <p:txBody>
          <a:bodyPr wrap="square" lIns="108857" tIns="54429" rIns="108857" bIns="54429">
            <a:spAutoFit/>
          </a:bodyPr>
          <a:lstStyle/>
          <a:p>
            <a:r>
              <a:rPr lang="en-US" sz="2800" b="1" u="sng" dirty="0" smtClean="0"/>
              <a:t>Heat Maps</a:t>
            </a:r>
          </a:p>
          <a:p>
            <a:pPr lvl="0"/>
            <a:r>
              <a:rPr lang="en-US" sz="2000" dirty="0" smtClean="0"/>
              <a:t>import </a:t>
            </a:r>
            <a:r>
              <a:rPr lang="en-US" sz="2000" dirty="0" err="1" smtClean="0"/>
              <a:t>numpy</a:t>
            </a:r>
            <a:r>
              <a:rPr lang="en-US" sz="2000" dirty="0" smtClean="0"/>
              <a:t> as </a:t>
            </a:r>
            <a:r>
              <a:rPr lang="en-US" sz="2000" dirty="0" err="1" smtClean="0"/>
              <a:t>np</a:t>
            </a:r>
            <a:r>
              <a:rPr lang="en-US" sz="2000" dirty="0" smtClean="0"/>
              <a:t/>
            </a:r>
            <a:br>
              <a:rPr lang="en-US" sz="2000" dirty="0" smtClean="0"/>
            </a:br>
            <a:r>
              <a:rPr lang="en-US" sz="2000" dirty="0" smtClean="0"/>
              <a:t>import </a:t>
            </a:r>
            <a:r>
              <a:rPr lang="en-US" sz="2000" dirty="0" err="1" smtClean="0"/>
              <a:t>numpy.random</a:t>
            </a:r>
            <a:r>
              <a:rPr lang="en-US" sz="2000" dirty="0" smtClean="0"/>
              <a:t/>
            </a:r>
            <a:br>
              <a:rPr lang="en-US" sz="2000" dirty="0" smtClean="0"/>
            </a:br>
            <a:r>
              <a:rPr lang="en-US" sz="2000" dirty="0" smtClean="0"/>
              <a:t>import </a:t>
            </a:r>
            <a:r>
              <a:rPr lang="en-US" sz="2000" dirty="0" err="1" smtClean="0"/>
              <a:t>matplotlib.pyplot</a:t>
            </a:r>
            <a:r>
              <a:rPr lang="en-US" sz="2000" dirty="0" smtClean="0"/>
              <a:t> as </a:t>
            </a:r>
            <a:r>
              <a:rPr lang="en-US" sz="2000" dirty="0" err="1" smtClean="0"/>
              <a:t>plt</a:t>
            </a:r>
            <a:r>
              <a:rPr lang="en-US" sz="2000" dirty="0" smtClean="0"/>
              <a:t/>
            </a:r>
            <a:br>
              <a:rPr lang="en-US" sz="2000" dirty="0" smtClean="0"/>
            </a:br>
            <a:r>
              <a:rPr lang="en-US" sz="2000" dirty="0" smtClean="0"/>
              <a:t># Create data</a:t>
            </a:r>
            <a:br>
              <a:rPr lang="en-US" sz="2000" dirty="0" smtClean="0"/>
            </a:br>
            <a:r>
              <a:rPr lang="en-US" sz="2000" dirty="0" smtClean="0"/>
              <a:t>x = </a:t>
            </a:r>
            <a:r>
              <a:rPr lang="en-US" sz="2000" dirty="0" err="1" smtClean="0"/>
              <a:t>np.random.randn</a:t>
            </a:r>
            <a:r>
              <a:rPr lang="en-US" sz="2000" dirty="0" smtClean="0"/>
              <a:t>(4096)</a:t>
            </a:r>
            <a:br>
              <a:rPr lang="en-US" sz="2000" dirty="0" smtClean="0"/>
            </a:br>
            <a:r>
              <a:rPr lang="en-US" sz="2000" dirty="0" smtClean="0"/>
              <a:t>y = </a:t>
            </a:r>
            <a:r>
              <a:rPr lang="en-US" sz="2000" dirty="0" err="1" smtClean="0"/>
              <a:t>np.random.randn</a:t>
            </a:r>
            <a:r>
              <a:rPr lang="en-US" sz="2000" dirty="0" smtClean="0"/>
              <a:t>(4096)</a:t>
            </a:r>
            <a:br>
              <a:rPr lang="en-US" sz="2000" dirty="0" smtClean="0"/>
            </a:br>
            <a:r>
              <a:rPr lang="en-US" sz="2000" dirty="0" smtClean="0"/>
              <a:t># Create </a:t>
            </a:r>
            <a:r>
              <a:rPr lang="en-US" sz="2000" dirty="0" err="1" smtClean="0"/>
              <a:t>heatmap</a:t>
            </a:r>
            <a:r>
              <a:rPr lang="en-US" sz="2000" dirty="0" smtClean="0"/>
              <a:t/>
            </a:r>
            <a:br>
              <a:rPr lang="en-US" sz="2000" dirty="0" smtClean="0"/>
            </a:br>
            <a:r>
              <a:rPr lang="en-US" sz="2000" dirty="0" err="1" smtClean="0"/>
              <a:t>heatmap</a:t>
            </a:r>
            <a:r>
              <a:rPr lang="en-US" sz="2000" dirty="0" smtClean="0"/>
              <a:t>, </a:t>
            </a:r>
            <a:r>
              <a:rPr lang="en-US" sz="2000" dirty="0" err="1" smtClean="0"/>
              <a:t>xedges</a:t>
            </a:r>
            <a:r>
              <a:rPr lang="en-US" sz="2000" dirty="0" smtClean="0"/>
              <a:t>, </a:t>
            </a:r>
            <a:r>
              <a:rPr lang="en-US" sz="2000" dirty="0" err="1" smtClean="0"/>
              <a:t>yedges</a:t>
            </a:r>
            <a:r>
              <a:rPr lang="en-US" sz="2000" dirty="0" smtClean="0"/>
              <a:t> = np.histogram2d(x, y, bins=(64,64))</a:t>
            </a:r>
            <a:br>
              <a:rPr lang="en-US" sz="2000" dirty="0" smtClean="0"/>
            </a:br>
            <a:r>
              <a:rPr lang="en-US" sz="2000" dirty="0" smtClean="0"/>
              <a:t>extent = [</a:t>
            </a:r>
            <a:r>
              <a:rPr lang="en-US" sz="2000" dirty="0" err="1" smtClean="0"/>
              <a:t>xedges</a:t>
            </a:r>
            <a:r>
              <a:rPr lang="en-US" sz="2000" dirty="0" smtClean="0"/>
              <a:t>[0], </a:t>
            </a:r>
            <a:r>
              <a:rPr lang="en-US" sz="2000" dirty="0" err="1" smtClean="0"/>
              <a:t>xedges</a:t>
            </a:r>
            <a:r>
              <a:rPr lang="en-US" sz="2000" dirty="0" smtClean="0"/>
              <a:t>[-1], </a:t>
            </a:r>
            <a:r>
              <a:rPr lang="en-US" sz="2000" dirty="0" err="1" smtClean="0"/>
              <a:t>yedges</a:t>
            </a:r>
            <a:r>
              <a:rPr lang="en-US" sz="2000" dirty="0" smtClean="0"/>
              <a:t>[0], </a:t>
            </a:r>
            <a:r>
              <a:rPr lang="en-US" sz="2000" dirty="0" err="1" smtClean="0"/>
              <a:t>yedges</a:t>
            </a:r>
            <a:r>
              <a:rPr lang="en-US" sz="2000" dirty="0" smtClean="0"/>
              <a:t>[-1]]</a:t>
            </a:r>
            <a:br>
              <a:rPr lang="en-US" sz="2000" dirty="0" smtClean="0"/>
            </a:br>
            <a:r>
              <a:rPr lang="en-US" sz="2000" dirty="0" smtClean="0"/>
              <a:t># Plot </a:t>
            </a:r>
            <a:r>
              <a:rPr lang="en-US" sz="2000" dirty="0" err="1" smtClean="0"/>
              <a:t>heatmap</a:t>
            </a:r>
            <a:r>
              <a:rPr lang="en-US" sz="2000" dirty="0" smtClean="0"/>
              <a:t/>
            </a:r>
            <a:br>
              <a:rPr lang="en-US" sz="2000" dirty="0" smtClean="0"/>
            </a:br>
            <a:r>
              <a:rPr lang="en-US" sz="2000" dirty="0" smtClean="0"/>
              <a:t>plt.clf()</a:t>
            </a:r>
            <a:br>
              <a:rPr lang="en-US" sz="2000" dirty="0" smtClean="0"/>
            </a:br>
            <a:r>
              <a:rPr lang="en-US" sz="2000" dirty="0" err="1" smtClean="0"/>
              <a:t>plt.title</a:t>
            </a:r>
            <a:r>
              <a:rPr lang="en-US" sz="2000" dirty="0" smtClean="0"/>
              <a:t>('Pythonspot.com </a:t>
            </a:r>
            <a:r>
              <a:rPr lang="en-US" sz="2000" dirty="0" err="1" smtClean="0"/>
              <a:t>heatmap</a:t>
            </a:r>
            <a:r>
              <a:rPr lang="en-US" sz="2000" dirty="0" smtClean="0"/>
              <a:t> example')</a:t>
            </a:r>
            <a:br>
              <a:rPr lang="en-US" sz="2000" dirty="0" smtClean="0"/>
            </a:br>
            <a:r>
              <a:rPr lang="en-US" sz="2000" dirty="0" err="1" smtClean="0"/>
              <a:t>plt.ylabel</a:t>
            </a:r>
            <a:r>
              <a:rPr lang="en-US" sz="2000" dirty="0" smtClean="0"/>
              <a:t>('y')</a:t>
            </a:r>
            <a:br>
              <a:rPr lang="en-US" sz="2000" dirty="0" smtClean="0"/>
            </a:br>
            <a:r>
              <a:rPr lang="en-US" sz="2000" dirty="0" err="1" smtClean="0"/>
              <a:t>plt.xlabel</a:t>
            </a:r>
            <a:r>
              <a:rPr lang="en-US" sz="2000" dirty="0" smtClean="0"/>
              <a:t>('x')</a:t>
            </a:r>
            <a:br>
              <a:rPr lang="en-US" sz="2000" dirty="0" smtClean="0"/>
            </a:br>
            <a:r>
              <a:rPr lang="en-US" sz="2000" dirty="0" err="1" smtClean="0"/>
              <a:t>plt.imshow</a:t>
            </a:r>
            <a:r>
              <a:rPr lang="en-US" sz="2000" dirty="0" smtClean="0"/>
              <a:t>(</a:t>
            </a:r>
            <a:r>
              <a:rPr lang="en-US" sz="2000" dirty="0" err="1" smtClean="0"/>
              <a:t>heatmap</a:t>
            </a:r>
            <a:r>
              <a:rPr lang="en-US" sz="2000" dirty="0" smtClean="0"/>
              <a:t>, extent=extent)</a:t>
            </a:r>
            <a:br>
              <a:rPr lang="en-US" sz="2000" dirty="0" smtClean="0"/>
            </a:br>
            <a:r>
              <a:rPr lang="en-US" sz="2000" dirty="0" err="1" smtClean="0"/>
              <a:t>plt.show</a:t>
            </a:r>
            <a:r>
              <a:rPr lang="en-US" sz="2800" dirty="0" smtClean="0"/>
              <a:t>()</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78436" y="2078182"/>
            <a:ext cx="3602182" cy="646331"/>
          </a:xfrm>
          <a:prstGeom prst="rect">
            <a:avLst/>
          </a:prstGeom>
          <a:noFill/>
        </p:spPr>
        <p:txBody>
          <a:bodyPr wrap="square" rtlCol="0">
            <a:spAutoFit/>
          </a:bodyPr>
          <a:lstStyle/>
          <a:p>
            <a:r>
              <a:rPr lang="en-US" dirty="0" smtClean="0"/>
              <a:t>Output:</a:t>
            </a:r>
          </a:p>
          <a:p>
            <a:endParaRPr lang="en-US" dirty="0"/>
          </a:p>
        </p:txBody>
      </p:sp>
      <p:pic>
        <p:nvPicPr>
          <p:cNvPr id="10" name="Picture 9" descr="https://pythonspot.com/wp-content/uploads/2016/07/matplot-heatmap.png"/>
          <p:cNvPicPr/>
          <p:nvPr/>
        </p:nvPicPr>
        <p:blipFill>
          <a:blip r:embed="rId5"/>
          <a:srcRect/>
          <a:stretch>
            <a:fillRect/>
          </a:stretch>
        </p:blipFill>
        <p:spPr bwMode="auto">
          <a:xfrm>
            <a:off x="7135090" y="2448459"/>
            <a:ext cx="5056909" cy="3467432"/>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checkerboard(across)">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5280567"/>
          </a:xfrm>
          <a:prstGeom prst="rect">
            <a:avLst/>
          </a:prstGeom>
          <a:noFill/>
          <a:ln w="9525">
            <a:noFill/>
            <a:miter lim="800000"/>
            <a:headEnd/>
            <a:tailEnd/>
          </a:ln>
        </p:spPr>
        <p:txBody>
          <a:bodyPr wrap="square" lIns="108857" tIns="54429" rIns="108857" bIns="54429">
            <a:spAutoFit/>
          </a:bodyPr>
          <a:lstStyle/>
          <a:p>
            <a:r>
              <a:rPr lang="en-US" sz="2800" b="1" u="sng" dirty="0" smtClean="0"/>
              <a:t>Box Plot:</a:t>
            </a:r>
          </a:p>
          <a:p>
            <a:pPr>
              <a:buFont typeface="Wingdings" pitchFamily="2" charset="2"/>
              <a:buChar char="Ø"/>
            </a:pPr>
            <a:r>
              <a:rPr lang="en-US" sz="2800" dirty="0" smtClean="0"/>
              <a:t> A </a:t>
            </a:r>
            <a:r>
              <a:rPr lang="en-US" sz="2800" b="1" dirty="0" smtClean="0"/>
              <a:t>Box Plot</a:t>
            </a:r>
            <a:r>
              <a:rPr lang="en-US" sz="2800" dirty="0" smtClean="0"/>
              <a:t> is also known as </a:t>
            </a:r>
            <a:r>
              <a:rPr lang="en-US" sz="2800" b="1" dirty="0" smtClean="0">
                <a:solidFill>
                  <a:srgbClr val="FF0000"/>
                </a:solidFill>
              </a:rPr>
              <a:t>Whisker plot</a:t>
            </a:r>
            <a:r>
              <a:rPr lang="en-US" sz="2800" dirty="0" smtClean="0"/>
              <a:t> is created </a:t>
            </a:r>
            <a:r>
              <a:rPr lang="en-US" sz="2800" dirty="0" smtClean="0">
                <a:solidFill>
                  <a:srgbClr val="FF0000"/>
                </a:solidFill>
              </a:rPr>
              <a:t>to display the summary of the set of data values having properties like minimum, first quartile, median, third quartile and maximum.</a:t>
            </a:r>
          </a:p>
          <a:p>
            <a:pPr>
              <a:buFont typeface="Wingdings" pitchFamily="2" charset="2"/>
              <a:buChar char="Ø"/>
            </a:pPr>
            <a:r>
              <a:rPr lang="en-US" sz="2800" dirty="0" smtClean="0"/>
              <a:t> In the box plot, a box is created from the </a:t>
            </a:r>
            <a:r>
              <a:rPr lang="en-US" sz="2800" dirty="0" smtClean="0">
                <a:solidFill>
                  <a:srgbClr val="FF0000"/>
                </a:solidFill>
              </a:rPr>
              <a:t>first quartile to the third quartile, a </a:t>
            </a:r>
            <a:r>
              <a:rPr lang="en-US" sz="2800" dirty="0" err="1" smtClean="0">
                <a:solidFill>
                  <a:srgbClr val="FF0000"/>
                </a:solidFill>
              </a:rPr>
              <a:t>verticle</a:t>
            </a:r>
            <a:r>
              <a:rPr lang="en-US" sz="2800" dirty="0" smtClean="0">
                <a:solidFill>
                  <a:srgbClr val="FF0000"/>
                </a:solidFill>
              </a:rPr>
              <a:t> line</a:t>
            </a:r>
            <a:r>
              <a:rPr lang="en-US" sz="2800" dirty="0" smtClean="0"/>
              <a:t> is also there which goes through the </a:t>
            </a:r>
            <a:r>
              <a:rPr lang="en-US" sz="2800" dirty="0" smtClean="0">
                <a:solidFill>
                  <a:srgbClr val="FF0000"/>
                </a:solidFill>
              </a:rPr>
              <a:t>box at the median</a:t>
            </a:r>
            <a:r>
              <a:rPr lang="en-US" sz="2800" dirty="0" smtClean="0"/>
              <a:t>.</a:t>
            </a:r>
          </a:p>
          <a:p>
            <a:pPr>
              <a:buFont typeface="Wingdings" pitchFamily="2" charset="2"/>
              <a:buChar char="Ø"/>
            </a:pPr>
            <a:r>
              <a:rPr lang="en-US" sz="2800" dirty="0" smtClean="0"/>
              <a:t> Here x-axis denotes the data to be plotted while the y-axis shows the frequency distribution.</a:t>
            </a:r>
          </a:p>
          <a:p>
            <a:pPr>
              <a:buFont typeface="Wingdings" pitchFamily="2" charset="2"/>
              <a:buChar char="Ø"/>
            </a:pPr>
            <a:r>
              <a:rPr lang="en-US" sz="2800" dirty="0" smtClean="0"/>
              <a:t> </a:t>
            </a:r>
            <a:r>
              <a:rPr lang="en-US" sz="2800" dirty="0" err="1" smtClean="0"/>
              <a:t>boxplot</a:t>
            </a:r>
            <a:r>
              <a:rPr lang="en-US" sz="2800" dirty="0" smtClean="0"/>
              <a:t>() function is used to  create box plots.</a:t>
            </a:r>
          </a:p>
          <a:p>
            <a:r>
              <a:rPr lang="en-US" sz="2800" dirty="0" smtClean="0"/>
              <a:t>	</a:t>
            </a:r>
            <a:r>
              <a:rPr lang="en-US" sz="2800" i="1" dirty="0" smtClean="0"/>
              <a:t> </a:t>
            </a:r>
            <a:r>
              <a:rPr lang="en-US" sz="2800" i="1" dirty="0" err="1" smtClean="0">
                <a:solidFill>
                  <a:srgbClr val="FF0000"/>
                </a:solidFill>
              </a:rPr>
              <a:t>matplotlib.pyplot.boxplot</a:t>
            </a:r>
            <a:r>
              <a:rPr lang="en-US" sz="2800" i="1" dirty="0" smtClean="0">
                <a:solidFill>
                  <a:srgbClr val="FF0000"/>
                </a:solidFill>
              </a:rPr>
              <a:t>(data, notch=None, </a:t>
            </a:r>
            <a:r>
              <a:rPr lang="en-US" sz="2800" i="1" dirty="0" err="1" smtClean="0">
                <a:solidFill>
                  <a:srgbClr val="FF0000"/>
                </a:solidFill>
              </a:rPr>
              <a:t>vert</a:t>
            </a:r>
            <a:r>
              <a:rPr lang="en-US" sz="2800" i="1" dirty="0" smtClean="0">
                <a:solidFill>
                  <a:srgbClr val="FF0000"/>
                </a:solidFill>
              </a:rPr>
              <a:t>=None, </a:t>
            </a:r>
            <a:r>
              <a:rPr lang="en-US" sz="2800" i="1" dirty="0" err="1" smtClean="0">
                <a:solidFill>
                  <a:srgbClr val="FF0000"/>
                </a:solidFill>
              </a:rPr>
              <a:t>patch_artist</a:t>
            </a:r>
            <a:r>
              <a:rPr lang="en-US" sz="2800" i="1" dirty="0" smtClean="0">
                <a:solidFill>
                  <a:srgbClr val="FF0000"/>
                </a:solidFill>
              </a:rPr>
              <a:t>=None, widths=None)</a:t>
            </a:r>
            <a:endParaRPr lang="en-US" sz="2800" dirty="0" smtClean="0">
              <a:solidFill>
                <a:srgbClr val="FF0000"/>
              </a:solidFill>
            </a:endParaRP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Effect transition="in" filter="box(in)">
                                      <p:cBhvr>
                                        <p:cTn id="27"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5280567"/>
          </a:xfrm>
          <a:prstGeom prst="rect">
            <a:avLst/>
          </a:prstGeom>
          <a:noFill/>
          <a:ln w="9525">
            <a:noFill/>
            <a:miter lim="800000"/>
            <a:headEnd/>
            <a:tailEnd/>
          </a:ln>
        </p:spPr>
        <p:txBody>
          <a:bodyPr wrap="square" lIns="108857" tIns="54429" rIns="108857" bIns="54429">
            <a:spAutoFit/>
          </a:bodyPr>
          <a:lstStyle/>
          <a:p>
            <a:r>
              <a:rPr lang="en-US" sz="2800" b="1" u="sng" dirty="0" smtClean="0"/>
              <a:t>Box Plot</a:t>
            </a:r>
          </a:p>
          <a:p>
            <a:r>
              <a:rPr lang="en-US" sz="2800" b="1" u="sng" dirty="0" smtClean="0"/>
              <a:t>Example:</a:t>
            </a:r>
            <a:endParaRPr lang="en-US" sz="2800" u="sng" dirty="0" smtClean="0"/>
          </a:p>
          <a:p>
            <a:r>
              <a:rPr lang="en-US" sz="2800" dirty="0" smtClean="0"/>
              <a:t>import </a:t>
            </a:r>
            <a:r>
              <a:rPr lang="en-US" sz="2800" dirty="0" err="1" smtClean="0"/>
              <a:t>matplotlib.pyplot</a:t>
            </a:r>
            <a:r>
              <a:rPr lang="en-US" sz="2800" dirty="0" smtClean="0"/>
              <a:t> as </a:t>
            </a:r>
            <a:r>
              <a:rPr lang="en-US" sz="2800" dirty="0" err="1" smtClean="0"/>
              <a:t>plt</a:t>
            </a:r>
            <a:endParaRPr lang="en-US" sz="2800" dirty="0" smtClean="0"/>
          </a:p>
          <a:p>
            <a:r>
              <a:rPr lang="en-US" sz="2800" dirty="0" smtClean="0"/>
              <a:t>import </a:t>
            </a:r>
            <a:r>
              <a:rPr lang="en-US" sz="2800" dirty="0" err="1" smtClean="0"/>
              <a:t>numpy</a:t>
            </a:r>
            <a:r>
              <a:rPr lang="en-US" sz="2800" dirty="0" smtClean="0"/>
              <a:t> as </a:t>
            </a:r>
            <a:r>
              <a:rPr lang="en-US" sz="2800" dirty="0" err="1" smtClean="0"/>
              <a:t>np</a:t>
            </a:r>
            <a:endParaRPr lang="en-US" sz="2800" dirty="0" smtClean="0"/>
          </a:p>
          <a:p>
            <a:r>
              <a:rPr lang="en-US" sz="2800" dirty="0" smtClean="0"/>
              <a:t> # Creating dataset</a:t>
            </a:r>
          </a:p>
          <a:p>
            <a:r>
              <a:rPr lang="en-US" sz="2800" dirty="0" err="1" smtClean="0"/>
              <a:t>np.random.seed</a:t>
            </a:r>
            <a:r>
              <a:rPr lang="en-US" sz="2800" dirty="0" smtClean="0"/>
              <a:t>(10)</a:t>
            </a:r>
          </a:p>
          <a:p>
            <a:r>
              <a:rPr lang="en-US" sz="2800" dirty="0" smtClean="0"/>
              <a:t>data = </a:t>
            </a:r>
            <a:r>
              <a:rPr lang="en-US" sz="2800" dirty="0" err="1" smtClean="0"/>
              <a:t>np.random.normal</a:t>
            </a:r>
            <a:r>
              <a:rPr lang="en-US" sz="2800" dirty="0" smtClean="0"/>
              <a:t>(100, 20, 200)</a:t>
            </a:r>
          </a:p>
          <a:p>
            <a:r>
              <a:rPr lang="en-US" sz="2800" dirty="0" smtClean="0"/>
              <a:t>fig = </a:t>
            </a:r>
            <a:r>
              <a:rPr lang="en-US" sz="2800" dirty="0" err="1" smtClean="0"/>
              <a:t>plt.figure</a:t>
            </a:r>
            <a:r>
              <a:rPr lang="en-US" sz="2800" dirty="0" smtClean="0"/>
              <a:t>(</a:t>
            </a:r>
            <a:r>
              <a:rPr lang="en-US" sz="2800" dirty="0" err="1" smtClean="0"/>
              <a:t>figsize</a:t>
            </a:r>
            <a:r>
              <a:rPr lang="en-US" sz="2800" dirty="0" smtClean="0"/>
              <a:t> =(10, 7))</a:t>
            </a:r>
          </a:p>
          <a:p>
            <a:r>
              <a:rPr lang="en-US" sz="2800" dirty="0" smtClean="0"/>
              <a:t># Creating plot</a:t>
            </a:r>
          </a:p>
          <a:p>
            <a:r>
              <a:rPr lang="en-US" sz="2800" dirty="0" err="1" smtClean="0"/>
              <a:t>plt.boxplot</a:t>
            </a:r>
            <a:r>
              <a:rPr lang="en-US" sz="2800" dirty="0" smtClean="0"/>
              <a:t>(data)</a:t>
            </a:r>
          </a:p>
          <a:p>
            <a:r>
              <a:rPr lang="en-US" sz="2800" dirty="0" smtClean="0"/>
              <a:t># show plot</a:t>
            </a:r>
          </a:p>
          <a:p>
            <a:r>
              <a:rPr lang="en-US" sz="2800" dirty="0" err="1" smtClean="0"/>
              <a:t>plt.show</a:t>
            </a:r>
            <a:r>
              <a:rPr lang="en-US" sz="2800" dirty="0" smtClean="0"/>
              <a:t>()</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78436" y="2078182"/>
            <a:ext cx="3602182" cy="800219"/>
          </a:xfrm>
          <a:prstGeom prst="rect">
            <a:avLst/>
          </a:prstGeom>
          <a:noFill/>
        </p:spPr>
        <p:txBody>
          <a:bodyPr wrap="square" rtlCol="0">
            <a:spAutoFit/>
          </a:bodyPr>
          <a:lstStyle/>
          <a:p>
            <a:r>
              <a:rPr lang="en-US" sz="2800" dirty="0" smtClean="0">
                <a:solidFill>
                  <a:srgbClr val="FF0000"/>
                </a:solidFill>
              </a:rPr>
              <a:t>Output:</a:t>
            </a:r>
          </a:p>
          <a:p>
            <a:endParaRPr lang="en-US" dirty="0"/>
          </a:p>
        </p:txBody>
      </p:sp>
      <p:pic>
        <p:nvPicPr>
          <p:cNvPr id="9" name="Picture 8" descr="box-plot-python"/>
          <p:cNvPicPr/>
          <p:nvPr/>
        </p:nvPicPr>
        <p:blipFill>
          <a:blip r:embed="rId5"/>
          <a:srcRect/>
          <a:stretch>
            <a:fillRect/>
          </a:stretch>
        </p:blipFill>
        <p:spPr bwMode="auto">
          <a:xfrm>
            <a:off x="6442364" y="2923310"/>
            <a:ext cx="5749636" cy="3131126"/>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7" dur="500"/>
                                        <p:tgtEl>
                                          <p:spTgt spid="3077">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0" dur="500"/>
                                        <p:tgtEl>
                                          <p:spTgt spid="3077">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3" dur="500"/>
                                        <p:tgtEl>
                                          <p:spTgt spid="3077">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16" dur="500"/>
                                        <p:tgtEl>
                                          <p:spTgt spid="3077">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19" dur="500"/>
                                        <p:tgtEl>
                                          <p:spTgt spid="3077">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2" dur="500"/>
                                        <p:tgtEl>
                                          <p:spTgt spid="3077">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25" dur="500"/>
                                        <p:tgtEl>
                                          <p:spTgt spid="3077">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28" dur="500"/>
                                        <p:tgtEl>
                                          <p:spTgt spid="3077">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10" end="10"/>
                                            </p:txEl>
                                          </p:spTgt>
                                        </p:tgtEl>
                                        <p:attrNameLst>
                                          <p:attrName>style.visibility</p:attrName>
                                        </p:attrNameLst>
                                      </p:cBhvr>
                                      <p:to>
                                        <p:strVal val="visible"/>
                                      </p:to>
                                    </p:set>
                                    <p:animEffect transition="in" filter="checkerboard(across)">
                                      <p:cBhvr>
                                        <p:cTn id="31" dur="500"/>
                                        <p:tgtEl>
                                          <p:spTgt spid="3077">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77">
                                            <p:txEl>
                                              <p:pRg st="11" end="11"/>
                                            </p:txEl>
                                          </p:spTgt>
                                        </p:tgtEl>
                                        <p:attrNameLst>
                                          <p:attrName>style.visibility</p:attrName>
                                        </p:attrNameLst>
                                      </p:cBhvr>
                                      <p:to>
                                        <p:strVal val="visible"/>
                                      </p:to>
                                    </p:set>
                                    <p:animEffect transition="in" filter="checkerboard(across)">
                                      <p:cBhvr>
                                        <p:cTn id="34" dur="500"/>
                                        <p:tgtEl>
                                          <p:spTgt spid="3077">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blinds(horizontal)">
                                      <p:cBhvr>
                                        <p:cTn id="39" dur="500"/>
                                        <p:tgtEl>
                                          <p:spTgt spid="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3557019"/>
          </a:xfrm>
          <a:prstGeom prst="rect">
            <a:avLst/>
          </a:prstGeom>
          <a:noFill/>
          <a:ln w="9525">
            <a:noFill/>
            <a:miter lim="800000"/>
            <a:headEnd/>
            <a:tailEnd/>
          </a:ln>
        </p:spPr>
        <p:txBody>
          <a:bodyPr wrap="square" lIns="108857" tIns="54429" rIns="108857" bIns="54429">
            <a:spAutoFit/>
          </a:bodyPr>
          <a:lstStyle/>
          <a:p>
            <a:r>
              <a:rPr lang="en-US" sz="2800" b="1" u="sng" dirty="0" smtClean="0"/>
              <a:t>Area Plot:</a:t>
            </a:r>
          </a:p>
          <a:p>
            <a:pPr>
              <a:buFont typeface="Wingdings" pitchFamily="2" charset="2"/>
              <a:buChar char="Ø"/>
            </a:pPr>
            <a:r>
              <a:rPr lang="en-US" sz="2800" dirty="0" smtClean="0"/>
              <a:t> Area plots are pretty much </a:t>
            </a:r>
            <a:r>
              <a:rPr lang="en-US" sz="2800" dirty="0" smtClean="0">
                <a:solidFill>
                  <a:srgbClr val="FF0000"/>
                </a:solidFill>
              </a:rPr>
              <a:t>similar to the line plot</a:t>
            </a:r>
            <a:r>
              <a:rPr lang="en-US" sz="2800" dirty="0" smtClean="0"/>
              <a:t>. They are also known as </a:t>
            </a:r>
            <a:r>
              <a:rPr lang="en-US" sz="2800" dirty="0" smtClean="0">
                <a:solidFill>
                  <a:srgbClr val="FF0000"/>
                </a:solidFill>
              </a:rPr>
              <a:t>stack plots</a:t>
            </a:r>
            <a:r>
              <a:rPr lang="en-US" sz="2800" dirty="0" smtClean="0"/>
              <a:t>. </a:t>
            </a:r>
          </a:p>
          <a:p>
            <a:pPr>
              <a:buFont typeface="Wingdings" pitchFamily="2" charset="2"/>
              <a:buChar char="Ø"/>
            </a:pPr>
            <a:r>
              <a:rPr lang="en-US" sz="2800" dirty="0" smtClean="0"/>
              <a:t>These plots can be used </a:t>
            </a:r>
            <a:r>
              <a:rPr lang="en-US" sz="2800" dirty="0" smtClean="0">
                <a:solidFill>
                  <a:srgbClr val="FF0000"/>
                </a:solidFill>
              </a:rPr>
              <a:t>to track changes over time for two or more related groups</a:t>
            </a:r>
            <a:r>
              <a:rPr lang="en-US" sz="2800" dirty="0" smtClean="0"/>
              <a:t> that make up one whole category. </a:t>
            </a:r>
          </a:p>
          <a:p>
            <a:pPr>
              <a:buFont typeface="Wingdings" pitchFamily="2" charset="2"/>
              <a:buChar char="Ø"/>
            </a:pPr>
            <a:r>
              <a:rPr lang="en-US" sz="2800" dirty="0" smtClean="0"/>
              <a:t> For example, let’s compile the work done during a day into categories, say sleeping, eating, working and playing.</a:t>
            </a:r>
          </a:p>
          <a:p>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latin typeface="Times New Roman" pitchFamily="18" charset="0"/>
                <a:cs typeface="Times New Roman" pitchFamily="18" charset="0"/>
              </a:rPr>
              <a:t>Data Visualization</a:t>
            </a:r>
            <a:endParaRPr lang="en-US" sz="4800" dirty="0">
              <a:solidFill>
                <a:srgbClr val="FF0000"/>
              </a:solidFill>
            </a:endParaRPr>
          </a:p>
        </p:txBody>
      </p:sp>
      <p:sp>
        <p:nvSpPr>
          <p:cNvPr id="3077" name="TextBox 14"/>
          <p:cNvSpPr txBox="1">
            <a:spLocks noChangeArrowheads="1"/>
          </p:cNvSpPr>
          <p:nvPr/>
        </p:nvSpPr>
        <p:spPr bwMode="auto">
          <a:xfrm>
            <a:off x="621365" y="1468582"/>
            <a:ext cx="11570635" cy="5280567"/>
          </a:xfrm>
          <a:prstGeom prst="rect">
            <a:avLst/>
          </a:prstGeom>
          <a:noFill/>
          <a:ln w="9525">
            <a:noFill/>
            <a:miter lim="800000"/>
            <a:headEnd/>
            <a:tailEnd/>
          </a:ln>
        </p:spPr>
        <p:txBody>
          <a:bodyPr wrap="square" lIns="108857" tIns="54429" rIns="108857" bIns="54429">
            <a:spAutoFit/>
          </a:bodyPr>
          <a:lstStyle/>
          <a:p>
            <a:pPr>
              <a:buFont typeface="Wingdings" pitchFamily="2" charset="2"/>
              <a:buChar char="Ø"/>
            </a:pPr>
            <a:r>
              <a:rPr lang="en-US" sz="2800" dirty="0" smtClean="0"/>
              <a:t> The main </a:t>
            </a:r>
            <a:r>
              <a:rPr lang="en-US" sz="2800" dirty="0" smtClean="0">
                <a:solidFill>
                  <a:srgbClr val="FF0000"/>
                </a:solidFill>
              </a:rPr>
              <a:t>benefits of data visua</a:t>
            </a:r>
            <a:r>
              <a:rPr lang="en-US" sz="2800" dirty="0" smtClean="0"/>
              <a:t>lization are as follows:</a:t>
            </a:r>
          </a:p>
          <a:p>
            <a:pPr marL="514350" lvl="0" indent="-514350">
              <a:buFont typeface="+mj-lt"/>
              <a:buAutoNum type="arabicPeriod"/>
            </a:pPr>
            <a:r>
              <a:rPr lang="en-US" sz="2800" dirty="0" smtClean="0"/>
              <a:t>It simplifies the complex quantitative information</a:t>
            </a:r>
          </a:p>
          <a:p>
            <a:pPr marL="514350" lvl="0" indent="-514350">
              <a:buFont typeface="+mj-lt"/>
              <a:buAutoNum type="arabicPeriod"/>
            </a:pPr>
            <a:r>
              <a:rPr lang="en-US" sz="2800" dirty="0" smtClean="0"/>
              <a:t>It helps analyze and explore big data easily</a:t>
            </a:r>
          </a:p>
          <a:p>
            <a:pPr marL="514350" lvl="0" indent="-514350">
              <a:buFont typeface="+mj-lt"/>
              <a:buAutoNum type="arabicPeriod"/>
            </a:pPr>
            <a:r>
              <a:rPr lang="en-US" sz="2800" dirty="0" smtClean="0"/>
              <a:t>It identifies the areas that need attention or improvement</a:t>
            </a:r>
          </a:p>
          <a:p>
            <a:pPr marL="514350" lvl="0" indent="-514350">
              <a:buFont typeface="+mj-lt"/>
              <a:buAutoNum type="arabicPeriod"/>
            </a:pPr>
            <a:r>
              <a:rPr lang="en-US" sz="2800" dirty="0" smtClean="0"/>
              <a:t>It identifies the relationship between data points and variables</a:t>
            </a:r>
          </a:p>
          <a:p>
            <a:pPr marL="514350" lvl="0" indent="-514350">
              <a:buFont typeface="+mj-lt"/>
              <a:buAutoNum type="arabicPeriod"/>
            </a:pPr>
            <a:r>
              <a:rPr lang="en-US" sz="2800" dirty="0" smtClean="0"/>
              <a:t>It explores new patterns and reveals hidden patterns in the data</a:t>
            </a:r>
          </a:p>
          <a:p>
            <a:pPr marL="514350" indent="-514350">
              <a:buFont typeface="+mj-lt"/>
              <a:buAutoNum type="arabicPeriod"/>
            </a:pPr>
            <a:endParaRPr lang="en-US" sz="2800" dirty="0" smtClean="0"/>
          </a:p>
          <a:p>
            <a:pPr>
              <a:buFont typeface="Wingdings" pitchFamily="2" charset="2"/>
              <a:buChar char="Ø"/>
            </a:pPr>
            <a:r>
              <a:rPr lang="en-US" sz="2800" dirty="0" smtClean="0"/>
              <a:t> </a:t>
            </a:r>
            <a:r>
              <a:rPr lang="en-US" sz="2800" dirty="0" smtClean="0">
                <a:solidFill>
                  <a:srgbClr val="FF0000"/>
                </a:solidFill>
              </a:rPr>
              <a:t>Three</a:t>
            </a:r>
            <a:r>
              <a:rPr lang="en-US" sz="2800" dirty="0" smtClean="0"/>
              <a:t> major </a:t>
            </a:r>
            <a:r>
              <a:rPr lang="en-US" sz="2800" dirty="0" smtClean="0">
                <a:solidFill>
                  <a:srgbClr val="FF0000"/>
                </a:solidFill>
              </a:rPr>
              <a:t>considerations for Data Visualization</a:t>
            </a:r>
            <a:r>
              <a:rPr lang="en-US" sz="2800" dirty="0" smtClean="0"/>
              <a:t>:</a:t>
            </a:r>
          </a:p>
          <a:p>
            <a:pPr lvl="0">
              <a:buFont typeface="Wingdings" pitchFamily="2" charset="2"/>
              <a:buChar char="Ø"/>
            </a:pPr>
            <a:r>
              <a:rPr lang="en-US" sz="2800" dirty="0" smtClean="0"/>
              <a:t>Clarity  </a:t>
            </a:r>
          </a:p>
          <a:p>
            <a:pPr lvl="0">
              <a:buFont typeface="Wingdings" pitchFamily="2" charset="2"/>
              <a:buChar char="Ø"/>
            </a:pPr>
            <a:r>
              <a:rPr lang="en-US" sz="2800" dirty="0" smtClean="0"/>
              <a:t>Accuracy </a:t>
            </a:r>
          </a:p>
          <a:p>
            <a:pPr>
              <a:buFont typeface="Wingdings" pitchFamily="2" charset="2"/>
              <a:buChar char="Ø"/>
            </a:pPr>
            <a:r>
              <a:rPr lang="en-US" sz="2800" dirty="0" smtClean="0"/>
              <a:t>Efficiency</a:t>
            </a:r>
          </a:p>
          <a:p>
            <a:pPr marL="514350" indent="-514350">
              <a:buAutoNum type="arabicPeriod"/>
            </a:pP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 calcmode="lin" valueType="num">
                                      <p:cBhvr additive="base">
                                        <p:cTn id="12"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77">
                                            <p:txEl>
                                              <p:pRg st="3" end="3"/>
                                            </p:txEl>
                                          </p:spTgt>
                                        </p:tgtEl>
                                        <p:attrNameLst>
                                          <p:attrName>style.visibility</p:attrName>
                                        </p:attrNameLst>
                                      </p:cBhvr>
                                      <p:to>
                                        <p:strVal val="visible"/>
                                      </p:to>
                                    </p:set>
                                    <p:anim calcmode="lin" valueType="num">
                                      <p:cBhvr additive="base">
                                        <p:cTn id="18"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077">
                                            <p:txEl>
                                              <p:pRg st="4" end="4"/>
                                            </p:txEl>
                                          </p:spTgt>
                                        </p:tgtEl>
                                        <p:attrNameLst>
                                          <p:attrName>style.visibility</p:attrName>
                                        </p:attrNameLst>
                                      </p:cBhvr>
                                      <p:to>
                                        <p:strVal val="visible"/>
                                      </p:to>
                                    </p:set>
                                    <p:anim calcmode="lin" valueType="num">
                                      <p:cBhvr additive="base">
                                        <p:cTn id="24"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077">
                                            <p:txEl>
                                              <p:pRg st="5" end="5"/>
                                            </p:txEl>
                                          </p:spTgt>
                                        </p:tgtEl>
                                        <p:attrNameLst>
                                          <p:attrName>style.visibility</p:attrName>
                                        </p:attrNameLst>
                                      </p:cBhvr>
                                      <p:to>
                                        <p:strVal val="visible"/>
                                      </p:to>
                                    </p:set>
                                    <p:anim calcmode="lin" valueType="num">
                                      <p:cBhvr additive="base">
                                        <p:cTn id="30"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077">
                                            <p:txEl>
                                              <p:pRg st="7" end="7"/>
                                            </p:txEl>
                                          </p:spTgt>
                                        </p:tgtEl>
                                        <p:attrNameLst>
                                          <p:attrName>style.visibility</p:attrName>
                                        </p:attrNameLst>
                                      </p:cBhvr>
                                      <p:to>
                                        <p:strVal val="visible"/>
                                      </p:to>
                                    </p:set>
                                    <p:animEffect transition="in" filter="blinds(horizontal)">
                                      <p:cBhvr>
                                        <p:cTn id="36" dur="500"/>
                                        <p:tgtEl>
                                          <p:spTgt spid="307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077">
                                            <p:txEl>
                                              <p:pRg st="8" end="8"/>
                                            </p:txEl>
                                          </p:spTgt>
                                        </p:tgtEl>
                                        <p:attrNameLst>
                                          <p:attrName>style.visibility</p:attrName>
                                        </p:attrNameLst>
                                      </p:cBhvr>
                                      <p:to>
                                        <p:strVal val="visible"/>
                                      </p:to>
                                    </p:set>
                                    <p:animEffect transition="in" filter="blinds(horizontal)">
                                      <p:cBhvr>
                                        <p:cTn id="41" dur="500"/>
                                        <p:tgtEl>
                                          <p:spTgt spid="307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077">
                                            <p:txEl>
                                              <p:pRg st="9" end="9"/>
                                            </p:txEl>
                                          </p:spTgt>
                                        </p:tgtEl>
                                        <p:attrNameLst>
                                          <p:attrName>style.visibility</p:attrName>
                                        </p:attrNameLst>
                                      </p:cBhvr>
                                      <p:to>
                                        <p:strVal val="visible"/>
                                      </p:to>
                                    </p:set>
                                    <p:anim calcmode="lin" valueType="num">
                                      <p:cBhvr additive="base">
                                        <p:cTn id="46" dur="500" fill="hold"/>
                                        <p:tgtEl>
                                          <p:spTgt spid="3077">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07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077">
                                            <p:txEl>
                                              <p:pRg st="10" end="10"/>
                                            </p:txEl>
                                          </p:spTgt>
                                        </p:tgtEl>
                                        <p:attrNameLst>
                                          <p:attrName>style.visibility</p:attrName>
                                        </p:attrNameLst>
                                      </p:cBhvr>
                                      <p:to>
                                        <p:strVal val="visible"/>
                                      </p:to>
                                    </p:set>
                                    <p:anim calcmode="lin" valueType="num">
                                      <p:cBhvr additive="base">
                                        <p:cTn id="52" dur="500" fill="hold"/>
                                        <p:tgtEl>
                                          <p:spTgt spid="3077">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07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85533" y="795120"/>
            <a:ext cx="11570635" cy="6080786"/>
          </a:xfrm>
          <a:prstGeom prst="rect">
            <a:avLst/>
          </a:prstGeom>
          <a:noFill/>
          <a:ln w="9525">
            <a:noFill/>
            <a:miter lim="800000"/>
            <a:headEnd/>
            <a:tailEnd/>
          </a:ln>
        </p:spPr>
        <p:txBody>
          <a:bodyPr wrap="square" lIns="108857" tIns="54429" rIns="108857" bIns="54429">
            <a:spAutoFit/>
          </a:bodyPr>
          <a:lstStyle/>
          <a:p>
            <a:r>
              <a:rPr lang="en-US" sz="2800" b="1" dirty="0" smtClean="0"/>
              <a:t>Area Plot</a:t>
            </a:r>
          </a:p>
          <a:p>
            <a:r>
              <a:rPr lang="en-US" sz="2400" dirty="0" smtClean="0"/>
              <a:t>import </a:t>
            </a:r>
            <a:r>
              <a:rPr lang="en-US" sz="2400" dirty="0" err="1" smtClean="0"/>
              <a:t>matplotlib.pyplot</a:t>
            </a:r>
            <a:r>
              <a:rPr lang="en-US" sz="2400" dirty="0" smtClean="0"/>
              <a:t> as </a:t>
            </a:r>
            <a:r>
              <a:rPr lang="en-US" sz="2400" dirty="0" err="1" smtClean="0"/>
              <a:t>plt</a:t>
            </a:r>
            <a:endParaRPr lang="en-US" sz="2400" dirty="0" smtClean="0"/>
          </a:p>
          <a:p>
            <a:r>
              <a:rPr lang="en-US" sz="2400" dirty="0" smtClean="0"/>
              <a:t>days = [1,2,3,4,5],    sleeping =[7,8,6,11,7]</a:t>
            </a:r>
          </a:p>
          <a:p>
            <a:r>
              <a:rPr lang="en-US" sz="2400" dirty="0" smtClean="0"/>
              <a:t> eating = [2,3,4,3,2] ,  working =[7,8,7,2,2]</a:t>
            </a:r>
          </a:p>
          <a:p>
            <a:r>
              <a:rPr lang="en-US" sz="2400" dirty="0" smtClean="0"/>
              <a:t> playing = [8,5,7,8,13]</a:t>
            </a:r>
          </a:p>
          <a:p>
            <a:r>
              <a:rPr lang="en-US" sz="2400" dirty="0" smtClean="0"/>
              <a:t>  </a:t>
            </a:r>
            <a:r>
              <a:rPr lang="en-US" sz="2400" dirty="0" err="1" smtClean="0"/>
              <a:t>plt.plot</a:t>
            </a:r>
            <a:r>
              <a:rPr lang="en-US" sz="2400" dirty="0" smtClean="0"/>
              <a:t>([],[],color='m', label='Sleeping', </a:t>
            </a:r>
            <a:r>
              <a:rPr lang="en-US" sz="2400" dirty="0" err="1" smtClean="0"/>
              <a:t>linewidth</a:t>
            </a:r>
            <a:r>
              <a:rPr lang="en-US" sz="2400" dirty="0" smtClean="0"/>
              <a:t>=5)</a:t>
            </a:r>
          </a:p>
          <a:p>
            <a:r>
              <a:rPr lang="en-US" sz="2400" dirty="0" smtClean="0"/>
              <a:t> </a:t>
            </a:r>
            <a:r>
              <a:rPr lang="en-US" sz="2400" dirty="0" err="1" smtClean="0"/>
              <a:t>plt.plot</a:t>
            </a:r>
            <a:r>
              <a:rPr lang="en-US" sz="2400" dirty="0" smtClean="0"/>
              <a:t>([],[],color='c', label='Eating', </a:t>
            </a:r>
            <a:r>
              <a:rPr lang="en-US" sz="2400" dirty="0" err="1" smtClean="0"/>
              <a:t>linewidth</a:t>
            </a:r>
            <a:r>
              <a:rPr lang="en-US" sz="2400" dirty="0" smtClean="0"/>
              <a:t>=5)</a:t>
            </a:r>
          </a:p>
          <a:p>
            <a:r>
              <a:rPr lang="en-US" sz="2400" dirty="0" smtClean="0"/>
              <a:t> </a:t>
            </a:r>
            <a:r>
              <a:rPr lang="en-US" sz="2400" dirty="0" err="1" smtClean="0"/>
              <a:t>plt.plot</a:t>
            </a:r>
            <a:r>
              <a:rPr lang="en-US" sz="2400" dirty="0" smtClean="0"/>
              <a:t>([],[],color='r', label='Working', </a:t>
            </a:r>
            <a:r>
              <a:rPr lang="en-US" sz="2400" dirty="0" err="1" smtClean="0"/>
              <a:t>linewidth</a:t>
            </a:r>
            <a:r>
              <a:rPr lang="en-US" sz="2400" dirty="0" smtClean="0"/>
              <a:t>=5)</a:t>
            </a:r>
          </a:p>
          <a:p>
            <a:r>
              <a:rPr lang="en-US" sz="2400" dirty="0" smtClean="0"/>
              <a:t> </a:t>
            </a:r>
            <a:r>
              <a:rPr lang="en-US" sz="2400" dirty="0" err="1" smtClean="0"/>
              <a:t>plt.plot</a:t>
            </a:r>
            <a:r>
              <a:rPr lang="en-US" sz="2400" dirty="0" smtClean="0"/>
              <a:t>([],[],color='k', label='Playing', </a:t>
            </a:r>
            <a:r>
              <a:rPr lang="en-US" sz="2400" dirty="0" err="1" smtClean="0"/>
              <a:t>linewidth</a:t>
            </a:r>
            <a:r>
              <a:rPr lang="en-US" sz="2400" dirty="0" smtClean="0"/>
              <a:t>=5)</a:t>
            </a:r>
          </a:p>
          <a:p>
            <a:r>
              <a:rPr lang="en-US" sz="2400" dirty="0" smtClean="0"/>
              <a:t>  </a:t>
            </a:r>
            <a:r>
              <a:rPr lang="en-US" sz="2400" dirty="0" err="1" smtClean="0"/>
              <a:t>plt.stackplot</a:t>
            </a:r>
            <a:r>
              <a:rPr lang="en-US" sz="2400" dirty="0" smtClean="0"/>
              <a:t>(days, </a:t>
            </a:r>
            <a:r>
              <a:rPr lang="en-US" sz="2400" dirty="0" err="1" smtClean="0"/>
              <a:t>sleeping,eating,working,playing</a:t>
            </a:r>
            <a:r>
              <a:rPr lang="en-US" sz="2400" dirty="0" smtClean="0"/>
              <a:t>, </a:t>
            </a:r>
          </a:p>
          <a:p>
            <a:r>
              <a:rPr lang="en-US" sz="2400" dirty="0" smtClean="0"/>
              <a:t>colors=['</a:t>
            </a:r>
            <a:r>
              <a:rPr lang="en-US" sz="2400" dirty="0" err="1" smtClean="0"/>
              <a:t>m','c','r','k</a:t>
            </a:r>
            <a:r>
              <a:rPr lang="en-US" sz="2400" dirty="0" smtClean="0"/>
              <a:t>'])</a:t>
            </a:r>
          </a:p>
          <a:p>
            <a:r>
              <a:rPr lang="en-US" sz="2400" dirty="0" smtClean="0"/>
              <a:t>  </a:t>
            </a:r>
            <a:r>
              <a:rPr lang="en-US" sz="2400" dirty="0" err="1" smtClean="0"/>
              <a:t>plt.xlabel</a:t>
            </a:r>
            <a:r>
              <a:rPr lang="en-US" sz="2400" dirty="0" smtClean="0"/>
              <a:t>('x')</a:t>
            </a:r>
          </a:p>
          <a:p>
            <a:r>
              <a:rPr lang="en-US" sz="2400" dirty="0" smtClean="0"/>
              <a:t> </a:t>
            </a:r>
            <a:r>
              <a:rPr lang="en-US" sz="2400" dirty="0" err="1" smtClean="0"/>
              <a:t>plt.ylabel</a:t>
            </a:r>
            <a:r>
              <a:rPr lang="en-US" sz="2400" dirty="0" smtClean="0"/>
              <a:t>('y')</a:t>
            </a:r>
          </a:p>
          <a:p>
            <a:r>
              <a:rPr lang="en-US" sz="2400" dirty="0" smtClean="0"/>
              <a:t> </a:t>
            </a:r>
            <a:r>
              <a:rPr lang="en-US" sz="2400" dirty="0" err="1" smtClean="0"/>
              <a:t>plt.title</a:t>
            </a:r>
            <a:r>
              <a:rPr lang="en-US" sz="2400" dirty="0" smtClean="0"/>
              <a:t>('Stack Plot')</a:t>
            </a:r>
          </a:p>
          <a:p>
            <a:r>
              <a:rPr lang="en-US" sz="2400" dirty="0" smtClean="0"/>
              <a:t> </a:t>
            </a:r>
            <a:r>
              <a:rPr lang="en-US" sz="2400" dirty="0" err="1" smtClean="0"/>
              <a:t>plt.legend</a:t>
            </a:r>
            <a:r>
              <a:rPr lang="en-US" sz="2400" dirty="0" smtClean="0"/>
              <a:t>()</a:t>
            </a:r>
          </a:p>
          <a:p>
            <a:r>
              <a:rPr lang="en-US" sz="2400" dirty="0" smtClean="0"/>
              <a:t> </a:t>
            </a:r>
            <a:r>
              <a:rPr lang="en-US" sz="2400" dirty="0" err="1" smtClean="0"/>
              <a:t>plt.show</a:t>
            </a:r>
            <a:r>
              <a:rPr lang="en-US" sz="2400" dirty="0" smtClean="0"/>
              <a:t>()</a:t>
            </a:r>
            <a:endParaRPr lang="en-US" sz="24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78436" y="2078182"/>
            <a:ext cx="3602182" cy="800219"/>
          </a:xfrm>
          <a:prstGeom prst="rect">
            <a:avLst/>
          </a:prstGeom>
          <a:noFill/>
        </p:spPr>
        <p:txBody>
          <a:bodyPr wrap="square" rtlCol="0">
            <a:spAutoFit/>
          </a:bodyPr>
          <a:lstStyle/>
          <a:p>
            <a:r>
              <a:rPr lang="en-US" sz="2800" dirty="0" smtClean="0">
                <a:solidFill>
                  <a:srgbClr val="FF0000"/>
                </a:solidFill>
              </a:rPr>
              <a:t>Output:</a:t>
            </a:r>
          </a:p>
          <a:p>
            <a:endParaRPr lang="en-US" dirty="0"/>
          </a:p>
        </p:txBody>
      </p:sp>
      <p:pic>
        <p:nvPicPr>
          <p:cNvPr id="10" name="Picture 9" descr="StackPlot - Python Matplotlib - Edureka"/>
          <p:cNvPicPr/>
          <p:nvPr/>
        </p:nvPicPr>
        <p:blipFill>
          <a:blip r:embed="rId5"/>
          <a:srcRect/>
          <a:stretch>
            <a:fillRect/>
          </a:stretch>
        </p:blipFill>
        <p:spPr bwMode="auto">
          <a:xfrm>
            <a:off x="7506954" y="1757339"/>
            <a:ext cx="5477721" cy="3879273"/>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checkerboard(across)">
                                      <p:cBhvr>
                                        <p:cTn id="7" dur="500"/>
                                        <p:tgtEl>
                                          <p:spTgt spid="307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10" dur="500"/>
                                        <p:tgtEl>
                                          <p:spTgt spid="307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3" dur="500"/>
                                        <p:tgtEl>
                                          <p:spTgt spid="3077">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6" dur="500"/>
                                        <p:tgtEl>
                                          <p:spTgt spid="3077">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19" dur="500"/>
                                        <p:tgtEl>
                                          <p:spTgt spid="3077">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22" dur="500"/>
                                        <p:tgtEl>
                                          <p:spTgt spid="3077">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5" dur="500"/>
                                        <p:tgtEl>
                                          <p:spTgt spid="3077">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28" dur="500"/>
                                        <p:tgtEl>
                                          <p:spTgt spid="3077">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31" dur="500"/>
                                        <p:tgtEl>
                                          <p:spTgt spid="3077">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77">
                                            <p:txEl>
                                              <p:pRg st="10" end="10"/>
                                            </p:txEl>
                                          </p:spTgt>
                                        </p:tgtEl>
                                        <p:attrNameLst>
                                          <p:attrName>style.visibility</p:attrName>
                                        </p:attrNameLst>
                                      </p:cBhvr>
                                      <p:to>
                                        <p:strVal val="visible"/>
                                      </p:to>
                                    </p:set>
                                    <p:animEffect transition="in" filter="checkerboard(across)">
                                      <p:cBhvr>
                                        <p:cTn id="34" dur="500"/>
                                        <p:tgtEl>
                                          <p:spTgt spid="3077">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checkerboard(across)">
                                      <p:cBhvr>
                                        <p:cTn id="37" dur="500"/>
                                        <p:tgtEl>
                                          <p:spTgt spid="3077">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077">
                                            <p:txEl>
                                              <p:pRg st="12" end="12"/>
                                            </p:txEl>
                                          </p:spTgt>
                                        </p:tgtEl>
                                        <p:attrNameLst>
                                          <p:attrName>style.visibility</p:attrName>
                                        </p:attrNameLst>
                                      </p:cBhvr>
                                      <p:to>
                                        <p:strVal val="visible"/>
                                      </p:to>
                                    </p:set>
                                    <p:animEffect transition="in" filter="checkerboard(across)">
                                      <p:cBhvr>
                                        <p:cTn id="40" dur="500"/>
                                        <p:tgtEl>
                                          <p:spTgt spid="3077">
                                            <p:txEl>
                                              <p:pRg st="12" end="1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077">
                                            <p:txEl>
                                              <p:pRg st="13" end="13"/>
                                            </p:txEl>
                                          </p:spTgt>
                                        </p:tgtEl>
                                        <p:attrNameLst>
                                          <p:attrName>style.visibility</p:attrName>
                                        </p:attrNameLst>
                                      </p:cBhvr>
                                      <p:to>
                                        <p:strVal val="visible"/>
                                      </p:to>
                                    </p:set>
                                    <p:animEffect transition="in" filter="checkerboard(across)">
                                      <p:cBhvr>
                                        <p:cTn id="43" dur="500"/>
                                        <p:tgtEl>
                                          <p:spTgt spid="3077">
                                            <p:txEl>
                                              <p:pRg st="13" end="13"/>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3077">
                                            <p:txEl>
                                              <p:pRg st="14" end="14"/>
                                            </p:txEl>
                                          </p:spTgt>
                                        </p:tgtEl>
                                        <p:attrNameLst>
                                          <p:attrName>style.visibility</p:attrName>
                                        </p:attrNameLst>
                                      </p:cBhvr>
                                      <p:to>
                                        <p:strVal val="visible"/>
                                      </p:to>
                                    </p:set>
                                    <p:animEffect transition="in" filter="checkerboard(across)">
                                      <p:cBhvr>
                                        <p:cTn id="46" dur="500"/>
                                        <p:tgtEl>
                                          <p:spTgt spid="3077">
                                            <p:txEl>
                                              <p:pRg st="14" end="14"/>
                                            </p:txEl>
                                          </p:spTgt>
                                        </p:tgtEl>
                                      </p:cBhvr>
                                    </p:animEffect>
                                  </p:childTnLst>
                                </p:cTn>
                              </p:par>
                              <p:par>
                                <p:cTn id="47" presetID="5" presetClass="entr" presetSubtype="10" fill="hold" nodeType="withEffect">
                                  <p:stCondLst>
                                    <p:cond delay="0"/>
                                  </p:stCondLst>
                                  <p:childTnLst>
                                    <p:set>
                                      <p:cBhvr>
                                        <p:cTn id="48" dur="1" fill="hold">
                                          <p:stCondLst>
                                            <p:cond delay="0"/>
                                          </p:stCondLst>
                                        </p:cTn>
                                        <p:tgtEl>
                                          <p:spTgt spid="3077">
                                            <p:txEl>
                                              <p:pRg st="15" end="15"/>
                                            </p:txEl>
                                          </p:spTgt>
                                        </p:tgtEl>
                                        <p:attrNameLst>
                                          <p:attrName>style.visibility</p:attrName>
                                        </p:attrNameLst>
                                      </p:cBhvr>
                                      <p:to>
                                        <p:strVal val="visible"/>
                                      </p:to>
                                    </p:set>
                                    <p:animEffect transition="in" filter="checkerboard(across)">
                                      <p:cBhvr>
                                        <p:cTn id="49" dur="500"/>
                                        <p:tgtEl>
                                          <p:spTgt spid="3077">
                                            <p:txEl>
                                              <p:pRg st="15" end="1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Effect transition="in" filter="blinds(horizontal)">
                                      <p:cBhvr>
                                        <p:cTn id="54" dur="500"/>
                                        <p:tgtEl>
                                          <p:spTgt spid="6">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additive="base">
                                        <p:cTn id="59" dur="500" fill="hold"/>
                                        <p:tgtEl>
                                          <p:spTgt spid="10"/>
                                        </p:tgtEl>
                                        <p:attrNameLst>
                                          <p:attrName>ppt_x</p:attrName>
                                        </p:attrNameLst>
                                      </p:cBhvr>
                                      <p:tavLst>
                                        <p:tav tm="0">
                                          <p:val>
                                            <p:strVal val="#ppt_x"/>
                                          </p:val>
                                        </p:tav>
                                        <p:tav tm="100000">
                                          <p:val>
                                            <p:strVal val="#ppt_x"/>
                                          </p:val>
                                        </p:tav>
                                      </p:tavLst>
                                    </p:anim>
                                    <p:anim calcmode="lin" valueType="num">
                                      <p:cBhvr additive="base">
                                        <p:cTn id="6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2264357"/>
          </a:xfrm>
          <a:prstGeom prst="rect">
            <a:avLst/>
          </a:prstGeom>
          <a:noFill/>
          <a:ln w="9525">
            <a:noFill/>
            <a:miter lim="800000"/>
            <a:headEnd/>
            <a:tailEnd/>
          </a:ln>
        </p:spPr>
        <p:txBody>
          <a:bodyPr wrap="square" lIns="108857" tIns="54429" rIns="108857" bIns="54429">
            <a:spAutoFit/>
          </a:bodyPr>
          <a:lstStyle/>
          <a:p>
            <a:r>
              <a:rPr lang="en-US" sz="2800" b="1" u="sng" dirty="0" smtClean="0"/>
              <a:t>Pie Chart:</a:t>
            </a:r>
          </a:p>
          <a:p>
            <a:pPr>
              <a:buFont typeface="Wingdings" pitchFamily="2" charset="2"/>
              <a:buChar char="Ø"/>
            </a:pPr>
            <a:r>
              <a:rPr lang="en-US" sz="2800" dirty="0" smtClean="0"/>
              <a:t> A pie chart refers to a </a:t>
            </a:r>
            <a:r>
              <a:rPr lang="en-US" sz="2800" dirty="0" smtClean="0">
                <a:solidFill>
                  <a:srgbClr val="FF0000"/>
                </a:solidFill>
              </a:rPr>
              <a:t>circular graph </a:t>
            </a:r>
            <a:r>
              <a:rPr lang="en-US" sz="2800" dirty="0" smtClean="0"/>
              <a:t>which is broken down into segments i.e. slices of pie.</a:t>
            </a:r>
          </a:p>
          <a:p>
            <a:pPr>
              <a:buFont typeface="Wingdings" pitchFamily="2" charset="2"/>
              <a:buChar char="Ø"/>
            </a:pPr>
            <a:r>
              <a:rPr lang="en-US" sz="2800" dirty="0" smtClean="0"/>
              <a:t>  It is basically used </a:t>
            </a:r>
            <a:r>
              <a:rPr lang="en-US" sz="2800" dirty="0" smtClean="0">
                <a:solidFill>
                  <a:srgbClr val="FF0000"/>
                </a:solidFill>
              </a:rPr>
              <a:t>to show the percentage </a:t>
            </a:r>
            <a:r>
              <a:rPr lang="en-US" sz="2800" dirty="0" smtClean="0"/>
              <a:t>or proportional data where each slice of pie represents a category. </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5711455"/>
          </a:xfrm>
          <a:prstGeom prst="rect">
            <a:avLst/>
          </a:prstGeom>
          <a:noFill/>
          <a:ln w="9525">
            <a:noFill/>
            <a:miter lim="800000"/>
            <a:headEnd/>
            <a:tailEnd/>
          </a:ln>
        </p:spPr>
        <p:txBody>
          <a:bodyPr wrap="square" lIns="108857" tIns="54429" rIns="108857" bIns="54429">
            <a:spAutoFit/>
          </a:bodyPr>
          <a:lstStyle/>
          <a:p>
            <a:r>
              <a:rPr lang="en-US" sz="2800" b="1" dirty="0" smtClean="0"/>
              <a:t>Pie Chart</a:t>
            </a:r>
          </a:p>
          <a:p>
            <a:r>
              <a:rPr lang="en-US" sz="2400" dirty="0" smtClean="0"/>
              <a:t>import </a:t>
            </a:r>
            <a:r>
              <a:rPr lang="en-US" sz="2400" dirty="0" err="1" smtClean="0"/>
              <a:t>matplotlib.pyplot</a:t>
            </a:r>
            <a:r>
              <a:rPr lang="en-US" sz="2400" dirty="0" smtClean="0"/>
              <a:t> as </a:t>
            </a:r>
            <a:r>
              <a:rPr lang="en-US" sz="2400" dirty="0" err="1" smtClean="0"/>
              <a:t>plt</a:t>
            </a:r>
            <a:endParaRPr lang="en-US" sz="2400" dirty="0" smtClean="0"/>
          </a:p>
          <a:p>
            <a:r>
              <a:rPr lang="en-US" sz="2400" dirty="0" smtClean="0"/>
              <a:t> days = [1,2,3,4,5],  </a:t>
            </a:r>
          </a:p>
          <a:p>
            <a:r>
              <a:rPr lang="en-US" sz="2400" dirty="0" smtClean="0"/>
              <a:t>sleeping =[7,8,6,11,7]</a:t>
            </a:r>
          </a:p>
          <a:p>
            <a:r>
              <a:rPr lang="en-US" sz="2400" dirty="0" smtClean="0"/>
              <a:t>eating = [2,3,4,3,2]</a:t>
            </a:r>
          </a:p>
          <a:p>
            <a:r>
              <a:rPr lang="en-US" sz="2400" dirty="0" smtClean="0"/>
              <a:t>working =[7,8,7,2,2]</a:t>
            </a:r>
          </a:p>
          <a:p>
            <a:r>
              <a:rPr lang="en-US" sz="2400" dirty="0" smtClean="0"/>
              <a:t>playing = [8,5,7,8,13]</a:t>
            </a:r>
          </a:p>
          <a:p>
            <a:r>
              <a:rPr lang="en-US" sz="2400" dirty="0" smtClean="0"/>
              <a:t>slices = [7,2,2,13]</a:t>
            </a:r>
          </a:p>
          <a:p>
            <a:r>
              <a:rPr lang="en-US" sz="2400" dirty="0" smtClean="0"/>
              <a:t>activities = ['</a:t>
            </a:r>
            <a:r>
              <a:rPr lang="en-US" sz="2400" dirty="0" err="1" smtClean="0"/>
              <a:t>sleeping','eating','working','playing</a:t>
            </a:r>
            <a:r>
              <a:rPr lang="en-US" sz="2400" dirty="0" smtClean="0"/>
              <a:t>']</a:t>
            </a:r>
          </a:p>
          <a:p>
            <a:r>
              <a:rPr lang="en-US" sz="2400" dirty="0" smtClean="0"/>
              <a:t>cols = ['</a:t>
            </a:r>
            <a:r>
              <a:rPr lang="en-US" sz="2400" dirty="0" err="1" smtClean="0"/>
              <a:t>c','m','r','b</a:t>
            </a:r>
            <a:r>
              <a:rPr lang="en-US" sz="2400" dirty="0" smtClean="0"/>
              <a:t>']</a:t>
            </a:r>
          </a:p>
          <a:p>
            <a:r>
              <a:rPr lang="en-US" sz="2400" dirty="0" smtClean="0"/>
              <a:t> plt.pie(slices,   labels=activities,  colors=cols,</a:t>
            </a:r>
          </a:p>
          <a:p>
            <a:r>
              <a:rPr lang="en-US" sz="2400" dirty="0" smtClean="0"/>
              <a:t>  </a:t>
            </a:r>
            <a:r>
              <a:rPr lang="en-US" sz="2400" dirty="0" err="1" smtClean="0"/>
              <a:t>startangle</a:t>
            </a:r>
            <a:r>
              <a:rPr lang="en-US" sz="2400" dirty="0" smtClean="0"/>
              <a:t>=90,  shadow= True,  explode=(0,0.1,0,0),</a:t>
            </a:r>
          </a:p>
          <a:p>
            <a:r>
              <a:rPr lang="en-US" sz="2400" dirty="0" smtClean="0"/>
              <a:t>  </a:t>
            </a:r>
            <a:r>
              <a:rPr lang="en-US" sz="2400" dirty="0" err="1" smtClean="0"/>
              <a:t>autopct</a:t>
            </a:r>
            <a:r>
              <a:rPr lang="en-US" sz="2400" dirty="0" smtClean="0"/>
              <a:t>='%1.1f%%')</a:t>
            </a:r>
          </a:p>
          <a:p>
            <a:r>
              <a:rPr lang="en-US" sz="2400" dirty="0" smtClean="0"/>
              <a:t> </a:t>
            </a:r>
            <a:r>
              <a:rPr lang="en-US" sz="2400" dirty="0" err="1" smtClean="0"/>
              <a:t>plt.title</a:t>
            </a:r>
            <a:r>
              <a:rPr lang="en-US" sz="2400" dirty="0" smtClean="0"/>
              <a:t>('Pie Plot')</a:t>
            </a:r>
          </a:p>
          <a:p>
            <a:r>
              <a:rPr lang="en-US" sz="2400" dirty="0" err="1" smtClean="0"/>
              <a:t>plt.show</a:t>
            </a:r>
            <a:r>
              <a:rPr lang="en-US" sz="2400" dirty="0" smtClean="0"/>
              <a:t>()</a:t>
            </a:r>
            <a:endParaRPr lang="en-US" sz="24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78436" y="1551710"/>
            <a:ext cx="3602182" cy="800219"/>
          </a:xfrm>
          <a:prstGeom prst="rect">
            <a:avLst/>
          </a:prstGeom>
          <a:noFill/>
        </p:spPr>
        <p:txBody>
          <a:bodyPr wrap="square" rtlCol="0">
            <a:spAutoFit/>
          </a:bodyPr>
          <a:lstStyle/>
          <a:p>
            <a:r>
              <a:rPr lang="en-US" sz="2800" dirty="0" smtClean="0">
                <a:solidFill>
                  <a:srgbClr val="FF0000"/>
                </a:solidFill>
              </a:rPr>
              <a:t>Output:</a:t>
            </a:r>
          </a:p>
          <a:p>
            <a:endParaRPr lang="en-US" dirty="0"/>
          </a:p>
        </p:txBody>
      </p:sp>
      <p:pic>
        <p:nvPicPr>
          <p:cNvPr id="9" name="Picture 8" descr="PieChart - Python Matplotlib - Edureka"/>
          <p:cNvPicPr/>
          <p:nvPr/>
        </p:nvPicPr>
        <p:blipFill>
          <a:blip r:embed="rId5"/>
          <a:srcRect/>
          <a:stretch>
            <a:fillRect/>
          </a:stretch>
        </p:blipFill>
        <p:spPr bwMode="auto">
          <a:xfrm>
            <a:off x="5990898" y="1371965"/>
            <a:ext cx="5944428" cy="2321781"/>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checkerboard(across)">
                                      <p:cBhvr>
                                        <p:cTn id="7" dur="500"/>
                                        <p:tgtEl>
                                          <p:spTgt spid="307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10" dur="500"/>
                                        <p:tgtEl>
                                          <p:spTgt spid="307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3" dur="500"/>
                                        <p:tgtEl>
                                          <p:spTgt spid="3077">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6" dur="500"/>
                                        <p:tgtEl>
                                          <p:spTgt spid="3077">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19" dur="500"/>
                                        <p:tgtEl>
                                          <p:spTgt spid="3077">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22" dur="500"/>
                                        <p:tgtEl>
                                          <p:spTgt spid="3077">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5" dur="500"/>
                                        <p:tgtEl>
                                          <p:spTgt spid="3077">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28" dur="500"/>
                                        <p:tgtEl>
                                          <p:spTgt spid="3077">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31" dur="500"/>
                                        <p:tgtEl>
                                          <p:spTgt spid="3077">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77">
                                            <p:txEl>
                                              <p:pRg st="10" end="10"/>
                                            </p:txEl>
                                          </p:spTgt>
                                        </p:tgtEl>
                                        <p:attrNameLst>
                                          <p:attrName>style.visibility</p:attrName>
                                        </p:attrNameLst>
                                      </p:cBhvr>
                                      <p:to>
                                        <p:strVal val="visible"/>
                                      </p:to>
                                    </p:set>
                                    <p:animEffect transition="in" filter="checkerboard(across)">
                                      <p:cBhvr>
                                        <p:cTn id="34" dur="500"/>
                                        <p:tgtEl>
                                          <p:spTgt spid="3077">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checkerboard(across)">
                                      <p:cBhvr>
                                        <p:cTn id="37" dur="500"/>
                                        <p:tgtEl>
                                          <p:spTgt spid="3077">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077">
                                            <p:txEl>
                                              <p:pRg st="12" end="12"/>
                                            </p:txEl>
                                          </p:spTgt>
                                        </p:tgtEl>
                                        <p:attrNameLst>
                                          <p:attrName>style.visibility</p:attrName>
                                        </p:attrNameLst>
                                      </p:cBhvr>
                                      <p:to>
                                        <p:strVal val="visible"/>
                                      </p:to>
                                    </p:set>
                                    <p:animEffect transition="in" filter="checkerboard(across)">
                                      <p:cBhvr>
                                        <p:cTn id="40" dur="500"/>
                                        <p:tgtEl>
                                          <p:spTgt spid="3077">
                                            <p:txEl>
                                              <p:pRg st="12" end="12"/>
                                            </p:txEl>
                                          </p:spTgt>
                                        </p:tgtEl>
                                      </p:cBhvr>
                                    </p:animEffect>
                                  </p:childTnLst>
                                </p:cTn>
                              </p:par>
                              <p:par>
                                <p:cTn id="41" presetID="5" presetClass="entr" presetSubtype="10" fill="hold" nodeType="withEffect">
                                  <p:stCondLst>
                                    <p:cond delay="0"/>
                                  </p:stCondLst>
                                  <p:childTnLst>
                                    <p:set>
                                      <p:cBhvr>
                                        <p:cTn id="42" dur="1" fill="hold">
                                          <p:stCondLst>
                                            <p:cond delay="0"/>
                                          </p:stCondLst>
                                        </p:cTn>
                                        <p:tgtEl>
                                          <p:spTgt spid="3077">
                                            <p:txEl>
                                              <p:pRg st="13" end="13"/>
                                            </p:txEl>
                                          </p:spTgt>
                                        </p:tgtEl>
                                        <p:attrNameLst>
                                          <p:attrName>style.visibility</p:attrName>
                                        </p:attrNameLst>
                                      </p:cBhvr>
                                      <p:to>
                                        <p:strVal val="visible"/>
                                      </p:to>
                                    </p:set>
                                    <p:animEffect transition="in" filter="checkerboard(across)">
                                      <p:cBhvr>
                                        <p:cTn id="43" dur="500"/>
                                        <p:tgtEl>
                                          <p:spTgt spid="3077">
                                            <p:txEl>
                                              <p:pRg st="13" end="13"/>
                                            </p:txEl>
                                          </p:spTgt>
                                        </p:tgtEl>
                                      </p:cBhvr>
                                    </p:animEffect>
                                  </p:childTnLst>
                                </p:cTn>
                              </p:par>
                              <p:par>
                                <p:cTn id="44" presetID="5" presetClass="entr" presetSubtype="10" fill="hold" nodeType="withEffect">
                                  <p:stCondLst>
                                    <p:cond delay="0"/>
                                  </p:stCondLst>
                                  <p:childTnLst>
                                    <p:set>
                                      <p:cBhvr>
                                        <p:cTn id="45" dur="1" fill="hold">
                                          <p:stCondLst>
                                            <p:cond delay="0"/>
                                          </p:stCondLst>
                                        </p:cTn>
                                        <p:tgtEl>
                                          <p:spTgt spid="3077">
                                            <p:txEl>
                                              <p:pRg st="14" end="14"/>
                                            </p:txEl>
                                          </p:spTgt>
                                        </p:tgtEl>
                                        <p:attrNameLst>
                                          <p:attrName>style.visibility</p:attrName>
                                        </p:attrNameLst>
                                      </p:cBhvr>
                                      <p:to>
                                        <p:strVal val="visible"/>
                                      </p:to>
                                    </p:set>
                                    <p:animEffect transition="in" filter="checkerboard(across)">
                                      <p:cBhvr>
                                        <p:cTn id="46" dur="500"/>
                                        <p:tgtEl>
                                          <p:spTgt spid="3077">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blinds(horizontal)">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5280567"/>
          </a:xfrm>
          <a:prstGeom prst="rect">
            <a:avLst/>
          </a:prstGeom>
          <a:noFill/>
          <a:ln w="9525">
            <a:noFill/>
            <a:miter lim="800000"/>
            <a:headEnd/>
            <a:tailEnd/>
          </a:ln>
        </p:spPr>
        <p:txBody>
          <a:bodyPr wrap="square" lIns="108857" tIns="54429" rIns="108857" bIns="54429">
            <a:spAutoFit/>
          </a:bodyPr>
          <a:lstStyle/>
          <a:p>
            <a:r>
              <a:rPr lang="en-US" sz="2800" b="1" u="sng" dirty="0" smtClean="0"/>
              <a:t>Subplots</a:t>
            </a:r>
          </a:p>
          <a:p>
            <a:pPr>
              <a:buFont typeface="Wingdings" pitchFamily="2" charset="2"/>
              <a:buChar char="Ø"/>
            </a:pPr>
            <a:r>
              <a:rPr lang="en-US" sz="2800" dirty="0" smtClean="0"/>
              <a:t> A subplot is used to display </a:t>
            </a:r>
            <a:r>
              <a:rPr lang="en-US" sz="2800" dirty="0" smtClean="0">
                <a:solidFill>
                  <a:srgbClr val="FF0000"/>
                </a:solidFill>
              </a:rPr>
              <a:t>multiple plots in the same window</a:t>
            </a:r>
            <a:r>
              <a:rPr lang="en-US" sz="2800" dirty="0" smtClean="0"/>
              <a:t>. </a:t>
            </a:r>
          </a:p>
          <a:p>
            <a:pPr>
              <a:buFont typeface="Wingdings" pitchFamily="2" charset="2"/>
              <a:buChar char="Ø"/>
            </a:pPr>
            <a:r>
              <a:rPr lang="en-US" sz="2800" dirty="0" smtClean="0"/>
              <a:t>Subplot arranges  plots in a </a:t>
            </a:r>
            <a:r>
              <a:rPr lang="en-US" sz="2800" dirty="0" smtClean="0">
                <a:solidFill>
                  <a:srgbClr val="FF0000"/>
                </a:solidFill>
              </a:rPr>
              <a:t>regular grid</a:t>
            </a:r>
            <a:r>
              <a:rPr lang="en-US" sz="2800" dirty="0" smtClean="0"/>
              <a:t>. </a:t>
            </a:r>
          </a:p>
          <a:p>
            <a:pPr>
              <a:buFont typeface="Wingdings" pitchFamily="2" charset="2"/>
              <a:buChar char="Ø"/>
            </a:pPr>
            <a:r>
              <a:rPr lang="en-US" sz="2800" dirty="0" smtClean="0"/>
              <a:t> To draw the subplots  </a:t>
            </a:r>
            <a:r>
              <a:rPr lang="en-US" sz="2800" dirty="0" smtClean="0">
                <a:solidFill>
                  <a:srgbClr val="FF0000"/>
                </a:solidFill>
              </a:rPr>
              <a:t>specify the number of rows, columns, and plot</a:t>
            </a:r>
            <a:r>
              <a:rPr lang="en-US" sz="2800" dirty="0" smtClean="0"/>
              <a:t>. </a:t>
            </a:r>
          </a:p>
          <a:p>
            <a:pPr>
              <a:buFont typeface="Wingdings" pitchFamily="2" charset="2"/>
              <a:buChar char="Ø"/>
            </a:pPr>
            <a:r>
              <a:rPr lang="en-US" sz="2800" dirty="0" smtClean="0"/>
              <a:t>The syntax for subplot is shown below.</a:t>
            </a:r>
          </a:p>
          <a:p>
            <a:pPr>
              <a:buFont typeface="Wingdings" pitchFamily="2" charset="2"/>
              <a:buChar char="Ø"/>
            </a:pPr>
            <a:endParaRPr lang="en-US" sz="2800" dirty="0" smtClean="0"/>
          </a:p>
          <a:p>
            <a:pPr>
              <a:buFont typeface="Wingdings" pitchFamily="2" charset="2"/>
              <a:buChar char="Ø"/>
            </a:pPr>
            <a:r>
              <a:rPr lang="en-US" sz="2800" dirty="0" smtClean="0"/>
              <a:t> It </a:t>
            </a:r>
            <a:r>
              <a:rPr lang="en-US" sz="2800" dirty="0" smtClean="0">
                <a:solidFill>
                  <a:srgbClr val="FF0000"/>
                </a:solidFill>
              </a:rPr>
              <a:t>divides the current window into an m by n grid and creates an axis for the subplot in the position specified by p</a:t>
            </a:r>
            <a:r>
              <a:rPr lang="en-US" sz="2800" dirty="0" smtClean="0"/>
              <a:t>.</a:t>
            </a:r>
          </a:p>
          <a:p>
            <a:pPr>
              <a:buFont typeface="Wingdings" pitchFamily="2" charset="2"/>
              <a:buChar char="Ø"/>
            </a:pPr>
            <a:r>
              <a:rPr lang="en-US" sz="2800" dirty="0" smtClean="0"/>
              <a:t> For example, Subplot(2,1,2) creates two subplots, which are stacked vertically on a grid.</a:t>
            </a:r>
          </a:p>
          <a:p>
            <a:r>
              <a:rPr lang="en-US" sz="2800" dirty="0" smtClean="0"/>
              <a:t>    If we want to plot four graphs in one window, then the syntax used should be Subplot(2,1,4).</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https://www.simplilearn.com/ice9/free_resources_article_thumb/subplot-syntax-formula.JPG"/>
          <p:cNvPicPr/>
          <p:nvPr/>
        </p:nvPicPr>
        <p:blipFill>
          <a:blip r:embed="rId5"/>
          <a:srcRect/>
          <a:stretch>
            <a:fillRect/>
          </a:stretch>
        </p:blipFill>
        <p:spPr bwMode="auto">
          <a:xfrm>
            <a:off x="4031673" y="3515273"/>
            <a:ext cx="4267199" cy="381635"/>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blinds(horizontal)">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3077">
                                            <p:txEl>
                                              <p:pRg st="6" end="6"/>
                                            </p:txEl>
                                          </p:spTgt>
                                        </p:tgtEl>
                                        <p:attrNameLst>
                                          <p:attrName>style.visibility</p:attrName>
                                        </p:attrNameLst>
                                      </p:cBhvr>
                                      <p:to>
                                        <p:strVal val="visible"/>
                                      </p:to>
                                    </p:set>
                                    <p:animEffect transition="in" filter="box(in)">
                                      <p:cBhvr>
                                        <p:cTn id="33" dur="500"/>
                                        <p:tgtEl>
                                          <p:spTgt spid="307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077">
                                            <p:txEl>
                                              <p:pRg st="7" end="7"/>
                                            </p:txEl>
                                          </p:spTgt>
                                        </p:tgtEl>
                                        <p:attrNameLst>
                                          <p:attrName>style.visibility</p:attrName>
                                        </p:attrNameLst>
                                      </p:cBhvr>
                                      <p:to>
                                        <p:strVal val="visible"/>
                                      </p:to>
                                    </p:set>
                                    <p:animEffect transition="in" filter="blinds(horizontal)">
                                      <p:cBhvr>
                                        <p:cTn id="38" dur="500"/>
                                        <p:tgtEl>
                                          <p:spTgt spid="3077">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077">
                                            <p:txEl>
                                              <p:pRg st="8" end="8"/>
                                            </p:txEl>
                                          </p:spTgt>
                                        </p:tgtEl>
                                        <p:attrNameLst>
                                          <p:attrName>style.visibility</p:attrName>
                                        </p:attrNameLst>
                                      </p:cBhvr>
                                      <p:to>
                                        <p:strVal val="visible"/>
                                      </p:to>
                                    </p:set>
                                    <p:animEffect transition="in" filter="blinds(horizontal)">
                                      <p:cBhvr>
                                        <p:cTn id="43" dur="500"/>
                                        <p:tgtEl>
                                          <p:spTgt spid="307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136073"/>
            <a:ext cx="11570635" cy="5711455"/>
          </a:xfrm>
          <a:prstGeom prst="rect">
            <a:avLst/>
          </a:prstGeom>
          <a:noFill/>
          <a:ln w="9525">
            <a:noFill/>
            <a:miter lim="800000"/>
            <a:headEnd/>
            <a:tailEnd/>
          </a:ln>
        </p:spPr>
        <p:txBody>
          <a:bodyPr wrap="square" lIns="108857" tIns="54429" rIns="108857" bIns="54429">
            <a:spAutoFit/>
          </a:bodyPr>
          <a:lstStyle/>
          <a:p>
            <a:r>
              <a:rPr lang="en-US" sz="2800" b="1" u="sng" dirty="0" smtClean="0"/>
              <a:t>Subplots</a:t>
            </a:r>
          </a:p>
          <a:p>
            <a:r>
              <a:rPr lang="en-US" sz="2800" dirty="0" smtClean="0"/>
              <a:t>import </a:t>
            </a:r>
            <a:r>
              <a:rPr lang="en-US" sz="2800" dirty="0" err="1" smtClean="0"/>
              <a:t>matplotlib.pyplot</a:t>
            </a:r>
            <a:r>
              <a:rPr lang="en-US" sz="2800" dirty="0" smtClean="0"/>
              <a:t> as </a:t>
            </a:r>
            <a:r>
              <a:rPr lang="en-US" sz="2800" dirty="0" err="1" smtClean="0"/>
              <a:t>plt</a:t>
            </a:r>
            <a:endParaRPr lang="en-US" sz="2800" dirty="0" smtClean="0"/>
          </a:p>
          <a:p>
            <a:r>
              <a:rPr lang="en-US" sz="2800" dirty="0" smtClean="0"/>
              <a:t> #plot 1:</a:t>
            </a:r>
          </a:p>
          <a:p>
            <a:r>
              <a:rPr lang="en-US" sz="2800" dirty="0" smtClean="0"/>
              <a:t>x = </a:t>
            </a:r>
            <a:r>
              <a:rPr lang="en-US" sz="2800" dirty="0" err="1" smtClean="0"/>
              <a:t>np.array</a:t>
            </a:r>
            <a:r>
              <a:rPr lang="en-US" sz="2800" dirty="0" smtClean="0"/>
              <a:t>([0, 1, 2, 3])</a:t>
            </a:r>
          </a:p>
          <a:p>
            <a:r>
              <a:rPr lang="en-US" sz="2800" dirty="0" smtClean="0"/>
              <a:t>y = </a:t>
            </a:r>
            <a:r>
              <a:rPr lang="en-US" sz="2800" dirty="0" err="1" smtClean="0"/>
              <a:t>np.array</a:t>
            </a:r>
            <a:r>
              <a:rPr lang="en-US" sz="2800" dirty="0" smtClean="0"/>
              <a:t>([3, 8, 1, 10])</a:t>
            </a:r>
          </a:p>
          <a:p>
            <a:r>
              <a:rPr lang="en-US" sz="2800" dirty="0" smtClean="0"/>
              <a:t> </a:t>
            </a:r>
            <a:r>
              <a:rPr lang="en-US" sz="2800" dirty="0" err="1" smtClean="0"/>
              <a:t>plt.subplot</a:t>
            </a:r>
            <a:r>
              <a:rPr lang="en-US" sz="2800" dirty="0" smtClean="0"/>
              <a:t>(1, 2, 1)</a:t>
            </a:r>
          </a:p>
          <a:p>
            <a:r>
              <a:rPr lang="en-US" sz="2800" dirty="0" err="1" smtClean="0"/>
              <a:t>plt.plot</a:t>
            </a:r>
            <a:r>
              <a:rPr lang="en-US" sz="2800" dirty="0" smtClean="0"/>
              <a:t>(</a:t>
            </a:r>
            <a:r>
              <a:rPr lang="en-US" sz="2800" dirty="0" err="1" smtClean="0"/>
              <a:t>x,y</a:t>
            </a:r>
            <a:r>
              <a:rPr lang="en-US" sz="2800" dirty="0" smtClean="0"/>
              <a:t>)</a:t>
            </a:r>
          </a:p>
          <a:p>
            <a:r>
              <a:rPr lang="en-US" sz="2800" dirty="0" smtClean="0"/>
              <a:t> #plot 2:</a:t>
            </a:r>
          </a:p>
          <a:p>
            <a:r>
              <a:rPr lang="en-US" sz="2800" dirty="0" smtClean="0"/>
              <a:t>x = </a:t>
            </a:r>
            <a:r>
              <a:rPr lang="en-US" sz="2800" dirty="0" err="1" smtClean="0"/>
              <a:t>np.array</a:t>
            </a:r>
            <a:r>
              <a:rPr lang="en-US" sz="2800" dirty="0" smtClean="0"/>
              <a:t>([0, 1, 2, 3])</a:t>
            </a:r>
          </a:p>
          <a:p>
            <a:r>
              <a:rPr lang="en-US" sz="2800" dirty="0" smtClean="0"/>
              <a:t>y = </a:t>
            </a:r>
            <a:r>
              <a:rPr lang="en-US" sz="2800" dirty="0" err="1" smtClean="0"/>
              <a:t>np.array</a:t>
            </a:r>
            <a:r>
              <a:rPr lang="en-US" sz="2800" dirty="0" smtClean="0"/>
              <a:t>([10, 20, 30, 40])</a:t>
            </a:r>
          </a:p>
          <a:p>
            <a:r>
              <a:rPr lang="en-US" sz="2800" dirty="0" smtClean="0"/>
              <a:t> </a:t>
            </a:r>
            <a:r>
              <a:rPr lang="en-US" sz="2800" dirty="0" err="1" smtClean="0"/>
              <a:t>plt.subplot</a:t>
            </a:r>
            <a:r>
              <a:rPr lang="en-US" sz="2800" dirty="0" smtClean="0"/>
              <a:t>(1, 2, 2)</a:t>
            </a:r>
          </a:p>
          <a:p>
            <a:r>
              <a:rPr lang="en-US" sz="2800" dirty="0" err="1" smtClean="0"/>
              <a:t>plt.plot</a:t>
            </a:r>
            <a:r>
              <a:rPr lang="en-US" sz="2800" dirty="0" smtClean="0"/>
              <a:t>(</a:t>
            </a:r>
            <a:r>
              <a:rPr lang="en-US" sz="2800" dirty="0" err="1" smtClean="0"/>
              <a:t>x,y</a:t>
            </a:r>
            <a:r>
              <a:rPr lang="en-US" sz="2800" dirty="0" smtClean="0"/>
              <a:t>)</a:t>
            </a:r>
          </a:p>
          <a:p>
            <a:r>
              <a:rPr lang="en-US" sz="2800" dirty="0" smtClean="0"/>
              <a:t> </a:t>
            </a:r>
            <a:r>
              <a:rPr lang="en-US" sz="2800" dirty="0" err="1" smtClean="0"/>
              <a:t>plt.show</a:t>
            </a:r>
            <a:r>
              <a:rPr lang="en-US" sz="2800" dirty="0" smtClean="0"/>
              <a:t>()</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https://www.w3schools.com/python/img_matplotlib_subplots1.png"/>
          <p:cNvPicPr/>
          <p:nvPr/>
        </p:nvPicPr>
        <p:blipFill>
          <a:blip r:embed="rId5"/>
          <a:srcRect/>
          <a:stretch>
            <a:fillRect/>
          </a:stretch>
        </p:blipFill>
        <p:spPr bwMode="auto">
          <a:xfrm>
            <a:off x="5195454" y="2133599"/>
            <a:ext cx="6996545" cy="3588327"/>
          </a:xfrm>
          <a:prstGeom prst="rect">
            <a:avLst/>
          </a:prstGeom>
          <a:noFill/>
          <a:ln w="9525">
            <a:noFill/>
            <a:miter lim="800000"/>
            <a:headEnd/>
            <a:tailEnd/>
          </a:ln>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checkerboard(across)">
                                      <p:cBhvr>
                                        <p:cTn id="7" dur="500"/>
                                        <p:tgtEl>
                                          <p:spTgt spid="307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077">
                                            <p:txEl>
                                              <p:pRg st="2" end="2"/>
                                            </p:txEl>
                                          </p:spTgt>
                                        </p:tgtEl>
                                        <p:attrNameLst>
                                          <p:attrName>style.visibility</p:attrName>
                                        </p:attrNameLst>
                                      </p:cBhvr>
                                      <p:to>
                                        <p:strVal val="visible"/>
                                      </p:to>
                                    </p:set>
                                    <p:animEffect transition="in" filter="checkerboard(across)">
                                      <p:cBhvr>
                                        <p:cTn id="10" dur="500"/>
                                        <p:tgtEl>
                                          <p:spTgt spid="307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3" dur="500"/>
                                        <p:tgtEl>
                                          <p:spTgt spid="3077">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077">
                                            <p:txEl>
                                              <p:pRg st="4" end="4"/>
                                            </p:txEl>
                                          </p:spTgt>
                                        </p:tgtEl>
                                        <p:attrNameLst>
                                          <p:attrName>style.visibility</p:attrName>
                                        </p:attrNameLst>
                                      </p:cBhvr>
                                      <p:to>
                                        <p:strVal val="visible"/>
                                      </p:to>
                                    </p:set>
                                    <p:animEffect transition="in" filter="checkerboard(across)">
                                      <p:cBhvr>
                                        <p:cTn id="16" dur="500"/>
                                        <p:tgtEl>
                                          <p:spTgt spid="3077">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077">
                                            <p:txEl>
                                              <p:pRg st="5" end="5"/>
                                            </p:txEl>
                                          </p:spTgt>
                                        </p:tgtEl>
                                        <p:attrNameLst>
                                          <p:attrName>style.visibility</p:attrName>
                                        </p:attrNameLst>
                                      </p:cBhvr>
                                      <p:to>
                                        <p:strVal val="visible"/>
                                      </p:to>
                                    </p:set>
                                    <p:animEffect transition="in" filter="checkerboard(across)">
                                      <p:cBhvr>
                                        <p:cTn id="19" dur="500"/>
                                        <p:tgtEl>
                                          <p:spTgt spid="3077">
                                            <p:txEl>
                                              <p:pRg st="5" end="5"/>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077">
                                            <p:txEl>
                                              <p:pRg st="6" end="6"/>
                                            </p:txEl>
                                          </p:spTgt>
                                        </p:tgtEl>
                                        <p:attrNameLst>
                                          <p:attrName>style.visibility</p:attrName>
                                        </p:attrNameLst>
                                      </p:cBhvr>
                                      <p:to>
                                        <p:strVal val="visible"/>
                                      </p:to>
                                    </p:set>
                                    <p:animEffect transition="in" filter="checkerboard(across)">
                                      <p:cBhvr>
                                        <p:cTn id="22" dur="500"/>
                                        <p:tgtEl>
                                          <p:spTgt spid="3077">
                                            <p:txEl>
                                              <p:pRg st="6" end="6"/>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077">
                                            <p:txEl>
                                              <p:pRg st="7" end="7"/>
                                            </p:txEl>
                                          </p:spTgt>
                                        </p:tgtEl>
                                        <p:attrNameLst>
                                          <p:attrName>style.visibility</p:attrName>
                                        </p:attrNameLst>
                                      </p:cBhvr>
                                      <p:to>
                                        <p:strVal val="visible"/>
                                      </p:to>
                                    </p:set>
                                    <p:animEffect transition="in" filter="checkerboard(across)">
                                      <p:cBhvr>
                                        <p:cTn id="25" dur="500"/>
                                        <p:tgtEl>
                                          <p:spTgt spid="3077">
                                            <p:txEl>
                                              <p:pRg st="7" end="7"/>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077">
                                            <p:txEl>
                                              <p:pRg st="8" end="8"/>
                                            </p:txEl>
                                          </p:spTgt>
                                        </p:tgtEl>
                                        <p:attrNameLst>
                                          <p:attrName>style.visibility</p:attrName>
                                        </p:attrNameLst>
                                      </p:cBhvr>
                                      <p:to>
                                        <p:strVal val="visible"/>
                                      </p:to>
                                    </p:set>
                                    <p:animEffect transition="in" filter="checkerboard(across)">
                                      <p:cBhvr>
                                        <p:cTn id="28" dur="500"/>
                                        <p:tgtEl>
                                          <p:spTgt spid="3077">
                                            <p:txEl>
                                              <p:pRg st="8" end="8"/>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077">
                                            <p:txEl>
                                              <p:pRg st="9" end="9"/>
                                            </p:txEl>
                                          </p:spTgt>
                                        </p:tgtEl>
                                        <p:attrNameLst>
                                          <p:attrName>style.visibility</p:attrName>
                                        </p:attrNameLst>
                                      </p:cBhvr>
                                      <p:to>
                                        <p:strVal val="visible"/>
                                      </p:to>
                                    </p:set>
                                    <p:animEffect transition="in" filter="checkerboard(across)">
                                      <p:cBhvr>
                                        <p:cTn id="31" dur="500"/>
                                        <p:tgtEl>
                                          <p:spTgt spid="3077">
                                            <p:txEl>
                                              <p:pRg st="9" end="9"/>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077">
                                            <p:txEl>
                                              <p:pRg st="10" end="10"/>
                                            </p:txEl>
                                          </p:spTgt>
                                        </p:tgtEl>
                                        <p:attrNameLst>
                                          <p:attrName>style.visibility</p:attrName>
                                        </p:attrNameLst>
                                      </p:cBhvr>
                                      <p:to>
                                        <p:strVal val="visible"/>
                                      </p:to>
                                    </p:set>
                                    <p:animEffect transition="in" filter="checkerboard(across)">
                                      <p:cBhvr>
                                        <p:cTn id="34" dur="500"/>
                                        <p:tgtEl>
                                          <p:spTgt spid="3077">
                                            <p:txEl>
                                              <p:pRg st="10" end="10"/>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077">
                                            <p:txEl>
                                              <p:pRg st="11" end="11"/>
                                            </p:txEl>
                                          </p:spTgt>
                                        </p:tgtEl>
                                        <p:attrNameLst>
                                          <p:attrName>style.visibility</p:attrName>
                                        </p:attrNameLst>
                                      </p:cBhvr>
                                      <p:to>
                                        <p:strVal val="visible"/>
                                      </p:to>
                                    </p:set>
                                    <p:animEffect transition="in" filter="checkerboard(across)">
                                      <p:cBhvr>
                                        <p:cTn id="37" dur="500"/>
                                        <p:tgtEl>
                                          <p:spTgt spid="3077">
                                            <p:txEl>
                                              <p:pRg st="11" end="11"/>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3077">
                                            <p:txEl>
                                              <p:pRg st="12" end="12"/>
                                            </p:txEl>
                                          </p:spTgt>
                                        </p:tgtEl>
                                        <p:attrNameLst>
                                          <p:attrName>style.visibility</p:attrName>
                                        </p:attrNameLst>
                                      </p:cBhvr>
                                      <p:to>
                                        <p:strVal val="visible"/>
                                      </p:to>
                                    </p:set>
                                    <p:animEffect transition="in" filter="checkerboard(across)">
                                      <p:cBhvr>
                                        <p:cTn id="40" dur="500"/>
                                        <p:tgtEl>
                                          <p:spTgt spid="3077">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4100" name="TextBox 12"/>
          <p:cNvSpPr txBox="1">
            <a:spLocks noChangeArrowheads="1"/>
          </p:cNvSpPr>
          <p:nvPr/>
        </p:nvSpPr>
        <p:spPr bwMode="auto">
          <a:xfrm>
            <a:off x="1963244" y="2342085"/>
            <a:ext cx="7620000" cy="787030"/>
          </a:xfrm>
          <a:prstGeom prst="rect">
            <a:avLst/>
          </a:prstGeom>
          <a:noFill/>
          <a:ln w="9525">
            <a:noFill/>
            <a:miter lim="800000"/>
            <a:headEnd/>
            <a:tailEnd/>
          </a:ln>
        </p:spPr>
        <p:txBody>
          <a:bodyPr lIns="108857" tIns="54429" rIns="108857" bIns="54429">
            <a:spAutoFit/>
          </a:bodyPr>
          <a:lstStyle/>
          <a:p>
            <a:pPr algn="ctr"/>
            <a:r>
              <a:rPr lang="en-IN" sz="4400" b="1" dirty="0" smtClean="0">
                <a:solidFill>
                  <a:srgbClr val="FF0000"/>
                </a:solidFill>
              </a:rPr>
              <a:t>Thank You</a:t>
            </a:r>
            <a:endParaRPr lang="en-US" sz="4400" dirty="0">
              <a:solidFill>
                <a:srgbClr val="FF0000"/>
              </a:solidFill>
            </a:endParaRPr>
          </a:p>
        </p:txBody>
      </p:sp>
      <p:pic>
        <p:nvPicPr>
          <p:cNvPr id="8" name="Picture 1">
            <a:extLst>
              <a:ext uri="{FF2B5EF4-FFF2-40B4-BE49-F238E27FC236}">
                <a16:creationId xmlns="" xmlns:a16="http://schemas.microsoft.com/office/drawing/2014/main" id="{CEEC6AAB-4B67-46B9-B444-68796FFEF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41008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latin typeface="Times New Roman" pitchFamily="18" charset="0"/>
                <a:cs typeface="Times New Roman" pitchFamily="18" charset="0"/>
              </a:rPr>
              <a:t>Data Visualization</a:t>
            </a:r>
            <a:endParaRPr lang="en-US" sz="4800" dirty="0">
              <a:solidFill>
                <a:srgbClr val="FF0000"/>
              </a:solidFill>
            </a:endParaRPr>
          </a:p>
        </p:txBody>
      </p:sp>
      <p:sp>
        <p:nvSpPr>
          <p:cNvPr id="3077" name="TextBox 14"/>
          <p:cNvSpPr txBox="1">
            <a:spLocks noChangeArrowheads="1"/>
          </p:cNvSpPr>
          <p:nvPr/>
        </p:nvSpPr>
        <p:spPr bwMode="auto">
          <a:xfrm>
            <a:off x="621365" y="1468582"/>
            <a:ext cx="11570635" cy="3987906"/>
          </a:xfrm>
          <a:prstGeom prst="rect">
            <a:avLst/>
          </a:prstGeom>
          <a:noFill/>
          <a:ln w="9525">
            <a:noFill/>
            <a:miter lim="800000"/>
            <a:headEnd/>
            <a:tailEnd/>
          </a:ln>
        </p:spPr>
        <p:txBody>
          <a:bodyPr wrap="square" lIns="108857" tIns="54429" rIns="108857" bIns="54429">
            <a:spAutoFit/>
          </a:bodyPr>
          <a:lstStyle/>
          <a:p>
            <a:pPr lvl="0"/>
            <a:r>
              <a:rPr lang="en-US" sz="2800" dirty="0" smtClean="0"/>
              <a:t>Clarity  -   </a:t>
            </a:r>
          </a:p>
          <a:p>
            <a:pPr lvl="0"/>
            <a:r>
              <a:rPr lang="en-US" sz="2800" b="1" dirty="0" smtClean="0"/>
              <a:t>	Clarity</a:t>
            </a:r>
            <a:r>
              <a:rPr lang="en-US" sz="2800" dirty="0" smtClean="0"/>
              <a:t> ensures that the data set is complete and relevant. </a:t>
            </a:r>
          </a:p>
          <a:p>
            <a:pPr lvl="0"/>
            <a:r>
              <a:rPr lang="en-US" sz="2800" dirty="0" smtClean="0"/>
              <a:t>Accuracy – </a:t>
            </a:r>
          </a:p>
          <a:p>
            <a:pPr lvl="0"/>
            <a:r>
              <a:rPr lang="en-US" sz="2800" b="1" dirty="0" smtClean="0"/>
              <a:t>	Accuracy</a:t>
            </a:r>
            <a:r>
              <a:rPr lang="en-US" sz="2800" dirty="0" smtClean="0"/>
              <a:t> ensures using appropriate graphical representation to convey the right message.</a:t>
            </a:r>
          </a:p>
          <a:p>
            <a:r>
              <a:rPr lang="en-US" sz="2800" dirty="0" smtClean="0"/>
              <a:t>Efficiency  - </a:t>
            </a:r>
          </a:p>
          <a:p>
            <a:r>
              <a:rPr lang="en-US" sz="2800" dirty="0" smtClean="0"/>
              <a:t>	 </a:t>
            </a:r>
            <a:r>
              <a:rPr lang="en-US" sz="2800" b="1" dirty="0" smtClean="0"/>
              <a:t>Efficiency</a:t>
            </a:r>
            <a:r>
              <a:rPr lang="en-US" sz="2800" dirty="0" smtClean="0"/>
              <a:t> uses efficient visualization technique which highlights all the data points</a:t>
            </a:r>
          </a:p>
          <a:p>
            <a:pPr marL="514350" indent="-514350">
              <a:buAutoNum type="arabicPeriod"/>
            </a:pP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ox(in)">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ox(in)">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box(in)">
                                      <p:cBhvr>
                                        <p:cTn id="17" dur="500"/>
                                        <p:tgtEl>
                                          <p:spTgt spid="307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latin typeface="Times New Roman" pitchFamily="18" charset="0"/>
                <a:cs typeface="Times New Roman" pitchFamily="18" charset="0"/>
              </a:rPr>
              <a:t>Data Visualization</a:t>
            </a:r>
            <a:endParaRPr lang="en-US" sz="4800" dirty="0">
              <a:solidFill>
                <a:srgbClr val="FF0000"/>
              </a:solidFill>
            </a:endParaRPr>
          </a:p>
        </p:txBody>
      </p:sp>
      <p:sp>
        <p:nvSpPr>
          <p:cNvPr id="3077" name="TextBox 14"/>
          <p:cNvSpPr txBox="1">
            <a:spLocks noChangeArrowheads="1"/>
          </p:cNvSpPr>
          <p:nvPr/>
        </p:nvSpPr>
        <p:spPr bwMode="auto">
          <a:xfrm>
            <a:off x="621365" y="1468582"/>
            <a:ext cx="11570635" cy="2264357"/>
          </a:xfrm>
          <a:prstGeom prst="rect">
            <a:avLst/>
          </a:prstGeom>
          <a:noFill/>
          <a:ln w="9525">
            <a:noFill/>
            <a:miter lim="800000"/>
            <a:headEnd/>
            <a:tailEnd/>
          </a:ln>
        </p:spPr>
        <p:txBody>
          <a:bodyPr wrap="square" lIns="108857" tIns="54429" rIns="108857" bIns="54429">
            <a:spAutoFit/>
          </a:bodyPr>
          <a:lstStyle/>
          <a:p>
            <a:pPr>
              <a:buFont typeface="Wingdings" pitchFamily="2" charset="2"/>
              <a:buChar char="Ø"/>
            </a:pPr>
            <a:r>
              <a:rPr lang="en-US" sz="2800" dirty="0" smtClean="0"/>
              <a:t>some basic </a:t>
            </a:r>
            <a:r>
              <a:rPr lang="en-US" sz="2800" dirty="0" smtClean="0">
                <a:solidFill>
                  <a:srgbClr val="FF0000"/>
                </a:solidFill>
              </a:rPr>
              <a:t>factors to be aware of before visualizing the data</a:t>
            </a:r>
            <a:r>
              <a:rPr lang="en-US" sz="2800" dirty="0" smtClean="0"/>
              <a:t>.</a:t>
            </a:r>
          </a:p>
          <a:p>
            <a:pPr marL="514350" lvl="0" indent="-514350">
              <a:buFont typeface="+mj-lt"/>
              <a:buAutoNum type="arabicPeriod"/>
            </a:pPr>
            <a:r>
              <a:rPr lang="en-US" sz="2800" dirty="0" smtClean="0"/>
              <a:t>Visual effect</a:t>
            </a:r>
          </a:p>
          <a:p>
            <a:pPr marL="514350" lvl="0" indent="-514350">
              <a:buFont typeface="+mj-lt"/>
              <a:buAutoNum type="arabicPeriod"/>
            </a:pPr>
            <a:r>
              <a:rPr lang="en-US" sz="2800" dirty="0" smtClean="0"/>
              <a:t>Coordination System</a:t>
            </a:r>
          </a:p>
          <a:p>
            <a:pPr marL="514350" lvl="0" indent="-514350">
              <a:buFont typeface="+mj-lt"/>
              <a:buAutoNum type="arabicPeriod"/>
            </a:pPr>
            <a:r>
              <a:rPr lang="en-US" sz="2800" dirty="0" smtClean="0"/>
              <a:t>Data Types and Scale</a:t>
            </a:r>
          </a:p>
          <a:p>
            <a:pPr marL="514350" lvl="0" indent="-514350">
              <a:buFont typeface="+mj-lt"/>
              <a:buAutoNum type="arabicPeriod"/>
            </a:pPr>
            <a:r>
              <a:rPr lang="en-US" sz="2800" dirty="0" smtClean="0"/>
              <a:t>Informative Interpretation</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 calcmode="lin" valueType="num">
                                      <p:cBhvr additive="base">
                                        <p:cTn id="7"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2" end="2"/>
                                            </p:txEl>
                                          </p:spTgt>
                                        </p:tgtEl>
                                        <p:attrNameLst>
                                          <p:attrName>style.visibility</p:attrName>
                                        </p:attrNameLst>
                                      </p:cBhvr>
                                      <p:to>
                                        <p:strVal val="visible"/>
                                      </p:to>
                                    </p:set>
                                    <p:anim calcmode="lin" valueType="num">
                                      <p:cBhvr additive="base">
                                        <p:cTn id="13"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xEl>
                                              <p:pRg st="3" end="3"/>
                                            </p:txEl>
                                          </p:spTgt>
                                        </p:tgtEl>
                                        <p:attrNameLst>
                                          <p:attrName>style.visibility</p:attrName>
                                        </p:attrNameLst>
                                      </p:cBhvr>
                                      <p:to>
                                        <p:strVal val="visible"/>
                                      </p:to>
                                    </p:set>
                                    <p:anim calcmode="lin" valueType="num">
                                      <p:cBhvr additive="base">
                                        <p:cTn id="19"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7">
                                            <p:txEl>
                                              <p:pRg st="4" end="4"/>
                                            </p:txEl>
                                          </p:spTgt>
                                        </p:tgtEl>
                                        <p:attrNameLst>
                                          <p:attrName>style.visibility</p:attrName>
                                        </p:attrNameLst>
                                      </p:cBhvr>
                                      <p:to>
                                        <p:strVal val="visible"/>
                                      </p:to>
                                    </p:set>
                                    <p:anim calcmode="lin" valueType="num">
                                      <p:cBhvr additive="base">
                                        <p:cTn id="25"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latin typeface="Times New Roman" pitchFamily="18" charset="0"/>
                <a:cs typeface="Times New Roman" pitchFamily="18" charset="0"/>
              </a:rPr>
              <a:t>Data Visualization</a:t>
            </a:r>
            <a:endParaRPr lang="en-US" sz="4800" dirty="0">
              <a:solidFill>
                <a:srgbClr val="FF0000"/>
              </a:solidFill>
            </a:endParaRPr>
          </a:p>
        </p:txBody>
      </p:sp>
      <p:sp>
        <p:nvSpPr>
          <p:cNvPr id="3077" name="TextBox 14"/>
          <p:cNvSpPr txBox="1">
            <a:spLocks noChangeArrowheads="1"/>
          </p:cNvSpPr>
          <p:nvPr/>
        </p:nvSpPr>
        <p:spPr bwMode="auto">
          <a:xfrm>
            <a:off x="621365" y="1233056"/>
            <a:ext cx="11570635" cy="5280567"/>
          </a:xfrm>
          <a:prstGeom prst="rect">
            <a:avLst/>
          </a:prstGeom>
          <a:noFill/>
          <a:ln w="9525">
            <a:noFill/>
            <a:miter lim="800000"/>
            <a:headEnd/>
            <a:tailEnd/>
          </a:ln>
        </p:spPr>
        <p:txBody>
          <a:bodyPr wrap="square" lIns="108857" tIns="54429" rIns="108857" bIns="54429">
            <a:spAutoFit/>
          </a:bodyPr>
          <a:lstStyle/>
          <a:p>
            <a:pPr lvl="0"/>
            <a:r>
              <a:rPr lang="en-US" sz="2800" dirty="0" smtClean="0"/>
              <a:t>Visual effect  - </a:t>
            </a:r>
          </a:p>
          <a:p>
            <a:pPr lvl="0"/>
            <a:r>
              <a:rPr lang="en-US" sz="2800" dirty="0" smtClean="0"/>
              <a:t>	Visual Effect includes the </a:t>
            </a:r>
            <a:r>
              <a:rPr lang="en-US" sz="2800" dirty="0" smtClean="0">
                <a:solidFill>
                  <a:srgbClr val="FF0000"/>
                </a:solidFill>
              </a:rPr>
              <a:t>usage of appropriate shapes, colors, and size </a:t>
            </a:r>
            <a:r>
              <a:rPr lang="en-US" sz="2800" dirty="0" smtClean="0"/>
              <a:t>to     represent   the analyzed data.</a:t>
            </a:r>
          </a:p>
          <a:p>
            <a:pPr lvl="0"/>
            <a:r>
              <a:rPr lang="en-US" sz="2800" dirty="0" smtClean="0"/>
              <a:t>Coordination System  -  </a:t>
            </a:r>
          </a:p>
          <a:p>
            <a:pPr lvl="0"/>
            <a:r>
              <a:rPr lang="en-US" sz="2800" dirty="0" smtClean="0"/>
              <a:t>	The Coordinate System </a:t>
            </a:r>
            <a:r>
              <a:rPr lang="en-US" sz="2800" dirty="0" smtClean="0">
                <a:solidFill>
                  <a:srgbClr val="FF0000"/>
                </a:solidFill>
              </a:rPr>
              <a:t>helps to organize the data points within the provided coordinates</a:t>
            </a:r>
            <a:r>
              <a:rPr lang="en-US" sz="2800" dirty="0" smtClean="0"/>
              <a:t>.</a:t>
            </a:r>
          </a:p>
          <a:p>
            <a:pPr lvl="0"/>
            <a:r>
              <a:rPr lang="en-US" sz="2800" dirty="0" smtClean="0"/>
              <a:t>Data Types and Scale -  </a:t>
            </a:r>
          </a:p>
          <a:p>
            <a:pPr lvl="0"/>
            <a:r>
              <a:rPr lang="en-US" sz="2800" dirty="0" smtClean="0"/>
              <a:t>	The Data Types and Scale </a:t>
            </a:r>
            <a:r>
              <a:rPr lang="en-US" sz="2800" dirty="0" smtClean="0">
                <a:solidFill>
                  <a:srgbClr val="FF0000"/>
                </a:solidFill>
              </a:rPr>
              <a:t>choose the type of data such as numeric or categorical.</a:t>
            </a:r>
          </a:p>
          <a:p>
            <a:pPr lvl="0"/>
            <a:r>
              <a:rPr lang="en-US" sz="2800" dirty="0" smtClean="0"/>
              <a:t>Informative Interpretation – </a:t>
            </a:r>
          </a:p>
          <a:p>
            <a:pPr lvl="0"/>
            <a:r>
              <a:rPr lang="en-US" sz="2800" dirty="0" smtClean="0"/>
              <a:t>	The Informative Interpretation helps </a:t>
            </a:r>
            <a:r>
              <a:rPr lang="en-US" sz="2800" dirty="0" smtClean="0">
                <a:solidFill>
                  <a:srgbClr val="FF0000"/>
                </a:solidFill>
              </a:rPr>
              <a:t>create visuals in an effective and easily interpreted</a:t>
            </a:r>
            <a:r>
              <a:rPr lang="en-US" sz="2800" dirty="0" smtClean="0"/>
              <a:t> ill manner using labels, title legends, and pointers.</a:t>
            </a:r>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ox(in)">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077">
                                            <p:txEl>
                                              <p:pRg st="3" end="3"/>
                                            </p:txEl>
                                          </p:spTgt>
                                        </p:tgtEl>
                                        <p:attrNameLst>
                                          <p:attrName>style.visibility</p:attrName>
                                        </p:attrNameLst>
                                      </p:cBhvr>
                                      <p:to>
                                        <p:strVal val="visible"/>
                                      </p:to>
                                    </p:set>
                                    <p:animEffect transition="in" filter="box(in)">
                                      <p:cBhvr>
                                        <p:cTn id="12" dur="500"/>
                                        <p:tgtEl>
                                          <p:spTgt spid="307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077">
                                            <p:txEl>
                                              <p:pRg st="5" end="5"/>
                                            </p:txEl>
                                          </p:spTgt>
                                        </p:tgtEl>
                                        <p:attrNameLst>
                                          <p:attrName>style.visibility</p:attrName>
                                        </p:attrNameLst>
                                      </p:cBhvr>
                                      <p:to>
                                        <p:strVal val="visible"/>
                                      </p:to>
                                    </p:set>
                                    <p:animEffect transition="in" filter="box(in)">
                                      <p:cBhvr>
                                        <p:cTn id="17" dur="500"/>
                                        <p:tgtEl>
                                          <p:spTgt spid="307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077">
                                            <p:txEl>
                                              <p:pRg st="7" end="7"/>
                                            </p:txEl>
                                          </p:spTgt>
                                        </p:tgtEl>
                                        <p:attrNameLst>
                                          <p:attrName>style.visibility</p:attrName>
                                        </p:attrNameLst>
                                      </p:cBhvr>
                                      <p:to>
                                        <p:strVal val="visible"/>
                                      </p:to>
                                    </p:set>
                                    <p:animEffect transition="in" filter="box(in)">
                                      <p:cBhvr>
                                        <p:cTn id="22" dur="500"/>
                                        <p:tgtEl>
                                          <p:spTgt spid="307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smtClean="0">
                <a:latin typeface="Times New Roman" pitchFamily="18" charset="0"/>
                <a:cs typeface="Times New Roman" pitchFamily="18" charset="0"/>
              </a:rPr>
              <a:t>Data Visualization</a:t>
            </a:r>
            <a:endParaRPr lang="en-US" sz="4800" dirty="0">
              <a:solidFill>
                <a:srgbClr val="FF0000"/>
              </a:solidFill>
            </a:endParaRPr>
          </a:p>
        </p:txBody>
      </p:sp>
      <p:sp>
        <p:nvSpPr>
          <p:cNvPr id="3077" name="TextBox 14"/>
          <p:cNvSpPr txBox="1">
            <a:spLocks noChangeArrowheads="1"/>
          </p:cNvSpPr>
          <p:nvPr/>
        </p:nvSpPr>
        <p:spPr bwMode="auto">
          <a:xfrm>
            <a:off x="621365" y="1233056"/>
            <a:ext cx="11570635" cy="3987906"/>
          </a:xfrm>
          <a:prstGeom prst="rect">
            <a:avLst/>
          </a:prstGeom>
          <a:noFill/>
          <a:ln w="9525">
            <a:noFill/>
            <a:miter lim="800000"/>
            <a:headEnd/>
            <a:tailEnd/>
          </a:ln>
        </p:spPr>
        <p:txBody>
          <a:bodyPr wrap="square" lIns="108857" tIns="54429" rIns="108857" bIns="54429">
            <a:spAutoFit/>
          </a:bodyPr>
          <a:lstStyle/>
          <a:p>
            <a:r>
              <a:rPr lang="en-US" sz="2800" b="1" u="sng" dirty="0" smtClean="0">
                <a:solidFill>
                  <a:srgbClr val="FF0000"/>
                </a:solidFill>
              </a:rPr>
              <a:t>Python Libraries</a:t>
            </a:r>
          </a:p>
          <a:p>
            <a:pPr>
              <a:buFont typeface="Wingdings" pitchFamily="2" charset="2"/>
              <a:buChar char="Ø"/>
            </a:pPr>
            <a:r>
              <a:rPr lang="en-US" sz="2800" dirty="0" smtClean="0"/>
              <a:t>Python offers multiple great graphing libraries .</a:t>
            </a:r>
          </a:p>
          <a:p>
            <a:pPr>
              <a:buFont typeface="Wingdings" pitchFamily="2" charset="2"/>
              <a:buChar char="Ø"/>
            </a:pPr>
            <a:r>
              <a:rPr lang="en-US" sz="2800" dirty="0" smtClean="0"/>
              <a:t> Some   popular plotting libraries:</a:t>
            </a:r>
          </a:p>
          <a:p>
            <a:pPr marL="514350" indent="-514350">
              <a:buFont typeface="+mj-lt"/>
              <a:buAutoNum type="arabicPeriod"/>
            </a:pPr>
            <a:r>
              <a:rPr lang="en-US" sz="2800" b="1" dirty="0" err="1" smtClean="0">
                <a:hlinkClick r:id="rId4"/>
              </a:rPr>
              <a:t>Matplotlib</a:t>
            </a:r>
            <a:endParaRPr lang="en-US" sz="2800" b="1" dirty="0" smtClean="0">
              <a:hlinkClick r:id="rId4"/>
            </a:endParaRPr>
          </a:p>
          <a:p>
            <a:pPr marL="514350" lvl="0" indent="-514350">
              <a:buFont typeface="+mj-lt"/>
              <a:buAutoNum type="arabicPeriod"/>
            </a:pPr>
            <a:r>
              <a:rPr lang="en-US" sz="2800" b="1" dirty="0" smtClean="0">
                <a:hlinkClick r:id="rId4"/>
              </a:rPr>
              <a:t>Pandas Visualization</a:t>
            </a:r>
            <a:endParaRPr lang="en-US" sz="2800" dirty="0" smtClean="0"/>
          </a:p>
          <a:p>
            <a:pPr marL="514350" lvl="0" indent="-514350">
              <a:buFont typeface="+mj-lt"/>
              <a:buAutoNum type="arabicPeriod"/>
            </a:pPr>
            <a:r>
              <a:rPr lang="en-US" sz="2800" b="1" dirty="0" err="1" smtClean="0">
                <a:hlinkClick r:id="rId5"/>
              </a:rPr>
              <a:t>Seaborn</a:t>
            </a:r>
            <a:endParaRPr lang="en-US" sz="2800" dirty="0" smtClean="0"/>
          </a:p>
          <a:p>
            <a:pPr marL="514350" lvl="0" indent="-514350">
              <a:buFont typeface="+mj-lt"/>
              <a:buAutoNum type="arabicPeriod"/>
            </a:pPr>
            <a:r>
              <a:rPr lang="en-US" sz="2800" b="1" dirty="0" err="1" smtClean="0">
                <a:hlinkClick r:id="rId6"/>
              </a:rPr>
              <a:t>ggplot</a:t>
            </a:r>
            <a:endParaRPr lang="en-US" sz="2800" dirty="0" smtClean="0"/>
          </a:p>
          <a:p>
            <a:pPr marL="514350" lvl="0" indent="-514350">
              <a:buFont typeface="+mj-lt"/>
              <a:buAutoNum type="arabicPeriod"/>
            </a:pPr>
            <a:r>
              <a:rPr lang="en-US" sz="2800" b="1" dirty="0" err="1" smtClean="0">
                <a:hlinkClick r:id="rId7"/>
              </a:rPr>
              <a:t>Plotly</a:t>
            </a:r>
            <a:endParaRPr lang="en-US" sz="2800" dirty="0" smtClean="0"/>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 calcmode="lin" valueType="num">
                                      <p:cBhvr additive="base">
                                        <p:cTn id="17"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077">
                                            <p:txEl>
                                              <p:pRg st="4" end="4"/>
                                            </p:txEl>
                                          </p:spTgt>
                                        </p:tgtEl>
                                        <p:attrNameLst>
                                          <p:attrName>style.visibility</p:attrName>
                                        </p:attrNameLst>
                                      </p:cBhvr>
                                      <p:to>
                                        <p:strVal val="visible"/>
                                      </p:to>
                                    </p:set>
                                    <p:anim calcmode="lin" valueType="num">
                                      <p:cBhvr additive="base">
                                        <p:cTn id="23"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077">
                                            <p:txEl>
                                              <p:pRg st="5" end="5"/>
                                            </p:txEl>
                                          </p:spTgt>
                                        </p:tgtEl>
                                        <p:attrNameLst>
                                          <p:attrName>style.visibility</p:attrName>
                                        </p:attrNameLst>
                                      </p:cBhvr>
                                      <p:to>
                                        <p:strVal val="visible"/>
                                      </p:to>
                                    </p:set>
                                    <p:anim calcmode="lin" valueType="num">
                                      <p:cBhvr additive="base">
                                        <p:cTn id="29"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077">
                                            <p:txEl>
                                              <p:pRg st="6" end="6"/>
                                            </p:txEl>
                                          </p:spTgt>
                                        </p:tgtEl>
                                        <p:attrNameLst>
                                          <p:attrName>style.visibility</p:attrName>
                                        </p:attrNameLst>
                                      </p:cBhvr>
                                      <p:to>
                                        <p:strVal val="visible"/>
                                      </p:to>
                                    </p:set>
                                    <p:anim calcmode="lin" valueType="num">
                                      <p:cBhvr additive="base">
                                        <p:cTn id="35"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077">
                                            <p:txEl>
                                              <p:pRg st="7" end="7"/>
                                            </p:txEl>
                                          </p:spTgt>
                                        </p:tgtEl>
                                        <p:attrNameLst>
                                          <p:attrName>style.visibility</p:attrName>
                                        </p:attrNameLst>
                                      </p:cBhvr>
                                      <p:to>
                                        <p:strVal val="visible"/>
                                      </p:to>
                                    </p:set>
                                    <p:anim calcmode="lin" valueType="num">
                                      <p:cBhvr additive="base">
                                        <p:cTn id="41" dur="500" fill="hold"/>
                                        <p:tgtEl>
                                          <p:spTgt spid="307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0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5280567"/>
          </a:xfrm>
          <a:prstGeom prst="rect">
            <a:avLst/>
          </a:prstGeom>
          <a:noFill/>
          <a:ln w="9525">
            <a:noFill/>
            <a:miter lim="800000"/>
            <a:headEnd/>
            <a:tailEnd/>
          </a:ln>
        </p:spPr>
        <p:txBody>
          <a:bodyPr wrap="square" lIns="108857" tIns="54429" rIns="108857" bIns="54429">
            <a:spAutoFit/>
          </a:bodyPr>
          <a:lstStyle/>
          <a:p>
            <a:r>
              <a:rPr lang="en-US" sz="2800" b="1" u="sng" dirty="0" err="1" smtClean="0"/>
              <a:t>Matplotlib</a:t>
            </a:r>
            <a:r>
              <a:rPr lang="en-US" sz="2800" b="1" u="sng" dirty="0" smtClean="0"/>
              <a:t>:</a:t>
            </a:r>
          </a:p>
          <a:p>
            <a:pPr>
              <a:buFont typeface="Wingdings" pitchFamily="2" charset="2"/>
              <a:buChar char="Ø"/>
            </a:pPr>
            <a:r>
              <a:rPr lang="en-US" sz="2800" dirty="0" smtClean="0"/>
              <a:t> </a:t>
            </a:r>
            <a:r>
              <a:rPr lang="en-US" sz="2800" dirty="0" err="1" smtClean="0"/>
              <a:t>matplotlib</a:t>
            </a:r>
            <a:r>
              <a:rPr lang="en-US" sz="2800" dirty="0" smtClean="0"/>
              <a:t> is a python </a:t>
            </a:r>
            <a:r>
              <a:rPr lang="en-US" sz="2800" dirty="0" smtClean="0">
                <a:solidFill>
                  <a:srgbClr val="FF0000"/>
                </a:solidFill>
              </a:rPr>
              <a:t>two-dimensional plotting library for data visualization and creating interactive graphics or plots. </a:t>
            </a:r>
          </a:p>
          <a:p>
            <a:pPr>
              <a:buFont typeface="Wingdings" pitchFamily="2" charset="2"/>
              <a:buChar char="Ø"/>
            </a:pPr>
            <a:r>
              <a:rPr lang="en-US" sz="2800" dirty="0" smtClean="0"/>
              <a:t> Using pythons </a:t>
            </a:r>
            <a:r>
              <a:rPr lang="en-US" sz="2800" dirty="0" err="1" smtClean="0"/>
              <a:t>matplotlib</a:t>
            </a:r>
            <a:r>
              <a:rPr lang="en-US" sz="2800" dirty="0" smtClean="0"/>
              <a:t>, the </a:t>
            </a:r>
            <a:r>
              <a:rPr lang="en-US" sz="2800" dirty="0" smtClean="0">
                <a:solidFill>
                  <a:srgbClr val="FF0000"/>
                </a:solidFill>
              </a:rPr>
              <a:t>data visualization of large and complex data becomes easy.</a:t>
            </a:r>
          </a:p>
          <a:p>
            <a:r>
              <a:rPr lang="en-US" sz="2800" b="1" u="sng" dirty="0" err="1" smtClean="0"/>
              <a:t>matplotlib</a:t>
            </a:r>
            <a:r>
              <a:rPr lang="en-US" sz="2800" b="1" u="sng" dirty="0" smtClean="0"/>
              <a:t> Advantages</a:t>
            </a:r>
          </a:p>
          <a:p>
            <a:pPr>
              <a:buFont typeface="Wingdings" pitchFamily="2" charset="2"/>
              <a:buChar char="Ø"/>
            </a:pPr>
            <a:r>
              <a:rPr lang="en-US" sz="2800" dirty="0" smtClean="0"/>
              <a:t>   There are several advantages of using </a:t>
            </a:r>
            <a:r>
              <a:rPr lang="en-US" sz="2800" dirty="0" err="1" smtClean="0"/>
              <a:t>matplotlib</a:t>
            </a:r>
            <a:r>
              <a:rPr lang="en-US" sz="2800" dirty="0" smtClean="0"/>
              <a:t> to visualize data.</a:t>
            </a:r>
          </a:p>
          <a:p>
            <a:pPr marL="514350" lvl="0" indent="-514350">
              <a:buFont typeface="+mj-lt"/>
              <a:buAutoNum type="arabicPeriod"/>
            </a:pPr>
            <a:r>
              <a:rPr lang="en-US" sz="2800" dirty="0" smtClean="0"/>
              <a:t>A multi-platform data visualization tool built on the </a:t>
            </a:r>
            <a:r>
              <a:rPr lang="en-US" sz="2800" dirty="0" err="1" smtClean="0"/>
              <a:t>numpy</a:t>
            </a:r>
            <a:r>
              <a:rPr lang="en-US" sz="2800" dirty="0" smtClean="0"/>
              <a:t> and </a:t>
            </a:r>
            <a:r>
              <a:rPr lang="en-US" sz="2800" dirty="0" err="1" smtClean="0"/>
              <a:t>sidepy</a:t>
            </a:r>
            <a:r>
              <a:rPr lang="en-US" sz="2800" dirty="0" smtClean="0"/>
              <a:t> framework. Therefore, it's fast and efficient.</a:t>
            </a:r>
          </a:p>
          <a:p>
            <a:pPr marL="514350" lvl="0" indent="-514350">
              <a:buFont typeface="+mj-lt"/>
              <a:buAutoNum type="arabicPeriod"/>
            </a:pPr>
            <a:r>
              <a:rPr lang="en-US" sz="2800" dirty="0" smtClean="0"/>
              <a:t>It possesses the ability to work well with many operating systems and graphic </a:t>
            </a:r>
            <a:r>
              <a:rPr lang="en-US" sz="2800" dirty="0" err="1" smtClean="0"/>
              <a:t>backends</a:t>
            </a:r>
            <a:r>
              <a:rPr lang="en-US" sz="2800" dirty="0" smtClean="0"/>
              <a:t>.</a:t>
            </a:r>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Effect transition="in" filter="blinds(horizontal)">
                                      <p:cBhvr>
                                        <p:cTn id="7" dur="500"/>
                                        <p:tgtEl>
                                          <p:spTgt spid="30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7">
                                            <p:txEl>
                                              <p:pRg st="2" end="2"/>
                                            </p:txEl>
                                          </p:spTgt>
                                        </p:tgtEl>
                                        <p:attrNameLst>
                                          <p:attrName>style.visibility</p:attrName>
                                        </p:attrNameLst>
                                      </p:cBhvr>
                                      <p:to>
                                        <p:strVal val="visible"/>
                                      </p:to>
                                    </p:set>
                                    <p:animEffect transition="in" filter="blinds(horizontal)">
                                      <p:cBhvr>
                                        <p:cTn id="12" dur="500"/>
                                        <p:tgtEl>
                                          <p:spTgt spid="307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077">
                                            <p:txEl>
                                              <p:pRg st="3" end="3"/>
                                            </p:txEl>
                                          </p:spTgt>
                                        </p:tgtEl>
                                        <p:attrNameLst>
                                          <p:attrName>style.visibility</p:attrName>
                                        </p:attrNameLst>
                                      </p:cBhvr>
                                      <p:to>
                                        <p:strVal val="visible"/>
                                      </p:to>
                                    </p:set>
                                    <p:animEffect transition="in" filter="checkerboard(across)">
                                      <p:cBhvr>
                                        <p:cTn id="17" dur="500"/>
                                        <p:tgtEl>
                                          <p:spTgt spid="307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077">
                                            <p:txEl>
                                              <p:pRg st="4" end="4"/>
                                            </p:txEl>
                                          </p:spTgt>
                                        </p:tgtEl>
                                        <p:attrNameLst>
                                          <p:attrName>style.visibility</p:attrName>
                                        </p:attrNameLst>
                                      </p:cBhvr>
                                      <p:to>
                                        <p:strVal val="visible"/>
                                      </p:to>
                                    </p:set>
                                    <p:animEffect transition="in" filter="blinds(horizontal)">
                                      <p:cBhvr>
                                        <p:cTn id="22" dur="500"/>
                                        <p:tgtEl>
                                          <p:spTgt spid="307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077">
                                            <p:txEl>
                                              <p:pRg st="5" end="5"/>
                                            </p:txEl>
                                          </p:spTgt>
                                        </p:tgtEl>
                                        <p:attrNameLst>
                                          <p:attrName>style.visibility</p:attrName>
                                        </p:attrNameLst>
                                      </p:cBhvr>
                                      <p:to>
                                        <p:strVal val="visible"/>
                                      </p:to>
                                    </p:set>
                                    <p:anim calcmode="lin" valueType="num">
                                      <p:cBhvr additive="base">
                                        <p:cTn id="27" dur="500" fill="hold"/>
                                        <p:tgtEl>
                                          <p:spTgt spid="307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077">
                                            <p:txEl>
                                              <p:pRg st="6" end="6"/>
                                            </p:txEl>
                                          </p:spTgt>
                                        </p:tgtEl>
                                        <p:attrNameLst>
                                          <p:attrName>style.visibility</p:attrName>
                                        </p:attrNameLst>
                                      </p:cBhvr>
                                      <p:to>
                                        <p:strVal val="visible"/>
                                      </p:to>
                                    </p:set>
                                    <p:anim calcmode="lin" valueType="num">
                                      <p:cBhvr additive="base">
                                        <p:cTn id="33" dur="500" fill="hold"/>
                                        <p:tgtEl>
                                          <p:spTgt spid="307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07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625600" y="428626"/>
            <a:ext cx="8331200" cy="848585"/>
          </a:xfrm>
          <a:prstGeom prst="rect">
            <a:avLst/>
          </a:prstGeom>
          <a:noFill/>
          <a:ln w="9525">
            <a:noFill/>
            <a:miter lim="800000"/>
            <a:headEnd/>
            <a:tailEnd/>
          </a:ln>
        </p:spPr>
        <p:txBody>
          <a:bodyPr wrap="square" lIns="108857" tIns="54429" rIns="108857" bIns="54429">
            <a:spAutoFit/>
          </a:bodyPr>
          <a:lstStyle/>
          <a:p>
            <a:pPr algn="ctr"/>
            <a:r>
              <a:rPr lang="en-US" sz="4800" dirty="0" err="1" smtClean="0">
                <a:solidFill>
                  <a:srgbClr val="FF0000"/>
                </a:solidFill>
              </a:rPr>
              <a:t>Matplotlib</a:t>
            </a:r>
            <a:endParaRPr lang="en-US" sz="4800" b="1" dirty="0">
              <a:solidFill>
                <a:srgbClr val="FF0000"/>
              </a:solidFill>
            </a:endParaRPr>
          </a:p>
        </p:txBody>
      </p:sp>
      <p:sp>
        <p:nvSpPr>
          <p:cNvPr id="3077" name="TextBox 14"/>
          <p:cNvSpPr txBox="1">
            <a:spLocks noChangeArrowheads="1"/>
          </p:cNvSpPr>
          <p:nvPr/>
        </p:nvSpPr>
        <p:spPr bwMode="auto">
          <a:xfrm>
            <a:off x="621365" y="1233056"/>
            <a:ext cx="11570635" cy="5280567"/>
          </a:xfrm>
          <a:prstGeom prst="rect">
            <a:avLst/>
          </a:prstGeom>
          <a:noFill/>
          <a:ln w="9525">
            <a:noFill/>
            <a:miter lim="800000"/>
            <a:headEnd/>
            <a:tailEnd/>
          </a:ln>
        </p:spPr>
        <p:txBody>
          <a:bodyPr wrap="square" lIns="108857" tIns="54429" rIns="108857" bIns="54429">
            <a:spAutoFit/>
          </a:bodyPr>
          <a:lstStyle/>
          <a:p>
            <a:r>
              <a:rPr lang="en-US" sz="2800" b="1" u="sng" dirty="0" err="1" smtClean="0"/>
              <a:t>matplotlib</a:t>
            </a:r>
            <a:r>
              <a:rPr lang="en-US" sz="2800" b="1" u="sng" dirty="0" smtClean="0"/>
              <a:t> Advantages:</a:t>
            </a:r>
          </a:p>
          <a:p>
            <a:pPr marL="514350" lvl="0" indent="-514350">
              <a:buAutoNum type="arabicPeriod" startAt="3"/>
            </a:pPr>
            <a:r>
              <a:rPr lang="en-US" sz="2800" dirty="0" smtClean="0"/>
              <a:t>It possesses high-quality graphics and plots to print and view for a range of graphs such as histograms, bar charts, pie charts, scatter plots and heat maps.</a:t>
            </a:r>
          </a:p>
          <a:p>
            <a:pPr marL="514350" indent="-514350">
              <a:buFontTx/>
              <a:buAutoNum type="arabicPeriod" startAt="3"/>
            </a:pPr>
            <a:r>
              <a:rPr lang="en-US" sz="2800" dirty="0" smtClean="0"/>
              <a:t>With </a:t>
            </a:r>
            <a:r>
              <a:rPr lang="en-US" sz="2800" dirty="0" err="1" smtClean="0"/>
              <a:t>Jupyter</a:t>
            </a:r>
            <a:r>
              <a:rPr lang="en-US" sz="2800" dirty="0" smtClean="0"/>
              <a:t> notebook integration, the developers have been free to spend their time implementing features rather than struggling with  compatibility.</a:t>
            </a:r>
          </a:p>
          <a:p>
            <a:pPr marL="514350" indent="-514350">
              <a:buFontTx/>
              <a:buAutoNum type="arabicPeriod" startAt="3"/>
            </a:pPr>
            <a:r>
              <a:rPr lang="en-US" sz="2800" dirty="0" smtClean="0"/>
              <a:t>It has large community support and cross-platform support as it is an open source tool.</a:t>
            </a:r>
          </a:p>
          <a:p>
            <a:pPr marL="514350" indent="-514350">
              <a:buFontTx/>
              <a:buAutoNum type="arabicPeriod" startAt="3"/>
            </a:pPr>
            <a:r>
              <a:rPr lang="en-US" sz="2800" dirty="0" smtClean="0"/>
              <a:t>It has full control over graph or plot styles such as line properties, thoughts, and access properties.</a:t>
            </a:r>
          </a:p>
          <a:p>
            <a:pPr lvl="0"/>
            <a:endParaRPr lang="en-US" sz="2800" dirty="0"/>
          </a:p>
        </p:txBody>
      </p:sp>
      <p:pic>
        <p:nvPicPr>
          <p:cNvPr id="8" name="Picture 1">
            <a:extLst>
              <a:ext uri="{FF2B5EF4-FFF2-40B4-BE49-F238E27FC236}">
                <a16:creationId xmlns="" xmlns:a16="http://schemas.microsoft.com/office/drawing/2014/main"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1608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1" end="1"/>
                                            </p:txEl>
                                          </p:spTgt>
                                        </p:tgtEl>
                                        <p:attrNameLst>
                                          <p:attrName>style.visibility</p:attrName>
                                        </p:attrNameLst>
                                      </p:cBhvr>
                                      <p:to>
                                        <p:strVal val="visible"/>
                                      </p:to>
                                    </p:set>
                                    <p:anim calcmode="lin" valueType="num">
                                      <p:cBhvr additive="base">
                                        <p:cTn id="7"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7">
                                            <p:txEl>
                                              <p:pRg st="2" end="2"/>
                                            </p:txEl>
                                          </p:spTgt>
                                        </p:tgtEl>
                                        <p:attrNameLst>
                                          <p:attrName>style.visibility</p:attrName>
                                        </p:attrNameLst>
                                      </p:cBhvr>
                                      <p:to>
                                        <p:strVal val="visible"/>
                                      </p:to>
                                    </p:set>
                                    <p:anim calcmode="lin" valueType="num">
                                      <p:cBhvr additive="base">
                                        <p:cTn id="13"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7">
                                            <p:txEl>
                                              <p:pRg st="3" end="3"/>
                                            </p:txEl>
                                          </p:spTgt>
                                        </p:tgtEl>
                                        <p:attrNameLst>
                                          <p:attrName>style.visibility</p:attrName>
                                        </p:attrNameLst>
                                      </p:cBhvr>
                                      <p:to>
                                        <p:strVal val="visible"/>
                                      </p:to>
                                    </p:set>
                                    <p:anim calcmode="lin" valueType="num">
                                      <p:cBhvr additive="base">
                                        <p:cTn id="19"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7">
                                            <p:txEl>
                                              <p:pRg st="4" end="4"/>
                                            </p:txEl>
                                          </p:spTgt>
                                        </p:tgtEl>
                                        <p:attrNameLst>
                                          <p:attrName>style.visibility</p:attrName>
                                        </p:attrNameLst>
                                      </p:cBhvr>
                                      <p:to>
                                        <p:strVal val="visible"/>
                                      </p:to>
                                    </p:set>
                                    <p:anim calcmode="lin" valueType="num">
                                      <p:cBhvr additive="base">
                                        <p:cTn id="25" dur="500" fill="hold"/>
                                        <p:tgtEl>
                                          <p:spTgt spid="307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2055</TotalTime>
  <Words>1492</Words>
  <Application>Microsoft Office PowerPoint</Application>
  <PresentationFormat>Custom</PresentationFormat>
  <Paragraphs>362</Paragraphs>
  <Slides>35</Slides>
  <Notes>34</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222</cp:revision>
  <dcterms:created xsi:type="dcterms:W3CDTF">2020-07-04T06:33:25Z</dcterms:created>
  <dcterms:modified xsi:type="dcterms:W3CDTF">2022-12-15T08:23:07Z</dcterms:modified>
</cp:coreProperties>
</file>