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3" r:id="rId2"/>
    <p:sldId id="343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3" r:id="rId20"/>
    <p:sldId id="474" r:id="rId21"/>
    <p:sldId id="475" r:id="rId22"/>
    <p:sldId id="476" r:id="rId23"/>
    <p:sldId id="485" r:id="rId24"/>
    <p:sldId id="477" r:id="rId25"/>
    <p:sldId id="483" r:id="rId26"/>
    <p:sldId id="478" r:id="rId27"/>
    <p:sldId id="484" r:id="rId28"/>
    <p:sldId id="479" r:id="rId29"/>
    <p:sldId id="480" r:id="rId30"/>
    <p:sldId id="486" r:id="rId31"/>
    <p:sldId id="488" r:id="rId32"/>
    <p:sldId id="3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="" xmlns:p15="http://schemas.microsoft.com/office/powerpoint/2012/main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15-12-2022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  <a:r>
              <a:rPr lang="en-US" sz="2800" b="1" smtClean="0">
                <a:solidFill>
                  <a:srgbClr val="FF0000"/>
                </a:solidFill>
              </a:rPr>
              <a:t>	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879" y="107668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1002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Cleaning</a:t>
            </a: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</a:t>
            </a:r>
            <a:r>
              <a:rPr lang="en-US" sz="2800" dirty="0" smtClean="0"/>
              <a:t>['normalized-losses'].head()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cleaning the bore</a:t>
            </a:r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Find out the number of invalid value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['bore'].loc[</a:t>
            </a:r>
            <a:r>
              <a:rPr lang="en-US" sz="2800" dirty="0" err="1" smtClean="0"/>
              <a:t>df</a:t>
            </a:r>
            <a:r>
              <a:rPr lang="en-US" sz="2800" dirty="0" smtClean="0"/>
              <a:t>['bore'] == '?']</a:t>
            </a:r>
          </a:p>
          <a:p>
            <a:r>
              <a:rPr lang="en-US" sz="2800" dirty="0" smtClean="0"/>
              <a:t># Replace the non-numeric value to null and convert the </a:t>
            </a:r>
            <a:r>
              <a:rPr lang="en-US" sz="2800" dirty="0" err="1" smtClean="0"/>
              <a:t>datatype</a:t>
            </a:r>
            <a:endParaRPr lang="en-US" sz="2800" dirty="0" smtClean="0"/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['bore'] = </a:t>
            </a:r>
            <a:r>
              <a:rPr lang="en-US" sz="2800" dirty="0" err="1" smtClean="0"/>
              <a:t>pd.to_numeric</a:t>
            </a:r>
            <a:r>
              <a:rPr lang="en-US" sz="2800" dirty="0" smtClean="0"/>
              <a:t>(</a:t>
            </a:r>
            <a:r>
              <a:rPr lang="en-US" sz="2800" dirty="0" err="1" smtClean="0"/>
              <a:t>df</a:t>
            </a:r>
            <a:r>
              <a:rPr lang="en-US" sz="2800" dirty="0" smtClean="0"/>
              <a:t>['bore'],errors='coerce')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2473" y="2158047"/>
            <a:ext cx="5611091" cy="101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1002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Cleaning</a:t>
            </a: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df.bore.head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Cleaning the column stoke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['stroke'] = </a:t>
            </a:r>
            <a:r>
              <a:rPr lang="en-US" sz="2800" dirty="0" err="1" smtClean="0"/>
              <a:t>pd.to_numeric</a:t>
            </a:r>
            <a:r>
              <a:rPr lang="en-US" sz="2800" dirty="0" smtClean="0"/>
              <a:t>(</a:t>
            </a:r>
            <a:r>
              <a:rPr lang="en-US" sz="2800" dirty="0" err="1" smtClean="0"/>
              <a:t>df</a:t>
            </a:r>
            <a:r>
              <a:rPr lang="en-US" sz="2800" dirty="0" smtClean="0"/>
              <a:t>['stroke'],errors='coerce')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['stroke'].head()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49236" y="2243282"/>
            <a:ext cx="4710546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08218" y="5063691"/>
            <a:ext cx="3380509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1002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Cleaning</a:t>
            </a:r>
            <a:endParaRPr lang="en-US" sz="2800" b="1" dirty="0" smtClean="0"/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Cleaning the column peak-rpm 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['peak-rpm'] = </a:t>
            </a:r>
            <a:r>
              <a:rPr lang="en-US" sz="2800" dirty="0" err="1" smtClean="0"/>
              <a:t>pd.to_numeric</a:t>
            </a:r>
            <a:r>
              <a:rPr lang="en-US" sz="2800" dirty="0" smtClean="0"/>
              <a:t>(</a:t>
            </a:r>
            <a:r>
              <a:rPr lang="en-US" sz="2800" dirty="0" err="1" smtClean="0"/>
              <a:t>df</a:t>
            </a:r>
            <a:r>
              <a:rPr lang="en-US" sz="2800" dirty="0" smtClean="0"/>
              <a:t>['peak-rpm'],errors='coerce')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['peak-rpm'].head()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9783" y="3699165"/>
            <a:ext cx="3837708" cy="164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1174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Cleaning</a:t>
            </a:r>
            <a:endParaRPr lang="en-US" sz="2800" b="1" dirty="0" smtClean="0"/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Cleaning the Column num-of-doors data</a:t>
            </a:r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remove the records which are having the value '?'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['num-of-doors'].loc[</a:t>
            </a:r>
            <a:r>
              <a:rPr lang="en-US" sz="2800" dirty="0" err="1" smtClean="0"/>
              <a:t>df</a:t>
            </a:r>
            <a:r>
              <a:rPr lang="en-US" sz="2800" dirty="0" smtClean="0"/>
              <a:t>['num-of-doors'] == '?']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= </a:t>
            </a:r>
            <a:r>
              <a:rPr lang="en-US" sz="2800" dirty="0" err="1" smtClean="0"/>
              <a:t>df</a:t>
            </a:r>
            <a:r>
              <a:rPr lang="en-US" sz="2800" dirty="0" smtClean="0"/>
              <a:t>[</a:t>
            </a:r>
            <a:r>
              <a:rPr lang="en-US" sz="2800" dirty="0" err="1" smtClean="0"/>
              <a:t>df</a:t>
            </a:r>
            <a:r>
              <a:rPr lang="en-US" sz="2800" dirty="0" smtClean="0"/>
              <a:t>['num-of-doors'] != '?']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['num-of-doors'].loc[</a:t>
            </a:r>
            <a:r>
              <a:rPr lang="en-US" sz="2800" dirty="0" err="1" smtClean="0"/>
              <a:t>df</a:t>
            </a:r>
            <a:r>
              <a:rPr lang="en-US" sz="2800" dirty="0" smtClean="0"/>
              <a:t>['num-of-doors'] == '?']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31818" y="4657407"/>
            <a:ext cx="7467600" cy="111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958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df.describe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7018" y="2119745"/>
            <a:ext cx="8950037" cy="3408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8562108" cy="1346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computing Measure of central tendency</a:t>
            </a:r>
          </a:p>
          <a:p>
            <a:endParaRPr lang="en-US" sz="2800" b="1" u="sng" dirty="0" smtClean="0"/>
          </a:p>
          <a:p>
            <a:r>
              <a:rPr lang="en-US" sz="2800" b="1" u="sng" dirty="0" smtClean="0"/>
              <a:t>Count</a:t>
            </a:r>
          </a:p>
          <a:p>
            <a:r>
              <a:rPr lang="en-US" sz="2800" dirty="0" smtClean="0"/>
              <a:t>       It calculates the </a:t>
            </a:r>
            <a:r>
              <a:rPr lang="en-US" sz="2800" dirty="0" smtClean="0">
                <a:solidFill>
                  <a:srgbClr val="FF0000"/>
                </a:solidFill>
              </a:rPr>
              <a:t>total count of numerical column data  (or) each category of the categorical variables.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get column height from </a:t>
            </a:r>
            <a:r>
              <a:rPr lang="en-US" sz="2800" dirty="0" err="1" smtClean="0">
                <a:solidFill>
                  <a:srgbClr val="FF0000"/>
                </a:solidFill>
              </a:rPr>
              <a:t>df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height =</a:t>
            </a:r>
            <a:r>
              <a:rPr lang="en-US" sz="2800" dirty="0" err="1" smtClean="0"/>
              <a:t>df</a:t>
            </a:r>
            <a:r>
              <a:rPr lang="en-US" sz="2800" dirty="0" smtClean="0"/>
              <a:t>["height"]</a:t>
            </a:r>
          </a:p>
          <a:p>
            <a:r>
              <a:rPr lang="en-US" sz="2800" dirty="0" smtClean="0"/>
              <a:t>print(height)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1" y="1704109"/>
            <a:ext cx="27709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 fontAlgn="base" latinLnBrk="1"/>
            <a:r>
              <a:rPr lang="en-US" dirty="0" smtClean="0"/>
              <a:t>0      48.8</a:t>
            </a:r>
          </a:p>
          <a:p>
            <a:pPr fontAlgn="base" latinLnBrk="1"/>
            <a:r>
              <a:rPr lang="en-US" dirty="0" smtClean="0"/>
              <a:t>1      48.8</a:t>
            </a:r>
          </a:p>
          <a:p>
            <a:pPr fontAlgn="base" latinLnBrk="1"/>
            <a:r>
              <a:rPr lang="en-US" dirty="0" smtClean="0"/>
              <a:t>2      52.4</a:t>
            </a:r>
          </a:p>
          <a:p>
            <a:pPr fontAlgn="base" latinLnBrk="1"/>
            <a:r>
              <a:rPr lang="en-US" dirty="0" smtClean="0"/>
              <a:t>3      54.3</a:t>
            </a:r>
          </a:p>
          <a:p>
            <a:pPr fontAlgn="base" latinLnBrk="1"/>
            <a:r>
              <a:rPr lang="en-US" dirty="0" smtClean="0"/>
              <a:t>4      54.3</a:t>
            </a:r>
          </a:p>
          <a:p>
            <a:pPr fontAlgn="base" latinLnBrk="1"/>
            <a:r>
              <a:rPr lang="en-US" dirty="0" smtClean="0"/>
              <a:t>       ... </a:t>
            </a:r>
          </a:p>
          <a:p>
            <a:pPr fontAlgn="base" latinLnBrk="1"/>
            <a:r>
              <a:rPr lang="en-US" dirty="0" smtClean="0"/>
              <a:t>200    55.5</a:t>
            </a:r>
          </a:p>
          <a:p>
            <a:pPr fontAlgn="base" latinLnBrk="1"/>
            <a:r>
              <a:rPr lang="en-US" dirty="0" smtClean="0"/>
              <a:t>201    55.5</a:t>
            </a:r>
          </a:p>
          <a:p>
            <a:pPr fontAlgn="base" latinLnBrk="1"/>
            <a:r>
              <a:rPr lang="en-US" dirty="0" smtClean="0"/>
              <a:t>202    55.5</a:t>
            </a:r>
          </a:p>
          <a:p>
            <a:pPr fontAlgn="base" latinLnBrk="1"/>
            <a:r>
              <a:rPr lang="en-US" dirty="0" smtClean="0"/>
              <a:t>203    55.5</a:t>
            </a:r>
          </a:p>
          <a:p>
            <a:pPr fontAlgn="base" latinLnBrk="1"/>
            <a:r>
              <a:rPr lang="en-US" dirty="0" smtClean="0"/>
              <a:t>204    55.5</a:t>
            </a:r>
          </a:p>
          <a:p>
            <a:pPr fontAlgn="base" latinLnBrk="1"/>
            <a:r>
              <a:rPr lang="en-US" dirty="0" smtClean="0"/>
              <a:t>Name: height, Length: 203, </a:t>
            </a:r>
            <a:r>
              <a:rPr lang="en-US" dirty="0" err="1" smtClean="0"/>
              <a:t>dtype</a:t>
            </a:r>
            <a:r>
              <a:rPr lang="en-US" dirty="0" smtClean="0"/>
              <a:t>: float64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8562108" cy="1389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computing Measure of central tendency</a:t>
            </a:r>
          </a:p>
          <a:p>
            <a:r>
              <a:rPr lang="en-US" sz="2800" b="1" u="sng" dirty="0" smtClean="0"/>
              <a:t>Mean</a:t>
            </a:r>
          </a:p>
          <a:p>
            <a:pPr lvl="0"/>
            <a:r>
              <a:rPr lang="en-US" sz="2800" dirty="0" smtClean="0"/>
              <a:t>	The </a:t>
            </a:r>
            <a:r>
              <a:rPr lang="en-US" sz="2800" dirty="0" smtClean="0">
                <a:solidFill>
                  <a:srgbClr val="FF0000"/>
                </a:solidFill>
              </a:rPr>
              <a:t>Sum of values present in the column divided by total rows of that column </a:t>
            </a:r>
            <a:r>
              <a:rPr lang="en-US" sz="2800" dirty="0" smtClean="0"/>
              <a:t>is known as mean. 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It is also known as </a:t>
            </a:r>
            <a:r>
              <a:rPr lang="en-US" sz="2800" dirty="0" smtClean="0">
                <a:solidFill>
                  <a:srgbClr val="FF0000"/>
                </a:solidFill>
              </a:rPr>
              <a:t>average.</a:t>
            </a:r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65564" y="3053512"/>
            <a:ext cx="2881745" cy="72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9965" y="3019424"/>
            <a:ext cx="4274762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43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computing Measure of central tendency</a:t>
            </a:r>
          </a:p>
          <a:p>
            <a:r>
              <a:rPr lang="en-US" sz="2800" b="1" u="sng" dirty="0" smtClean="0"/>
              <a:t>Median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center value </a:t>
            </a:r>
            <a:r>
              <a:rPr lang="en-US" sz="2800" dirty="0" smtClean="0"/>
              <a:t>of an attribute is known as a median.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b="1" i="1" dirty="0" smtClean="0"/>
              <a:t>The median value divides the data points into two parts. That means 50% of data points are present above the median and 50% below.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14723" y="4014556"/>
            <a:ext cx="6502804" cy="1932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691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computing Measure of central tendency</a:t>
            </a:r>
          </a:p>
          <a:p>
            <a:r>
              <a:rPr lang="en-US" sz="2800" b="1" u="sng" dirty="0" smtClean="0"/>
              <a:t>Mode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The mode is that data point </a:t>
            </a:r>
            <a:r>
              <a:rPr lang="en-US" sz="2800" dirty="0" smtClean="0">
                <a:solidFill>
                  <a:srgbClr val="FF0000"/>
                </a:solidFill>
              </a:rPr>
              <a:t>whose count is maximum in a column.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There is </a:t>
            </a:r>
            <a:r>
              <a:rPr lang="en-US" sz="2800" dirty="0" smtClean="0">
                <a:solidFill>
                  <a:srgbClr val="FF0000"/>
                </a:solidFill>
              </a:rPr>
              <a:t>only one mean and median value for each column</a:t>
            </a:r>
            <a:r>
              <a:rPr lang="en-US" sz="2800" dirty="0" smtClean="0"/>
              <a:t>. But, </a:t>
            </a:r>
            <a:r>
              <a:rPr lang="en-US" sz="2800" dirty="0" smtClean="0">
                <a:solidFill>
                  <a:srgbClr val="FF0000"/>
                </a:solidFill>
              </a:rPr>
              <a:t>attributes can have more than one mode value</a:t>
            </a:r>
          </a:p>
          <a:p>
            <a:r>
              <a:rPr lang="en-US" sz="2800" dirty="0" smtClean="0"/>
              <a:t>#</a:t>
            </a:r>
            <a:r>
              <a:rPr lang="en-US" sz="2800" dirty="0" smtClean="0">
                <a:solidFill>
                  <a:srgbClr val="FF0000"/>
                </a:solidFill>
              </a:rPr>
              <a:t>Calculating mean, median, mode of dataset height</a:t>
            </a:r>
          </a:p>
          <a:p>
            <a:r>
              <a:rPr lang="en-US" sz="2800" dirty="0" smtClean="0"/>
              <a:t>mean = </a:t>
            </a:r>
            <a:r>
              <a:rPr lang="en-US" sz="2800" dirty="0" err="1" smtClean="0"/>
              <a:t>height.mean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median =</a:t>
            </a:r>
            <a:r>
              <a:rPr lang="en-US" sz="2800" dirty="0" err="1" smtClean="0"/>
              <a:t>height.median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mode = </a:t>
            </a:r>
            <a:r>
              <a:rPr lang="en-US" sz="2800" dirty="0" err="1" smtClean="0"/>
              <a:t>height.mode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print(mean , median, mode)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53.73152709359609 	54.1 0  	  50.8	</a:t>
            </a:r>
            <a:r>
              <a:rPr lang="en-US" sz="2800" dirty="0" err="1" smtClean="0"/>
              <a:t>dtype</a:t>
            </a:r>
            <a:r>
              <a:rPr lang="en-US" sz="2800" dirty="0" smtClean="0"/>
              <a:t>: float64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562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computing Measure of central tendency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For </a:t>
            </a:r>
            <a:r>
              <a:rPr lang="en-US" sz="2800" dirty="0" smtClean="0">
                <a:solidFill>
                  <a:srgbClr val="FF0000"/>
                </a:solidFill>
              </a:rPr>
              <a:t>categorical variables </a:t>
            </a:r>
            <a:r>
              <a:rPr lang="en-US" sz="2800" dirty="0" smtClean="0"/>
              <a:t>which has </a:t>
            </a:r>
            <a:r>
              <a:rPr lang="en-US" sz="2800" dirty="0" err="1" smtClean="0">
                <a:solidFill>
                  <a:srgbClr val="FF0000"/>
                </a:solidFill>
              </a:rPr>
              <a:t>discrite</a:t>
            </a:r>
            <a:r>
              <a:rPr lang="en-US" sz="2800" dirty="0" smtClean="0">
                <a:solidFill>
                  <a:srgbClr val="FF0000"/>
                </a:solidFill>
              </a:rPr>
              <a:t> values</a:t>
            </a:r>
            <a:r>
              <a:rPr lang="en-US" sz="2800" dirty="0" smtClean="0"/>
              <a:t>.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categorical </a:t>
            </a:r>
            <a:r>
              <a:rPr lang="en-US" sz="2800" dirty="0" smtClean="0">
                <a:solidFill>
                  <a:srgbClr val="FF0000"/>
                </a:solidFill>
              </a:rPr>
              <a:t>data  can be summarized </a:t>
            </a:r>
            <a:r>
              <a:rPr lang="en-US" sz="2800" dirty="0" smtClean="0"/>
              <a:t>by </a:t>
            </a:r>
            <a:r>
              <a:rPr lang="en-US" sz="2800" dirty="0" smtClean="0">
                <a:solidFill>
                  <a:srgbClr val="FF0000"/>
                </a:solidFill>
              </a:rPr>
              <a:t>using</a:t>
            </a:r>
            <a:r>
              <a:rPr lang="en-US" sz="2800" dirty="0" smtClean="0"/>
              <a:t> the function </a:t>
            </a:r>
            <a:r>
              <a:rPr lang="en-US" sz="2800" dirty="0" err="1" smtClean="0">
                <a:solidFill>
                  <a:srgbClr val="FF0000"/>
                </a:solidFill>
              </a:rPr>
              <a:t>value_counts</a:t>
            </a:r>
            <a:r>
              <a:rPr lang="en-US" sz="2800" dirty="0" smtClean="0">
                <a:solidFill>
                  <a:srgbClr val="FF0000"/>
                </a:solidFill>
              </a:rPr>
              <a:t>().</a:t>
            </a:r>
          </a:p>
          <a:p>
            <a:pPr lvl="0"/>
            <a:endParaRPr lang="en-US" sz="2800" dirty="0" smtClean="0"/>
          </a:p>
          <a:p>
            <a:r>
              <a:rPr lang="en-US" sz="2800" dirty="0" smtClean="0"/>
              <a:t>#</a:t>
            </a:r>
            <a:r>
              <a:rPr lang="en-US" sz="2800" dirty="0" smtClean="0">
                <a:solidFill>
                  <a:srgbClr val="FF0000"/>
                </a:solidFill>
              </a:rPr>
              <a:t>summarize categories of drive-wheels</a:t>
            </a:r>
          </a:p>
          <a:p>
            <a:r>
              <a:rPr lang="en-US" sz="2800" dirty="0" err="1" smtClean="0"/>
              <a:t>drive_wheels_count</a:t>
            </a:r>
            <a:r>
              <a:rPr lang="en-US" sz="2800" dirty="0" smtClean="0"/>
              <a:t> =</a:t>
            </a:r>
            <a:r>
              <a:rPr lang="en-US" sz="2800" dirty="0" err="1" smtClean="0"/>
              <a:t>df</a:t>
            </a:r>
            <a:r>
              <a:rPr lang="en-US" sz="2800" dirty="0" smtClean="0"/>
              <a:t>["drive-wheels"].</a:t>
            </a:r>
            <a:r>
              <a:rPr lang="en-US" sz="2800" dirty="0" err="1" smtClean="0"/>
              <a:t>value_counts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print(</a:t>
            </a:r>
            <a:r>
              <a:rPr lang="en-US" sz="2800" dirty="0" err="1" smtClean="0"/>
              <a:t>drive_wheels_count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fwd    118      </a:t>
            </a:r>
            <a:r>
              <a:rPr lang="en-US" sz="2800" dirty="0" err="1" smtClean="0"/>
              <a:t>rwd</a:t>
            </a:r>
            <a:r>
              <a:rPr lang="en-US" sz="2800" dirty="0" smtClean="0"/>
              <a:t>     764     wd      9     Name: drive-wheels,  </a:t>
            </a:r>
            <a:r>
              <a:rPr lang="en-US" sz="2800" dirty="0" err="1" smtClean="0"/>
              <a:t>dtype</a:t>
            </a:r>
            <a:r>
              <a:rPr lang="en-US" sz="2800" dirty="0" smtClean="0"/>
              <a:t>: int64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33056"/>
            <a:ext cx="11570635" cy="68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dirty="0" smtClean="0"/>
              <a:t>Descriptive Statistics is the </a:t>
            </a:r>
            <a:r>
              <a:rPr lang="en-US" sz="2800" dirty="0" smtClean="0">
                <a:solidFill>
                  <a:srgbClr val="FF0000"/>
                </a:solidFill>
              </a:rPr>
              <a:t>default process in Data analysis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Exploratory Data Analysis (</a:t>
            </a:r>
            <a:r>
              <a:rPr lang="en-US" sz="2800" dirty="0" smtClean="0">
                <a:solidFill>
                  <a:srgbClr val="FF0000"/>
                </a:solidFill>
              </a:rPr>
              <a:t>EDA</a:t>
            </a:r>
            <a:r>
              <a:rPr lang="en-US" sz="2800" dirty="0" smtClean="0"/>
              <a:t>) is </a:t>
            </a:r>
            <a:r>
              <a:rPr lang="en-US" sz="2800" dirty="0" smtClean="0">
                <a:solidFill>
                  <a:srgbClr val="FF0000"/>
                </a:solidFill>
              </a:rPr>
              <a:t>not complete without a Descriptive Statistic analysis.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Descriptive Statistics is divided into </a:t>
            </a:r>
            <a:r>
              <a:rPr lang="en-US" sz="2800" dirty="0" smtClean="0">
                <a:solidFill>
                  <a:srgbClr val="FF0000"/>
                </a:solidFill>
              </a:rPr>
              <a:t>two </a:t>
            </a:r>
            <a:r>
              <a:rPr lang="en-US" sz="2800" dirty="0" smtClean="0"/>
              <a:t>parts: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Measure of Central Data points and 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Measure of Dispersion.</a:t>
            </a:r>
            <a:r>
              <a:rPr lang="en-US" sz="2800" dirty="0" smtClean="0"/>
              <a:t> </a:t>
            </a:r>
          </a:p>
          <a:p>
            <a:pPr marL="514350" indent="-514350"/>
            <a:r>
              <a:rPr lang="en-US" sz="2800" b="1" u="sng" dirty="0" smtClean="0"/>
              <a:t>1. Measure of Central Data points:</a:t>
            </a:r>
            <a:endParaRPr lang="en-US" sz="2800" u="sng" dirty="0" smtClean="0"/>
          </a:p>
          <a:p>
            <a:r>
              <a:rPr lang="en-US" sz="2800" b="1" dirty="0" smtClean="0"/>
              <a:t>     </a:t>
            </a:r>
            <a:r>
              <a:rPr lang="en-US" sz="2800" dirty="0" smtClean="0"/>
              <a:t>The following operations are performed under Measure of Central Data points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Count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Mean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Mode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Median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346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computing Measure of central tendency</a:t>
            </a:r>
          </a:p>
          <a:p>
            <a:r>
              <a:rPr lang="en-US" sz="2800" b="1" u="sng" dirty="0" smtClean="0"/>
              <a:t>Example 2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matplotlib.pyplot</a:t>
            </a:r>
            <a:r>
              <a:rPr lang="en-US" sz="2800" dirty="0" smtClean="0"/>
              <a:t> as </a:t>
            </a:r>
            <a:r>
              <a:rPr lang="en-US" sz="2800" dirty="0" err="1" smtClean="0"/>
              <a:t>plt</a:t>
            </a:r>
            <a:endParaRPr lang="en-US" sz="2800" dirty="0" smtClean="0"/>
          </a:p>
          <a:p>
            <a:r>
              <a:rPr lang="en-US" sz="2800" dirty="0" err="1" smtClean="0"/>
              <a:t>df.make.value_counts</a:t>
            </a:r>
            <a:r>
              <a:rPr lang="en-US" sz="2800" dirty="0" smtClean="0"/>
              <a:t>().</a:t>
            </a:r>
            <a:r>
              <a:rPr lang="en-US" sz="2800" dirty="0" err="1" smtClean="0"/>
              <a:t>nlargest</a:t>
            </a:r>
            <a:r>
              <a:rPr lang="en-US" sz="2800" dirty="0" smtClean="0"/>
              <a:t>(30).plot(kind='bar', </a:t>
            </a:r>
            <a:r>
              <a:rPr lang="en-US" sz="2800" dirty="0" err="1" smtClean="0"/>
              <a:t>figsize</a:t>
            </a:r>
            <a:r>
              <a:rPr lang="en-US" sz="2800" dirty="0" smtClean="0"/>
              <a:t>=(14,8))</a:t>
            </a:r>
          </a:p>
          <a:p>
            <a:r>
              <a:rPr lang="en-US" sz="2800" dirty="0" err="1" smtClean="0"/>
              <a:t>plt.title</a:t>
            </a:r>
            <a:r>
              <a:rPr lang="en-US" sz="2800" dirty="0" smtClean="0"/>
              <a:t>("Number of cars by make")</a:t>
            </a:r>
          </a:p>
          <a:p>
            <a:r>
              <a:rPr lang="en-US" sz="2800" dirty="0" err="1" smtClean="0"/>
              <a:t>plt.ylabel</a:t>
            </a:r>
            <a:r>
              <a:rPr lang="en-US" sz="2800" dirty="0" smtClean="0"/>
              <a:t>('Number of cars')</a:t>
            </a:r>
          </a:p>
          <a:p>
            <a:r>
              <a:rPr lang="en-US" sz="2800" dirty="0" err="1" smtClean="0"/>
              <a:t>plt.xlabel</a:t>
            </a:r>
            <a:r>
              <a:rPr lang="en-US" sz="2800" dirty="0" smtClean="0"/>
              <a:t>('Make of the cars');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5127" y="3366653"/>
            <a:ext cx="7536873" cy="372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476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smtClean="0"/>
              <a:t>Range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difference between the max value to min value in a column </a:t>
            </a:r>
            <a:r>
              <a:rPr lang="en-US" sz="2800" dirty="0" smtClean="0"/>
              <a:t>is known as the range.</a:t>
            </a:r>
          </a:p>
          <a:p>
            <a:r>
              <a:rPr lang="en-US" sz="2800" b="1" dirty="0" smtClean="0"/>
              <a:t> </a:t>
            </a:r>
            <a:r>
              <a:rPr lang="en-US" sz="2800" b="1" u="sng" dirty="0" smtClean="0"/>
              <a:t>Standard Deviation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standard deviation value tells us </a:t>
            </a:r>
            <a:r>
              <a:rPr lang="en-US" sz="2800" dirty="0" smtClean="0">
                <a:solidFill>
                  <a:srgbClr val="FF0000"/>
                </a:solidFill>
              </a:rPr>
              <a:t>how much all data points deviate from the mean value.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standard deviation is </a:t>
            </a:r>
            <a:r>
              <a:rPr lang="en-US" sz="2800" dirty="0" smtClean="0">
                <a:solidFill>
                  <a:srgbClr val="FF0000"/>
                </a:solidFill>
              </a:rPr>
              <a:t>affected by the outliers because </a:t>
            </a:r>
            <a:r>
              <a:rPr lang="en-US" sz="2800" dirty="0" smtClean="0"/>
              <a:t>it uses the mean for its calculation.</a:t>
            </a:r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676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Formulas for Standard Deviation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Notations for Standard Deviation</a:t>
            </a:r>
            <a:endParaRPr lang="en-US" sz="2800" dirty="0" smtClean="0"/>
          </a:p>
          <a:p>
            <a:pPr lvl="0"/>
            <a:r>
              <a:rPr lang="en-US" sz="2800" dirty="0" smtClean="0"/>
              <a:t>σ = Standard Deviation</a:t>
            </a:r>
          </a:p>
          <a:p>
            <a:pPr lvl="0"/>
            <a:r>
              <a:rPr lang="en-US" sz="2800" dirty="0" smtClean="0"/>
              <a:t>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 = Terms Given in the Data</a:t>
            </a:r>
          </a:p>
          <a:p>
            <a:pPr lvl="0"/>
            <a:r>
              <a:rPr lang="en-US" sz="2800" dirty="0" smtClean="0"/>
              <a:t>x̄ = Mean</a:t>
            </a:r>
          </a:p>
          <a:p>
            <a:pPr lvl="0"/>
            <a:r>
              <a:rPr lang="en-US" sz="2800" dirty="0" smtClean="0"/>
              <a:t>n = Total number of Terms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3378" y="2522394"/>
            <a:ext cx="722324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6470071" cy="1389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smtClean="0"/>
              <a:t>Standard Deviation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Example for standard deviation </a:t>
            </a:r>
          </a:p>
          <a:p>
            <a:r>
              <a:rPr lang="en-US" sz="2800" dirty="0" smtClean="0"/>
              <a:t>#standard deviation of data set using std() function</a:t>
            </a:r>
          </a:p>
          <a:p>
            <a:r>
              <a:rPr lang="en-US" sz="2800" dirty="0" err="1" smtClean="0"/>
              <a:t>std_dev</a:t>
            </a:r>
            <a:r>
              <a:rPr lang="en-US" sz="2800" dirty="0" smtClean="0"/>
              <a:t> =df.std()</a:t>
            </a:r>
          </a:p>
          <a:p>
            <a:r>
              <a:rPr lang="en-US" sz="2800" dirty="0" smtClean="0"/>
              <a:t>print(</a:t>
            </a:r>
            <a:r>
              <a:rPr lang="en-US" sz="2800" dirty="0" err="1" smtClean="0"/>
              <a:t>std_dev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# standard deviation of the specific column</a:t>
            </a:r>
          </a:p>
          <a:p>
            <a:r>
              <a:rPr lang="en-US" sz="2800" dirty="0" err="1" smtClean="0"/>
              <a:t>sv_height</a:t>
            </a:r>
            <a:r>
              <a:rPr lang="en-US" sz="2800" dirty="0" smtClean="0"/>
              <a:t>=df.loc[:,"height"].std()</a:t>
            </a:r>
          </a:p>
          <a:p>
            <a:r>
              <a:rPr lang="en-US" sz="2800" dirty="0" smtClean="0"/>
              <a:t>print(</a:t>
            </a:r>
            <a:r>
              <a:rPr lang="en-US" sz="2800" dirty="0" err="1" smtClean="0"/>
              <a:t>sv_height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2.442525704031867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99565" y="1551709"/>
            <a:ext cx="4738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 err="1" smtClean="0"/>
              <a:t>symboling</a:t>
            </a:r>
            <a:r>
              <a:rPr lang="en-US" dirty="0" smtClean="0"/>
              <a:t>               1.250021</a:t>
            </a:r>
          </a:p>
          <a:p>
            <a:r>
              <a:rPr lang="en-US" dirty="0" smtClean="0"/>
              <a:t>normalized-losses      35.956490</a:t>
            </a:r>
          </a:p>
          <a:p>
            <a:r>
              <a:rPr lang="en-US" dirty="0" smtClean="0"/>
              <a:t>wheel-base              6.040994</a:t>
            </a:r>
          </a:p>
          <a:p>
            <a:r>
              <a:rPr lang="en-US" dirty="0" smtClean="0"/>
              <a:t>length                 12.339090</a:t>
            </a:r>
          </a:p>
          <a:p>
            <a:r>
              <a:rPr lang="en-US" dirty="0" smtClean="0"/>
              <a:t>width                   2.150274</a:t>
            </a:r>
          </a:p>
          <a:p>
            <a:r>
              <a:rPr lang="en-US" dirty="0" smtClean="0"/>
              <a:t>height                  2.442526</a:t>
            </a:r>
          </a:p>
          <a:p>
            <a:r>
              <a:rPr lang="en-US" dirty="0" smtClean="0"/>
              <a:t>curb-weight           522.557049</a:t>
            </a:r>
          </a:p>
          <a:p>
            <a:r>
              <a:rPr lang="en-US" dirty="0" smtClean="0"/>
              <a:t>engine-size            41.797123</a:t>
            </a:r>
          </a:p>
          <a:p>
            <a:r>
              <a:rPr lang="en-US" dirty="0" smtClean="0"/>
              <a:t>bore                    0.274054</a:t>
            </a:r>
          </a:p>
          <a:p>
            <a:r>
              <a:rPr lang="en-US" dirty="0" smtClean="0"/>
              <a:t>stroke                  0.318023</a:t>
            </a:r>
          </a:p>
          <a:p>
            <a:r>
              <a:rPr lang="en-US" dirty="0" smtClean="0"/>
              <a:t>compression-ratio       3.888216</a:t>
            </a:r>
          </a:p>
          <a:p>
            <a:r>
              <a:rPr lang="en-US" dirty="0" smtClean="0"/>
              <a:t>horsepower             39.612384</a:t>
            </a:r>
          </a:p>
          <a:p>
            <a:r>
              <a:rPr lang="en-US" dirty="0" smtClean="0"/>
              <a:t>peak-rpm              479.820136</a:t>
            </a:r>
          </a:p>
          <a:p>
            <a:r>
              <a:rPr lang="en-US" dirty="0" smtClean="0"/>
              <a:t>city-mpg                6.529812</a:t>
            </a:r>
          </a:p>
          <a:p>
            <a:r>
              <a:rPr lang="en-US" dirty="0" smtClean="0"/>
              <a:t>highway-mpg             6.874645</a:t>
            </a:r>
          </a:p>
          <a:p>
            <a:r>
              <a:rPr lang="en-US" dirty="0" smtClean="0"/>
              <a:t>price                7898.957924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26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smtClean="0"/>
              <a:t>Variance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Variance is the </a:t>
            </a:r>
            <a:r>
              <a:rPr lang="en-US" sz="2800" dirty="0" smtClean="0">
                <a:solidFill>
                  <a:srgbClr val="FF0000"/>
                </a:solidFill>
              </a:rPr>
              <a:t>square of standard deviation</a:t>
            </a:r>
            <a:r>
              <a:rPr lang="en-US" sz="2800" dirty="0" smtClean="0"/>
              <a:t>. </a:t>
            </a:r>
          </a:p>
          <a:p>
            <a:r>
              <a:rPr lang="en-US" sz="2800" b="1" dirty="0" smtClean="0"/>
              <a:t>		Variance = (Standard deviation)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= σ</a:t>
            </a:r>
            <a:r>
              <a:rPr lang="en-US" sz="2800" b="1" baseline="30000" dirty="0" smtClean="0"/>
              <a:t>2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the case of outliers, the variance value becomes large and noticeable.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6691744" cy="126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smtClean="0"/>
              <a:t>Variance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Example for standard variance </a:t>
            </a:r>
          </a:p>
          <a:p>
            <a:r>
              <a:rPr lang="en-US" sz="2800" dirty="0" smtClean="0"/>
              <a:t># variance of data set using </a:t>
            </a:r>
            <a:r>
              <a:rPr lang="en-US" sz="2800" dirty="0" err="1" smtClean="0"/>
              <a:t>var</a:t>
            </a:r>
            <a:r>
              <a:rPr lang="en-US" sz="2800" dirty="0" smtClean="0"/>
              <a:t>() </a:t>
            </a:r>
            <a:r>
              <a:rPr lang="en-US" sz="2800" dirty="0" err="1" smtClean="0"/>
              <a:t>functionvariance</a:t>
            </a:r>
            <a:r>
              <a:rPr lang="en-US" sz="2800" dirty="0" smtClean="0"/>
              <a:t>=df.var()</a:t>
            </a:r>
          </a:p>
          <a:p>
            <a:r>
              <a:rPr lang="en-US" sz="2800" dirty="0" smtClean="0"/>
              <a:t>print(variance)</a:t>
            </a:r>
          </a:p>
          <a:p>
            <a:r>
              <a:rPr lang="en-US" sz="2800" dirty="0" smtClean="0"/>
              <a:t>#variance of the specific column</a:t>
            </a:r>
          </a:p>
          <a:p>
            <a:r>
              <a:rPr lang="en-US" sz="2800" dirty="0" err="1" smtClean="0"/>
              <a:t>var_height</a:t>
            </a:r>
            <a:r>
              <a:rPr lang="en-US" sz="2800" dirty="0" smtClean="0"/>
              <a:t>=df.loc[:,"height"].</a:t>
            </a:r>
            <a:r>
              <a:rPr lang="en-US" sz="2800" dirty="0" err="1" smtClean="0"/>
              <a:t>var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print(</a:t>
            </a:r>
            <a:r>
              <a:rPr lang="en-US" sz="2800" dirty="0" err="1" smtClean="0"/>
              <a:t>var_height</a:t>
            </a:r>
            <a:r>
              <a:rPr lang="en-US" sz="2800" dirty="0" smtClean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5.965931814856368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08618" y="1551709"/>
            <a:ext cx="50292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 err="1" smtClean="0"/>
              <a:t>symboling</a:t>
            </a:r>
            <a:r>
              <a:rPr lang="en-US" dirty="0" smtClean="0"/>
              <a:t>            1.562552e+00</a:t>
            </a:r>
          </a:p>
          <a:p>
            <a:r>
              <a:rPr lang="en-US" dirty="0" smtClean="0"/>
              <a:t>normalized-losses    1.292869e+03</a:t>
            </a:r>
          </a:p>
          <a:p>
            <a:r>
              <a:rPr lang="en-US" dirty="0" smtClean="0"/>
              <a:t>wheel-base           3.649361e+01l</a:t>
            </a:r>
          </a:p>
          <a:p>
            <a:r>
              <a:rPr lang="en-US" dirty="0" err="1" smtClean="0"/>
              <a:t>ength</a:t>
            </a:r>
            <a:r>
              <a:rPr lang="en-US" dirty="0" smtClean="0"/>
              <a:t>               1.522531e+02</a:t>
            </a:r>
          </a:p>
          <a:p>
            <a:r>
              <a:rPr lang="en-US" dirty="0" smtClean="0"/>
              <a:t>width                4.623677e+00</a:t>
            </a:r>
          </a:p>
          <a:p>
            <a:r>
              <a:rPr lang="en-US" dirty="0" smtClean="0"/>
              <a:t>height               5.965932e+00</a:t>
            </a:r>
          </a:p>
          <a:p>
            <a:r>
              <a:rPr lang="en-US" dirty="0" smtClean="0"/>
              <a:t>curb-weight          2.730659e+05</a:t>
            </a:r>
          </a:p>
          <a:p>
            <a:r>
              <a:rPr lang="en-US" dirty="0" smtClean="0"/>
              <a:t>engine-size          1.746999e+03</a:t>
            </a:r>
          </a:p>
          <a:p>
            <a:r>
              <a:rPr lang="en-US" dirty="0" smtClean="0"/>
              <a:t>bore                 7.510565e-02</a:t>
            </a:r>
          </a:p>
          <a:p>
            <a:r>
              <a:rPr lang="en-US" dirty="0" smtClean="0"/>
              <a:t>stroke               1.011384e-01</a:t>
            </a:r>
          </a:p>
          <a:p>
            <a:r>
              <a:rPr lang="en-US" dirty="0" smtClean="0"/>
              <a:t>compression-ratio    1.511822e+01</a:t>
            </a:r>
          </a:p>
          <a:p>
            <a:r>
              <a:rPr lang="en-US" dirty="0" smtClean="0"/>
              <a:t>horsepower           1.569141e+03</a:t>
            </a:r>
          </a:p>
          <a:p>
            <a:r>
              <a:rPr lang="en-US" dirty="0" smtClean="0"/>
              <a:t>peak-rpm             2.302274e+05</a:t>
            </a:r>
          </a:p>
          <a:p>
            <a:r>
              <a:rPr lang="en-US" dirty="0" smtClean="0"/>
              <a:t>city-mpg             4.263844e+01</a:t>
            </a:r>
          </a:p>
          <a:p>
            <a:r>
              <a:rPr lang="en-US" dirty="0" smtClean="0"/>
              <a:t>highway-mpg          4.726074e+01</a:t>
            </a:r>
          </a:p>
          <a:p>
            <a:r>
              <a:rPr lang="en-US" dirty="0" smtClean="0"/>
              <a:t>price                6.239354e+07</a:t>
            </a:r>
          </a:p>
          <a:p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691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err="1" smtClean="0"/>
              <a:t>Skewness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Ideally, the distribution of data should be in the shape of Gaussian (bell curve).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But practically, data shapes are skewed or have asymmetry. This is known as </a:t>
            </a:r>
            <a:r>
              <a:rPr lang="en-US" sz="2800" dirty="0" err="1" smtClean="0"/>
              <a:t>skewness</a:t>
            </a:r>
            <a:r>
              <a:rPr lang="en-US" sz="2800" dirty="0" smtClean="0"/>
              <a:t> in data.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Formula for </a:t>
            </a:r>
            <a:r>
              <a:rPr lang="en-US" sz="2800" dirty="0" err="1" smtClean="0"/>
              <a:t>skewness</a:t>
            </a:r>
            <a:r>
              <a:rPr lang="en-US" sz="2800" dirty="0" smtClean="0"/>
              <a:t> is: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		Skew = 3 * (Mean – Median) / Standard Deviation</a:t>
            </a:r>
          </a:p>
          <a:p>
            <a:r>
              <a:rPr lang="en-US" sz="2800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Skewness</a:t>
            </a:r>
            <a:r>
              <a:rPr lang="en-US" sz="2800" dirty="0" smtClean="0"/>
              <a:t> value </a:t>
            </a:r>
            <a:r>
              <a:rPr lang="en-US" sz="2800" dirty="0" smtClean="0">
                <a:solidFill>
                  <a:srgbClr val="FF0000"/>
                </a:solidFill>
              </a:rPr>
              <a:t>can be negative (left) skew or positive (right) skew</a:t>
            </a:r>
            <a:r>
              <a:rPr lang="en-US" sz="2800" dirty="0" smtClean="0"/>
              <a:t>. Its value should be close to zero.</a:t>
            </a:r>
          </a:p>
          <a:p>
            <a:pPr lvl="0"/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5902035" cy="1605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err="1" smtClean="0"/>
              <a:t>Skewness</a:t>
            </a:r>
            <a:endParaRPr lang="en-US" sz="2800" b="1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Example for </a:t>
            </a:r>
            <a:r>
              <a:rPr lang="en-US" sz="2800" dirty="0" err="1" smtClean="0"/>
              <a:t>skewness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df.skew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 err="1" smtClean="0"/>
              <a:t>skewness</a:t>
            </a:r>
            <a:r>
              <a:rPr lang="en-US" sz="2800" dirty="0" smtClean="0"/>
              <a:t> of the specific column</a:t>
            </a:r>
          </a:p>
          <a:p>
            <a:r>
              <a:rPr lang="en-US" sz="2800" dirty="0" smtClean="0"/>
              <a:t>df.loc[:,"height"].skew() 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0.06413448813322854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49492" y="1717963"/>
            <a:ext cx="31034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 err="1" smtClean="0"/>
              <a:t>symboling</a:t>
            </a:r>
            <a:r>
              <a:rPr lang="en-US" dirty="0" smtClean="0"/>
              <a:t> 0.204275 normalized-losses 0.209007 wheel-base 1.041170</a:t>
            </a:r>
          </a:p>
          <a:p>
            <a:r>
              <a:rPr lang="en-US" dirty="0" smtClean="0"/>
              <a:t> length 0.154086 </a:t>
            </a:r>
          </a:p>
          <a:p>
            <a:r>
              <a:rPr lang="en-US" dirty="0" smtClean="0"/>
              <a:t>width 0.900685 </a:t>
            </a:r>
          </a:p>
          <a:p>
            <a:r>
              <a:rPr lang="en-US" dirty="0" smtClean="0"/>
              <a:t>height 0.064134 </a:t>
            </a:r>
          </a:p>
          <a:p>
            <a:r>
              <a:rPr lang="en-US" dirty="0" smtClean="0"/>
              <a:t>curb-weight 0.668942 </a:t>
            </a:r>
          </a:p>
          <a:p>
            <a:r>
              <a:rPr lang="en-US" dirty="0" smtClean="0"/>
              <a:t>engine-size 1.934993 </a:t>
            </a:r>
          </a:p>
          <a:p>
            <a:r>
              <a:rPr lang="en-US" dirty="0" smtClean="0"/>
              <a:t>bore 0.013419</a:t>
            </a:r>
          </a:p>
          <a:p>
            <a:r>
              <a:rPr lang="en-US" dirty="0" smtClean="0"/>
              <a:t> stroke -0.669515 </a:t>
            </a:r>
          </a:p>
          <a:p>
            <a:r>
              <a:rPr lang="en-US" dirty="0" smtClean="0"/>
              <a:t>compression-ratio 2.682640 horsepower 1.391224 </a:t>
            </a:r>
          </a:p>
          <a:p>
            <a:r>
              <a:rPr lang="en-US" dirty="0" smtClean="0"/>
              <a:t>peak-rpm 0.073094 </a:t>
            </a:r>
          </a:p>
          <a:p>
            <a:r>
              <a:rPr lang="en-US" dirty="0" smtClean="0"/>
              <a:t>city-mpg 0.673533 </a:t>
            </a:r>
          </a:p>
          <a:p>
            <a:r>
              <a:rPr lang="en-US" dirty="0" smtClean="0"/>
              <a:t>highway-mpg 0.549104 </a:t>
            </a:r>
          </a:p>
          <a:p>
            <a:r>
              <a:rPr lang="en-US" dirty="0" smtClean="0"/>
              <a:t>price 1.812335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dtype</a:t>
            </a:r>
            <a:r>
              <a:rPr lang="en-US" dirty="0" smtClean="0"/>
              <a:t>: float64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002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smtClean="0"/>
              <a:t>Percentiles or Quartiles</a:t>
            </a:r>
            <a:endParaRPr lang="en-US" sz="2800" u="sng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Column values can be spread by calculating the summary of several percentiles</a:t>
            </a:r>
            <a:r>
              <a:rPr lang="en-US" sz="2800" dirty="0" smtClean="0"/>
              <a:t>.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/>
              <a:t>Median is also known as the 50th percentile of data.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Here is a different percentile.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 minimum value equals to 0th percentile.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 maximum value equals to 100th percentile.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 first quartile equals to 25th percentile.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The third quartile equals to 75th percentile.</a:t>
            </a:r>
          </a:p>
          <a:p>
            <a:r>
              <a:rPr lang="en-US" sz="2800" b="1" dirty="0" smtClean="0"/>
              <a:t> </a:t>
            </a:r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648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smtClean="0"/>
              <a:t>Quartiles</a:t>
            </a:r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It divides the data set into four equal points.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First quartile = 25th percentile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Second quartile = 50th percentile (Median)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Third quartile = 75th percentile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Based on the quartile, there is a another measure called </a:t>
            </a:r>
            <a:r>
              <a:rPr lang="en-US" sz="2800" dirty="0" smtClean="0">
                <a:solidFill>
                  <a:srgbClr val="FF0000"/>
                </a:solidFill>
              </a:rPr>
              <a:t>inter-quartile range that also measures the variability in the dataset</a:t>
            </a:r>
            <a:r>
              <a:rPr lang="en-US" sz="2800" dirty="0" smtClean="0"/>
              <a:t>. It is defined as:</a:t>
            </a:r>
          </a:p>
          <a:p>
            <a:pPr lvl="0"/>
            <a:r>
              <a:rPr lang="en-US" sz="2800" dirty="0" smtClean="0"/>
              <a:t>			IQR = Q3 - Q1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IQR is not affected by the presence of outliers.</a:t>
            </a:r>
          </a:p>
          <a:p>
            <a:pPr lvl="0"/>
            <a:endParaRPr lang="en-US" sz="2800" dirty="0" smtClean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2.  Measure of Dispersion</a:t>
            </a:r>
            <a:endParaRPr lang="en-US" sz="2800" u="sng" dirty="0" smtClean="0"/>
          </a:p>
          <a:p>
            <a:r>
              <a:rPr lang="en-US" sz="2800" dirty="0" smtClean="0"/>
              <a:t>	The following </a:t>
            </a:r>
            <a:r>
              <a:rPr lang="en-US" sz="2800" dirty="0" smtClean="0">
                <a:solidFill>
                  <a:srgbClr val="FF0000"/>
                </a:solidFill>
              </a:rPr>
              <a:t>operations</a:t>
            </a:r>
            <a:r>
              <a:rPr lang="en-US" sz="2800" dirty="0" smtClean="0"/>
              <a:t> are performed under Measure of Dispersion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Range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Percentiles (or) Quartiles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Standard deviation</a:t>
            </a:r>
            <a:endParaRPr lang="en-US" sz="28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dirty="0" smtClean="0"/>
              <a:t>Variance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 smtClean="0"/>
              <a:t>Skewness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562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smtClean="0"/>
              <a:t>Quartiles</a:t>
            </a:r>
            <a:endParaRPr lang="en-US" sz="2800" dirty="0" smtClean="0"/>
          </a:p>
          <a:p>
            <a:r>
              <a:rPr lang="en-US" sz="2800" b="1" dirty="0" smtClean="0"/>
              <a:t>Example 1:</a:t>
            </a:r>
          </a:p>
          <a:p>
            <a:r>
              <a:rPr lang="en-US" sz="2800" dirty="0" smtClean="0"/>
              <a:t>price = </a:t>
            </a:r>
            <a:r>
              <a:rPr lang="en-US" sz="2800" dirty="0" err="1" smtClean="0"/>
              <a:t>df.price.sort_values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Q1 = </a:t>
            </a:r>
            <a:r>
              <a:rPr lang="en-US" sz="2800" dirty="0" err="1" smtClean="0"/>
              <a:t>np.percentile</a:t>
            </a:r>
            <a:r>
              <a:rPr lang="en-US" sz="2800" dirty="0" smtClean="0"/>
              <a:t>(price, 25)</a:t>
            </a:r>
          </a:p>
          <a:p>
            <a:r>
              <a:rPr lang="en-US" sz="2800" dirty="0" smtClean="0"/>
              <a:t>Q2 = </a:t>
            </a:r>
            <a:r>
              <a:rPr lang="en-US" sz="2800" dirty="0" err="1" smtClean="0"/>
              <a:t>np.percentile</a:t>
            </a:r>
            <a:r>
              <a:rPr lang="en-US" sz="2800" dirty="0" smtClean="0"/>
              <a:t>(price, 50)</a:t>
            </a:r>
          </a:p>
          <a:p>
            <a:r>
              <a:rPr lang="en-US" sz="2800" dirty="0" smtClean="0"/>
              <a:t>Q3 = </a:t>
            </a:r>
            <a:r>
              <a:rPr lang="en-US" sz="2800" dirty="0" err="1" smtClean="0"/>
              <a:t>np.percentile</a:t>
            </a:r>
            <a:r>
              <a:rPr lang="en-US" sz="2800" dirty="0" smtClean="0"/>
              <a:t>(price, 75)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IQR = Q3 - Q1</a:t>
            </a:r>
          </a:p>
          <a:p>
            <a:r>
              <a:rPr lang="en-US" sz="2800" dirty="0" smtClean="0"/>
              <a:t>IQR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8718.5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5" y="1136075"/>
            <a:ext cx="10612580" cy="14760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Measures of Dispersion</a:t>
            </a:r>
            <a:endParaRPr lang="en-US" sz="2800" dirty="0" smtClean="0"/>
          </a:p>
          <a:p>
            <a:r>
              <a:rPr lang="en-US" sz="2800" b="1" u="sng" dirty="0" smtClean="0"/>
              <a:t>Quartiles</a:t>
            </a:r>
            <a:endParaRPr lang="en-US" sz="2800" dirty="0" smtClean="0"/>
          </a:p>
          <a:p>
            <a:r>
              <a:rPr lang="en-US" sz="2800" b="1" dirty="0" smtClean="0"/>
              <a:t>Example 2:</a:t>
            </a:r>
          </a:p>
          <a:p>
            <a:r>
              <a:rPr lang="en-US" sz="2800" dirty="0" smtClean="0"/>
              <a:t>#calculating 30th percentile of heights in dataset</a:t>
            </a:r>
          </a:p>
          <a:p>
            <a:r>
              <a:rPr lang="en-US" sz="2800" dirty="0" smtClean="0"/>
              <a:t>height = </a:t>
            </a:r>
            <a:r>
              <a:rPr lang="en-US" sz="2800" dirty="0" err="1" smtClean="0"/>
              <a:t>df</a:t>
            </a:r>
            <a:r>
              <a:rPr lang="en-US" sz="2800" dirty="0" smtClean="0"/>
              <a:t>["height"]</a:t>
            </a:r>
          </a:p>
          <a:p>
            <a:r>
              <a:rPr lang="en-US" sz="2800" dirty="0" smtClean="0"/>
              <a:t>percentile = </a:t>
            </a:r>
            <a:r>
              <a:rPr lang="en-US" sz="2800" dirty="0" err="1" smtClean="0"/>
              <a:t>np.percentile</a:t>
            </a:r>
            <a:r>
              <a:rPr lang="en-US" sz="2800" dirty="0" smtClean="0"/>
              <a:t>(height, 50,)</a:t>
            </a:r>
          </a:p>
          <a:p>
            <a:r>
              <a:rPr lang="en-US" sz="2800" dirty="0" smtClean="0"/>
              <a:t>print(percentile)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>
                <a:solidFill>
                  <a:srgbClr val="FF0000"/>
                </a:solidFill>
              </a:rPr>
              <a:t>54.1</a:t>
            </a:r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1963244" y="23420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Thank You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Example: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Consider a file: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Data.csv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contains </a:t>
            </a:r>
            <a:r>
              <a:rPr lang="en-US" sz="2800" dirty="0" smtClean="0">
                <a:solidFill>
                  <a:srgbClr val="FF0000"/>
                </a:solidFill>
              </a:rPr>
              <a:t>206 lines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26 columns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Before starting descriptive statistics analysis complete the </a:t>
            </a:r>
            <a:r>
              <a:rPr lang="en-US" sz="2800" b="1" u="sng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collection and cleaning process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96837" y="2288951"/>
            <a:ext cx="8132618" cy="276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829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Collection:</a:t>
            </a:r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loading data set as Pandas </a:t>
            </a:r>
            <a:r>
              <a:rPr lang="en-US" sz="2800" dirty="0" err="1" smtClean="0">
                <a:solidFill>
                  <a:srgbClr val="FF0000"/>
                </a:solidFill>
              </a:rPr>
              <a:t>dataframe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import pandas as pd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 = </a:t>
            </a:r>
            <a:r>
              <a:rPr lang="en-US" sz="2800" dirty="0" err="1" smtClean="0"/>
              <a:t>pd.DataFrame</a:t>
            </a:r>
            <a:r>
              <a:rPr lang="en-US" sz="2800" dirty="0" smtClean="0"/>
              <a:t>()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 = </a:t>
            </a:r>
            <a:r>
              <a:rPr lang="en-US" sz="2800" dirty="0" err="1" smtClean="0"/>
              <a:t>pd.read_csv</a:t>
            </a:r>
            <a:r>
              <a:rPr lang="en-US" sz="2800" dirty="0" smtClean="0"/>
              <a:t>("https://raw.githubusercontent.com/PacktPublishing/hands-on-exploratory-data-analysis-with-python/master/Chapter%205/data.csv")</a:t>
            </a:r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df.head</a:t>
            </a:r>
            <a:r>
              <a:rPr lang="en-US" sz="2800" dirty="0" smtClean="0"/>
              <a:t>()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contains 206 lines and 26 columns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Before starting analysis complete the </a:t>
            </a:r>
            <a:r>
              <a:rPr lang="en-US" sz="2800" b="1" u="sng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collection and cleaning process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872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Collection: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df.dtypes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contains 206 lines and 26 columns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Before starting analysis complete the </a:t>
            </a:r>
            <a:r>
              <a:rPr lang="en-US" sz="2800" b="1" u="sng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collection and cleaning process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38400" y="1804496"/>
            <a:ext cx="8104909" cy="215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7927" y="4124256"/>
            <a:ext cx="6774873" cy="3080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126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Cleaning</a:t>
            </a:r>
            <a:endParaRPr lang="en-US" sz="2800" b="1" dirty="0" smtClean="0"/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Find out the number of values which are not numeric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['price'].</a:t>
            </a:r>
            <a:r>
              <a:rPr lang="en-US" sz="2800" dirty="0" err="1" smtClean="0"/>
              <a:t>str.isnumeric</a:t>
            </a:r>
            <a:r>
              <a:rPr lang="en-US" sz="2800" dirty="0" smtClean="0"/>
              <a:t>().</a:t>
            </a:r>
            <a:r>
              <a:rPr lang="en-US" sz="2800" dirty="0" err="1" smtClean="0"/>
              <a:t>value_counts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List out the values which are not numeric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['price'].loc[</a:t>
            </a:r>
            <a:r>
              <a:rPr lang="en-US" sz="2800" dirty="0" err="1" smtClean="0"/>
              <a:t>df</a:t>
            </a:r>
            <a:r>
              <a:rPr lang="en-US" sz="2800" dirty="0" smtClean="0"/>
              <a:t>['price'].</a:t>
            </a:r>
            <a:r>
              <a:rPr lang="en-US" sz="2800" dirty="0" err="1" smtClean="0"/>
              <a:t>str.isnumeric</a:t>
            </a:r>
            <a:r>
              <a:rPr lang="en-US" sz="2800" dirty="0" smtClean="0"/>
              <a:t>() == False]</a:t>
            </a:r>
          </a:p>
          <a:p>
            <a:r>
              <a:rPr lang="en-US" sz="2800" dirty="0" smtClean="0"/>
              <a:t>#</a:t>
            </a:r>
            <a:r>
              <a:rPr lang="en-US" sz="2800" dirty="0" smtClean="0">
                <a:solidFill>
                  <a:srgbClr val="FF0000"/>
                </a:solidFill>
              </a:rPr>
              <a:t>Setting the missing value to mean of price and convert the </a:t>
            </a:r>
            <a:r>
              <a:rPr lang="en-US" sz="2800" dirty="0" err="1" smtClean="0">
                <a:solidFill>
                  <a:srgbClr val="FF0000"/>
                </a:solidFill>
              </a:rPr>
              <a:t>datatype</a:t>
            </a:r>
            <a:r>
              <a:rPr lang="en-US" sz="2800" dirty="0" smtClean="0">
                <a:solidFill>
                  <a:srgbClr val="FF0000"/>
                </a:solidFill>
              </a:rPr>
              <a:t> to integer</a:t>
            </a:r>
          </a:p>
          <a:p>
            <a:r>
              <a:rPr lang="en-US" sz="2800" dirty="0" smtClean="0"/>
              <a:t>price = </a:t>
            </a:r>
            <a:r>
              <a:rPr lang="en-US" sz="2800" dirty="0" err="1" smtClean="0"/>
              <a:t>df</a:t>
            </a:r>
            <a:r>
              <a:rPr lang="en-US" sz="2800" dirty="0" smtClean="0"/>
              <a:t>['price'].loc[</a:t>
            </a:r>
            <a:r>
              <a:rPr lang="en-US" sz="2800" dirty="0" err="1" smtClean="0"/>
              <a:t>df</a:t>
            </a:r>
            <a:r>
              <a:rPr lang="en-US" sz="2800" dirty="0" smtClean="0"/>
              <a:t>['price'] != '?']</a:t>
            </a:r>
          </a:p>
          <a:p>
            <a:r>
              <a:rPr lang="en-US" sz="2800" dirty="0" err="1" smtClean="0"/>
              <a:t>pmean</a:t>
            </a:r>
            <a:r>
              <a:rPr lang="en-US" sz="2800" dirty="0" smtClean="0"/>
              <a:t> = </a:t>
            </a:r>
            <a:r>
              <a:rPr lang="en-US" sz="2800" dirty="0" err="1" smtClean="0"/>
              <a:t>price.astype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).</a:t>
            </a:r>
            <a:r>
              <a:rPr lang="en-US" sz="2800" dirty="0" err="1" smtClean="0"/>
              <a:t>astype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).mean()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['price'] = </a:t>
            </a:r>
            <a:r>
              <a:rPr lang="en-US" sz="2800" dirty="0" err="1" smtClean="0"/>
              <a:t>df</a:t>
            </a:r>
            <a:r>
              <a:rPr lang="en-US" sz="2800" dirty="0" smtClean="0"/>
              <a:t>['price'].replace('?',</a:t>
            </a:r>
            <a:r>
              <a:rPr lang="en-US" sz="2800" dirty="0" err="1" smtClean="0"/>
              <a:t>pmean</a:t>
            </a:r>
            <a:r>
              <a:rPr lang="en-US" sz="2800" dirty="0" smtClean="0"/>
              <a:t>).</a:t>
            </a:r>
            <a:r>
              <a:rPr lang="en-US" sz="2800" dirty="0" err="1" smtClean="0"/>
              <a:t>astype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df.dtypes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contains 206 lines and 26 columns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Before starting analysis complete the </a:t>
            </a:r>
            <a:r>
              <a:rPr lang="en-US" sz="2800" b="1" u="sng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collection and cleaning process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130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Cleaning</a:t>
            </a: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</a:t>
            </a:r>
            <a:r>
              <a:rPr lang="en-US" sz="2800" dirty="0" smtClean="0"/>
              <a:t>['price'].head()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Cleaning the horsepower losses field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['horsepower'].</a:t>
            </a:r>
            <a:r>
              <a:rPr lang="en-US" sz="2800" dirty="0" err="1" smtClean="0"/>
              <a:t>str.isnumeric</a:t>
            </a:r>
            <a:r>
              <a:rPr lang="en-US" sz="2800" dirty="0" smtClean="0"/>
              <a:t>().</a:t>
            </a:r>
            <a:r>
              <a:rPr lang="en-US" sz="2800" dirty="0" err="1" smtClean="0"/>
              <a:t>value_counts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horsepower = </a:t>
            </a:r>
            <a:r>
              <a:rPr lang="en-US" sz="2800" dirty="0" err="1" smtClean="0"/>
              <a:t>df</a:t>
            </a:r>
            <a:r>
              <a:rPr lang="en-US" sz="2800" dirty="0" smtClean="0"/>
              <a:t>['horsepower'].loc[</a:t>
            </a:r>
            <a:r>
              <a:rPr lang="en-US" sz="2800" dirty="0" err="1" smtClean="0"/>
              <a:t>df</a:t>
            </a:r>
            <a:r>
              <a:rPr lang="en-US" sz="2800" dirty="0" smtClean="0"/>
              <a:t>['horsepower'] != '?']</a:t>
            </a:r>
          </a:p>
          <a:p>
            <a:r>
              <a:rPr lang="en-US" sz="2800" dirty="0" err="1" smtClean="0"/>
              <a:t>hpmean</a:t>
            </a:r>
            <a:r>
              <a:rPr lang="en-US" sz="2800" dirty="0" smtClean="0"/>
              <a:t> = </a:t>
            </a:r>
            <a:r>
              <a:rPr lang="en-US" sz="2800" dirty="0" err="1" smtClean="0"/>
              <a:t>horsepower.astype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).</a:t>
            </a:r>
            <a:r>
              <a:rPr lang="en-US" sz="2800" dirty="0" err="1" smtClean="0"/>
              <a:t>astype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).mean()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['horsepower'] = </a:t>
            </a:r>
            <a:r>
              <a:rPr lang="en-US" sz="2800" dirty="0" err="1" smtClean="0"/>
              <a:t>df</a:t>
            </a:r>
            <a:r>
              <a:rPr lang="en-US" sz="2800" dirty="0" smtClean="0"/>
              <a:t>['horsepower'].replace('?',</a:t>
            </a:r>
            <a:r>
              <a:rPr lang="en-US" sz="2800" dirty="0" err="1" smtClean="0"/>
              <a:t>hpmean</a:t>
            </a:r>
            <a:r>
              <a:rPr lang="en-US" sz="2800" dirty="0" smtClean="0"/>
              <a:t>).</a:t>
            </a:r>
            <a:r>
              <a:rPr lang="en-US" sz="2800" dirty="0" err="1" smtClean="0"/>
              <a:t>astype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err="1" smtClean="0"/>
              <a:t>df.dtypes</a:t>
            </a:r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contains 206 lines and 26 columns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Before starting analysis complete the </a:t>
            </a:r>
            <a:r>
              <a:rPr lang="en-US" sz="2800" b="1" u="sng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collection and cleaning process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17818" y="2396836"/>
            <a:ext cx="4239491" cy="153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Descriptive Statistics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205346"/>
            <a:ext cx="11570635" cy="1174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Data Cleaning</a:t>
            </a:r>
            <a:endParaRPr lang="en-US" sz="28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df</a:t>
            </a:r>
            <a:r>
              <a:rPr lang="en-US" sz="2800" dirty="0" smtClean="0"/>
              <a:t>['horsepower'].head()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# </a:t>
            </a:r>
            <a:r>
              <a:rPr lang="en-US" sz="2800" dirty="0" smtClean="0">
                <a:solidFill>
                  <a:srgbClr val="FF0000"/>
                </a:solidFill>
              </a:rPr>
              <a:t>Cleaning the Normalized losses field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</a:t>
            </a:r>
            <a:r>
              <a:rPr lang="en-US" sz="2800" dirty="0" err="1" smtClean="0"/>
              <a:t>df</a:t>
            </a:r>
            <a:r>
              <a:rPr lang="en-US" sz="2800" dirty="0" smtClean="0"/>
              <a:t>['normalized-losses']=='?'].count()</a:t>
            </a:r>
          </a:p>
          <a:p>
            <a:r>
              <a:rPr lang="en-US" sz="2800" dirty="0" err="1" smtClean="0"/>
              <a:t>nl</a:t>
            </a:r>
            <a:r>
              <a:rPr lang="en-US" sz="2800" dirty="0" smtClean="0"/>
              <a:t>=</a:t>
            </a:r>
            <a:r>
              <a:rPr lang="en-US" sz="2800" dirty="0" err="1" smtClean="0"/>
              <a:t>df</a:t>
            </a:r>
            <a:r>
              <a:rPr lang="en-US" sz="2800" dirty="0" smtClean="0"/>
              <a:t>['normalized-losses'].loc[</a:t>
            </a:r>
            <a:r>
              <a:rPr lang="en-US" sz="2800" dirty="0" err="1" smtClean="0"/>
              <a:t>df</a:t>
            </a:r>
            <a:r>
              <a:rPr lang="en-US" sz="2800" dirty="0" smtClean="0"/>
              <a:t>['normalized-losses'] !='?'].count()</a:t>
            </a:r>
          </a:p>
          <a:p>
            <a:r>
              <a:rPr lang="en-US" sz="2800" dirty="0" err="1" smtClean="0"/>
              <a:t>nmean</a:t>
            </a:r>
            <a:r>
              <a:rPr lang="en-US" sz="2800" dirty="0" smtClean="0"/>
              <a:t>=</a:t>
            </a:r>
            <a:r>
              <a:rPr lang="en-US" sz="2800" dirty="0" err="1" smtClean="0"/>
              <a:t>nl.astype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).</a:t>
            </a:r>
            <a:r>
              <a:rPr lang="en-US" sz="2800" dirty="0" err="1" smtClean="0"/>
              <a:t>astype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).mean()</a:t>
            </a:r>
          </a:p>
          <a:p>
            <a:r>
              <a:rPr lang="en-US" sz="2800" dirty="0" err="1" smtClean="0"/>
              <a:t>df</a:t>
            </a:r>
            <a:r>
              <a:rPr lang="en-US" sz="2800" dirty="0" smtClean="0"/>
              <a:t>['normalized-losses'] = </a:t>
            </a:r>
            <a:r>
              <a:rPr lang="en-US" sz="2800" dirty="0" err="1" smtClean="0"/>
              <a:t>df</a:t>
            </a:r>
            <a:r>
              <a:rPr lang="en-US" sz="2800" dirty="0" smtClean="0"/>
              <a:t>['normalized-losses'].replace('?',</a:t>
            </a:r>
            <a:r>
              <a:rPr lang="en-US" sz="2800" dirty="0" err="1" smtClean="0"/>
              <a:t>nmean</a:t>
            </a:r>
            <a:r>
              <a:rPr lang="en-US" sz="2800" dirty="0" smtClean="0"/>
              <a:t>).</a:t>
            </a:r>
            <a:r>
              <a:rPr lang="en-US" sz="2800" dirty="0" err="1" smtClean="0"/>
              <a:t>astype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</a:t>
            </a:r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contains 206 lines and 26 columns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Before starting analysis complete the </a:t>
            </a:r>
            <a:r>
              <a:rPr lang="en-US" sz="2800" b="1" u="sng" dirty="0" smtClean="0">
                <a:solidFill>
                  <a:srgbClr val="FF0000"/>
                </a:solidFill>
              </a:rPr>
              <a:t>data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collection and cleaning process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9455" y="2276821"/>
            <a:ext cx="5195454" cy="100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1462</Words>
  <Application>Microsoft Office PowerPoint</Application>
  <PresentationFormat>Custom</PresentationFormat>
  <Paragraphs>902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304</cp:revision>
  <dcterms:created xsi:type="dcterms:W3CDTF">2020-07-04T06:33:25Z</dcterms:created>
  <dcterms:modified xsi:type="dcterms:W3CDTF">2022-12-15T08:23:37Z</dcterms:modified>
</cp:coreProperties>
</file>