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63" r:id="rId2"/>
    <p:sldId id="343" r:id="rId3"/>
    <p:sldId id="429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53" r:id="rId22"/>
    <p:sldId id="448" r:id="rId23"/>
    <p:sldId id="450" r:id="rId24"/>
    <p:sldId id="451" r:id="rId25"/>
    <p:sldId id="452" r:id="rId26"/>
    <p:sldId id="454" r:id="rId27"/>
    <p:sldId id="455" r:id="rId28"/>
    <p:sldId id="39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=""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12-12-2022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879" y="107668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4. Dropping irrelevant columns.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This step is certainly needed in every EDA because sometimes </a:t>
            </a:r>
            <a:r>
              <a:rPr lang="en-US" sz="2800" dirty="0" smtClean="0">
                <a:solidFill>
                  <a:srgbClr val="FF0000"/>
                </a:solidFill>
              </a:rPr>
              <a:t>there would be many columns that we never use</a:t>
            </a:r>
            <a:r>
              <a:rPr lang="en-US" sz="2800" dirty="0" smtClean="0"/>
              <a:t>. In such cases drop the irrelevant columns.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this case, the </a:t>
            </a:r>
            <a:r>
              <a:rPr lang="en-US" sz="2800" dirty="0" smtClean="0">
                <a:solidFill>
                  <a:srgbClr val="FF0000"/>
                </a:solidFill>
              </a:rPr>
              <a:t>columns</a:t>
            </a:r>
            <a:r>
              <a:rPr lang="en-US" sz="2800" dirty="0" smtClean="0"/>
              <a:t> such as </a:t>
            </a:r>
            <a:r>
              <a:rPr lang="en-US" sz="2800" dirty="0" smtClean="0">
                <a:solidFill>
                  <a:srgbClr val="FF0000"/>
                </a:solidFill>
              </a:rPr>
              <a:t>Engine Fuel Type, Market Category, Vehicle style, Popularity, Number of doors, Vehicle Size</a:t>
            </a:r>
            <a:r>
              <a:rPr lang="en-US" sz="2800" dirty="0" smtClean="0"/>
              <a:t> doesn't make any sense so just </a:t>
            </a:r>
            <a:r>
              <a:rPr lang="en-US" sz="2800" dirty="0" smtClean="0">
                <a:solidFill>
                  <a:srgbClr val="FF0000"/>
                </a:solidFill>
              </a:rPr>
              <a:t>drop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269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</a:t>
            </a:r>
            <a:r>
              <a:rPr lang="en-US" sz="2800" dirty="0" smtClean="0"/>
              <a:t> = </a:t>
            </a:r>
            <a:r>
              <a:rPr lang="en-US" sz="2800" dirty="0" err="1" smtClean="0"/>
              <a:t>df.drop</a:t>
            </a:r>
            <a:r>
              <a:rPr lang="en-US" sz="2800" dirty="0" smtClean="0"/>
              <a:t>(['Engine Fuel Type', 'Market Category', 'Vehicle Style', 'Popularity', 'Number of Doors', 'Vehicle Size'], axis=1)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df.head</a:t>
            </a:r>
            <a:r>
              <a:rPr lang="en-US" sz="2800" dirty="0" smtClean="0"/>
              <a:t>(5)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036" y="3394364"/>
            <a:ext cx="10834255" cy="3158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5. Renaming the columns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In this instance, most of the </a:t>
            </a:r>
            <a:r>
              <a:rPr lang="en-US" sz="2800" dirty="0" smtClean="0">
                <a:solidFill>
                  <a:srgbClr val="FF0000"/>
                </a:solidFill>
              </a:rPr>
              <a:t>column names are very confusing to read, so rename their column names.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is a good approach it </a:t>
            </a:r>
            <a:r>
              <a:rPr lang="en-US" sz="2800" dirty="0" smtClean="0">
                <a:solidFill>
                  <a:srgbClr val="FF0000"/>
                </a:solidFill>
              </a:rPr>
              <a:t>improves the readability </a:t>
            </a:r>
            <a:r>
              <a:rPr lang="en-US" sz="2800" dirty="0" smtClean="0"/>
              <a:t>of the data set.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</a:t>
            </a:r>
            <a:r>
              <a:rPr lang="en-US" sz="2800" dirty="0" smtClean="0"/>
              <a:t> = </a:t>
            </a:r>
            <a:r>
              <a:rPr lang="en-US" sz="2800" dirty="0" err="1" smtClean="0"/>
              <a:t>df.rename</a:t>
            </a:r>
            <a:r>
              <a:rPr lang="en-US" sz="2800" dirty="0" smtClean="0"/>
              <a:t>(columns={"Engine HP": "HP", "Engine Cylinders": "Cylinders", "Transmission Type": "Transmission", "</a:t>
            </a:r>
            <a:r>
              <a:rPr lang="en-US" sz="2800" dirty="0" err="1" smtClean="0"/>
              <a:t>Driven_Wheels</a:t>
            </a:r>
            <a:r>
              <a:rPr lang="en-US" sz="2800" dirty="0" smtClean="0"/>
              <a:t>": "Drive </a:t>
            </a:r>
            <a:r>
              <a:rPr lang="en-US" sz="2800" dirty="0" err="1" smtClean="0"/>
              <a:t>Mode","highway</a:t>
            </a:r>
            <a:r>
              <a:rPr lang="en-US" sz="2800" dirty="0" smtClean="0"/>
              <a:t> MPG": "MPG-H", "city mpg": "MPG-C", "MSRP": "Price" })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140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err="1" smtClean="0"/>
              <a:t>df.head</a:t>
            </a:r>
            <a:r>
              <a:rPr lang="en-US" sz="2800" dirty="0" smtClean="0"/>
              <a:t>(5)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7636" y="2410691"/>
            <a:ext cx="9587346" cy="354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0" y="1316182"/>
            <a:ext cx="7744691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6. Dropping the duplicate rows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Procedure: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First finding the no of rows &amp; columns.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df.shape</a:t>
            </a:r>
            <a:endParaRPr lang="en-US" sz="2800" dirty="0" smtClean="0"/>
          </a:p>
          <a:p>
            <a:r>
              <a:rPr lang="en-US" sz="2800" dirty="0" smtClean="0"/>
              <a:t>(11914, 10)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df.count</a:t>
            </a:r>
            <a:r>
              <a:rPr lang="en-US" sz="2800" dirty="0" smtClean="0"/>
              <a:t>()      # Used to count the number of rows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12727" y="1537855"/>
            <a:ext cx="368530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there are 11914 rows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7709" y="1925783"/>
            <a:ext cx="3906982" cy="284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6" y="1191491"/>
            <a:ext cx="7317289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Finding no of duplicate data.</a:t>
            </a:r>
          </a:p>
          <a:p>
            <a:r>
              <a:rPr lang="en-US" sz="2800" dirty="0" err="1" smtClean="0"/>
              <a:t>duplicate_rows_df</a:t>
            </a:r>
            <a:r>
              <a:rPr lang="en-US" sz="2800" dirty="0" smtClean="0"/>
              <a:t> = </a:t>
            </a:r>
            <a:r>
              <a:rPr lang="en-US" sz="2800" dirty="0" err="1" smtClean="0"/>
              <a:t>df</a:t>
            </a:r>
            <a:r>
              <a:rPr lang="en-US" sz="2800" dirty="0" smtClean="0"/>
              <a:t>[</a:t>
            </a:r>
            <a:r>
              <a:rPr lang="en-US" sz="2800" dirty="0" err="1" smtClean="0"/>
              <a:t>df.duplicated</a:t>
            </a:r>
            <a:r>
              <a:rPr lang="en-US" sz="2800" dirty="0" smtClean="0"/>
              <a:t>()]</a:t>
            </a:r>
          </a:p>
          <a:p>
            <a:r>
              <a:rPr lang="en-US" sz="2800" dirty="0" smtClean="0"/>
              <a:t>print("number of duplicate rows: ", </a:t>
            </a:r>
          </a:p>
          <a:p>
            <a:r>
              <a:rPr lang="en-US" sz="2800" dirty="0" smtClean="0"/>
              <a:t>                </a:t>
            </a:r>
            <a:r>
              <a:rPr lang="en-US" sz="2800" dirty="0" err="1" smtClean="0"/>
              <a:t>duplicate_rows_df.shape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number of duplicate rows:  (989, 10)</a:t>
            </a:r>
          </a:p>
          <a:p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removing 989 rows of duplicate data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 = </a:t>
            </a:r>
            <a:r>
              <a:rPr lang="en-US" sz="2800" dirty="0" err="1" smtClean="0"/>
              <a:t>df.drop_duplicates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df.count</a:t>
            </a:r>
            <a:r>
              <a:rPr lang="en-US" sz="2800" dirty="0" smtClean="0"/>
              <a:t>() # Used to count the number of rows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09709" y="2133601"/>
            <a:ext cx="3061855" cy="389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6" y="1191491"/>
            <a:ext cx="7317289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7. Dropping the missing or null values.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replace the missing values with the mean or the average of that column.</a:t>
            </a:r>
          </a:p>
          <a:p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print(</a:t>
            </a:r>
            <a:r>
              <a:rPr lang="en-US" sz="2800" dirty="0" err="1" smtClean="0">
                <a:solidFill>
                  <a:srgbClr val="FF0000"/>
                </a:solidFill>
              </a:rPr>
              <a:t>df.isnull</a:t>
            </a:r>
            <a:r>
              <a:rPr lang="en-US" sz="2800" dirty="0" smtClean="0">
                <a:solidFill>
                  <a:srgbClr val="FF0000"/>
                </a:solidFill>
              </a:rPr>
              <a:t>().sum())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but in this case  drop the missing values. This is because there is nearly 100 missing value compared to 10, 000 values this is a small number and this is negligible.  so  just dropped those values.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is the reason in the above step while counting both Cylinders and Horsepower (HP) had 10856 and 10895 over 10925 rows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5527" y="1634836"/>
            <a:ext cx="3837709" cy="383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7924800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 = </a:t>
            </a:r>
            <a:r>
              <a:rPr lang="en-US" sz="2800" dirty="0" err="1" smtClean="0"/>
              <a:t>df.dropna</a:t>
            </a:r>
            <a:r>
              <a:rPr lang="en-US" sz="2800" dirty="0" smtClean="0"/>
              <a:t>()    # Dropping the missing values.</a:t>
            </a:r>
          </a:p>
          <a:p>
            <a:r>
              <a:rPr lang="en-US" sz="2800" dirty="0" err="1" smtClean="0"/>
              <a:t>df.count</a:t>
            </a:r>
            <a:r>
              <a:rPr lang="en-US" sz="2800" dirty="0" smtClean="0"/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Now we have removed all the rows which contain the Null or N/A values (Cylinders and Horsepower (HP)).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print(</a:t>
            </a:r>
            <a:r>
              <a:rPr lang="en-US" sz="2800" dirty="0" err="1" smtClean="0"/>
              <a:t>df.isnull</a:t>
            </a:r>
            <a:r>
              <a:rPr lang="en-US" sz="2800" dirty="0" smtClean="0"/>
              <a:t>().sum())  # After dropping the values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6982" y="1582218"/>
            <a:ext cx="3990109" cy="183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10946" y="3796145"/>
            <a:ext cx="3643745" cy="2618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11374581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8. Detecting Outliers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      </a:t>
            </a:r>
            <a:r>
              <a:rPr lang="en-US" sz="2800" dirty="0" smtClean="0">
                <a:solidFill>
                  <a:srgbClr val="FF0000"/>
                </a:solidFill>
              </a:rPr>
              <a:t>An outlier is a point or set of points that are different from other points.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Sometimes they can be </a:t>
            </a:r>
            <a:r>
              <a:rPr lang="en-US" sz="2800" dirty="0" smtClean="0">
                <a:solidFill>
                  <a:srgbClr val="FF0000"/>
                </a:solidFill>
              </a:rPr>
              <a:t>very high or very low.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It's often a </a:t>
            </a:r>
            <a:r>
              <a:rPr lang="en-US" sz="2800" dirty="0" smtClean="0">
                <a:solidFill>
                  <a:srgbClr val="FF0000"/>
                </a:solidFill>
              </a:rPr>
              <a:t>good idea to detect and remove the outliers</a:t>
            </a:r>
            <a:r>
              <a:rPr lang="en-US" sz="2800" dirty="0" smtClean="0"/>
              <a:t>. Because outliers are one of the primary reasons for resulting in a less accurate model. </a:t>
            </a:r>
          </a:p>
          <a:p>
            <a:r>
              <a:rPr lang="en-US" sz="2800" dirty="0" smtClean="0"/>
              <a:t>Hence it's a good idea to remove them.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  </a:t>
            </a:r>
            <a:r>
              <a:rPr lang="en-US" sz="2800" dirty="0" smtClean="0">
                <a:solidFill>
                  <a:srgbClr val="FF0000"/>
                </a:solidFill>
              </a:rPr>
              <a:t>IQR (Inter-Quartile Range) score technique is used to detect and remove outlier</a:t>
            </a:r>
            <a:r>
              <a:rPr lang="en-US" sz="2800" dirty="0" smtClean="0"/>
              <a:t>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3" y="1191491"/>
            <a:ext cx="11745991" cy="269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smtClean="0"/>
              <a:t>outliers can be seen with visualizations using a box plot. </a:t>
            </a:r>
          </a:p>
          <a:p>
            <a:r>
              <a:rPr lang="en-US" sz="2800" dirty="0" err="1" smtClean="0"/>
              <a:t>sns.boxplot</a:t>
            </a:r>
            <a:r>
              <a:rPr lang="en-US" sz="2800" dirty="0" smtClean="0"/>
              <a:t>(x=</a:t>
            </a:r>
            <a:r>
              <a:rPr lang="en-US" sz="2800" dirty="0" err="1" smtClean="0"/>
              <a:t>df</a:t>
            </a:r>
            <a:r>
              <a:rPr lang="en-US" sz="2800" dirty="0" smtClean="0"/>
              <a:t>['</a:t>
            </a:r>
            <a:r>
              <a:rPr lang="en-US" sz="2800" dirty="0" smtClean="0">
                <a:solidFill>
                  <a:srgbClr val="FF0000"/>
                </a:solidFill>
              </a:rPr>
              <a:t>Price</a:t>
            </a:r>
            <a:r>
              <a:rPr lang="en-US" sz="2800" dirty="0" smtClean="0"/>
              <a:t>'])</a:t>
            </a:r>
          </a:p>
          <a:p>
            <a:r>
              <a:rPr lang="en-US" sz="2800" u="sng" dirty="0" smtClean="0">
                <a:solidFill>
                  <a:srgbClr val="FF0000"/>
                </a:solidFill>
              </a:rPr>
              <a:t>Output:</a:t>
            </a:r>
            <a:endParaRPr lang="en-US" sz="2800" u="sng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&lt;</a:t>
            </a:r>
            <a:r>
              <a:rPr lang="en-US" sz="2800" dirty="0" err="1" smtClean="0"/>
              <a:t>matplotlib.axes._subplots.AxesSubplot</a:t>
            </a:r>
            <a:r>
              <a:rPr lang="en-US" sz="2800" dirty="0" smtClean="0"/>
              <a:t> at 0x7f0d36a38be0&gt;</a:t>
            </a:r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3595" y="3417521"/>
            <a:ext cx="369760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dirty="0" smtClean="0"/>
              <a:t>Exploratory Data Analysis (EDA) is the </a:t>
            </a:r>
            <a:r>
              <a:rPr lang="en-US" sz="2800" dirty="0" smtClean="0">
                <a:solidFill>
                  <a:srgbClr val="FF0000"/>
                </a:solidFill>
              </a:rPr>
              <a:t>first step in data analysis process 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Exploratory Data Analysis (EDA) is developed by “</a:t>
            </a:r>
            <a:r>
              <a:rPr lang="en-US" sz="2800" b="1" dirty="0" smtClean="0">
                <a:solidFill>
                  <a:srgbClr val="FF0000"/>
                </a:solidFill>
              </a:rPr>
              <a:t>John </a:t>
            </a:r>
            <a:r>
              <a:rPr lang="en-US" sz="2800" b="1" dirty="0" err="1" smtClean="0">
                <a:solidFill>
                  <a:srgbClr val="FF0000"/>
                </a:solidFill>
              </a:rPr>
              <a:t>Tukey</a:t>
            </a:r>
            <a:r>
              <a:rPr lang="en-US" sz="2800" dirty="0" smtClean="0"/>
              <a:t>” in the 1970s.</a:t>
            </a:r>
          </a:p>
          <a:p>
            <a:r>
              <a:rPr lang="en-US" sz="2800" b="1" u="sng" dirty="0" smtClean="0"/>
              <a:t>What is Exploratory Data Analysis ?</a:t>
            </a:r>
            <a:endParaRPr lang="en-US" sz="2800" u="sng" dirty="0" smtClean="0"/>
          </a:p>
          <a:p>
            <a:r>
              <a:rPr lang="en-US" sz="2800" dirty="0" smtClean="0"/>
              <a:t>			Exploratory Data Analysis or (EDA) is </a:t>
            </a:r>
            <a:r>
              <a:rPr lang="en-US" sz="2800" dirty="0" smtClean="0">
                <a:solidFill>
                  <a:srgbClr val="FF0000"/>
                </a:solidFill>
              </a:rPr>
              <a:t>understanding the data sets by summarizing their main characteristics often plotting them visually.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This step is very important especially </a:t>
            </a:r>
            <a:r>
              <a:rPr lang="en-US" sz="2800" dirty="0" smtClean="0">
                <a:solidFill>
                  <a:srgbClr val="FF0000"/>
                </a:solidFill>
              </a:rPr>
              <a:t>when we arrive at modeling the data in order to apply Machine learning.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Plotting in EDA consists of </a:t>
            </a:r>
            <a:r>
              <a:rPr lang="en-US" sz="2800" dirty="0" smtClean="0">
                <a:solidFill>
                  <a:srgbClr val="FF0000"/>
                </a:solidFill>
              </a:rPr>
              <a:t>Histograms, Box plot, Scatter plot </a:t>
            </a:r>
            <a:r>
              <a:rPr lang="en-US" sz="2800" dirty="0" smtClean="0"/>
              <a:t>and many more.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often takes much time to explore the data. 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7744691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err="1" smtClean="0"/>
              <a:t>sns.boxplot</a:t>
            </a:r>
            <a:r>
              <a:rPr lang="en-US" sz="2800" dirty="0" smtClean="0"/>
              <a:t>(x=</a:t>
            </a:r>
            <a:r>
              <a:rPr lang="en-US" sz="2800" dirty="0" err="1" smtClean="0"/>
              <a:t>df</a:t>
            </a:r>
            <a:r>
              <a:rPr lang="en-US" sz="2800" dirty="0" smtClean="0"/>
              <a:t>['</a:t>
            </a:r>
            <a:r>
              <a:rPr lang="en-US" sz="2800" dirty="0" smtClean="0">
                <a:solidFill>
                  <a:srgbClr val="FF0000"/>
                </a:solidFill>
              </a:rPr>
              <a:t>HP</a:t>
            </a:r>
            <a:r>
              <a:rPr lang="en-US" sz="2800" dirty="0" smtClean="0"/>
              <a:t>'])</a:t>
            </a:r>
          </a:p>
          <a:p>
            <a:r>
              <a:rPr lang="en-US" sz="2800" dirty="0" err="1" smtClean="0"/>
              <a:t>sns.boxplot</a:t>
            </a:r>
            <a:r>
              <a:rPr lang="en-US" sz="2800" dirty="0" smtClean="0"/>
              <a:t>(x=</a:t>
            </a:r>
            <a:r>
              <a:rPr lang="en-US" sz="2800" dirty="0" err="1" smtClean="0"/>
              <a:t>df</a:t>
            </a:r>
            <a:r>
              <a:rPr lang="en-US" sz="2800" dirty="0" smtClean="0"/>
              <a:t>['</a:t>
            </a:r>
            <a:r>
              <a:rPr lang="en-US" sz="2800" dirty="0" smtClean="0">
                <a:solidFill>
                  <a:srgbClr val="FF0000"/>
                </a:solidFill>
              </a:rPr>
              <a:t>Cylinders</a:t>
            </a:r>
            <a:r>
              <a:rPr lang="en-US" sz="2800" dirty="0" smtClean="0"/>
              <a:t>'])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These </a:t>
            </a:r>
            <a:r>
              <a:rPr lang="en-US" sz="2800" dirty="0" smtClean="0"/>
              <a:t>are the box plot of MSRP, Cylinders, Horsepower and </a:t>
            </a:r>
            <a:r>
              <a:rPr lang="en-US" sz="2800" dirty="0" err="1" smtClean="0"/>
              <a:t>EngineSize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Herein all the plots,  we can find </a:t>
            </a:r>
            <a:r>
              <a:rPr lang="en-US" sz="2800" dirty="0" smtClean="0">
                <a:solidFill>
                  <a:srgbClr val="FF0000"/>
                </a:solidFill>
              </a:rPr>
              <a:t>some points are outside the box they are none other than outliers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60941" y="1258252"/>
            <a:ext cx="3458845" cy="251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75417" y="3852718"/>
            <a:ext cx="4281055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11346872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smtClean="0"/>
              <a:t>Q1 = </a:t>
            </a:r>
            <a:r>
              <a:rPr lang="en-US" sz="2800" dirty="0" err="1" smtClean="0"/>
              <a:t>df.quantile</a:t>
            </a:r>
            <a:r>
              <a:rPr lang="en-US" sz="2800" dirty="0" smtClean="0"/>
              <a:t>(0.25)</a:t>
            </a:r>
          </a:p>
          <a:p>
            <a:r>
              <a:rPr lang="en-US" sz="2800" dirty="0" smtClean="0"/>
              <a:t>Q3 = </a:t>
            </a:r>
            <a:r>
              <a:rPr lang="en-US" sz="2800" dirty="0" err="1" smtClean="0"/>
              <a:t>df.quantile</a:t>
            </a:r>
            <a:r>
              <a:rPr lang="en-US" sz="2800" dirty="0" smtClean="0"/>
              <a:t>(0.75)</a:t>
            </a:r>
          </a:p>
          <a:p>
            <a:r>
              <a:rPr lang="en-US" sz="2800" dirty="0" smtClean="0"/>
              <a:t>IQR = Q3 - Q1</a:t>
            </a:r>
          </a:p>
          <a:p>
            <a:r>
              <a:rPr lang="en-US" sz="2800" dirty="0" smtClean="0"/>
              <a:t>print(IQR)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 = </a:t>
            </a:r>
            <a:r>
              <a:rPr lang="en-US" sz="2800" dirty="0" err="1" smtClean="0"/>
              <a:t>df</a:t>
            </a:r>
            <a:r>
              <a:rPr lang="en-US" sz="2800" dirty="0" smtClean="0"/>
              <a:t>[~((</a:t>
            </a:r>
            <a:r>
              <a:rPr lang="en-US" sz="2800" dirty="0" err="1" smtClean="0"/>
              <a:t>df</a:t>
            </a:r>
            <a:r>
              <a:rPr lang="en-US" sz="2800" dirty="0" smtClean="0"/>
              <a:t> &lt; (Q1 - 1.5 * IQR)) |(</a:t>
            </a:r>
            <a:r>
              <a:rPr lang="en-US" sz="2800" dirty="0" err="1" smtClean="0"/>
              <a:t>df</a:t>
            </a:r>
            <a:r>
              <a:rPr lang="en-US" sz="2800" dirty="0" smtClean="0"/>
              <a:t> &gt; (Q3 + 1.5 * IQR))).any(axis=1)]</a:t>
            </a:r>
          </a:p>
          <a:p>
            <a:r>
              <a:rPr lang="en-US" sz="2800" dirty="0" err="1" smtClean="0"/>
              <a:t>df.shape</a:t>
            </a:r>
            <a:endParaRPr lang="en-US" sz="2800" dirty="0" smtClean="0"/>
          </a:p>
          <a:p>
            <a:r>
              <a:rPr lang="en-US" sz="2800" dirty="0" smtClean="0"/>
              <a:t>(9191, 10)</a:t>
            </a:r>
          </a:p>
          <a:p>
            <a:r>
              <a:rPr lang="en-US" sz="2800" dirty="0" smtClean="0"/>
              <a:t>As seen above there were around 1600 rows were outliers. But you cannot completely remove the outliers because even after we use the above technique there maybe 1–2 outlier </a:t>
            </a:r>
            <a:r>
              <a:rPr lang="en-US" sz="2800" dirty="0" err="1" smtClean="0"/>
              <a:t>unremoved</a:t>
            </a:r>
            <a:r>
              <a:rPr lang="en-US" sz="2800" dirty="0" smtClean="0"/>
              <a:t> but that ok because there were more than 100 outliers. 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0618" y="1829060"/>
            <a:ext cx="3519055" cy="167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11346872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9. Plot different features against one another (scatter), against frequency (histogram)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u="sng" dirty="0" smtClean="0"/>
              <a:t>Histogram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Histogram refers to the </a:t>
            </a:r>
            <a:r>
              <a:rPr lang="en-US" sz="2800" dirty="0" smtClean="0">
                <a:solidFill>
                  <a:srgbClr val="FF0000"/>
                </a:solidFill>
              </a:rPr>
              <a:t>frequency of occurrence of variables in an interval.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this case, there are mainly 10 different types of car manufacturing companies, but it is often important to know who has the most number of cars.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6788727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histogram is used to  know the </a:t>
            </a:r>
            <a:r>
              <a:rPr lang="en-US" sz="2800" dirty="0" smtClean="0">
                <a:solidFill>
                  <a:srgbClr val="FF0000"/>
                </a:solidFill>
              </a:rPr>
              <a:t>total number of car manufactured by a different company.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err="1" smtClean="0"/>
              <a:t>df.Make.value_counts</a:t>
            </a:r>
            <a:r>
              <a:rPr lang="en-US" sz="2800" dirty="0" smtClean="0"/>
              <a:t>().</a:t>
            </a:r>
            <a:r>
              <a:rPr lang="en-US" sz="2800" dirty="0" err="1" smtClean="0"/>
              <a:t>nlargest</a:t>
            </a:r>
            <a:r>
              <a:rPr lang="en-US" sz="2800" dirty="0" smtClean="0"/>
              <a:t>(40).plot(kind='bar', </a:t>
            </a:r>
            <a:r>
              <a:rPr lang="en-US" sz="2800" dirty="0" err="1" smtClean="0"/>
              <a:t>figsize</a:t>
            </a:r>
            <a:r>
              <a:rPr lang="en-US" sz="2800" dirty="0" smtClean="0"/>
              <a:t>=(10,5))</a:t>
            </a:r>
          </a:p>
          <a:p>
            <a:r>
              <a:rPr lang="en-US" sz="2800" dirty="0" err="1" smtClean="0"/>
              <a:t>plt.title</a:t>
            </a:r>
            <a:r>
              <a:rPr lang="en-US" sz="2800" dirty="0" smtClean="0"/>
              <a:t>("Number of cars by make")</a:t>
            </a:r>
          </a:p>
          <a:p>
            <a:r>
              <a:rPr lang="en-US" sz="2800" dirty="0" err="1" smtClean="0"/>
              <a:t>plt.ylabel</a:t>
            </a:r>
            <a:r>
              <a:rPr lang="en-US" sz="2800" dirty="0" smtClean="0"/>
              <a:t>('Number of cars')</a:t>
            </a:r>
          </a:p>
          <a:p>
            <a:r>
              <a:rPr lang="en-US" sz="2800" dirty="0" err="1" smtClean="0"/>
              <a:t>plt.xlabel</a:t>
            </a:r>
            <a:r>
              <a:rPr lang="en-US" sz="2800" dirty="0" smtClean="0"/>
              <a:t>('Make');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85708" y="1793644"/>
            <a:ext cx="5306291" cy="302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10280072" cy="269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u="sng" dirty="0" smtClean="0"/>
              <a:t>Heat Maps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Heat Maps is a type of plot which is necessary when we </a:t>
            </a:r>
            <a:r>
              <a:rPr lang="en-US" sz="2800" dirty="0" smtClean="0">
                <a:solidFill>
                  <a:srgbClr val="FF0000"/>
                </a:solidFill>
              </a:rPr>
              <a:t>need to find the dependent variables.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One of the best way to find the relationship between the features can be done using heat maps. 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6483927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u="sng" dirty="0" smtClean="0"/>
              <a:t>Heat Maps</a:t>
            </a:r>
            <a:endParaRPr lang="en-US" sz="2800" b="1" u="sng" dirty="0" smtClean="0"/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plt.figure</a:t>
            </a:r>
            <a:r>
              <a:rPr lang="en-US" sz="2800" dirty="0" smtClean="0"/>
              <a:t>(</a:t>
            </a:r>
            <a:r>
              <a:rPr lang="en-US" sz="2800" dirty="0" err="1" smtClean="0"/>
              <a:t>figsize</a:t>
            </a:r>
            <a:r>
              <a:rPr lang="en-US" sz="2800" dirty="0" smtClean="0"/>
              <a:t>=(10,5))</a:t>
            </a:r>
          </a:p>
          <a:p>
            <a:r>
              <a:rPr lang="en-US" sz="2800" dirty="0" smtClean="0"/>
              <a:t>c= </a:t>
            </a:r>
            <a:r>
              <a:rPr lang="en-US" sz="2800" dirty="0" err="1" smtClean="0"/>
              <a:t>df.corr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sns.heatmap</a:t>
            </a:r>
            <a:r>
              <a:rPr lang="en-US" sz="2800" dirty="0" smtClean="0"/>
              <a:t>(</a:t>
            </a:r>
            <a:r>
              <a:rPr lang="en-US" sz="2800" dirty="0" err="1" smtClean="0"/>
              <a:t>c,cmap</a:t>
            </a:r>
            <a:r>
              <a:rPr lang="en-US" sz="2800" dirty="0" smtClean="0"/>
              <a:t>="</a:t>
            </a:r>
            <a:r>
              <a:rPr lang="en-US" sz="2800" dirty="0" err="1" smtClean="0"/>
              <a:t>BrBG</a:t>
            </a:r>
            <a:r>
              <a:rPr lang="en-US" sz="2800" dirty="0" smtClean="0"/>
              <a:t>",</a:t>
            </a:r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annot</a:t>
            </a:r>
            <a:r>
              <a:rPr lang="en-US" sz="2800" dirty="0" smtClean="0"/>
              <a:t>=True)</a:t>
            </a:r>
          </a:p>
          <a:p>
            <a:r>
              <a:rPr lang="en-US" sz="2800" dirty="0" smtClean="0"/>
              <a:t>C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heat map describes the </a:t>
            </a:r>
            <a:r>
              <a:rPr lang="en-US" sz="2800" dirty="0" smtClean="0">
                <a:solidFill>
                  <a:srgbClr val="FF0000"/>
                </a:solidFill>
              </a:rPr>
              <a:t>price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feature depends mainly on the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Engine Size, Horsepower, and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Cylinders.</a:t>
            </a:r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2945" y="1447281"/>
            <a:ext cx="6454573" cy="2106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3539230"/>
            <a:ext cx="6198004" cy="2966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7813963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r>
              <a:rPr lang="en-US" sz="2800" u="sng" dirty="0" err="1" smtClean="0"/>
              <a:t>Scatterplot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scatter plots are used  </a:t>
            </a:r>
            <a:r>
              <a:rPr lang="en-US" sz="2800" dirty="0" smtClean="0">
                <a:solidFill>
                  <a:srgbClr val="FF0000"/>
                </a:solidFill>
              </a:rPr>
              <a:t>to find the correlation between two variables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Here the scatter plots are plotted between Horsepower and Price. </a:t>
            </a:r>
          </a:p>
          <a:p>
            <a:r>
              <a:rPr lang="en-US" sz="2800" dirty="0" smtClean="0"/>
              <a:t>fig, ax = </a:t>
            </a:r>
            <a:r>
              <a:rPr lang="en-US" sz="2800" dirty="0" err="1" smtClean="0"/>
              <a:t>plt.subplots</a:t>
            </a:r>
            <a:r>
              <a:rPr lang="en-US" sz="2800" dirty="0" smtClean="0"/>
              <a:t>(</a:t>
            </a:r>
            <a:r>
              <a:rPr lang="en-US" sz="2800" dirty="0" err="1" smtClean="0"/>
              <a:t>figsize</a:t>
            </a:r>
            <a:r>
              <a:rPr lang="en-US" sz="2800" dirty="0" smtClean="0"/>
              <a:t>=(10,6))</a:t>
            </a:r>
          </a:p>
          <a:p>
            <a:r>
              <a:rPr lang="en-US" sz="2800" dirty="0" err="1" smtClean="0"/>
              <a:t>ax.scatter</a:t>
            </a:r>
            <a:r>
              <a:rPr lang="en-US" sz="2800" dirty="0" smtClean="0"/>
              <a:t>(</a:t>
            </a:r>
            <a:r>
              <a:rPr lang="en-US" sz="2800" dirty="0" err="1" smtClean="0"/>
              <a:t>df</a:t>
            </a:r>
            <a:r>
              <a:rPr lang="en-US" sz="2800" dirty="0" smtClean="0"/>
              <a:t>['HP'], </a:t>
            </a:r>
            <a:r>
              <a:rPr lang="en-US" sz="2800" dirty="0" err="1" smtClean="0"/>
              <a:t>df</a:t>
            </a:r>
            <a:r>
              <a:rPr lang="en-US" sz="2800" dirty="0" smtClean="0"/>
              <a:t>['Price'])</a:t>
            </a:r>
          </a:p>
          <a:p>
            <a:r>
              <a:rPr lang="en-US" sz="2800" dirty="0" err="1" smtClean="0"/>
              <a:t>ax.set_xlabel</a:t>
            </a:r>
            <a:r>
              <a:rPr lang="en-US" sz="2800" dirty="0" smtClean="0"/>
              <a:t>('HP')</a:t>
            </a:r>
          </a:p>
          <a:p>
            <a:r>
              <a:rPr lang="en-US" sz="2800" dirty="0" err="1" smtClean="0"/>
              <a:t>ax.set_ylabel</a:t>
            </a:r>
            <a:r>
              <a:rPr lang="en-US" sz="2800" dirty="0" smtClean="0"/>
              <a:t>('Price')</a:t>
            </a:r>
          </a:p>
          <a:p>
            <a:r>
              <a:rPr lang="en-US" sz="2800" dirty="0" err="1" smtClean="0"/>
              <a:t>plt.show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With the plot given  we can easily </a:t>
            </a:r>
            <a:r>
              <a:rPr lang="en-US" sz="2800" dirty="0" smtClean="0">
                <a:solidFill>
                  <a:srgbClr val="FF0000"/>
                </a:solidFill>
              </a:rPr>
              <a:t>draw a trend line.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 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07160" y="2676207"/>
            <a:ext cx="4784840" cy="302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91491"/>
            <a:ext cx="11097491" cy="226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   Hence the above are </a:t>
            </a:r>
            <a:r>
              <a:rPr lang="en-US" sz="2800" b="1" dirty="0" smtClean="0">
                <a:solidFill>
                  <a:srgbClr val="FF0000"/>
                </a:solidFill>
              </a:rPr>
              <a:t>some of the steps involved in Exploratory data analysis</a:t>
            </a:r>
            <a:r>
              <a:rPr lang="en-US" sz="2800" b="1" dirty="0" smtClean="0"/>
              <a:t>, these are some general steps that must follow in order to perform EDA. 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1963244" y="23420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Thank You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i="1" dirty="0" smtClean="0"/>
              <a:t>Exploratory Data Analysis </a:t>
            </a:r>
            <a:r>
              <a:rPr lang="en-US" sz="2800" i="1" dirty="0" smtClean="0">
                <a:solidFill>
                  <a:srgbClr val="FF0000"/>
                </a:solidFill>
              </a:rPr>
              <a:t>helps</a:t>
            </a:r>
            <a:r>
              <a:rPr lang="en-US" sz="2800" i="1" dirty="0" smtClean="0"/>
              <a:t> us to –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To give insight into a data set.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Understand the underlying structure.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Extract important parameters and relationships that hold between them.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Test underlying assumptions</a:t>
            </a:r>
            <a:endParaRPr lang="en-US" sz="2800" dirty="0" smtClean="0"/>
          </a:p>
          <a:p>
            <a:r>
              <a:rPr lang="en-US" sz="2800" b="1" u="sng" dirty="0" smtClean="0"/>
              <a:t>How to perform Exploratory Data Analysis ?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is </a:t>
            </a:r>
            <a:r>
              <a:rPr lang="en-US" sz="2800" dirty="0" smtClean="0">
                <a:solidFill>
                  <a:srgbClr val="FF0000"/>
                </a:solidFill>
              </a:rPr>
              <a:t>no one method or common methods </a:t>
            </a:r>
            <a:r>
              <a:rPr lang="en-US" sz="2800" dirty="0" smtClean="0"/>
              <a:t>in order </a:t>
            </a:r>
            <a:r>
              <a:rPr lang="en-US" sz="2800" dirty="0" smtClean="0">
                <a:solidFill>
                  <a:srgbClr val="FF0000"/>
                </a:solidFill>
              </a:rPr>
              <a:t>to perform EDA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EDA  is performed </a:t>
            </a:r>
            <a:r>
              <a:rPr lang="en-US" sz="2800" dirty="0" smtClean="0">
                <a:solidFill>
                  <a:srgbClr val="FF0000"/>
                </a:solidFill>
              </a:rPr>
              <a:t>depends on the dataset that we are working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Example:</a:t>
            </a:r>
            <a:endParaRPr lang="en-US" sz="2800" dirty="0" smtClean="0"/>
          </a:p>
          <a:p>
            <a:r>
              <a:rPr lang="en-US" sz="2800" dirty="0" smtClean="0"/>
              <a:t> </a:t>
            </a:r>
            <a:r>
              <a:rPr lang="en-US" sz="2800" b="1" dirty="0" smtClean="0"/>
              <a:t>	Consider a data set related to car.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This dataset  contains </a:t>
            </a:r>
            <a:r>
              <a:rPr lang="en-US" sz="2800" dirty="0" smtClean="0">
                <a:solidFill>
                  <a:srgbClr val="FF0000"/>
                </a:solidFill>
              </a:rPr>
              <a:t>more of 10, 000 rows and more than 10 columns </a:t>
            </a:r>
            <a:r>
              <a:rPr lang="en-US" sz="2800" dirty="0" smtClean="0"/>
              <a:t>which contains features of the car such as Engine Fuel Type, Engine HP, Transmission Type, highway MPG, city MPG and many more.</a:t>
            </a:r>
          </a:p>
          <a:p>
            <a:r>
              <a:rPr lang="en-US" sz="2800" dirty="0" smtClean="0"/>
              <a:t>explore the data and make it ready for modeling.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1. Importing the required libraries for EDA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import pandas as pd</a:t>
            </a:r>
          </a:p>
          <a:p>
            <a:r>
              <a:rPr lang="en-US" sz="2800" dirty="0" smtClean="0"/>
              <a:t>import </a:t>
            </a:r>
            <a:r>
              <a:rPr lang="en-US" sz="2800" dirty="0" err="1" smtClean="0"/>
              <a:t>numpy</a:t>
            </a:r>
            <a:r>
              <a:rPr lang="en-US" sz="2800" dirty="0" smtClean="0"/>
              <a:t> as </a:t>
            </a:r>
            <a:r>
              <a:rPr lang="en-US" sz="2800" dirty="0" err="1" smtClean="0"/>
              <a:t>np</a:t>
            </a:r>
            <a:endParaRPr lang="en-US" sz="2800" dirty="0" smtClean="0"/>
          </a:p>
          <a:p>
            <a:r>
              <a:rPr lang="en-US" sz="2800" dirty="0" smtClean="0"/>
              <a:t>import </a:t>
            </a:r>
            <a:r>
              <a:rPr lang="en-US" sz="2800" dirty="0" err="1" smtClean="0"/>
              <a:t>seaborn</a:t>
            </a:r>
            <a:r>
              <a:rPr lang="en-US" sz="2800" dirty="0" smtClean="0"/>
              <a:t> as </a:t>
            </a:r>
            <a:r>
              <a:rPr lang="en-US" sz="2800" dirty="0" err="1" smtClean="0"/>
              <a:t>sns</a:t>
            </a:r>
            <a:r>
              <a:rPr lang="en-US" sz="2800" dirty="0" smtClean="0"/>
              <a:t>                      </a:t>
            </a:r>
          </a:p>
          <a:p>
            <a:r>
              <a:rPr lang="en-US" sz="2800" dirty="0" smtClean="0"/>
              <a:t>import </a:t>
            </a:r>
            <a:r>
              <a:rPr lang="en-US" sz="2800" dirty="0" err="1" smtClean="0"/>
              <a:t>matplotlib.pyplot</a:t>
            </a:r>
            <a:r>
              <a:rPr lang="en-US" sz="2800" dirty="0" smtClean="0"/>
              <a:t> as </a:t>
            </a:r>
            <a:r>
              <a:rPr lang="en-US" sz="2800" dirty="0" err="1" smtClean="0"/>
              <a:t>plt</a:t>
            </a:r>
            <a:r>
              <a:rPr lang="en-US" sz="2800" dirty="0" smtClean="0"/>
              <a:t>          </a:t>
            </a:r>
          </a:p>
          <a:p>
            <a:r>
              <a:rPr lang="en-US" sz="2800" dirty="0" smtClean="0"/>
              <a:t>%</a:t>
            </a:r>
            <a:r>
              <a:rPr lang="en-US" sz="2800" dirty="0" err="1" smtClean="0"/>
              <a:t>matplotlib</a:t>
            </a:r>
            <a:r>
              <a:rPr lang="en-US" sz="2800" dirty="0" smtClean="0"/>
              <a:t> inline     </a:t>
            </a:r>
          </a:p>
          <a:p>
            <a:r>
              <a:rPr lang="en-US" sz="2800" dirty="0" err="1" smtClean="0"/>
              <a:t>sns.set</a:t>
            </a:r>
            <a:r>
              <a:rPr lang="en-US" sz="2800" dirty="0" smtClean="0"/>
              <a:t>(</a:t>
            </a:r>
            <a:r>
              <a:rPr lang="en-US" sz="2800" dirty="0" err="1" smtClean="0"/>
              <a:t>color_codes</a:t>
            </a:r>
            <a:r>
              <a:rPr lang="en-US" sz="2800" dirty="0" smtClean="0"/>
              <a:t>=True)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2. Loading the data into the data frame.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Loading the data into the pandas data frame is certainly one of the most important steps in EDA.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value from the data set is comma-separated. So  read the CSV into a data frame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pandas data frame is used to read the data.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140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</a:t>
            </a:r>
            <a:r>
              <a:rPr lang="en-US" sz="2800" dirty="0" smtClean="0"/>
              <a:t> = </a:t>
            </a:r>
            <a:r>
              <a:rPr lang="en-US" sz="2800" dirty="0" err="1" smtClean="0"/>
              <a:t>pd.read_csv</a:t>
            </a:r>
            <a:r>
              <a:rPr lang="en-US" sz="2800" dirty="0" smtClean="0"/>
              <a:t>("data.csv")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df.head</a:t>
            </a:r>
            <a:r>
              <a:rPr lang="en-US" sz="2800" dirty="0" smtClean="0"/>
              <a:t>(5) # To display the top 5 rows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4908" y="3186545"/>
            <a:ext cx="10681855" cy="305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1402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df.tail</a:t>
            </a:r>
            <a:r>
              <a:rPr lang="en-US" sz="2800" dirty="0" smtClean="0"/>
              <a:t>(5)                        # To display the </a:t>
            </a:r>
            <a:r>
              <a:rPr lang="en-US" sz="2800" dirty="0" err="1" smtClean="0"/>
              <a:t>botton</a:t>
            </a:r>
            <a:r>
              <a:rPr lang="en-US" sz="2800" dirty="0" smtClean="0"/>
              <a:t> 5 rows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7527" y="2632364"/>
            <a:ext cx="98644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Exploratory Data Analysis(EDA)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183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 </a:t>
            </a:r>
            <a:r>
              <a:rPr lang="en-US" sz="2800" u="sng" dirty="0" smtClean="0"/>
              <a:t>data exploring: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3. Checking the types of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df.dtypes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4045" y="2937164"/>
            <a:ext cx="4647046" cy="360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483927" y="1884218"/>
            <a:ext cx="52924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Here we check for the </a:t>
            </a:r>
            <a:r>
              <a:rPr lang="en-US" sz="2800" dirty="0" err="1" smtClean="0"/>
              <a:t>datatypes</a:t>
            </a:r>
            <a:r>
              <a:rPr lang="en-US" sz="2800" dirty="0" smtClean="0"/>
              <a:t> because sometimes the MSRP or the </a:t>
            </a:r>
            <a:r>
              <a:rPr lang="en-US" sz="2800" dirty="0" smtClean="0">
                <a:solidFill>
                  <a:srgbClr val="FF0000"/>
                </a:solidFill>
              </a:rPr>
              <a:t>price of the car would be stored as a string, if in that case, we have to convert that string to the integer data only then we can plot the data via a graph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Here, in this case, the data is already in integer format so nothing to worry.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977</Words>
  <Application>Microsoft Office PowerPoint</Application>
  <PresentationFormat>Custom</PresentationFormat>
  <Paragraphs>233</Paragraphs>
  <Slides>28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253</cp:revision>
  <dcterms:created xsi:type="dcterms:W3CDTF">2020-07-04T06:33:25Z</dcterms:created>
  <dcterms:modified xsi:type="dcterms:W3CDTF">2022-12-12T09:04:13Z</dcterms:modified>
</cp:coreProperties>
</file>