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63" r:id="rId2"/>
    <p:sldId id="343" r:id="rId3"/>
    <p:sldId id="424" r:id="rId4"/>
    <p:sldId id="425" r:id="rId5"/>
    <p:sldId id="426" r:id="rId6"/>
    <p:sldId id="427" r:id="rId7"/>
    <p:sldId id="428" r:id="rId8"/>
    <p:sldId id="42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38" initials="3" lastIdx="2" clrIdx="0">
    <p:extLst>
      <p:ext uri="{19B8F6BF-5375-455C-9EA6-DF929625EA0E}">
        <p15:presenceInfo xmlns:p15="http://schemas.microsoft.com/office/powerpoint/2012/main" xmlns="" userId="38"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A5FF"/>
    <a:srgbClr val="E66C4F"/>
    <a:srgbClr val="E9EB2E"/>
    <a:srgbClr val="F7470E"/>
    <a:srgbClr val="9768BA"/>
    <a:srgbClr val="C9C9C9"/>
    <a:srgbClr val="80E1A3"/>
    <a:srgbClr val="64DB8F"/>
    <a:srgbClr val="4EB38F"/>
    <a:srgbClr val="E9EB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5" d="100"/>
          <a:sy n="95" d="100"/>
        </p:scale>
        <p:origin x="-206"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C47A4-A7CA-4672-997A-640E6A81CF4D}" type="datetimeFigureOut">
              <a:rPr lang="en-IN" smtClean="0"/>
              <a:pPr/>
              <a:t>10-12-2022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7B4EF-6FCE-43A0-B8AE-40421F726845}" type="slidenum">
              <a:rPr lang="en-IN" smtClean="0"/>
              <a:pPr/>
              <a:t>‹#›</a:t>
            </a:fld>
            <a:endParaRPr lang="en-IN"/>
          </a:p>
        </p:txBody>
      </p:sp>
    </p:spTree>
    <p:extLst>
      <p:ext uri="{BB962C8B-B14F-4D97-AF65-F5344CB8AC3E}">
        <p14:creationId xmlns:p14="http://schemas.microsoft.com/office/powerpoint/2010/main" val="4280759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3</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4</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5</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6</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7</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8</a:t>
            </a:fld>
            <a:endParaRPr lang="en-US"/>
          </a:p>
        </p:txBody>
      </p:sp>
    </p:spTree>
    <p:extLst>
      <p:ext uri="{BB962C8B-B14F-4D97-AF65-F5344CB8AC3E}">
        <p14:creationId xmlns:p14="http://schemas.microsoft.com/office/powerpoint/2010/main" val="2570049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DA11A0-76CB-48DA-AF57-4239CDB4D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FA72A377-54F2-40D0-AC6F-58AEEDAFAB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C5F0502-74B1-492E-9E23-BEA6D26DF8A4}"/>
              </a:ext>
            </a:extLst>
          </p:cNvPr>
          <p:cNvSpPr>
            <a:spLocks noGrp="1"/>
          </p:cNvSpPr>
          <p:nvPr>
            <p:ph type="dt" sz="half" idx="10"/>
          </p:nvPr>
        </p:nvSpPr>
        <p:spPr/>
        <p:txBody>
          <a:bodyPr/>
          <a:lstStyle/>
          <a:p>
            <a:fld id="{58662D16-E4B5-4FC9-A5CE-10EC6C657153}" type="datetimeFigureOut">
              <a:rPr lang="en-US" smtClean="0"/>
              <a:pPr/>
              <a:t>12/10/2022</a:t>
            </a:fld>
            <a:endParaRPr lang="en-US"/>
          </a:p>
        </p:txBody>
      </p:sp>
      <p:sp>
        <p:nvSpPr>
          <p:cNvPr id="5" name="Footer Placeholder 4">
            <a:extLst>
              <a:ext uri="{FF2B5EF4-FFF2-40B4-BE49-F238E27FC236}">
                <a16:creationId xmlns="" xmlns:a16="http://schemas.microsoft.com/office/drawing/2014/main" id="{65BC0EB3-1A78-49A8-9C2F-4521DA1BD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95AA0A0-40FD-4C1B-A4E9-D4CFD947BF5E}"/>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99103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ED2D9C-A57F-4671-87BB-06E27F74B7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B2295AB7-B8D2-4476-AC63-34A91FCA16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C2918A3-4DEA-439F-8015-D98AD8A6E7CA}"/>
              </a:ext>
            </a:extLst>
          </p:cNvPr>
          <p:cNvSpPr>
            <a:spLocks noGrp="1"/>
          </p:cNvSpPr>
          <p:nvPr>
            <p:ph type="dt" sz="half" idx="10"/>
          </p:nvPr>
        </p:nvSpPr>
        <p:spPr/>
        <p:txBody>
          <a:bodyPr/>
          <a:lstStyle/>
          <a:p>
            <a:fld id="{58662D16-E4B5-4FC9-A5CE-10EC6C657153}" type="datetimeFigureOut">
              <a:rPr lang="en-US" smtClean="0"/>
              <a:pPr/>
              <a:t>12/10/2022</a:t>
            </a:fld>
            <a:endParaRPr lang="en-US"/>
          </a:p>
        </p:txBody>
      </p:sp>
      <p:sp>
        <p:nvSpPr>
          <p:cNvPr id="5" name="Footer Placeholder 4">
            <a:extLst>
              <a:ext uri="{FF2B5EF4-FFF2-40B4-BE49-F238E27FC236}">
                <a16:creationId xmlns="" xmlns:a16="http://schemas.microsoft.com/office/drawing/2014/main" id="{2CCDB7C1-A4F0-4BE0-994D-FF2B467AE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BEA008F-979B-4B57-9BFB-B91CE340610C}"/>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2822977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433AFC6-3EB0-44BE-932A-2A9DDC7453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BD9673D0-A516-4505-ADFF-19EB04B7FD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CCB7272-09A7-485B-9A7E-7544ED1E6A0F}"/>
              </a:ext>
            </a:extLst>
          </p:cNvPr>
          <p:cNvSpPr>
            <a:spLocks noGrp="1"/>
          </p:cNvSpPr>
          <p:nvPr>
            <p:ph type="dt" sz="half" idx="10"/>
          </p:nvPr>
        </p:nvSpPr>
        <p:spPr/>
        <p:txBody>
          <a:bodyPr/>
          <a:lstStyle/>
          <a:p>
            <a:fld id="{58662D16-E4B5-4FC9-A5CE-10EC6C657153}" type="datetimeFigureOut">
              <a:rPr lang="en-US" smtClean="0"/>
              <a:pPr/>
              <a:t>12/10/2022</a:t>
            </a:fld>
            <a:endParaRPr lang="en-US"/>
          </a:p>
        </p:txBody>
      </p:sp>
      <p:sp>
        <p:nvSpPr>
          <p:cNvPr id="5" name="Footer Placeholder 4">
            <a:extLst>
              <a:ext uri="{FF2B5EF4-FFF2-40B4-BE49-F238E27FC236}">
                <a16:creationId xmlns="" xmlns:a16="http://schemas.microsoft.com/office/drawing/2014/main" id="{D780A1BA-8DA3-4A9F-B947-A95296B84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AA8B50D-F214-4D8A-8BE9-0492138668C0}"/>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87732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3B5E6A-5C07-41B2-8A60-9A1279400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6251A36-2D53-4CF9-A1F2-28862195CD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530D496-EF63-4E9E-B26E-1CCDF6FE9489}"/>
              </a:ext>
            </a:extLst>
          </p:cNvPr>
          <p:cNvSpPr>
            <a:spLocks noGrp="1"/>
          </p:cNvSpPr>
          <p:nvPr>
            <p:ph type="dt" sz="half" idx="10"/>
          </p:nvPr>
        </p:nvSpPr>
        <p:spPr/>
        <p:txBody>
          <a:bodyPr/>
          <a:lstStyle/>
          <a:p>
            <a:fld id="{58662D16-E4B5-4FC9-A5CE-10EC6C657153}" type="datetimeFigureOut">
              <a:rPr lang="en-US" smtClean="0"/>
              <a:pPr/>
              <a:t>12/10/2022</a:t>
            </a:fld>
            <a:endParaRPr lang="en-US"/>
          </a:p>
        </p:txBody>
      </p:sp>
      <p:sp>
        <p:nvSpPr>
          <p:cNvPr id="5" name="Footer Placeholder 4">
            <a:extLst>
              <a:ext uri="{FF2B5EF4-FFF2-40B4-BE49-F238E27FC236}">
                <a16:creationId xmlns="" xmlns:a16="http://schemas.microsoft.com/office/drawing/2014/main" id="{000573BD-9B56-499B-B7CF-D04775F8C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77C2F78-7933-4ED3-B72E-70D7704BAE35}"/>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27903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27D81D-25D3-4328-A3DF-7CA6F0370D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336B2D5-86AF-4A06-9E05-90A4A9E599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C790D44-2950-4A0B-8B16-2E532AA0D4BC}"/>
              </a:ext>
            </a:extLst>
          </p:cNvPr>
          <p:cNvSpPr>
            <a:spLocks noGrp="1"/>
          </p:cNvSpPr>
          <p:nvPr>
            <p:ph type="dt" sz="half" idx="10"/>
          </p:nvPr>
        </p:nvSpPr>
        <p:spPr/>
        <p:txBody>
          <a:bodyPr/>
          <a:lstStyle/>
          <a:p>
            <a:fld id="{58662D16-E4B5-4FC9-A5CE-10EC6C657153}" type="datetimeFigureOut">
              <a:rPr lang="en-US" smtClean="0"/>
              <a:pPr/>
              <a:t>12/10/2022</a:t>
            </a:fld>
            <a:endParaRPr lang="en-US"/>
          </a:p>
        </p:txBody>
      </p:sp>
      <p:sp>
        <p:nvSpPr>
          <p:cNvPr id="5" name="Footer Placeholder 4">
            <a:extLst>
              <a:ext uri="{FF2B5EF4-FFF2-40B4-BE49-F238E27FC236}">
                <a16:creationId xmlns="" xmlns:a16="http://schemas.microsoft.com/office/drawing/2014/main" id="{486C5246-C04D-4F86-B204-04432E05B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832EEB8-5B51-4EFD-AA9A-3DAAA974DAAE}"/>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67841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B3482B-E409-44C7-B053-2A400BBE00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79CBD5B-E20B-4AE6-9DE5-CD1EFCC996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60D3C55-3C3A-442E-94E3-7DF51591CF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5EC824ED-18D8-450B-97F0-037D04430D12}"/>
              </a:ext>
            </a:extLst>
          </p:cNvPr>
          <p:cNvSpPr>
            <a:spLocks noGrp="1"/>
          </p:cNvSpPr>
          <p:nvPr>
            <p:ph type="dt" sz="half" idx="10"/>
          </p:nvPr>
        </p:nvSpPr>
        <p:spPr/>
        <p:txBody>
          <a:bodyPr/>
          <a:lstStyle/>
          <a:p>
            <a:fld id="{58662D16-E4B5-4FC9-A5CE-10EC6C657153}" type="datetimeFigureOut">
              <a:rPr lang="en-US" smtClean="0"/>
              <a:pPr/>
              <a:t>12/10/2022</a:t>
            </a:fld>
            <a:endParaRPr lang="en-US"/>
          </a:p>
        </p:txBody>
      </p:sp>
      <p:sp>
        <p:nvSpPr>
          <p:cNvPr id="6" name="Footer Placeholder 5">
            <a:extLst>
              <a:ext uri="{FF2B5EF4-FFF2-40B4-BE49-F238E27FC236}">
                <a16:creationId xmlns="" xmlns:a16="http://schemas.microsoft.com/office/drawing/2014/main" id="{B8FDD5A1-CA79-4E32-B3EB-B55037E2F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1B01077-6CB3-4C01-9893-7E50368B699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61593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F73E4F-F2C1-41D1-B549-3E0CEFC288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D786A87-FBE2-495A-BA3F-863BDD022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2934E42-A4DA-4799-B46D-90E447C8C9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0F1835A-7831-429E-94A4-2FBD9A63D8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0407FAD-0F8F-4327-84C8-1C337E22B8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DA2B0E6-A590-41FD-B4B5-899727BEEACE}"/>
              </a:ext>
            </a:extLst>
          </p:cNvPr>
          <p:cNvSpPr>
            <a:spLocks noGrp="1"/>
          </p:cNvSpPr>
          <p:nvPr>
            <p:ph type="dt" sz="half" idx="10"/>
          </p:nvPr>
        </p:nvSpPr>
        <p:spPr/>
        <p:txBody>
          <a:bodyPr/>
          <a:lstStyle/>
          <a:p>
            <a:fld id="{58662D16-E4B5-4FC9-A5CE-10EC6C657153}" type="datetimeFigureOut">
              <a:rPr lang="en-US" smtClean="0"/>
              <a:pPr/>
              <a:t>12/10/2022</a:t>
            </a:fld>
            <a:endParaRPr lang="en-US"/>
          </a:p>
        </p:txBody>
      </p:sp>
      <p:sp>
        <p:nvSpPr>
          <p:cNvPr id="8" name="Footer Placeholder 7">
            <a:extLst>
              <a:ext uri="{FF2B5EF4-FFF2-40B4-BE49-F238E27FC236}">
                <a16:creationId xmlns="" xmlns:a16="http://schemas.microsoft.com/office/drawing/2014/main" id="{F823FEC7-E71D-47A3-BB58-EB84026A17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272F018B-241A-41D1-9D4A-68F126A54589}"/>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352660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F67A69-9E79-4196-A85C-0237C16F34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DEBAEAD-0C15-46FA-9C04-E9E7F723E862}"/>
              </a:ext>
            </a:extLst>
          </p:cNvPr>
          <p:cNvSpPr>
            <a:spLocks noGrp="1"/>
          </p:cNvSpPr>
          <p:nvPr>
            <p:ph type="dt" sz="half" idx="10"/>
          </p:nvPr>
        </p:nvSpPr>
        <p:spPr/>
        <p:txBody>
          <a:bodyPr/>
          <a:lstStyle/>
          <a:p>
            <a:fld id="{58662D16-E4B5-4FC9-A5CE-10EC6C657153}" type="datetimeFigureOut">
              <a:rPr lang="en-US" smtClean="0"/>
              <a:pPr/>
              <a:t>12/10/2022</a:t>
            </a:fld>
            <a:endParaRPr lang="en-US"/>
          </a:p>
        </p:txBody>
      </p:sp>
      <p:sp>
        <p:nvSpPr>
          <p:cNvPr id="4" name="Footer Placeholder 3">
            <a:extLst>
              <a:ext uri="{FF2B5EF4-FFF2-40B4-BE49-F238E27FC236}">
                <a16:creationId xmlns="" xmlns:a16="http://schemas.microsoft.com/office/drawing/2014/main" id="{34CE77EC-B9BA-48F2-95DA-A36C5F3BA3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1307837-AC21-45CC-9418-1D4A75FEE176}"/>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74889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5F3E6B8-E4FA-4E31-980A-E923A197B81B}"/>
              </a:ext>
            </a:extLst>
          </p:cNvPr>
          <p:cNvSpPr>
            <a:spLocks noGrp="1"/>
          </p:cNvSpPr>
          <p:nvPr>
            <p:ph type="dt" sz="half" idx="10"/>
          </p:nvPr>
        </p:nvSpPr>
        <p:spPr/>
        <p:txBody>
          <a:bodyPr/>
          <a:lstStyle/>
          <a:p>
            <a:fld id="{58662D16-E4B5-4FC9-A5CE-10EC6C657153}" type="datetimeFigureOut">
              <a:rPr lang="en-US" smtClean="0"/>
              <a:pPr/>
              <a:t>12/10/2022</a:t>
            </a:fld>
            <a:endParaRPr lang="en-US"/>
          </a:p>
        </p:txBody>
      </p:sp>
      <p:sp>
        <p:nvSpPr>
          <p:cNvPr id="3" name="Footer Placeholder 2">
            <a:extLst>
              <a:ext uri="{FF2B5EF4-FFF2-40B4-BE49-F238E27FC236}">
                <a16:creationId xmlns="" xmlns:a16="http://schemas.microsoft.com/office/drawing/2014/main" id="{7361BF5C-BC07-4A81-9B64-5C5347C606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21C7D928-995A-459D-AB69-755D166DD40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4044065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B11102-C8B9-42E7-AF0A-DE4D2C01D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423B4C9-C235-46EE-9214-73167FD7B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B2A36BA-DC98-4877-B0C6-FF95D4673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8907280-D202-4CE7-B962-F710FD46079A}"/>
              </a:ext>
            </a:extLst>
          </p:cNvPr>
          <p:cNvSpPr>
            <a:spLocks noGrp="1"/>
          </p:cNvSpPr>
          <p:nvPr>
            <p:ph type="dt" sz="half" idx="10"/>
          </p:nvPr>
        </p:nvSpPr>
        <p:spPr/>
        <p:txBody>
          <a:bodyPr/>
          <a:lstStyle/>
          <a:p>
            <a:fld id="{58662D16-E4B5-4FC9-A5CE-10EC6C657153}" type="datetimeFigureOut">
              <a:rPr lang="en-US" smtClean="0"/>
              <a:pPr/>
              <a:t>12/10/2022</a:t>
            </a:fld>
            <a:endParaRPr lang="en-US"/>
          </a:p>
        </p:txBody>
      </p:sp>
      <p:sp>
        <p:nvSpPr>
          <p:cNvPr id="6" name="Footer Placeholder 5">
            <a:extLst>
              <a:ext uri="{FF2B5EF4-FFF2-40B4-BE49-F238E27FC236}">
                <a16:creationId xmlns="" xmlns:a16="http://schemas.microsoft.com/office/drawing/2014/main" id="{C186B5D4-BC9D-472F-BF38-F57E225EDB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3B34B1B-6691-4D63-ABE7-16E1D9BD3859}"/>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361103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DFAB4F-EF98-4F7F-82E1-7D232A665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716F13AD-FF1D-412F-82EE-D42E064F4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8ED100F7-4FDF-4312-8655-274130CFA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139002C-9987-43CC-823E-56BACA104FFB}"/>
              </a:ext>
            </a:extLst>
          </p:cNvPr>
          <p:cNvSpPr>
            <a:spLocks noGrp="1"/>
          </p:cNvSpPr>
          <p:nvPr>
            <p:ph type="dt" sz="half" idx="10"/>
          </p:nvPr>
        </p:nvSpPr>
        <p:spPr/>
        <p:txBody>
          <a:bodyPr/>
          <a:lstStyle/>
          <a:p>
            <a:fld id="{58662D16-E4B5-4FC9-A5CE-10EC6C657153}" type="datetimeFigureOut">
              <a:rPr lang="en-US" smtClean="0"/>
              <a:pPr/>
              <a:t>12/10/2022</a:t>
            </a:fld>
            <a:endParaRPr lang="en-US"/>
          </a:p>
        </p:txBody>
      </p:sp>
      <p:sp>
        <p:nvSpPr>
          <p:cNvPr id="6" name="Footer Placeholder 5">
            <a:extLst>
              <a:ext uri="{FF2B5EF4-FFF2-40B4-BE49-F238E27FC236}">
                <a16:creationId xmlns="" xmlns:a16="http://schemas.microsoft.com/office/drawing/2014/main" id="{7B6CF6AD-B0DF-48F2-8260-170F485D6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2018D9B-410C-454C-8000-ACC12C6F99D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417640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F6318A2-C16A-4F64-B8EC-014EC0720D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4345BF33-2EAF-47CF-B3BA-AE9870EB3A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6456668-077F-4575-8D58-465049B0B9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62D16-E4B5-4FC9-A5CE-10EC6C657153}" type="datetimeFigureOut">
              <a:rPr lang="en-US" smtClean="0"/>
              <a:pPr/>
              <a:t>12/10/2022</a:t>
            </a:fld>
            <a:endParaRPr lang="en-US"/>
          </a:p>
        </p:txBody>
      </p:sp>
      <p:sp>
        <p:nvSpPr>
          <p:cNvPr id="5" name="Footer Placeholder 4">
            <a:extLst>
              <a:ext uri="{FF2B5EF4-FFF2-40B4-BE49-F238E27FC236}">
                <a16:creationId xmlns="" xmlns:a16="http://schemas.microsoft.com/office/drawing/2014/main" id="{451EB089-E351-43F3-BDC3-2B2894144C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4C5BE8FC-5AC4-4518-851D-A884F9671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E0544-C18D-4E00-AE24-4E3565E7985A}" type="slidenum">
              <a:rPr lang="en-US" smtClean="0"/>
              <a:pPr/>
              <a:t>‹#›</a:t>
            </a:fld>
            <a:endParaRPr lang="en-US"/>
          </a:p>
        </p:txBody>
      </p:sp>
    </p:spTree>
    <p:extLst>
      <p:ext uri="{BB962C8B-B14F-4D97-AF65-F5344CB8AC3E}">
        <p14:creationId xmlns:p14="http://schemas.microsoft.com/office/powerpoint/2010/main" val="930312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1"/>
            <a:ext cx="10972800" cy="5592763"/>
          </a:xfrm>
        </p:spPr>
        <p:txBody>
          <a:bodyPr/>
          <a:lstStyle/>
          <a:p>
            <a:pPr marL="82296" indent="0">
              <a:buNone/>
            </a:pPr>
            <a:endParaRPr lang="en-IN" dirty="0" smtClean="0">
              <a:solidFill>
                <a:srgbClr val="FF0000"/>
              </a:solidFill>
            </a:endParaRPr>
          </a:p>
          <a:p>
            <a:pPr marL="82296" indent="0">
              <a:buNone/>
            </a:pPr>
            <a:endParaRPr lang="en-IN" dirty="0">
              <a:solidFill>
                <a:srgbClr val="FF0000"/>
              </a:solidFill>
            </a:endParaRPr>
          </a:p>
          <a:p>
            <a:pPr marL="82296" indent="0">
              <a:buNone/>
            </a:pPr>
            <a:endParaRPr lang="en-IN" dirty="0" smtClean="0">
              <a:solidFill>
                <a:srgbClr val="FF0000"/>
              </a:solidFill>
            </a:endParaRPr>
          </a:p>
          <a:p>
            <a:pPr marL="82296" indent="0" algn="ctr">
              <a:buNone/>
            </a:pPr>
            <a:r>
              <a:rPr lang="en-IN" dirty="0">
                <a:solidFill>
                  <a:srgbClr val="FF0000"/>
                </a:solidFill>
              </a:rPr>
              <a:t>	</a:t>
            </a:r>
            <a:endParaRPr lang="en-IN" dirty="0" smtClean="0">
              <a:solidFill>
                <a:srgbClr val="FF0000"/>
              </a:solidFill>
            </a:endParaRPr>
          </a:p>
          <a:p>
            <a:pPr marL="82296" indent="0" algn="ctr">
              <a:buNone/>
            </a:pPr>
            <a:r>
              <a:rPr lang="en-US" sz="2800" b="1" dirty="0" smtClean="0">
                <a:solidFill>
                  <a:srgbClr val="FF0000"/>
                </a:solidFill>
              </a:rPr>
              <a:t> PYTHON PROGRAMMING &amp; DATA SCIENCE</a:t>
            </a:r>
          </a:p>
          <a:p>
            <a:pPr marL="82296" indent="0" algn="ctr">
              <a:buNone/>
            </a:pPr>
            <a:endParaRPr lang="en-US" sz="2800" b="1" dirty="0" smtClean="0">
              <a:solidFill>
                <a:srgbClr val="FF0000"/>
              </a:solidFill>
            </a:endParaRPr>
          </a:p>
          <a:p>
            <a:pPr marL="82296" indent="0" algn="ctr">
              <a:buNone/>
            </a:pPr>
            <a:endParaRPr lang="en-US" sz="2800" b="1" dirty="0" smtClean="0">
              <a:solidFill>
                <a:srgbClr val="FF0000"/>
              </a:solidFill>
            </a:endParaRPr>
          </a:p>
          <a:p>
            <a:pPr marL="82296" indent="0" algn="ctr">
              <a:buNone/>
            </a:pPr>
            <a:endParaRPr lang="en-US" sz="2800" b="1" dirty="0" smtClean="0">
              <a:solidFill>
                <a:srgbClr val="FF0000"/>
              </a:solidFill>
            </a:endParaRPr>
          </a:p>
          <a:p>
            <a:pPr marL="82296" indent="0" algn="ctr">
              <a:buNone/>
            </a:pPr>
            <a:r>
              <a:rPr lang="en-US" sz="2800" b="1" dirty="0" smtClean="0">
                <a:solidFill>
                  <a:srgbClr val="FF0000"/>
                </a:solidFill>
              </a:rPr>
              <a:t>				</a:t>
            </a:r>
            <a:endParaRPr lang="en-IN" sz="2800" dirty="0">
              <a:solidFill>
                <a:srgbClr val="FF0000"/>
              </a:solidFill>
            </a:endParaRPr>
          </a:p>
        </p:txBody>
      </p:sp>
    </p:spTree>
    <p:extLst>
      <p:ext uri="{BB962C8B-B14F-4D97-AF65-F5344CB8AC3E}">
        <p14:creationId xmlns:p14="http://schemas.microsoft.com/office/powerpoint/2010/main" val="555262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0"/>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smtClean="0">
                <a:solidFill>
                  <a:srgbClr val="FF0000"/>
                </a:solidFill>
              </a:rPr>
              <a:t>Data Science</a:t>
            </a:r>
            <a:endParaRPr lang="en-US" sz="4800" dirty="0">
              <a:solidFill>
                <a:srgbClr val="FF0000"/>
              </a:solidFill>
            </a:endParaRPr>
          </a:p>
        </p:txBody>
      </p:sp>
      <p:sp>
        <p:nvSpPr>
          <p:cNvPr id="3077" name="TextBox 14"/>
          <p:cNvSpPr txBox="1">
            <a:spLocks noChangeArrowheads="1"/>
          </p:cNvSpPr>
          <p:nvPr/>
        </p:nvSpPr>
        <p:spPr bwMode="auto">
          <a:xfrm>
            <a:off x="322729" y="997528"/>
            <a:ext cx="11570635" cy="7004116"/>
          </a:xfrm>
          <a:prstGeom prst="rect">
            <a:avLst/>
          </a:prstGeom>
          <a:noFill/>
          <a:ln w="9525">
            <a:noFill/>
            <a:miter lim="800000"/>
            <a:headEnd/>
            <a:tailEnd/>
          </a:ln>
        </p:spPr>
        <p:txBody>
          <a:bodyPr wrap="square" lIns="108857" tIns="54429" rIns="108857" bIns="54429">
            <a:spAutoFit/>
          </a:bodyPr>
          <a:lstStyle/>
          <a:p>
            <a:r>
              <a:rPr lang="en-US" sz="2800" b="1" u="sng" dirty="0" smtClean="0"/>
              <a:t>Data Science</a:t>
            </a:r>
          </a:p>
          <a:p>
            <a:pPr>
              <a:buFont typeface="Wingdings" pitchFamily="2" charset="2"/>
              <a:buChar char="Ø"/>
            </a:pPr>
            <a:r>
              <a:rPr lang="en-US" sz="2800" dirty="0" smtClean="0"/>
              <a:t> Data science is </a:t>
            </a:r>
            <a:r>
              <a:rPr lang="en-US" sz="2800" dirty="0" smtClean="0">
                <a:solidFill>
                  <a:srgbClr val="FF0000"/>
                </a:solidFill>
              </a:rPr>
              <a:t>a deep study of the massive amount of data, which involves extracting meaningful insights from raw, structured, and unstructured data that is processed using the scientific method, different technologies, and algorithms.</a:t>
            </a:r>
          </a:p>
          <a:p>
            <a:pPr>
              <a:buFont typeface="Wingdings" pitchFamily="2" charset="2"/>
              <a:buChar char="Ø"/>
            </a:pPr>
            <a:r>
              <a:rPr lang="en-US" sz="2800" dirty="0" smtClean="0"/>
              <a:t> It is a multidisciplinary field that uses tools and techniques to manipulate the data so that we can find something new and meaningful.</a:t>
            </a:r>
          </a:p>
          <a:p>
            <a:pPr>
              <a:buFont typeface="Wingdings" pitchFamily="2" charset="2"/>
              <a:buChar char="Ø"/>
            </a:pPr>
            <a:r>
              <a:rPr lang="en-US" sz="2800" dirty="0" smtClean="0"/>
              <a:t>In short, we can say that </a:t>
            </a:r>
            <a:r>
              <a:rPr lang="en-US" sz="2800" dirty="0" smtClean="0">
                <a:solidFill>
                  <a:srgbClr val="FF0000"/>
                </a:solidFill>
              </a:rPr>
              <a:t>data science is all about:</a:t>
            </a:r>
          </a:p>
          <a:p>
            <a:pPr marL="514350" lvl="0" indent="-514350">
              <a:buFont typeface="+mj-lt"/>
              <a:buAutoNum type="arabicPeriod"/>
            </a:pPr>
            <a:r>
              <a:rPr lang="en-US" sz="2800" dirty="0" smtClean="0">
                <a:solidFill>
                  <a:srgbClr val="FF0000"/>
                </a:solidFill>
              </a:rPr>
              <a:t>Asking the correct questions and analyzing the raw data.</a:t>
            </a:r>
          </a:p>
          <a:p>
            <a:pPr marL="514350" lvl="0" indent="-514350">
              <a:buFont typeface="+mj-lt"/>
              <a:buAutoNum type="arabicPeriod"/>
            </a:pPr>
            <a:r>
              <a:rPr lang="en-US" sz="2800" dirty="0" smtClean="0">
                <a:solidFill>
                  <a:srgbClr val="FF0000"/>
                </a:solidFill>
              </a:rPr>
              <a:t>Modeling the data using various complex and efficient algorithms.</a:t>
            </a:r>
          </a:p>
          <a:p>
            <a:pPr marL="514350" lvl="0" indent="-514350">
              <a:buFont typeface="+mj-lt"/>
              <a:buAutoNum type="arabicPeriod"/>
            </a:pPr>
            <a:r>
              <a:rPr lang="en-US" sz="2800" dirty="0" smtClean="0">
                <a:solidFill>
                  <a:srgbClr val="FF0000"/>
                </a:solidFill>
              </a:rPr>
              <a:t>Visualizing the data to get a better perspective.</a:t>
            </a:r>
          </a:p>
          <a:p>
            <a:pPr marL="514350" lvl="0" indent="-514350">
              <a:buFont typeface="+mj-lt"/>
              <a:buAutoNum type="arabicPeriod"/>
            </a:pPr>
            <a:r>
              <a:rPr lang="en-US" sz="2800" dirty="0" smtClean="0">
                <a:solidFill>
                  <a:srgbClr val="FF0000"/>
                </a:solidFill>
              </a:rPr>
              <a:t>Understanding the data to make better decisions and finding the final result.</a:t>
            </a:r>
          </a:p>
          <a:p>
            <a:endParaRPr lang="en-US" sz="2800" dirty="0" smtClean="0"/>
          </a:p>
          <a:p>
            <a:pPr marL="514350" indent="-514350"/>
            <a:endParaRPr lang="en-US" sz="2800" dirty="0" smtClean="0"/>
          </a:p>
          <a:p>
            <a:pPr marL="514350" indent="-514350">
              <a:buAutoNum type="arabicPeriod"/>
            </a:pPr>
            <a:endParaRPr lang="en-US" sz="2800" dirty="0"/>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 calcmode="lin" valueType="num">
                                      <p:cBhvr additive="base">
                                        <p:cTn id="7" dur="500" fill="hold"/>
                                        <p:tgtEl>
                                          <p:spTgt spid="307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7">
                                            <p:txEl>
                                              <p:pRg st="2" end="2"/>
                                            </p:txEl>
                                          </p:spTgt>
                                        </p:tgtEl>
                                        <p:attrNameLst>
                                          <p:attrName>style.visibility</p:attrName>
                                        </p:attrNameLst>
                                      </p:cBhvr>
                                      <p:to>
                                        <p:strVal val="visible"/>
                                      </p:to>
                                    </p:set>
                                    <p:anim calcmode="lin" valueType="num">
                                      <p:cBhvr additive="base">
                                        <p:cTn id="13" dur="500" fill="hold"/>
                                        <p:tgtEl>
                                          <p:spTgt spid="307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7">
                                            <p:txEl>
                                              <p:pRg st="3" end="3"/>
                                            </p:txEl>
                                          </p:spTgt>
                                        </p:tgtEl>
                                        <p:attrNameLst>
                                          <p:attrName>style.visibility</p:attrName>
                                        </p:attrNameLst>
                                      </p:cBhvr>
                                      <p:to>
                                        <p:strVal val="visible"/>
                                      </p:to>
                                    </p:set>
                                    <p:anim calcmode="lin" valueType="num">
                                      <p:cBhvr additive="base">
                                        <p:cTn id="19" dur="500" fill="hold"/>
                                        <p:tgtEl>
                                          <p:spTgt spid="307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7">
                                            <p:txEl>
                                              <p:pRg st="4" end="4"/>
                                            </p:txEl>
                                          </p:spTgt>
                                        </p:tgtEl>
                                        <p:attrNameLst>
                                          <p:attrName>style.visibility</p:attrName>
                                        </p:attrNameLst>
                                      </p:cBhvr>
                                      <p:to>
                                        <p:strVal val="visible"/>
                                      </p:to>
                                    </p:set>
                                    <p:anim calcmode="lin" valueType="num">
                                      <p:cBhvr additive="base">
                                        <p:cTn id="25"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77">
                                            <p:txEl>
                                              <p:pRg st="5" end="5"/>
                                            </p:txEl>
                                          </p:spTgt>
                                        </p:tgtEl>
                                        <p:attrNameLst>
                                          <p:attrName>style.visibility</p:attrName>
                                        </p:attrNameLst>
                                      </p:cBhvr>
                                      <p:to>
                                        <p:strVal val="visible"/>
                                      </p:to>
                                    </p:set>
                                    <p:anim calcmode="lin" valueType="num">
                                      <p:cBhvr additive="base">
                                        <p:cTn id="31"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77">
                                            <p:txEl>
                                              <p:pRg st="6" end="6"/>
                                            </p:txEl>
                                          </p:spTgt>
                                        </p:tgtEl>
                                        <p:attrNameLst>
                                          <p:attrName>style.visibility</p:attrName>
                                        </p:attrNameLst>
                                      </p:cBhvr>
                                      <p:to>
                                        <p:strVal val="visible"/>
                                      </p:to>
                                    </p:set>
                                    <p:anim calcmode="lin" valueType="num">
                                      <p:cBhvr additive="base">
                                        <p:cTn id="37" dur="500" fill="hold"/>
                                        <p:tgtEl>
                                          <p:spTgt spid="307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77">
                                            <p:txEl>
                                              <p:pRg st="7" end="7"/>
                                            </p:txEl>
                                          </p:spTgt>
                                        </p:tgtEl>
                                        <p:attrNameLst>
                                          <p:attrName>style.visibility</p:attrName>
                                        </p:attrNameLst>
                                      </p:cBhvr>
                                      <p:to>
                                        <p:strVal val="visible"/>
                                      </p:to>
                                    </p:set>
                                    <p:anim calcmode="lin" valueType="num">
                                      <p:cBhvr additive="base">
                                        <p:cTn id="43" dur="500" fill="hold"/>
                                        <p:tgtEl>
                                          <p:spTgt spid="307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7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0"/>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smtClean="0">
                <a:solidFill>
                  <a:srgbClr val="FF0000"/>
                </a:solidFill>
              </a:rPr>
              <a:t>Data Science</a:t>
            </a:r>
            <a:endParaRPr lang="en-US" sz="4800" dirty="0">
              <a:solidFill>
                <a:srgbClr val="FF0000"/>
              </a:solidFill>
            </a:endParaRPr>
          </a:p>
        </p:txBody>
      </p:sp>
      <p:sp>
        <p:nvSpPr>
          <p:cNvPr id="3077" name="TextBox 14"/>
          <p:cNvSpPr txBox="1">
            <a:spLocks noChangeArrowheads="1"/>
          </p:cNvSpPr>
          <p:nvPr/>
        </p:nvSpPr>
        <p:spPr bwMode="auto">
          <a:xfrm>
            <a:off x="322729" y="997528"/>
            <a:ext cx="11570635" cy="2264357"/>
          </a:xfrm>
          <a:prstGeom prst="rect">
            <a:avLst/>
          </a:prstGeom>
          <a:noFill/>
          <a:ln w="9525">
            <a:noFill/>
            <a:miter lim="800000"/>
            <a:headEnd/>
            <a:tailEnd/>
          </a:ln>
        </p:spPr>
        <p:txBody>
          <a:bodyPr wrap="square" lIns="108857" tIns="54429" rIns="108857" bIns="54429">
            <a:spAutoFit/>
          </a:bodyPr>
          <a:lstStyle/>
          <a:p>
            <a:r>
              <a:rPr lang="en-US" sz="2800" u="sng" dirty="0" smtClean="0"/>
              <a:t>Data Science Lifecycle</a:t>
            </a:r>
          </a:p>
          <a:p>
            <a:pPr>
              <a:buFont typeface="Wingdings" pitchFamily="2" charset="2"/>
              <a:buChar char="Ø"/>
            </a:pPr>
            <a:r>
              <a:rPr lang="en-US" sz="2800" dirty="0" smtClean="0">
                <a:solidFill>
                  <a:srgbClr val="FF0000"/>
                </a:solidFill>
              </a:rPr>
              <a:t>The life-cycle of data science consists of 6 stages.</a:t>
            </a:r>
          </a:p>
          <a:p>
            <a:endParaRPr lang="en-US" sz="2800" dirty="0" smtClean="0">
              <a:solidFill>
                <a:srgbClr val="FF0000"/>
              </a:solidFill>
            </a:endParaRPr>
          </a:p>
          <a:p>
            <a:pPr marL="514350" indent="-514350"/>
            <a:endParaRPr lang="en-US" sz="2800" dirty="0" smtClean="0"/>
          </a:p>
          <a:p>
            <a:pPr marL="514350" indent="-514350">
              <a:buAutoNum type="arabicPeriod"/>
            </a:pPr>
            <a:endParaRPr lang="en-US" sz="2800" dirty="0"/>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p:nvPr/>
        </p:nvPicPr>
        <p:blipFill>
          <a:blip r:embed="rId5"/>
          <a:srcRect/>
          <a:stretch>
            <a:fillRect/>
          </a:stretch>
        </p:blipFill>
        <p:spPr bwMode="auto">
          <a:xfrm>
            <a:off x="3048000" y="2078182"/>
            <a:ext cx="5541818" cy="4353502"/>
          </a:xfrm>
          <a:prstGeom prst="rect">
            <a:avLst/>
          </a:prstGeom>
          <a:noFill/>
          <a:ln w="9525">
            <a:noFill/>
            <a:miter lim="800000"/>
            <a:headEnd/>
            <a:tailEnd/>
          </a:ln>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0"/>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smtClean="0">
                <a:solidFill>
                  <a:srgbClr val="FF0000"/>
                </a:solidFill>
              </a:rPr>
              <a:t>Data Science</a:t>
            </a:r>
            <a:endParaRPr lang="en-US" sz="4800" dirty="0">
              <a:solidFill>
                <a:srgbClr val="FF0000"/>
              </a:solidFill>
            </a:endParaRPr>
          </a:p>
        </p:txBody>
      </p:sp>
      <p:sp>
        <p:nvSpPr>
          <p:cNvPr id="3077" name="TextBox 14"/>
          <p:cNvSpPr txBox="1">
            <a:spLocks noChangeArrowheads="1"/>
          </p:cNvSpPr>
          <p:nvPr/>
        </p:nvSpPr>
        <p:spPr bwMode="auto">
          <a:xfrm>
            <a:off x="322729" y="997528"/>
            <a:ext cx="11570635" cy="3557019"/>
          </a:xfrm>
          <a:prstGeom prst="rect">
            <a:avLst/>
          </a:prstGeom>
          <a:noFill/>
          <a:ln w="9525">
            <a:noFill/>
            <a:miter lim="800000"/>
            <a:headEnd/>
            <a:tailEnd/>
          </a:ln>
        </p:spPr>
        <p:txBody>
          <a:bodyPr wrap="square" lIns="108857" tIns="54429" rIns="108857" bIns="54429">
            <a:spAutoFit/>
          </a:bodyPr>
          <a:lstStyle/>
          <a:p>
            <a:r>
              <a:rPr lang="en-US" sz="2800" u="sng" dirty="0" smtClean="0"/>
              <a:t>Data Science Lifecycle</a:t>
            </a:r>
          </a:p>
          <a:p>
            <a:pPr lvl="0"/>
            <a:r>
              <a:rPr lang="en-US" sz="2800" b="1" dirty="0" smtClean="0"/>
              <a:t>1. Discovery:</a:t>
            </a:r>
            <a:r>
              <a:rPr lang="en-US" sz="2800" dirty="0" smtClean="0"/>
              <a:t> </a:t>
            </a:r>
          </a:p>
          <a:p>
            <a:pPr>
              <a:buFont typeface="Wingdings" pitchFamily="2" charset="2"/>
              <a:buChar char="Ø"/>
            </a:pPr>
            <a:r>
              <a:rPr lang="en-US" sz="2800" dirty="0" smtClean="0"/>
              <a:t>The first phase is discovery, which </a:t>
            </a:r>
            <a:r>
              <a:rPr lang="en-US" sz="2800" dirty="0" smtClean="0">
                <a:solidFill>
                  <a:srgbClr val="FF0000"/>
                </a:solidFill>
              </a:rPr>
              <a:t>involves asking the right questions</a:t>
            </a:r>
            <a:r>
              <a:rPr lang="en-US" sz="2800" dirty="0" smtClean="0"/>
              <a:t>. </a:t>
            </a:r>
          </a:p>
          <a:p>
            <a:pPr>
              <a:buFont typeface="Wingdings" pitchFamily="2" charset="2"/>
              <a:buChar char="Ø"/>
            </a:pPr>
            <a:r>
              <a:rPr lang="en-US" sz="2800" dirty="0" smtClean="0"/>
              <a:t>When we start any data science project, we need to determine what are the basic requirements, priorities, and project budget. </a:t>
            </a:r>
          </a:p>
          <a:p>
            <a:pPr>
              <a:buFont typeface="Wingdings" pitchFamily="2" charset="2"/>
              <a:buChar char="Ø"/>
            </a:pPr>
            <a:r>
              <a:rPr lang="en-US" sz="2800" dirty="0" smtClean="0"/>
              <a:t>In this phase, we need to </a:t>
            </a:r>
            <a:r>
              <a:rPr lang="en-US" sz="2800" dirty="0" smtClean="0">
                <a:solidFill>
                  <a:srgbClr val="FF0000"/>
                </a:solidFill>
              </a:rPr>
              <a:t>determine all the requirements of the project such as the number of people, technology, time, data, an end goal, and then we can frame the business problem on first hypothesis level</a:t>
            </a:r>
            <a:r>
              <a:rPr lang="en-US" sz="2800" dirty="0" smtClean="0"/>
              <a:t>.</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blinds(horizontal)">
                                      <p:cBhvr>
                                        <p:cTn id="7" dur="500"/>
                                        <p:tgtEl>
                                          <p:spTgt spid="30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2" dur="500"/>
                                        <p:tgtEl>
                                          <p:spTgt spid="307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4" end="4"/>
                                            </p:txEl>
                                          </p:spTgt>
                                        </p:tgtEl>
                                        <p:attrNameLst>
                                          <p:attrName>style.visibility</p:attrName>
                                        </p:attrNameLst>
                                      </p:cBhvr>
                                      <p:to>
                                        <p:strVal val="visible"/>
                                      </p:to>
                                    </p:set>
                                    <p:animEffect transition="in" filter="blinds(horizontal)">
                                      <p:cBhvr>
                                        <p:cTn id="17" dur="500"/>
                                        <p:tgtEl>
                                          <p:spTgt spid="30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0"/>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smtClean="0">
                <a:solidFill>
                  <a:srgbClr val="FF0000"/>
                </a:solidFill>
              </a:rPr>
              <a:t>Data Science</a:t>
            </a:r>
            <a:endParaRPr lang="en-US" sz="4800" dirty="0">
              <a:solidFill>
                <a:srgbClr val="FF0000"/>
              </a:solidFill>
            </a:endParaRPr>
          </a:p>
        </p:txBody>
      </p:sp>
      <p:sp>
        <p:nvSpPr>
          <p:cNvPr id="3077" name="TextBox 14"/>
          <p:cNvSpPr txBox="1">
            <a:spLocks noChangeArrowheads="1"/>
          </p:cNvSpPr>
          <p:nvPr/>
        </p:nvSpPr>
        <p:spPr bwMode="auto">
          <a:xfrm>
            <a:off x="322729" y="997528"/>
            <a:ext cx="11570635" cy="4849680"/>
          </a:xfrm>
          <a:prstGeom prst="rect">
            <a:avLst/>
          </a:prstGeom>
          <a:noFill/>
          <a:ln w="9525">
            <a:noFill/>
            <a:miter lim="800000"/>
            <a:headEnd/>
            <a:tailEnd/>
          </a:ln>
        </p:spPr>
        <p:txBody>
          <a:bodyPr wrap="square" lIns="108857" tIns="54429" rIns="108857" bIns="54429">
            <a:spAutoFit/>
          </a:bodyPr>
          <a:lstStyle/>
          <a:p>
            <a:r>
              <a:rPr lang="en-US" sz="2800" u="sng" dirty="0" smtClean="0"/>
              <a:t>Data Science Lifecycle</a:t>
            </a:r>
          </a:p>
          <a:p>
            <a:pPr lvl="0"/>
            <a:r>
              <a:rPr lang="en-US" sz="2800" b="1" dirty="0" smtClean="0"/>
              <a:t>2.  Data preparation:</a:t>
            </a:r>
            <a:r>
              <a:rPr lang="en-US" sz="2800" dirty="0" smtClean="0"/>
              <a:t> </a:t>
            </a:r>
          </a:p>
          <a:p>
            <a:pPr>
              <a:buFont typeface="Wingdings" pitchFamily="2" charset="2"/>
              <a:buChar char="Ø"/>
            </a:pPr>
            <a:r>
              <a:rPr lang="en-US" sz="2800" dirty="0" smtClean="0"/>
              <a:t>Data preparation is also known as </a:t>
            </a:r>
            <a:r>
              <a:rPr lang="en-US" sz="2800" dirty="0" smtClean="0">
                <a:solidFill>
                  <a:srgbClr val="FF0000"/>
                </a:solidFill>
              </a:rPr>
              <a:t>Data </a:t>
            </a:r>
            <a:r>
              <a:rPr lang="en-US" sz="2800" dirty="0" err="1" smtClean="0">
                <a:solidFill>
                  <a:srgbClr val="FF0000"/>
                </a:solidFill>
              </a:rPr>
              <a:t>Munging</a:t>
            </a:r>
            <a:r>
              <a:rPr lang="en-US" sz="2800" dirty="0" smtClean="0"/>
              <a:t>. </a:t>
            </a:r>
          </a:p>
          <a:p>
            <a:pPr>
              <a:buFont typeface="Wingdings" pitchFamily="2" charset="2"/>
              <a:buChar char="Ø"/>
            </a:pPr>
            <a:r>
              <a:rPr lang="en-US" sz="2800" dirty="0" smtClean="0"/>
              <a:t>In this phase, we need to perform the following tasks:</a:t>
            </a:r>
          </a:p>
          <a:p>
            <a:pPr marL="514350" lvl="0" indent="-514350">
              <a:buFont typeface="+mj-lt"/>
              <a:buAutoNum type="arabicPeriod"/>
            </a:pPr>
            <a:r>
              <a:rPr lang="en-US" sz="2800" dirty="0" smtClean="0"/>
              <a:t>Data cleaning</a:t>
            </a:r>
          </a:p>
          <a:p>
            <a:pPr marL="514350" lvl="0" indent="-514350">
              <a:buFont typeface="+mj-lt"/>
              <a:buAutoNum type="arabicPeriod"/>
            </a:pPr>
            <a:r>
              <a:rPr lang="en-US" sz="2800" dirty="0" smtClean="0"/>
              <a:t>Data Reduction</a:t>
            </a:r>
          </a:p>
          <a:p>
            <a:pPr marL="514350" lvl="0" indent="-514350">
              <a:buFont typeface="+mj-lt"/>
              <a:buAutoNum type="arabicPeriod"/>
            </a:pPr>
            <a:r>
              <a:rPr lang="en-US" sz="2800" dirty="0" smtClean="0"/>
              <a:t>Data integration</a:t>
            </a:r>
          </a:p>
          <a:p>
            <a:pPr marL="514350" lvl="0" indent="-514350">
              <a:buFont typeface="+mj-lt"/>
              <a:buAutoNum type="arabicPeriod"/>
            </a:pPr>
            <a:r>
              <a:rPr lang="en-US" sz="2800" dirty="0" smtClean="0"/>
              <a:t>Data transformation</a:t>
            </a:r>
          </a:p>
          <a:p>
            <a:pPr>
              <a:buFont typeface="Wingdings" pitchFamily="2" charset="2"/>
              <a:buChar char="Ø"/>
            </a:pPr>
            <a:r>
              <a:rPr lang="en-US" sz="2800" dirty="0" smtClean="0"/>
              <a:t>After performing all the above tasks, we can easily use this data for our further processes.</a:t>
            </a:r>
          </a:p>
          <a:p>
            <a:pPr>
              <a:buFont typeface="Wingdings" pitchFamily="2" charset="2"/>
              <a:buChar char="Ø"/>
            </a:pPr>
            <a:endParaRPr lang="en-US" sz="2800" dirty="0" smtClean="0"/>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blinds(horizontal)">
                                      <p:cBhvr>
                                        <p:cTn id="7" dur="500"/>
                                        <p:tgtEl>
                                          <p:spTgt spid="30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2" dur="500"/>
                                        <p:tgtEl>
                                          <p:spTgt spid="307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077">
                                            <p:txEl>
                                              <p:pRg st="4" end="4"/>
                                            </p:txEl>
                                          </p:spTgt>
                                        </p:tgtEl>
                                        <p:attrNameLst>
                                          <p:attrName>style.visibility</p:attrName>
                                        </p:attrNameLst>
                                      </p:cBhvr>
                                      <p:to>
                                        <p:strVal val="visible"/>
                                      </p:to>
                                    </p:set>
                                    <p:animEffect transition="in" filter="checkerboard(across)">
                                      <p:cBhvr>
                                        <p:cTn id="17" dur="500"/>
                                        <p:tgtEl>
                                          <p:spTgt spid="3077">
                                            <p:txEl>
                                              <p:pRg st="4" end="4"/>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3077">
                                            <p:txEl>
                                              <p:pRg st="5" end="5"/>
                                            </p:txEl>
                                          </p:spTgt>
                                        </p:tgtEl>
                                        <p:attrNameLst>
                                          <p:attrName>style.visibility</p:attrName>
                                        </p:attrNameLst>
                                      </p:cBhvr>
                                      <p:to>
                                        <p:strVal val="visible"/>
                                      </p:to>
                                    </p:set>
                                    <p:animEffect transition="in" filter="checkerboard(across)">
                                      <p:cBhvr>
                                        <p:cTn id="20" dur="500"/>
                                        <p:tgtEl>
                                          <p:spTgt spid="3077">
                                            <p:txEl>
                                              <p:pRg st="5" end="5"/>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3077">
                                            <p:txEl>
                                              <p:pRg st="6" end="6"/>
                                            </p:txEl>
                                          </p:spTgt>
                                        </p:tgtEl>
                                        <p:attrNameLst>
                                          <p:attrName>style.visibility</p:attrName>
                                        </p:attrNameLst>
                                      </p:cBhvr>
                                      <p:to>
                                        <p:strVal val="visible"/>
                                      </p:to>
                                    </p:set>
                                    <p:animEffect transition="in" filter="checkerboard(across)">
                                      <p:cBhvr>
                                        <p:cTn id="23" dur="500"/>
                                        <p:tgtEl>
                                          <p:spTgt spid="3077">
                                            <p:txEl>
                                              <p:pRg st="6" end="6"/>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3077">
                                            <p:txEl>
                                              <p:pRg st="7" end="7"/>
                                            </p:txEl>
                                          </p:spTgt>
                                        </p:tgtEl>
                                        <p:attrNameLst>
                                          <p:attrName>style.visibility</p:attrName>
                                        </p:attrNameLst>
                                      </p:cBhvr>
                                      <p:to>
                                        <p:strVal val="visible"/>
                                      </p:to>
                                    </p:set>
                                    <p:animEffect transition="in" filter="checkerboard(across)">
                                      <p:cBhvr>
                                        <p:cTn id="26" dur="500"/>
                                        <p:tgtEl>
                                          <p:spTgt spid="3077">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077">
                                            <p:txEl>
                                              <p:pRg st="8" end="8"/>
                                            </p:txEl>
                                          </p:spTgt>
                                        </p:tgtEl>
                                        <p:attrNameLst>
                                          <p:attrName>style.visibility</p:attrName>
                                        </p:attrNameLst>
                                      </p:cBhvr>
                                      <p:to>
                                        <p:strVal val="visible"/>
                                      </p:to>
                                    </p:set>
                                    <p:animEffect transition="in" filter="blinds(horizontal)">
                                      <p:cBhvr>
                                        <p:cTn id="31" dur="500"/>
                                        <p:tgtEl>
                                          <p:spTgt spid="307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0"/>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smtClean="0">
                <a:solidFill>
                  <a:srgbClr val="FF0000"/>
                </a:solidFill>
              </a:rPr>
              <a:t>Data Science</a:t>
            </a:r>
            <a:endParaRPr lang="en-US" sz="4800" dirty="0">
              <a:solidFill>
                <a:srgbClr val="FF0000"/>
              </a:solidFill>
            </a:endParaRPr>
          </a:p>
        </p:txBody>
      </p:sp>
      <p:sp>
        <p:nvSpPr>
          <p:cNvPr id="3077" name="TextBox 14"/>
          <p:cNvSpPr txBox="1">
            <a:spLocks noChangeArrowheads="1"/>
          </p:cNvSpPr>
          <p:nvPr/>
        </p:nvSpPr>
        <p:spPr bwMode="auto">
          <a:xfrm>
            <a:off x="322729" y="997528"/>
            <a:ext cx="11570635" cy="5280567"/>
          </a:xfrm>
          <a:prstGeom prst="rect">
            <a:avLst/>
          </a:prstGeom>
          <a:noFill/>
          <a:ln w="9525">
            <a:noFill/>
            <a:miter lim="800000"/>
            <a:headEnd/>
            <a:tailEnd/>
          </a:ln>
        </p:spPr>
        <p:txBody>
          <a:bodyPr wrap="square" lIns="108857" tIns="54429" rIns="108857" bIns="54429">
            <a:spAutoFit/>
          </a:bodyPr>
          <a:lstStyle/>
          <a:p>
            <a:r>
              <a:rPr lang="en-US" sz="2800" u="sng" dirty="0" smtClean="0"/>
              <a:t>Data Science Lifecycle</a:t>
            </a:r>
          </a:p>
          <a:p>
            <a:pPr lvl="0"/>
            <a:r>
              <a:rPr lang="en-US" sz="2800" b="1" dirty="0" smtClean="0"/>
              <a:t>3. Model Planning:</a:t>
            </a:r>
            <a:endParaRPr lang="en-US" sz="2800" dirty="0" smtClean="0"/>
          </a:p>
          <a:p>
            <a:pPr>
              <a:buFont typeface="Wingdings" pitchFamily="2" charset="2"/>
              <a:buChar char="Ø"/>
            </a:pPr>
            <a:r>
              <a:rPr lang="en-US" sz="2800" dirty="0" smtClean="0"/>
              <a:t> In this phase, we need to </a:t>
            </a:r>
            <a:r>
              <a:rPr lang="en-US" sz="2800" dirty="0" smtClean="0">
                <a:solidFill>
                  <a:srgbClr val="FF0000"/>
                </a:solidFill>
              </a:rPr>
              <a:t>determine the various methods and techniques to establish the relation between input variables</a:t>
            </a:r>
            <a:r>
              <a:rPr lang="en-US" sz="2800" dirty="0" smtClean="0"/>
              <a:t>. </a:t>
            </a:r>
          </a:p>
          <a:p>
            <a:pPr>
              <a:buFont typeface="Wingdings" pitchFamily="2" charset="2"/>
              <a:buChar char="Ø"/>
            </a:pPr>
            <a:r>
              <a:rPr lang="en-US" sz="2800" dirty="0" smtClean="0"/>
              <a:t>We will apply </a:t>
            </a:r>
            <a:r>
              <a:rPr lang="en-US" sz="2800" dirty="0" smtClean="0">
                <a:solidFill>
                  <a:srgbClr val="FF0000"/>
                </a:solidFill>
              </a:rPr>
              <a:t>Exploratory data analytics(EDA) </a:t>
            </a:r>
            <a:r>
              <a:rPr lang="en-US" sz="2800" dirty="0" smtClean="0"/>
              <a:t>by using various statistical formula and visualization tools to understand the relations between variable and to see what data can inform us. </a:t>
            </a:r>
          </a:p>
          <a:p>
            <a:pPr>
              <a:buFont typeface="Wingdings" pitchFamily="2" charset="2"/>
              <a:buChar char="Ø"/>
            </a:pPr>
            <a:r>
              <a:rPr lang="en-US" sz="2800" dirty="0" smtClean="0"/>
              <a:t> Common tools used for model planning are:</a:t>
            </a:r>
          </a:p>
          <a:p>
            <a:pPr marL="514350" lvl="0" indent="-514350">
              <a:buFont typeface="+mj-lt"/>
              <a:buAutoNum type="arabicPeriod"/>
            </a:pPr>
            <a:r>
              <a:rPr lang="en-US" sz="2800" dirty="0" smtClean="0"/>
              <a:t>SQL Analysis Services</a:t>
            </a:r>
          </a:p>
          <a:p>
            <a:pPr marL="514350" lvl="0" indent="-514350">
              <a:buFont typeface="+mj-lt"/>
              <a:buAutoNum type="arabicPeriod"/>
            </a:pPr>
            <a:r>
              <a:rPr lang="en-US" sz="2800" dirty="0" smtClean="0"/>
              <a:t>R</a:t>
            </a:r>
          </a:p>
          <a:p>
            <a:pPr marL="514350" lvl="0" indent="-514350">
              <a:buFont typeface="+mj-lt"/>
              <a:buAutoNum type="arabicPeriod"/>
            </a:pPr>
            <a:r>
              <a:rPr lang="en-US" sz="2800" dirty="0" smtClean="0"/>
              <a:t>SAS</a:t>
            </a:r>
          </a:p>
          <a:p>
            <a:pPr marL="514350" indent="-514350">
              <a:buFont typeface="+mj-lt"/>
              <a:buAutoNum type="arabicPeriod"/>
            </a:pPr>
            <a:r>
              <a:rPr lang="en-US" sz="2800" dirty="0" smtClean="0"/>
              <a:t>Python</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blinds(horizontal)">
                                      <p:cBhvr>
                                        <p:cTn id="7" dur="500"/>
                                        <p:tgtEl>
                                          <p:spTgt spid="30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2" dur="500"/>
                                        <p:tgtEl>
                                          <p:spTgt spid="307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4" end="4"/>
                                            </p:txEl>
                                          </p:spTgt>
                                        </p:tgtEl>
                                        <p:attrNameLst>
                                          <p:attrName>style.visibility</p:attrName>
                                        </p:attrNameLst>
                                      </p:cBhvr>
                                      <p:to>
                                        <p:strVal val="visible"/>
                                      </p:to>
                                    </p:set>
                                    <p:animEffect transition="in" filter="blinds(horizontal)">
                                      <p:cBhvr>
                                        <p:cTn id="17" dur="500"/>
                                        <p:tgtEl>
                                          <p:spTgt spid="307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077">
                                            <p:txEl>
                                              <p:pRg st="5" end="5"/>
                                            </p:txEl>
                                          </p:spTgt>
                                        </p:tgtEl>
                                        <p:attrNameLst>
                                          <p:attrName>style.visibility</p:attrName>
                                        </p:attrNameLst>
                                      </p:cBhvr>
                                      <p:to>
                                        <p:strVal val="visible"/>
                                      </p:to>
                                    </p:set>
                                    <p:animEffect transition="in" filter="checkerboard(across)">
                                      <p:cBhvr>
                                        <p:cTn id="22" dur="500"/>
                                        <p:tgtEl>
                                          <p:spTgt spid="3077">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077">
                                            <p:txEl>
                                              <p:pRg st="6" end="6"/>
                                            </p:txEl>
                                          </p:spTgt>
                                        </p:tgtEl>
                                        <p:attrNameLst>
                                          <p:attrName>style.visibility</p:attrName>
                                        </p:attrNameLst>
                                      </p:cBhvr>
                                      <p:to>
                                        <p:strVal val="visible"/>
                                      </p:to>
                                    </p:set>
                                    <p:animEffect transition="in" filter="checkerboard(across)">
                                      <p:cBhvr>
                                        <p:cTn id="25" dur="500"/>
                                        <p:tgtEl>
                                          <p:spTgt spid="3077">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077">
                                            <p:txEl>
                                              <p:pRg st="7" end="7"/>
                                            </p:txEl>
                                          </p:spTgt>
                                        </p:tgtEl>
                                        <p:attrNameLst>
                                          <p:attrName>style.visibility</p:attrName>
                                        </p:attrNameLst>
                                      </p:cBhvr>
                                      <p:to>
                                        <p:strVal val="visible"/>
                                      </p:to>
                                    </p:set>
                                    <p:animEffect transition="in" filter="checkerboard(across)">
                                      <p:cBhvr>
                                        <p:cTn id="28" dur="500"/>
                                        <p:tgtEl>
                                          <p:spTgt spid="3077">
                                            <p:txEl>
                                              <p:pRg st="7" end="7"/>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077">
                                            <p:txEl>
                                              <p:pRg st="8" end="8"/>
                                            </p:txEl>
                                          </p:spTgt>
                                        </p:tgtEl>
                                        <p:attrNameLst>
                                          <p:attrName>style.visibility</p:attrName>
                                        </p:attrNameLst>
                                      </p:cBhvr>
                                      <p:to>
                                        <p:strVal val="visible"/>
                                      </p:to>
                                    </p:set>
                                    <p:animEffect transition="in" filter="checkerboard(across)">
                                      <p:cBhvr>
                                        <p:cTn id="31" dur="500"/>
                                        <p:tgtEl>
                                          <p:spTgt spid="307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0"/>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smtClean="0">
                <a:solidFill>
                  <a:srgbClr val="FF0000"/>
                </a:solidFill>
              </a:rPr>
              <a:t>Data Science</a:t>
            </a:r>
            <a:endParaRPr lang="en-US" sz="4800" dirty="0">
              <a:solidFill>
                <a:srgbClr val="FF0000"/>
              </a:solidFill>
            </a:endParaRPr>
          </a:p>
        </p:txBody>
      </p:sp>
      <p:sp>
        <p:nvSpPr>
          <p:cNvPr id="3077" name="TextBox 14"/>
          <p:cNvSpPr txBox="1">
            <a:spLocks noChangeArrowheads="1"/>
          </p:cNvSpPr>
          <p:nvPr/>
        </p:nvSpPr>
        <p:spPr bwMode="auto">
          <a:xfrm>
            <a:off x="322729" y="997528"/>
            <a:ext cx="11570635" cy="4849680"/>
          </a:xfrm>
          <a:prstGeom prst="rect">
            <a:avLst/>
          </a:prstGeom>
          <a:noFill/>
          <a:ln w="9525">
            <a:noFill/>
            <a:miter lim="800000"/>
            <a:headEnd/>
            <a:tailEnd/>
          </a:ln>
        </p:spPr>
        <p:txBody>
          <a:bodyPr wrap="square" lIns="108857" tIns="54429" rIns="108857" bIns="54429">
            <a:spAutoFit/>
          </a:bodyPr>
          <a:lstStyle/>
          <a:p>
            <a:r>
              <a:rPr lang="en-US" sz="2800" u="sng" dirty="0" smtClean="0"/>
              <a:t>Data Science Lifecycle</a:t>
            </a:r>
          </a:p>
          <a:p>
            <a:pPr lvl="0"/>
            <a:r>
              <a:rPr lang="en-US" sz="2800" b="1" u="sng" dirty="0" smtClean="0"/>
              <a:t>4. Model-building:</a:t>
            </a:r>
            <a:r>
              <a:rPr lang="en-US" sz="2800" u="sng" dirty="0" smtClean="0"/>
              <a:t> </a:t>
            </a:r>
          </a:p>
          <a:p>
            <a:pPr>
              <a:buFont typeface="Wingdings" pitchFamily="2" charset="2"/>
              <a:buChar char="Ø"/>
            </a:pPr>
            <a:r>
              <a:rPr lang="en-US" sz="2800" dirty="0" smtClean="0"/>
              <a:t>In this phase, the process of model building starts. </a:t>
            </a:r>
          </a:p>
          <a:p>
            <a:pPr>
              <a:buFont typeface="Wingdings" pitchFamily="2" charset="2"/>
              <a:buChar char="Ø"/>
            </a:pPr>
            <a:r>
              <a:rPr lang="en-US" sz="2800" dirty="0" smtClean="0"/>
              <a:t>We will </a:t>
            </a:r>
            <a:r>
              <a:rPr lang="en-US" sz="2800" dirty="0" smtClean="0">
                <a:solidFill>
                  <a:srgbClr val="FF0000"/>
                </a:solidFill>
              </a:rPr>
              <a:t>create datasets for training and testing purpose</a:t>
            </a:r>
            <a:r>
              <a:rPr lang="en-US" sz="2800" dirty="0" smtClean="0"/>
              <a:t>. </a:t>
            </a:r>
          </a:p>
          <a:p>
            <a:pPr>
              <a:buFont typeface="Wingdings" pitchFamily="2" charset="2"/>
              <a:buChar char="Ø"/>
            </a:pPr>
            <a:r>
              <a:rPr lang="en-US" sz="2800" dirty="0" smtClean="0"/>
              <a:t>We will apply different techniques such as association, classification, and clustering, to build the model.</a:t>
            </a:r>
          </a:p>
          <a:p>
            <a:pPr>
              <a:buFont typeface="Wingdings" pitchFamily="2" charset="2"/>
              <a:buChar char="Ø"/>
            </a:pPr>
            <a:r>
              <a:rPr lang="en-US" sz="2800" dirty="0" smtClean="0"/>
              <a:t>Following are some common Model building tools:</a:t>
            </a:r>
          </a:p>
          <a:p>
            <a:pPr marL="514350" lvl="0" indent="-514350">
              <a:buFont typeface="+mj-lt"/>
              <a:buAutoNum type="arabicPeriod"/>
            </a:pPr>
            <a:r>
              <a:rPr lang="en-US" sz="2800" dirty="0" smtClean="0"/>
              <a:t>SAS Enterprise Miner</a:t>
            </a:r>
          </a:p>
          <a:p>
            <a:pPr marL="514350" lvl="0" indent="-514350">
              <a:buFont typeface="+mj-lt"/>
              <a:buAutoNum type="arabicPeriod"/>
            </a:pPr>
            <a:r>
              <a:rPr lang="en-US" sz="2800" dirty="0" smtClean="0"/>
              <a:t>WEKA</a:t>
            </a:r>
          </a:p>
          <a:p>
            <a:pPr marL="514350" lvl="0" indent="-514350">
              <a:buFont typeface="+mj-lt"/>
              <a:buAutoNum type="arabicPeriod"/>
            </a:pPr>
            <a:r>
              <a:rPr lang="en-US" sz="2800" dirty="0" smtClean="0"/>
              <a:t>SPCS Modeler</a:t>
            </a:r>
          </a:p>
          <a:p>
            <a:pPr marL="514350" lvl="0" indent="-514350">
              <a:buFont typeface="+mj-lt"/>
              <a:buAutoNum type="arabicPeriod"/>
            </a:pPr>
            <a:r>
              <a:rPr lang="en-US" sz="2800" dirty="0" smtClean="0"/>
              <a:t>MATLAB</a:t>
            </a:r>
            <a:endParaRPr lang="en-US" sz="2800" dirty="0"/>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blinds(horizontal)">
                                      <p:cBhvr>
                                        <p:cTn id="7" dur="500"/>
                                        <p:tgtEl>
                                          <p:spTgt spid="30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2" dur="500"/>
                                        <p:tgtEl>
                                          <p:spTgt spid="307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4" end="4"/>
                                            </p:txEl>
                                          </p:spTgt>
                                        </p:tgtEl>
                                        <p:attrNameLst>
                                          <p:attrName>style.visibility</p:attrName>
                                        </p:attrNameLst>
                                      </p:cBhvr>
                                      <p:to>
                                        <p:strVal val="visible"/>
                                      </p:to>
                                    </p:set>
                                    <p:animEffect transition="in" filter="blinds(horizontal)">
                                      <p:cBhvr>
                                        <p:cTn id="17" dur="500"/>
                                        <p:tgtEl>
                                          <p:spTgt spid="307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5" end="5"/>
                                            </p:txEl>
                                          </p:spTgt>
                                        </p:tgtEl>
                                        <p:attrNameLst>
                                          <p:attrName>style.visibility</p:attrName>
                                        </p:attrNameLst>
                                      </p:cBhvr>
                                      <p:to>
                                        <p:strVal val="visible"/>
                                      </p:to>
                                    </p:set>
                                    <p:animEffect transition="in" filter="blinds(horizontal)">
                                      <p:cBhvr>
                                        <p:cTn id="22" dur="500"/>
                                        <p:tgtEl>
                                          <p:spTgt spid="307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077">
                                            <p:txEl>
                                              <p:pRg st="6" end="6"/>
                                            </p:txEl>
                                          </p:spTgt>
                                        </p:tgtEl>
                                        <p:attrNameLst>
                                          <p:attrName>style.visibility</p:attrName>
                                        </p:attrNameLst>
                                      </p:cBhvr>
                                      <p:to>
                                        <p:strVal val="visible"/>
                                      </p:to>
                                    </p:set>
                                    <p:animEffect transition="in" filter="checkerboard(across)">
                                      <p:cBhvr>
                                        <p:cTn id="27" dur="500"/>
                                        <p:tgtEl>
                                          <p:spTgt spid="3077">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3077">
                                            <p:txEl>
                                              <p:pRg st="7" end="7"/>
                                            </p:txEl>
                                          </p:spTgt>
                                        </p:tgtEl>
                                        <p:attrNameLst>
                                          <p:attrName>style.visibility</p:attrName>
                                        </p:attrNameLst>
                                      </p:cBhvr>
                                      <p:to>
                                        <p:strVal val="visible"/>
                                      </p:to>
                                    </p:set>
                                    <p:animEffect transition="in" filter="checkerboard(across)">
                                      <p:cBhvr>
                                        <p:cTn id="30" dur="500"/>
                                        <p:tgtEl>
                                          <p:spTgt spid="3077">
                                            <p:txEl>
                                              <p:pRg st="7" end="7"/>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3077">
                                            <p:txEl>
                                              <p:pRg st="8" end="8"/>
                                            </p:txEl>
                                          </p:spTgt>
                                        </p:tgtEl>
                                        <p:attrNameLst>
                                          <p:attrName>style.visibility</p:attrName>
                                        </p:attrNameLst>
                                      </p:cBhvr>
                                      <p:to>
                                        <p:strVal val="visible"/>
                                      </p:to>
                                    </p:set>
                                    <p:animEffect transition="in" filter="checkerboard(across)">
                                      <p:cBhvr>
                                        <p:cTn id="33" dur="500"/>
                                        <p:tgtEl>
                                          <p:spTgt spid="3077">
                                            <p:txEl>
                                              <p:pRg st="8" end="8"/>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3077">
                                            <p:txEl>
                                              <p:pRg st="9" end="9"/>
                                            </p:txEl>
                                          </p:spTgt>
                                        </p:tgtEl>
                                        <p:attrNameLst>
                                          <p:attrName>style.visibility</p:attrName>
                                        </p:attrNameLst>
                                      </p:cBhvr>
                                      <p:to>
                                        <p:strVal val="visible"/>
                                      </p:to>
                                    </p:set>
                                    <p:animEffect transition="in" filter="checkerboard(across)">
                                      <p:cBhvr>
                                        <p:cTn id="36" dur="500"/>
                                        <p:tgtEl>
                                          <p:spTgt spid="307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0"/>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smtClean="0">
                <a:solidFill>
                  <a:srgbClr val="FF0000"/>
                </a:solidFill>
              </a:rPr>
              <a:t>Data Science</a:t>
            </a:r>
            <a:endParaRPr lang="en-US" sz="4800" dirty="0">
              <a:solidFill>
                <a:srgbClr val="FF0000"/>
              </a:solidFill>
            </a:endParaRPr>
          </a:p>
        </p:txBody>
      </p:sp>
      <p:sp>
        <p:nvSpPr>
          <p:cNvPr id="3077" name="TextBox 14"/>
          <p:cNvSpPr txBox="1">
            <a:spLocks noChangeArrowheads="1"/>
          </p:cNvSpPr>
          <p:nvPr/>
        </p:nvSpPr>
        <p:spPr bwMode="auto">
          <a:xfrm>
            <a:off x="322729" y="997528"/>
            <a:ext cx="11570635" cy="4849680"/>
          </a:xfrm>
          <a:prstGeom prst="rect">
            <a:avLst/>
          </a:prstGeom>
          <a:noFill/>
          <a:ln w="9525">
            <a:noFill/>
            <a:miter lim="800000"/>
            <a:headEnd/>
            <a:tailEnd/>
          </a:ln>
        </p:spPr>
        <p:txBody>
          <a:bodyPr wrap="square" lIns="108857" tIns="54429" rIns="108857" bIns="54429">
            <a:spAutoFit/>
          </a:bodyPr>
          <a:lstStyle/>
          <a:p>
            <a:r>
              <a:rPr lang="en-US" sz="2800" u="sng" dirty="0" smtClean="0"/>
              <a:t>Data Science Lifecycle</a:t>
            </a:r>
          </a:p>
          <a:p>
            <a:pPr lvl="0"/>
            <a:r>
              <a:rPr lang="en-US" sz="2800" b="1" u="sng" dirty="0" smtClean="0"/>
              <a:t>5. </a:t>
            </a:r>
            <a:r>
              <a:rPr lang="en-US" sz="2800" b="1" u="sng" dirty="0" err="1" smtClean="0"/>
              <a:t>Operationalize</a:t>
            </a:r>
            <a:r>
              <a:rPr lang="en-US" sz="2800" b="1" u="sng" dirty="0" smtClean="0"/>
              <a:t>:</a:t>
            </a:r>
            <a:r>
              <a:rPr lang="en-US" sz="2800" u="sng" dirty="0" smtClean="0"/>
              <a:t> </a:t>
            </a:r>
          </a:p>
          <a:p>
            <a:pPr>
              <a:buFont typeface="Wingdings" pitchFamily="2" charset="2"/>
              <a:buChar char="Ø"/>
            </a:pPr>
            <a:r>
              <a:rPr lang="en-US" sz="2800" dirty="0" smtClean="0"/>
              <a:t>In this phase, we will deliver the final reports of the project, along with briefings, code, and technical documents. </a:t>
            </a:r>
          </a:p>
          <a:p>
            <a:pPr>
              <a:buFont typeface="Wingdings" pitchFamily="2" charset="2"/>
              <a:buChar char="Ø"/>
            </a:pPr>
            <a:r>
              <a:rPr lang="en-US" sz="2800" dirty="0" smtClean="0"/>
              <a:t>This phase </a:t>
            </a:r>
            <a:r>
              <a:rPr lang="en-US" sz="2800" dirty="0" smtClean="0">
                <a:solidFill>
                  <a:srgbClr val="FF0000"/>
                </a:solidFill>
              </a:rPr>
              <a:t>provides us  a clear overview of complete project performance </a:t>
            </a:r>
            <a:r>
              <a:rPr lang="en-US" sz="2800" dirty="0" smtClean="0"/>
              <a:t>and other components on a small scale before the full deployment.</a:t>
            </a:r>
          </a:p>
          <a:p>
            <a:pPr lvl="0"/>
            <a:r>
              <a:rPr lang="en-US" sz="2800" b="1" u="sng" dirty="0" smtClean="0"/>
              <a:t>6. Communicate results:</a:t>
            </a:r>
            <a:r>
              <a:rPr lang="en-US" sz="2800" u="sng" dirty="0" smtClean="0"/>
              <a:t> </a:t>
            </a:r>
          </a:p>
          <a:p>
            <a:pPr>
              <a:buFont typeface="Wingdings" pitchFamily="2" charset="2"/>
              <a:buChar char="Ø"/>
            </a:pPr>
            <a:r>
              <a:rPr lang="en-US" sz="2800" dirty="0" smtClean="0"/>
              <a:t>In this phase, we will check if we reach the goal, which we have set on the initial phase. We will communicate the findings and final result with the business team.</a:t>
            </a:r>
          </a:p>
          <a:p>
            <a:r>
              <a:rPr lang="en-US" sz="2800" dirty="0" smtClean="0"/>
              <a:t> </a:t>
            </a:r>
            <a:endParaRPr lang="en-US" sz="2800" dirty="0"/>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blinds(horizontal)">
                                      <p:cBhvr>
                                        <p:cTn id="7" dur="500"/>
                                        <p:tgtEl>
                                          <p:spTgt spid="30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2" dur="500"/>
                                        <p:tgtEl>
                                          <p:spTgt spid="307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5" end="5"/>
                                            </p:txEl>
                                          </p:spTgt>
                                        </p:tgtEl>
                                        <p:attrNameLst>
                                          <p:attrName>style.visibility</p:attrName>
                                        </p:attrNameLst>
                                      </p:cBhvr>
                                      <p:to>
                                        <p:strVal val="visible"/>
                                      </p:to>
                                    </p:set>
                                    <p:animEffect transition="in" filter="blinds(horizontal)">
                                      <p:cBhvr>
                                        <p:cTn id="17" dur="500"/>
                                        <p:tgtEl>
                                          <p:spTgt spid="30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2079</TotalTime>
  <Words>194</Words>
  <Application>Microsoft Office PowerPoint</Application>
  <PresentationFormat>Custom</PresentationFormat>
  <Paragraphs>75</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 BHARGAVA</dc:creator>
  <cp:lastModifiedBy>sai sumanth</cp:lastModifiedBy>
  <cp:revision>277</cp:revision>
  <dcterms:created xsi:type="dcterms:W3CDTF">2020-07-04T06:33:25Z</dcterms:created>
  <dcterms:modified xsi:type="dcterms:W3CDTF">2022-12-10T15:12:07Z</dcterms:modified>
</cp:coreProperties>
</file>