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63" r:id="rId2"/>
    <p:sldId id="343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8" initials="3" lastIdx="2" clrIdx="0">
    <p:extLst>
      <p:ext uri="{19B8F6BF-5375-455C-9EA6-DF929625EA0E}">
        <p15:presenceInfo xmlns:p15="http://schemas.microsoft.com/office/powerpoint/2012/main" xmlns="" userId="3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5FF"/>
    <a:srgbClr val="E66C4F"/>
    <a:srgbClr val="E9EB2E"/>
    <a:srgbClr val="F7470E"/>
    <a:srgbClr val="9768BA"/>
    <a:srgbClr val="C9C9C9"/>
    <a:srgbClr val="80E1A3"/>
    <a:srgbClr val="64DB8F"/>
    <a:srgbClr val="4EB38F"/>
    <a:srgbClr val="E9E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206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47A4-A7CA-4672-997A-640E6A81CF4D}" type="datetimeFigureOut">
              <a:rPr lang="en-IN" smtClean="0"/>
              <a:pPr/>
              <a:t>10-12-2022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B4EF-6FCE-43A0-B8AE-40421F7268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5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DA11A0-76CB-48DA-AF57-4239CDB4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A72A377-54F2-40D0-AC6F-58AEEDAFA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5F0502-74B1-492E-9E23-BEA6D26D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BC0EB3-1A78-49A8-9C2F-4521DA1B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5AA0A0-40FD-4C1B-A4E9-D4CFD947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ED2D9C-A57F-4671-87BB-06E27F74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2295AB7-B8D2-4476-AC63-34A91FCA1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2918A3-4DEA-439F-8015-D98AD8A6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DB7C1-A4F0-4BE0-994D-FF2B467A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EA008F-979B-4B57-9BFB-B91CE340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433AFC6-3EB0-44BE-932A-2A9DDC745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D9673D0-A516-4505-ADFF-19EB04B7F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CB7272-09A7-485B-9A7E-7544ED1E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80A1BA-8DA3-4A9F-B947-A95296B8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A8B50D-F214-4D8A-8BE9-04921386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3B5E6A-5C07-41B2-8A60-9A12794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251A36-2D53-4CF9-A1F2-28862195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30D496-EF63-4E9E-B26E-1CCDF6FE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0573BD-9B56-499B-B7CF-D04775F8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7C2F78-7933-4ED3-B72E-70D7704B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7D81D-25D3-4328-A3DF-7CA6F037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36B2D5-86AF-4A06-9E05-90A4A9E5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790D44-2950-4A0B-8B16-2E532AA0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6C5246-C04D-4F86-B204-04432E0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32EEB8-5B51-4EFD-AA9A-3DAAA974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3482B-E409-44C7-B053-2A400BBE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9CBD5B-E20B-4AE6-9DE5-CD1EFCC99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60D3C55-3C3A-442E-94E3-7DF51591C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EC824ED-18D8-450B-97F0-037D0443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FDD5A1-CA79-4E32-B3EB-B55037E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1B01077-6CB3-4C01-9893-7E50368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F73E4F-F2C1-41D1-B549-3E0CEFC2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D786A87-FBE2-495A-BA3F-863BDD02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934E42-A4DA-4799-B46D-90E447C8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0F1835A-7831-429E-94A4-2FBD9A63D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0407FAD-0F8F-4327-84C8-1C337E22B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DA2B0E6-A590-41FD-B4B5-899727BE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23FEC7-E71D-47A3-BB58-EB84026A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72F018B-241A-41D1-9D4A-68F126A5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F67A69-9E79-4196-A85C-0237C16F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EBAEAD-0C15-46FA-9C04-E9E7F723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4CE77EC-B9BA-48F2-95DA-A36C5F3B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307837-AC21-45CC-9418-1D4A75FE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5F3E6B8-E4FA-4E31-980A-E923A197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361BF5C-BC07-4A81-9B64-5C5347C6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1C7D928-995A-459D-AB69-755D166D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B11102-C8B9-42E7-AF0A-DE4D2C01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23B4C9-C235-46EE-9214-73167FD7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B2A36BA-DC98-4877-B0C6-FF95D4673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8907280-D202-4CE7-B962-F710FD46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86B5D4-BC9D-472F-BF38-F57E225E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B34B1B-6691-4D63-ABE7-16E1D9BD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3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DFAB4F-EF98-4F7F-82E1-7D232A66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16F13AD-FF1D-412F-82EE-D42E064F4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ED100F7-4FDF-4312-8655-274130CFA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139002C-9987-43CC-823E-56BACA10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B6CF6AD-B0DF-48F2-8260-170F485D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018D9B-410C-454C-8000-ACC12C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F6318A2-C16A-4F64-B8EC-014EC072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345BF33-2EAF-47CF-B3BA-AE9870EB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56668-077F-4575-8D58-465049B0B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1EB089-E351-43F3-BDC3-2B2894144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5BE8FC-5AC4-4518-851D-A884F9671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analyticsindiamag.com/why-statistics-is-important-for-mastering-ai-ml-skills/" TargetMode="External"/><Relationship Id="rId4" Type="http://schemas.openxmlformats.org/officeDocument/2006/relationships/hyperlink" Target="https://analyticsindiamag.com/data-science-boom-escalates-colleges-to-increase-cut-off-marks-for-statistics-course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analyticsindiamag.com/whoever-said-machine-learning-is-all-about-statistics-is-wron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analyticsindiamag.com/hands-on-guide-to-datatable-library-for-faster-eda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1"/>
            <a:ext cx="10972800" cy="5592763"/>
          </a:xfrm>
        </p:spPr>
        <p:txBody>
          <a:bodyPr/>
          <a:lstStyle/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PYTHON PROGRAMMING &amp; DATA SCIENCE</a:t>
            </a: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	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summary statistics of EDA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997528"/>
            <a:ext cx="11570635" cy="39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Types of EDA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EDA types of techniques are </a:t>
            </a:r>
            <a:r>
              <a:rPr lang="en-US" sz="2800" dirty="0" smtClean="0">
                <a:solidFill>
                  <a:srgbClr val="FF0000"/>
                </a:solidFill>
              </a:rPr>
              <a:t>either graphical or quantitative (non-graphical).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While the </a:t>
            </a:r>
            <a:r>
              <a:rPr lang="en-US" sz="2800" dirty="0" smtClean="0">
                <a:solidFill>
                  <a:srgbClr val="FF0000"/>
                </a:solidFill>
              </a:rPr>
              <a:t>graphical methods</a:t>
            </a:r>
            <a:r>
              <a:rPr lang="en-US" sz="2800" dirty="0" smtClean="0"/>
              <a:t> involve </a:t>
            </a:r>
            <a:r>
              <a:rPr lang="en-US" sz="2800" dirty="0" err="1" smtClean="0">
                <a:solidFill>
                  <a:srgbClr val="FF0000"/>
                </a:solidFill>
              </a:rPr>
              <a:t>summarising</a:t>
            </a:r>
            <a:r>
              <a:rPr lang="en-US" sz="2800" dirty="0" smtClean="0">
                <a:solidFill>
                  <a:srgbClr val="FF0000"/>
                </a:solidFill>
              </a:rPr>
              <a:t> the </a:t>
            </a:r>
            <a:r>
              <a:rPr lang="en-US" sz="2800" dirty="0" smtClean="0">
                <a:solidFill>
                  <a:srgbClr val="FF0000"/>
                </a:solidFill>
                <a:hlinkClick r:id="rId4"/>
              </a:rPr>
              <a:t>data</a:t>
            </a:r>
            <a:r>
              <a:rPr lang="en-US" sz="2800" dirty="0" smtClean="0">
                <a:solidFill>
                  <a:srgbClr val="FF0000"/>
                </a:solidFill>
              </a:rPr>
              <a:t> in a diagrammatic or visual way.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the </a:t>
            </a:r>
            <a:r>
              <a:rPr lang="en-US" sz="2800" dirty="0" smtClean="0">
                <a:solidFill>
                  <a:srgbClr val="FF0000"/>
                </a:solidFill>
              </a:rPr>
              <a:t>quantitative method</a:t>
            </a:r>
            <a:r>
              <a:rPr lang="en-US" sz="2800" dirty="0" smtClean="0"/>
              <a:t>, on the other hand, involves the </a:t>
            </a:r>
            <a:r>
              <a:rPr lang="en-US" sz="2800" dirty="0" smtClean="0">
                <a:solidFill>
                  <a:srgbClr val="FF0000"/>
                </a:solidFill>
              </a:rPr>
              <a:t>calculation of summary </a:t>
            </a:r>
            <a:r>
              <a:rPr lang="en-US" sz="2800" dirty="0" smtClean="0">
                <a:solidFill>
                  <a:srgbClr val="FF0000"/>
                </a:solidFill>
                <a:hlinkClick r:id="rId5"/>
              </a:rPr>
              <a:t>statistics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These </a:t>
            </a:r>
            <a:r>
              <a:rPr lang="en-US" sz="2800" dirty="0" smtClean="0">
                <a:solidFill>
                  <a:srgbClr val="FF0000"/>
                </a:solidFill>
              </a:rPr>
              <a:t>two types </a:t>
            </a:r>
            <a:r>
              <a:rPr lang="en-US" sz="2800" dirty="0" smtClean="0"/>
              <a:t>of methods are </a:t>
            </a:r>
            <a:r>
              <a:rPr lang="en-US" sz="2800" dirty="0" smtClean="0">
                <a:solidFill>
                  <a:srgbClr val="FF0000"/>
                </a:solidFill>
              </a:rPr>
              <a:t>further divided into </a:t>
            </a:r>
            <a:r>
              <a:rPr lang="en-US" sz="2800" dirty="0" err="1" smtClean="0">
                <a:solidFill>
                  <a:srgbClr val="FF0000"/>
                </a:solidFill>
              </a:rPr>
              <a:t>univariate</a:t>
            </a:r>
            <a:r>
              <a:rPr lang="en-US" sz="2800" dirty="0" smtClean="0">
                <a:solidFill>
                  <a:srgbClr val="FF0000"/>
                </a:solidFill>
              </a:rPr>
              <a:t> and multivariate methods. 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summary statistics of EDA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997528"/>
            <a:ext cx="11570635" cy="48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Types of EDA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Univariate</a:t>
            </a:r>
            <a:r>
              <a:rPr lang="en-US" sz="2800" dirty="0" smtClean="0">
                <a:solidFill>
                  <a:srgbClr val="FF0000"/>
                </a:solidFill>
              </a:rPr>
              <a:t> methods consider one variable </a:t>
            </a:r>
            <a:r>
              <a:rPr lang="en-US" sz="2800" dirty="0" smtClean="0"/>
              <a:t>(data column) at a time.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multivariate methods consider two or more variables at a time </a:t>
            </a:r>
            <a:r>
              <a:rPr lang="en-US" sz="2800" dirty="0" smtClean="0"/>
              <a:t>to explore relationships.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Totally  there are four types of EDA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err="1" smtClean="0"/>
              <a:t>univariate</a:t>
            </a:r>
            <a:r>
              <a:rPr lang="en-US" sz="2800" dirty="0" smtClean="0"/>
              <a:t> graphical,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multivariate graphical,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univariate</a:t>
            </a:r>
            <a:r>
              <a:rPr lang="en-US" sz="2800" dirty="0" smtClean="0"/>
              <a:t> non-graphical,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multivariate non-graphical.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summary statistics of EDA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997528"/>
            <a:ext cx="11570635" cy="39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Types of EDA</a:t>
            </a:r>
          </a:p>
          <a:p>
            <a:pPr lvl="0"/>
            <a:r>
              <a:rPr lang="en-US" sz="2800" dirty="0" smtClean="0"/>
              <a:t> </a:t>
            </a:r>
            <a:r>
              <a:rPr lang="en-US" sz="2800" b="1" u="sng" dirty="0" err="1" smtClean="0"/>
              <a:t>Univariate</a:t>
            </a:r>
            <a:r>
              <a:rPr lang="en-US" sz="2800" b="1" u="sng" dirty="0" smtClean="0"/>
              <a:t> non-graphical</a:t>
            </a:r>
            <a:r>
              <a:rPr lang="en-US" sz="2800" u="sng" dirty="0" smtClean="0"/>
              <a:t>: 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This is the simplest form of data analysis among the four options.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 In this type of analysis, the </a:t>
            </a:r>
            <a:r>
              <a:rPr lang="en-US" sz="2800" dirty="0" smtClean="0">
                <a:solidFill>
                  <a:srgbClr val="FF0000"/>
                </a:solidFill>
              </a:rPr>
              <a:t>data that is being </a:t>
            </a:r>
            <a:r>
              <a:rPr lang="en-US" sz="2800" dirty="0" err="1" smtClean="0">
                <a:solidFill>
                  <a:srgbClr val="FF0000"/>
                </a:solidFill>
              </a:rPr>
              <a:t>analysed</a:t>
            </a:r>
            <a:r>
              <a:rPr lang="en-US" sz="2800" dirty="0" smtClean="0">
                <a:solidFill>
                  <a:srgbClr val="FF0000"/>
                </a:solidFill>
              </a:rPr>
              <a:t> consists of just a single variable</a:t>
            </a:r>
            <a:r>
              <a:rPr lang="en-US" sz="2800" dirty="0" smtClean="0"/>
              <a:t>. 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The main purpose of this analysis is </a:t>
            </a:r>
            <a:r>
              <a:rPr lang="en-US" sz="2800" dirty="0" smtClean="0">
                <a:solidFill>
                  <a:srgbClr val="FF0000"/>
                </a:solidFill>
              </a:rPr>
              <a:t>to describe the data and to find patterns.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summary statistics of EDA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997528"/>
            <a:ext cx="11570635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Types of EDA</a:t>
            </a:r>
          </a:p>
          <a:p>
            <a:r>
              <a:rPr lang="en-US" sz="2800" b="1" u="sng" dirty="0" err="1" smtClean="0"/>
              <a:t>Univariate</a:t>
            </a:r>
            <a:r>
              <a:rPr lang="en-US" sz="2800" b="1" u="sng" dirty="0" smtClean="0"/>
              <a:t> graphical</a:t>
            </a:r>
            <a:r>
              <a:rPr lang="en-US" sz="2800" u="sng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 </a:t>
            </a:r>
            <a:r>
              <a:rPr lang="en-US" sz="2800" dirty="0" smtClean="0">
                <a:hlinkClick r:id="rId4"/>
              </a:rPr>
              <a:t>graphical</a:t>
            </a:r>
            <a:r>
              <a:rPr lang="en-US" sz="2800" dirty="0" smtClean="0"/>
              <a:t> method provides the </a:t>
            </a:r>
            <a:r>
              <a:rPr lang="en-US" sz="2800" dirty="0" smtClean="0">
                <a:solidFill>
                  <a:srgbClr val="FF0000"/>
                </a:solidFill>
              </a:rPr>
              <a:t>full picture of the data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three main me</a:t>
            </a:r>
            <a:r>
              <a:rPr lang="en-US" sz="2800" dirty="0" smtClean="0"/>
              <a:t>thods of analysis under this type are </a:t>
            </a:r>
            <a:r>
              <a:rPr lang="en-US" sz="2800" dirty="0" smtClean="0">
                <a:solidFill>
                  <a:srgbClr val="FF0000"/>
                </a:solidFill>
              </a:rPr>
              <a:t>histogram, stem and leaf plot, and box plots.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histogram</a:t>
            </a:r>
            <a:r>
              <a:rPr lang="en-US" sz="2800" dirty="0" smtClean="0"/>
              <a:t> represents the </a:t>
            </a:r>
            <a:r>
              <a:rPr lang="en-US" sz="2800" dirty="0" smtClean="0">
                <a:solidFill>
                  <a:srgbClr val="FF0000"/>
                </a:solidFill>
              </a:rPr>
              <a:t>total count of cases for a range of values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Along with the data values, the </a:t>
            </a:r>
            <a:r>
              <a:rPr lang="en-US" sz="2800" dirty="0" smtClean="0">
                <a:solidFill>
                  <a:srgbClr val="FF0000"/>
                </a:solidFill>
              </a:rPr>
              <a:t>stem and leaf plot shows </a:t>
            </a:r>
            <a:r>
              <a:rPr lang="en-US" sz="2800" dirty="0" smtClean="0"/>
              <a:t>the</a:t>
            </a:r>
            <a:r>
              <a:rPr lang="en-US" sz="2800" dirty="0" smtClean="0">
                <a:solidFill>
                  <a:srgbClr val="FF0000"/>
                </a:solidFill>
              </a:rPr>
              <a:t> shape of the distribution.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box plots </a:t>
            </a:r>
            <a:r>
              <a:rPr lang="en-US" sz="2800" dirty="0" smtClean="0"/>
              <a:t>graphically depict </a:t>
            </a:r>
            <a:r>
              <a:rPr lang="en-US" sz="2800" dirty="0" smtClean="0">
                <a:solidFill>
                  <a:srgbClr val="FF0000"/>
                </a:solidFill>
              </a:rPr>
              <a:t>a summary of minimum, first quartile median, third quartile, and maximum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summary statistics of EDA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997528"/>
            <a:ext cx="11570635" cy="39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Types of EDA</a:t>
            </a:r>
          </a:p>
          <a:p>
            <a:pPr lvl="0"/>
            <a:r>
              <a:rPr lang="en-US" sz="2800" b="1" u="sng" dirty="0" smtClean="0"/>
              <a:t>Multivariate non-graphical</a:t>
            </a:r>
            <a:r>
              <a:rPr lang="en-US" sz="2800" u="sng" dirty="0" smtClean="0"/>
              <a:t>: 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The multivariate non-graphical type of EDA generally depicts the </a:t>
            </a:r>
            <a:r>
              <a:rPr lang="en-US" sz="2800" dirty="0" smtClean="0">
                <a:solidFill>
                  <a:srgbClr val="FF0000"/>
                </a:solidFill>
              </a:rPr>
              <a:t>relationship between multiple variables of data through cross-tabulation or statistics</a:t>
            </a:r>
            <a:r>
              <a:rPr lang="en-US" sz="2800" dirty="0" smtClean="0"/>
              <a:t>.</a:t>
            </a:r>
          </a:p>
          <a:p>
            <a:pPr lvl="0"/>
            <a:r>
              <a:rPr lang="en-US" sz="2800" b="1" u="sng" dirty="0" smtClean="0"/>
              <a:t>Multivariate graphical</a:t>
            </a:r>
            <a:r>
              <a:rPr lang="en-US" sz="2800" u="sng" dirty="0" smtClean="0"/>
              <a:t>: 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This type of </a:t>
            </a:r>
            <a:r>
              <a:rPr lang="en-US" sz="2800" dirty="0" smtClean="0">
                <a:hlinkClick r:id="rId4"/>
              </a:rPr>
              <a:t>EDA</a:t>
            </a:r>
            <a:r>
              <a:rPr lang="en-US" sz="2800" dirty="0" smtClean="0"/>
              <a:t> displays the relationship between two or more set of data. 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A bar chart, where each group represents a level of one of the variables and each bar within the group represents levels of other variables.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 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summary statistics of EDA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997528"/>
            <a:ext cx="11570635" cy="441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Summary Statistics of EDA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one purpose of EDA is to spot problems in data (as part of data wrangling) and understand variable properties like</a:t>
            </a:r>
            <a:r>
              <a:rPr lang="en-US" sz="2800" dirty="0" smtClean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central trends (mean)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spread (variance)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skew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suggest possible modeling strategies (e.g., probability distributions)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EDA is used  to understand </a:t>
            </a:r>
            <a:r>
              <a:rPr lang="en-US" sz="2800" dirty="0" smtClean="0">
                <a:solidFill>
                  <a:srgbClr val="FF0000"/>
                </a:solidFill>
              </a:rPr>
              <a:t>relationship between pairs of variables, e.g. their correlation or covariance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 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summary statistics of EDA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845127"/>
            <a:ext cx="11570635" cy="657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Summary Statistics of EDA</a:t>
            </a:r>
          </a:p>
          <a:p>
            <a:r>
              <a:rPr lang="en-US" sz="2800" b="1" u="sng" cap="all" dirty="0" smtClean="0"/>
              <a:t>COVARIANCE</a:t>
            </a:r>
            <a:endParaRPr lang="en-US" sz="2800" b="1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Covariance is a measure of </a:t>
            </a:r>
            <a:r>
              <a:rPr lang="en-US" sz="2800" dirty="0" smtClean="0">
                <a:solidFill>
                  <a:srgbClr val="FF0000"/>
                </a:solidFill>
              </a:rPr>
              <a:t>relationship between 2 variables that is scale dependent, i.e. how much will a variable change when another variable changes.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This can be represented with the following equation: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 lvl="0"/>
            <a:r>
              <a:rPr lang="en-US" sz="2800" dirty="0" smtClean="0"/>
              <a:t>xi is the </a:t>
            </a:r>
            <a:r>
              <a:rPr lang="en-US" sz="2800" dirty="0" err="1" smtClean="0"/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 observation in variable x,</a:t>
            </a:r>
          </a:p>
          <a:p>
            <a:pPr lvl="0"/>
            <a:r>
              <a:rPr lang="en-US" sz="2800" dirty="0" smtClean="0"/>
              <a:t>x¯ is the mean for variable x,</a:t>
            </a:r>
          </a:p>
          <a:p>
            <a:pPr lvl="0"/>
            <a:r>
              <a:rPr lang="en-US" sz="2800" dirty="0" err="1" smtClean="0"/>
              <a:t>yi</a:t>
            </a:r>
            <a:r>
              <a:rPr lang="en-US" sz="2800" dirty="0" smtClean="0"/>
              <a:t> is the </a:t>
            </a:r>
            <a:r>
              <a:rPr lang="en-US" sz="2800" dirty="0" err="1" smtClean="0"/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 observation in variable y,</a:t>
            </a:r>
          </a:p>
          <a:p>
            <a:pPr lvl="0"/>
            <a:r>
              <a:rPr lang="en-US" sz="2800" dirty="0" smtClean="0"/>
              <a:t>y¯ is the mean for variable y, and</a:t>
            </a:r>
          </a:p>
          <a:p>
            <a:pPr lvl="0"/>
            <a:r>
              <a:rPr lang="en-US" sz="2800" dirty="0" smtClean="0"/>
              <a:t>N is the number of observations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79272" y="3874510"/>
            <a:ext cx="36576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summary statistics of EDA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845127"/>
            <a:ext cx="11570635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Summary Statistics of EDA</a:t>
            </a:r>
          </a:p>
          <a:p>
            <a:r>
              <a:rPr lang="en-US" sz="2800" b="1" u="sng" cap="all" dirty="0" smtClean="0"/>
              <a:t>COVARIANCE</a:t>
            </a:r>
            <a:endParaRPr lang="en-US" sz="2800" b="1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this can be calculated easily within Python - </a:t>
            </a:r>
            <a:r>
              <a:rPr lang="en-US" sz="2800" dirty="0" err="1" smtClean="0"/>
              <a:t>particulatly</a:t>
            </a:r>
            <a:r>
              <a:rPr lang="en-US" sz="2800" dirty="0" smtClean="0"/>
              <a:t> when using Pandas as</a:t>
            </a:r>
          </a:p>
          <a:p>
            <a:r>
              <a:rPr lang="en-US" sz="2800" dirty="0" smtClean="0"/>
              <a:t>import pandas as pd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 = </a:t>
            </a:r>
            <a:r>
              <a:rPr lang="en-US" sz="2800" dirty="0" err="1" smtClean="0"/>
              <a:t>pd.DataFrame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 = </a:t>
            </a:r>
            <a:r>
              <a:rPr lang="en-US" sz="2800" dirty="0" err="1" smtClean="0"/>
              <a:t>pd.read_csv</a:t>
            </a:r>
            <a:r>
              <a:rPr lang="en-US" sz="2800" dirty="0" smtClean="0"/>
              <a:t>(“data.csv")</a:t>
            </a:r>
          </a:p>
          <a:p>
            <a:r>
              <a:rPr lang="en-US" sz="2800" dirty="0" smtClean="0"/>
              <a:t>df.cov()</a:t>
            </a:r>
          </a:p>
          <a:p>
            <a:r>
              <a:rPr lang="en-US" sz="2800" b="1" u="sng" cap="all" dirty="0" smtClean="0"/>
              <a:t>CORRELATION</a:t>
            </a:r>
            <a:endParaRPr lang="en-US" sz="2800" b="1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is a </a:t>
            </a:r>
            <a:r>
              <a:rPr lang="en-US" sz="2800" dirty="0" smtClean="0">
                <a:solidFill>
                  <a:srgbClr val="FF0000"/>
                </a:solidFill>
              </a:rPr>
              <a:t>statistical metric to measure what extent different variables are interdependent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In short, if one variable changes, how does it affect other variable.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summary statistics of EDA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845127"/>
            <a:ext cx="11570635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Summary Statistics of EDA</a:t>
            </a:r>
          </a:p>
          <a:p>
            <a:r>
              <a:rPr lang="en-US" sz="2800" b="1" u="sng" cap="all" dirty="0" smtClean="0"/>
              <a:t>CORRELATION</a:t>
            </a:r>
            <a:endParaRPr lang="en-US" sz="2800" b="1" u="sng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Where,</a:t>
            </a:r>
          </a:p>
          <a:p>
            <a:pPr lvl="0"/>
            <a:r>
              <a:rPr lang="en-US" sz="2800" dirty="0" smtClean="0"/>
              <a:t>xi is the </a:t>
            </a:r>
            <a:r>
              <a:rPr lang="en-US" sz="2800" dirty="0" err="1" smtClean="0"/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 observation in variable x,</a:t>
            </a:r>
          </a:p>
          <a:p>
            <a:pPr lvl="0"/>
            <a:r>
              <a:rPr lang="en-US" sz="2800" dirty="0" smtClean="0"/>
              <a:t>x¯ is the mean for variable x,</a:t>
            </a:r>
          </a:p>
          <a:p>
            <a:pPr lvl="0"/>
            <a:r>
              <a:rPr lang="en-US" sz="2800" dirty="0" err="1" smtClean="0"/>
              <a:t>yi</a:t>
            </a:r>
            <a:r>
              <a:rPr lang="en-US" sz="2800" dirty="0" smtClean="0"/>
              <a:t> is the </a:t>
            </a:r>
            <a:r>
              <a:rPr lang="en-US" sz="2800" dirty="0" err="1" smtClean="0"/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 observation in variable y,</a:t>
            </a:r>
          </a:p>
          <a:p>
            <a:pPr lvl="0"/>
            <a:r>
              <a:rPr lang="en-US" sz="2800" dirty="0" smtClean="0"/>
              <a:t>y¯ is the mean for variable y, and</a:t>
            </a:r>
          </a:p>
          <a:p>
            <a:pPr lvl="0"/>
            <a:r>
              <a:rPr lang="en-US" sz="2800" dirty="0" smtClean="0"/>
              <a:t>N is the number of observations</a:t>
            </a:r>
          </a:p>
          <a:p>
            <a:pPr lvl="0"/>
            <a:r>
              <a:rPr lang="en-US" sz="2800" dirty="0" err="1" smtClean="0"/>
              <a:t>sx</a:t>
            </a:r>
            <a:r>
              <a:rPr lang="en-US" sz="2800" dirty="0" smtClean="0"/>
              <a:t> is the standard deviation for variable x</a:t>
            </a:r>
          </a:p>
          <a:p>
            <a:pPr lvl="0"/>
            <a:r>
              <a:rPr lang="en-US" sz="2800" dirty="0" err="1" smtClean="0"/>
              <a:t>sy</a:t>
            </a:r>
            <a:r>
              <a:rPr lang="en-US" sz="2800" dirty="0" smtClean="0"/>
              <a:t> is the standard deviation for variable y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9893" y="1940502"/>
            <a:ext cx="21621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summary statistics of EDA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845127"/>
            <a:ext cx="11570635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Summary Statistics of EDA</a:t>
            </a:r>
          </a:p>
          <a:p>
            <a:r>
              <a:rPr lang="en-US" sz="2800" b="1" u="sng" cap="all" dirty="0" smtClean="0"/>
              <a:t>CORRELATION</a:t>
            </a:r>
            <a:endParaRPr lang="en-US" sz="2800" b="1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this can be calculated easily within Python - </a:t>
            </a:r>
            <a:r>
              <a:rPr lang="en-US" sz="2800" dirty="0" err="1" smtClean="0"/>
              <a:t>particulatly</a:t>
            </a:r>
            <a:r>
              <a:rPr lang="en-US" sz="2800" dirty="0" smtClean="0"/>
              <a:t> when using Pandas</a:t>
            </a:r>
          </a:p>
          <a:p>
            <a:r>
              <a:rPr lang="en-US" sz="2800" dirty="0" smtClean="0"/>
              <a:t> as </a:t>
            </a:r>
          </a:p>
          <a:p>
            <a:endParaRPr lang="en-US" sz="2800" dirty="0" smtClean="0"/>
          </a:p>
          <a:p>
            <a:r>
              <a:rPr lang="en-US" sz="2800" dirty="0" smtClean="0"/>
              <a:t>import pandas as pd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 = </a:t>
            </a:r>
            <a:r>
              <a:rPr lang="en-US" sz="2800" dirty="0" err="1" smtClean="0"/>
              <a:t>pd.DataFrame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 = </a:t>
            </a:r>
            <a:r>
              <a:rPr lang="en-US" sz="2800" dirty="0" err="1" smtClean="0"/>
              <a:t>pd.read_csv</a:t>
            </a:r>
            <a:r>
              <a:rPr lang="en-US" sz="2800" dirty="0" smtClean="0"/>
              <a:t>(“data.csv")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df.corr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 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summary statistics of EDA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997528"/>
            <a:ext cx="11570635" cy="614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Exploratory data analysis or “EDA” is a critical </a:t>
            </a:r>
            <a:r>
              <a:rPr lang="en-US" sz="2800" dirty="0" err="1" smtClean="0">
                <a:solidFill>
                  <a:srgbClr val="FF0000"/>
                </a:solidFill>
              </a:rPr>
              <a:t>ﬁrst</a:t>
            </a:r>
            <a:r>
              <a:rPr lang="en-US" sz="2800" dirty="0" smtClean="0">
                <a:solidFill>
                  <a:srgbClr val="FF0000"/>
                </a:solidFill>
              </a:rPr>
              <a:t>  step in analyzing the data from an experiment.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 </a:t>
            </a:r>
            <a:r>
              <a:rPr lang="en-US" sz="2800" dirty="0" smtClean="0">
                <a:solidFill>
                  <a:srgbClr val="FF0000"/>
                </a:solidFill>
              </a:rPr>
              <a:t>uses of EDA </a:t>
            </a:r>
            <a:r>
              <a:rPr lang="en-US" sz="2800" dirty="0" smtClean="0"/>
              <a:t>are: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 detection of mistakes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checking of assumptions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preliminary selection of appropriate models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determining relationships among the explanatory variables, and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assessing the direction and rough size of relationships between explanatory and outcome variables.</a:t>
            </a:r>
            <a:r>
              <a:rPr lang="en-US" sz="2800" b="1" dirty="0" smtClean="0"/>
              <a:t> </a:t>
            </a:r>
            <a:endParaRPr lang="en-US" sz="2800" dirty="0" smtClean="0"/>
          </a:p>
          <a:p>
            <a:pPr marL="514350" lvl="0" indent="-514350"/>
            <a:endParaRPr lang="en-US" sz="2800" dirty="0" smtClean="0"/>
          </a:p>
          <a:p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Philosophy of EDA</a:t>
            </a: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845127"/>
            <a:ext cx="11570635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Philosophy of Exploratory Data Analysis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 The important reasons  to implement EDA when  working with data are: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to gain intuition about the data;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to make comparisons  between distributions;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for sanity checking (making sure the data is on the scale we expect, in the           format we thought it should be);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to find out where data is missing or if there are outliers; and to summarize</a:t>
            </a:r>
          </a:p>
          <a:p>
            <a:pPr marL="514350" indent="-514350"/>
            <a:r>
              <a:rPr lang="en-US" sz="2800" dirty="0" smtClean="0"/>
              <a:t>	the data.</a:t>
            </a:r>
          </a:p>
          <a:p>
            <a:r>
              <a:rPr lang="en-US" sz="2800" dirty="0" smtClean="0"/>
              <a:t> 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In the context of data generated from logs, EDA also helps with debugging</a:t>
            </a:r>
          </a:p>
          <a:p>
            <a:r>
              <a:rPr lang="en-US" sz="2800" dirty="0" smtClean="0"/>
              <a:t>the logging process. </a:t>
            </a:r>
          </a:p>
          <a:p>
            <a:r>
              <a:rPr lang="en-US" sz="2800" dirty="0" smtClean="0"/>
              <a:t> </a:t>
            </a:r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Philosophy of EDA</a:t>
            </a: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845127"/>
            <a:ext cx="11570635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Philosophy of Exploratory Data Analysis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In the end, EDA helps us to make sure the product is performing as intended.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  There’s lots of visualization involved in EDA.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distinguish between EDA and data visualization is that EDA is done toward the beginning of analysis, and data visualization is done toward the end to Communicate one’s findings.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With EDA, the graphics are solely done for us</a:t>
            </a:r>
            <a:r>
              <a:rPr lang="en-US" sz="2800" i="1" dirty="0" smtClean="0"/>
              <a:t> </a:t>
            </a:r>
            <a:r>
              <a:rPr lang="en-US" sz="2800" dirty="0" smtClean="0"/>
              <a:t>to understand what’s going on.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EDA are used to improve the development of algorithms. </a:t>
            </a:r>
          </a:p>
          <a:p>
            <a:r>
              <a:rPr lang="en-US" sz="2800" dirty="0" smtClean="0"/>
              <a:t> 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summary statistics of EDA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997528"/>
            <a:ext cx="11570635" cy="48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endParaRPr lang="en-US" sz="2800" dirty="0" smtClean="0"/>
          </a:p>
          <a:p>
            <a:r>
              <a:rPr lang="en-US" sz="2800" b="1" u="sng" dirty="0" smtClean="0">
                <a:solidFill>
                  <a:srgbClr val="FF0000"/>
                </a:solidFill>
              </a:rPr>
              <a:t>Typical data format (Data Types) and the types of EDA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b="1" dirty="0" smtClean="0"/>
              <a:t> </a:t>
            </a:r>
            <a:endParaRPr lang="en-US" sz="2800" dirty="0" smtClean="0"/>
          </a:p>
          <a:p>
            <a:r>
              <a:rPr lang="en-US" sz="2800" b="1" u="sng" dirty="0" smtClean="0"/>
              <a:t>Data Types:</a:t>
            </a:r>
            <a:endParaRPr lang="en-US" sz="2800" dirty="0" smtClean="0"/>
          </a:p>
          <a:p>
            <a:r>
              <a:rPr lang="en-US" sz="2800" b="1" dirty="0" smtClean="0"/>
              <a:t>  Data types are mainly classified in to </a:t>
            </a:r>
            <a:r>
              <a:rPr lang="en-US" sz="2800" b="1" dirty="0" smtClean="0">
                <a:solidFill>
                  <a:srgbClr val="FF0000"/>
                </a:solidFill>
              </a:rPr>
              <a:t>2 types</a:t>
            </a:r>
            <a:r>
              <a:rPr lang="en-US" sz="2800" b="1" dirty="0" smtClean="0"/>
              <a:t>. Those are</a:t>
            </a:r>
          </a:p>
          <a:p>
            <a:endParaRPr lang="en-US" sz="2800" b="1" dirty="0" smtClean="0"/>
          </a:p>
          <a:p>
            <a:endParaRPr lang="en-US" sz="2800" dirty="0" smtClean="0"/>
          </a:p>
          <a:p>
            <a:pPr marL="514350" lvl="0" indent="-514350"/>
            <a:endParaRPr lang="en-US" sz="2800" dirty="0" smtClean="0"/>
          </a:p>
          <a:p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1378" y="3431626"/>
            <a:ext cx="7209386" cy="248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summary statistics of EDA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997528"/>
            <a:ext cx="11570635" cy="312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 </a:t>
            </a:r>
            <a:r>
              <a:rPr lang="en-US" sz="2800" b="1" u="sng" dirty="0" smtClean="0"/>
              <a:t>Categorical Data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Categorical data represents </a:t>
            </a:r>
            <a:r>
              <a:rPr lang="en-US" sz="2800" dirty="0" smtClean="0">
                <a:solidFill>
                  <a:srgbClr val="FF0000"/>
                </a:solidFill>
              </a:rPr>
              <a:t>characteristics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can represent things like a person’s gender, language etc.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Categorical data can also take on </a:t>
            </a:r>
            <a:r>
              <a:rPr lang="en-US" sz="2800" dirty="0" smtClean="0">
                <a:solidFill>
                  <a:srgbClr val="FF0000"/>
                </a:solidFill>
              </a:rPr>
              <a:t>numerical values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Example:    1 for female and 0 for male. 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These </a:t>
            </a:r>
            <a:r>
              <a:rPr lang="en-US" sz="2800" dirty="0" smtClean="0">
                <a:solidFill>
                  <a:srgbClr val="FF0000"/>
                </a:solidFill>
              </a:rPr>
              <a:t>numbers don’t have mathematical meaning</a:t>
            </a:r>
            <a:r>
              <a:rPr lang="en-US" sz="2800" dirty="0" smtClean="0"/>
              <a:t>.</a:t>
            </a:r>
          </a:p>
          <a:p>
            <a:pPr marL="514350" indent="-514350"/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summary statistics of EDA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997528"/>
            <a:ext cx="11570635" cy="312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Nominal Data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Nominal values represent </a:t>
            </a:r>
            <a:r>
              <a:rPr lang="en-US" sz="2800" dirty="0" smtClean="0">
                <a:solidFill>
                  <a:srgbClr val="FF0000"/>
                </a:solidFill>
              </a:rPr>
              <a:t>discrete units and are used to label variables</a:t>
            </a:r>
            <a:r>
              <a:rPr lang="en-US" sz="2800" dirty="0" smtClean="0"/>
              <a:t>, that </a:t>
            </a:r>
            <a:r>
              <a:rPr lang="en-US" sz="2800" dirty="0" smtClean="0">
                <a:solidFill>
                  <a:srgbClr val="FF0000"/>
                </a:solidFill>
              </a:rPr>
              <a:t>have no quantitative value</a:t>
            </a:r>
            <a:r>
              <a:rPr lang="en-US" sz="2800" dirty="0" smtClean="0"/>
              <a:t>. 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nominal data has no order.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If the order of the values changed their meaning would not change.</a:t>
            </a:r>
          </a:p>
          <a:p>
            <a:pPr marL="514350" indent="-514350"/>
            <a:r>
              <a:rPr lang="en-US" sz="2800" dirty="0" smtClean="0"/>
              <a:t>Examples:</a:t>
            </a:r>
          </a:p>
          <a:p>
            <a:pPr marL="514350" indent="-514350"/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68582" y="3803678"/>
            <a:ext cx="7121236" cy="252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summary statistics of EDA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997528"/>
            <a:ext cx="11570635" cy="226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Ordinal Data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Ordinal values represent </a:t>
            </a:r>
            <a:r>
              <a:rPr lang="en-US" sz="2800" dirty="0" smtClean="0">
                <a:solidFill>
                  <a:srgbClr val="FF0000"/>
                </a:solidFill>
              </a:rPr>
              <a:t>discrete and ordered units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is  same as nominal data, except that it’s ordering matters. </a:t>
            </a:r>
          </a:p>
          <a:p>
            <a:r>
              <a:rPr lang="en-US" sz="2800" dirty="0" smtClean="0"/>
              <a:t>Example :</a:t>
            </a:r>
          </a:p>
          <a:p>
            <a:pPr marL="514350" indent="-514350"/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67345" y="3291659"/>
            <a:ext cx="6082146" cy="179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summary statistics of EDA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997528"/>
            <a:ext cx="11570635" cy="355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Numerical Data</a:t>
            </a:r>
          </a:p>
          <a:p>
            <a:r>
              <a:rPr lang="en-US" sz="2800" b="1" u="sng" dirty="0" smtClean="0"/>
              <a:t>1. Discrete Data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discrete data contains  </a:t>
            </a:r>
            <a:r>
              <a:rPr lang="en-US" sz="2800" dirty="0" smtClean="0">
                <a:solidFill>
                  <a:srgbClr val="FF0000"/>
                </a:solidFill>
              </a:rPr>
              <a:t>values as  distinct and separate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This type of data </a:t>
            </a:r>
            <a:r>
              <a:rPr lang="en-US" sz="2800" b="1" dirty="0" smtClean="0">
                <a:solidFill>
                  <a:srgbClr val="FF0000"/>
                </a:solidFill>
              </a:rPr>
              <a:t>can’t be measured but it can be counted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basically represents information that can be </a:t>
            </a:r>
            <a:r>
              <a:rPr lang="en-US" sz="2800" dirty="0" smtClean="0">
                <a:solidFill>
                  <a:srgbClr val="FF0000"/>
                </a:solidFill>
              </a:rPr>
              <a:t>categorized into a classification.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An example is the number of heads in 100 coin flips.</a:t>
            </a:r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summary statistics of EDA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997528"/>
            <a:ext cx="11570635" cy="441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Numerical Data</a:t>
            </a:r>
          </a:p>
          <a:p>
            <a:r>
              <a:rPr lang="en-US" sz="2800" b="1" u="sng" dirty="0" smtClean="0"/>
              <a:t>2. Continuous Data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Continuous Data </a:t>
            </a:r>
            <a:r>
              <a:rPr lang="en-US" sz="2800" dirty="0" smtClean="0">
                <a:solidFill>
                  <a:srgbClr val="FF0000"/>
                </a:solidFill>
              </a:rPr>
              <a:t>represents me</a:t>
            </a:r>
            <a:r>
              <a:rPr lang="en-US" sz="2800" dirty="0" smtClean="0"/>
              <a:t>asurements and therefore their </a:t>
            </a:r>
            <a:r>
              <a:rPr lang="en-US" sz="2800" dirty="0" smtClean="0">
                <a:solidFill>
                  <a:srgbClr val="FF0000"/>
                </a:solidFill>
              </a:rPr>
              <a:t>values </a:t>
            </a:r>
            <a:r>
              <a:rPr lang="en-US" sz="2800" b="1" dirty="0" smtClean="0">
                <a:solidFill>
                  <a:srgbClr val="FF0000"/>
                </a:solidFill>
              </a:rPr>
              <a:t>can’t be counted but they can be measured</a:t>
            </a:r>
            <a:r>
              <a:rPr lang="en-US" sz="2800" dirty="0" smtClean="0">
                <a:solidFill>
                  <a:srgbClr val="FF0000"/>
                </a:solidFill>
              </a:rPr>
              <a:t>. 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An example would be the height of a person, </a:t>
            </a:r>
            <a:r>
              <a:rPr lang="en-US" sz="2800" smtClean="0"/>
              <a:t>which can </a:t>
            </a:r>
            <a:r>
              <a:rPr lang="en-US" sz="2800" dirty="0" smtClean="0"/>
              <a:t>describe by using intervals on the real number line.</a:t>
            </a:r>
          </a:p>
          <a:p>
            <a:r>
              <a:rPr lang="en-US" sz="2800" b="1" u="sng" dirty="0" smtClean="0"/>
              <a:t>Interval Data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Interval values represent </a:t>
            </a:r>
            <a:r>
              <a:rPr lang="en-US" sz="2800" b="1" dirty="0" smtClean="0">
                <a:solidFill>
                  <a:srgbClr val="FF0000"/>
                </a:solidFill>
              </a:rPr>
              <a:t>ordered units that have the same difference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Example:</a:t>
            </a:r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54164" y="4528820"/>
            <a:ext cx="2210435" cy="206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summary statistics of EDA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997528"/>
            <a:ext cx="11570635" cy="39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Numerical Data</a:t>
            </a:r>
          </a:p>
          <a:p>
            <a:r>
              <a:rPr lang="en-US" sz="2800" b="1" u="sng" dirty="0" smtClean="0"/>
              <a:t>Ratio Data</a:t>
            </a:r>
            <a:endParaRPr lang="en-US" sz="2800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Ratio values are also </a:t>
            </a:r>
            <a:r>
              <a:rPr lang="en-US" sz="2800" dirty="0" smtClean="0">
                <a:solidFill>
                  <a:srgbClr val="FF0000"/>
                </a:solidFill>
              </a:rPr>
              <a:t>ordered units that have the same difference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Ratio values are</a:t>
            </a:r>
            <a:r>
              <a:rPr lang="en-US" sz="2800" b="1" dirty="0" smtClean="0"/>
              <a:t> the </a:t>
            </a:r>
            <a:r>
              <a:rPr lang="en-US" sz="2800" b="1" dirty="0" smtClean="0">
                <a:solidFill>
                  <a:srgbClr val="FF0000"/>
                </a:solidFill>
              </a:rPr>
              <a:t>same as interval values, with the difference that they do have an absolute zero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Good examples are height, weight, length etc.</a:t>
            </a:r>
          </a:p>
          <a:p>
            <a:r>
              <a:rPr lang="en-US" sz="2800" dirty="0" smtClean="0"/>
              <a:t>Example: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https://miro.medium.com/max/1822/0*148a5xL5-Hr-g4ip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63745" y="4634516"/>
            <a:ext cx="3805527" cy="188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652</Words>
  <Application>Microsoft Office PowerPoint</Application>
  <PresentationFormat>Custom</PresentationFormat>
  <Paragraphs>204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BHARGAVA</dc:creator>
  <cp:lastModifiedBy>sai sumanth</cp:lastModifiedBy>
  <cp:revision>297</cp:revision>
  <dcterms:created xsi:type="dcterms:W3CDTF">2020-07-04T06:33:25Z</dcterms:created>
  <dcterms:modified xsi:type="dcterms:W3CDTF">2022-12-10T15:25:18Z</dcterms:modified>
</cp:coreProperties>
</file>