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75" r:id="rId3"/>
    <p:sldId id="274" r:id="rId4"/>
    <p:sldId id="273" r:id="rId5"/>
    <p:sldId id="272" r:id="rId6"/>
    <p:sldId id="271" r:id="rId7"/>
    <p:sldId id="270" r:id="rId8"/>
    <p:sldId id="269" r:id="rId9"/>
    <p:sldId id="268" r:id="rId10"/>
    <p:sldId id="267" r:id="rId11"/>
    <p:sldId id="266" r:id="rId12"/>
    <p:sldId id="265" r:id="rId13"/>
    <p:sldId id="264" r:id="rId14"/>
    <p:sldId id="263" r:id="rId15"/>
    <p:sldId id="262" r:id="rId16"/>
    <p:sldId id="261" r:id="rId17"/>
    <p:sldId id="260" r:id="rId18"/>
    <p:sldId id="259" r:id="rId19"/>
    <p:sldId id="258" r:id="rId20"/>
    <p:sldId id="257" r:id="rId21"/>
    <p:sldId id="276" r:id="rId22"/>
    <p:sldId id="277" r:id="rId23"/>
    <p:sldId id="278" r:id="rId24"/>
    <p:sldId id="279" r:id="rId25"/>
    <p:sldId id="280" r:id="rId26"/>
    <p:sldId id="281" r:id="rId27"/>
    <p:sldId id="291" r:id="rId28"/>
    <p:sldId id="305" r:id="rId29"/>
    <p:sldId id="304" r:id="rId30"/>
    <p:sldId id="303" r:id="rId31"/>
    <p:sldId id="302" r:id="rId32"/>
    <p:sldId id="301" r:id="rId33"/>
    <p:sldId id="300" r:id="rId34"/>
    <p:sldId id="299" r:id="rId35"/>
    <p:sldId id="298" r:id="rId36"/>
    <p:sldId id="297" r:id="rId37"/>
    <p:sldId id="296" r:id="rId38"/>
    <p:sldId id="295" r:id="rId39"/>
    <p:sldId id="294" r:id="rId40"/>
    <p:sldId id="293" r:id="rId41"/>
    <p:sldId id="292" r:id="rId42"/>
    <p:sldId id="290" r:id="rId43"/>
    <p:sldId id="289" r:id="rId44"/>
    <p:sldId id="320" r:id="rId45"/>
    <p:sldId id="319" r:id="rId46"/>
    <p:sldId id="318" r:id="rId47"/>
    <p:sldId id="317" r:id="rId48"/>
    <p:sldId id="316" r:id="rId49"/>
    <p:sldId id="315" r:id="rId50"/>
    <p:sldId id="314" r:id="rId51"/>
    <p:sldId id="313" r:id="rId52"/>
    <p:sldId id="312" r:id="rId53"/>
    <p:sldId id="311" r:id="rId54"/>
    <p:sldId id="310" r:id="rId55"/>
    <p:sldId id="309" r:id="rId56"/>
    <p:sldId id="308" r:id="rId57"/>
    <p:sldId id="307" r:id="rId58"/>
    <p:sldId id="321" r:id="rId59"/>
    <p:sldId id="306" r:id="rId61"/>
    <p:sldId id="288" r:id="rId62"/>
    <p:sldId id="322" r:id="rId63"/>
    <p:sldId id="287" r:id="rId64"/>
    <p:sldId id="286" r:id="rId65"/>
    <p:sldId id="285" r:id="rId66"/>
    <p:sldId id="284" r:id="rId67"/>
    <p:sldId id="283" r:id="rId68"/>
    <p:sldId id="282" r:id="rId69"/>
    <p:sldId id="329" r:id="rId70"/>
    <p:sldId id="328" r:id="rId71"/>
    <p:sldId id="330" r:id="rId72"/>
    <p:sldId id="327" r:id="rId73"/>
    <p:sldId id="326" r:id="rId74"/>
    <p:sldId id="325" r:id="rId75"/>
    <p:sldId id="323" r:id="rId76"/>
    <p:sldId id="331" r:id="rId77"/>
    <p:sldId id="324" r:id="rId78"/>
    <p:sldId id="332" r:id="rId79"/>
    <p:sldId id="333" r:id="rId80"/>
    <p:sldId id="334" r:id="rId81"/>
    <p:sldId id="335" r:id="rId82"/>
    <p:sldId id="336" r:id="rId83"/>
    <p:sldId id="337" r:id="rId84"/>
    <p:sldId id="338" r:id="rId85"/>
    <p:sldId id="339" r:id="rId86"/>
    <p:sldId id="340" r:id="rId87"/>
    <p:sldId id="348" r:id="rId88"/>
    <p:sldId id="347" r:id="rId89"/>
    <p:sldId id="346" r:id="rId90"/>
    <p:sldId id="345" r:id="rId91"/>
    <p:sldId id="344" r:id="rId92"/>
    <p:sldId id="343" r:id="rId9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6" Type="http://schemas.openxmlformats.org/officeDocument/2006/relationships/tableStyles" Target="tableStyles.xml"/><Relationship Id="rId95" Type="http://schemas.openxmlformats.org/officeDocument/2006/relationships/viewProps" Target="viewProps.xml"/><Relationship Id="rId94" Type="http://schemas.openxmlformats.org/officeDocument/2006/relationships/presProps" Target="presProps.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notesMaster" Target="notesMasters/notesMaster1.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86E6B-8652-4804-ADBA-4DA591010F2D}"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C89114-D091-4DD2-B8E8-992AAB28508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072E7A8-DBFB-4914-962D-D12E0E522DD8}" type="slidenum">
              <a:rPr lang="en-US" smtClean="0">
                <a:ea typeface="MS PGothic" panose="020B0600070205080204" pitchFamily="34" charset="-128"/>
              </a:rPr>
            </a:fld>
            <a:endParaRPr lang="en-US">
              <a:ea typeface="MS PGothic" panose="020B0600070205080204" pitchFamily="34" charset="-128"/>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B072E7A8-DBFB-4914-962D-D12E0E522DD8}" type="slidenum">
              <a:rPr lang="en-US" smtClean="0">
                <a:ea typeface="MS PGothic" panose="020B0600070205080204" pitchFamily="34" charset="-128"/>
              </a:rPr>
            </a:fld>
            <a:endParaRPr lang="en-US">
              <a:ea typeface="MS PGothic" panose="020B0600070205080204" pitchFamily="34" charset="-128"/>
            </a:endParaRPr>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085A9-90C5-4886-A720-FB661842ED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6085A9-90C5-4886-A720-FB661842ED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6085A9-90C5-4886-A720-FB661842ED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6085A9-90C5-4886-A720-FB661842ED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16085A9-90C5-4886-A720-FB661842ED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16085A9-90C5-4886-A720-FB661842ED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16085A9-90C5-4886-A720-FB661842EDC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085A9-90C5-4886-A720-FB661842ED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085A9-90C5-4886-A720-FB661842EDC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16085A9-90C5-4886-A720-FB661842ED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16085A9-90C5-4886-A720-FB661842ED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7D7B9-3A89-413C-BE8E-AF186EAD3CB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6085A9-90C5-4886-A720-FB661842EDC5}" type="datetimeFigureOut">
              <a:rPr lang="en-US" smtClean="0"/>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57D7B9-3A89-413C-BE8E-AF186EAD3CB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e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b="1" dirty="0" smtClean="0">
              <a:solidFill>
                <a:srgbClr val="00B050"/>
              </a:solidFill>
              <a:latin typeface="Times New Roman" panose="02020603050405020304" pitchFamily="18" charset="0"/>
              <a:cs typeface="Times New Roman" panose="02020603050405020304" pitchFamily="18" charset="0"/>
            </a:endParaRPr>
          </a:p>
          <a:p>
            <a:endParaRPr lang="en-US" b="1" dirty="0" smtClean="0">
              <a:solidFill>
                <a:srgbClr val="00B050"/>
              </a:solidFill>
              <a:latin typeface="Times New Roman" panose="02020603050405020304" pitchFamily="18" charset="0"/>
              <a:cs typeface="Times New Roman" panose="02020603050405020304" pitchFamily="18" charset="0"/>
            </a:endParaRPr>
          </a:p>
          <a:p>
            <a:r>
              <a:rPr lang="en-US" sz="6000" b="1" dirty="0" smtClean="0">
                <a:solidFill>
                  <a:srgbClr val="00B050"/>
                </a:solidFill>
                <a:latin typeface="Times New Roman" panose="02020603050405020304" pitchFamily="18" charset="0"/>
                <a:cs typeface="Times New Roman" panose="02020603050405020304" pitchFamily="18" charset="0"/>
              </a:rPr>
              <a:t>Software Engineering</a:t>
            </a:r>
            <a:endParaRPr lang="en-US" sz="6000" b="1" dirty="0" smtClean="0">
              <a:solidFill>
                <a:srgbClr val="00B050"/>
              </a:solidFill>
              <a:latin typeface="Times New Roman" panose="02020603050405020304" pitchFamily="18" charset="0"/>
              <a:cs typeface="Times New Roman" panose="02020603050405020304" pitchFamily="18" charset="0"/>
            </a:endParaRPr>
          </a:p>
          <a:p>
            <a:r>
              <a:rPr lang="en-US" sz="6000" b="1" dirty="0" smtClean="0">
                <a:solidFill>
                  <a:srgbClr val="00B050"/>
                </a:solidFill>
                <a:latin typeface="Times New Roman" panose="02020603050405020304" pitchFamily="18" charset="0"/>
                <a:cs typeface="Times New Roman" panose="02020603050405020304" pitchFamily="18" charset="0"/>
              </a:rPr>
              <a:t>(SE)</a:t>
            </a:r>
            <a:endParaRPr lang="en-US" sz="6000" b="1" dirty="0" smtClean="0">
              <a:solidFill>
                <a:srgbClr val="00B05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 </a:t>
            </a:r>
            <a:r>
              <a:rPr lang="x-none" sz="2600" b="1" smtClean="0">
                <a:solidFill>
                  <a:schemeClr val="tx1"/>
                </a:solidFill>
                <a:latin typeface="Times New Roman" panose="02020603050405020304" pitchFamily="18" charset="0"/>
                <a:cs typeface="Times New Roman" panose="02020603050405020304" pitchFamily="18" charset="0"/>
              </a:rPr>
              <a:t>Advantages of Coding Guidelines:</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Coding guidelines increase the efficiency of the software and reduces the development time.</a:t>
            </a: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Coding guidelines help in detecting errors in the early phases, so it helps to reduce the extra cost incurred by the software project.</a:t>
            </a: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If coding guidelines are maintained properly, then the software code increases readability and understandability thus it reduces the complexity of the code.</a:t>
            </a: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It reduces the hidden cost for developing the software.</a:t>
            </a:r>
            <a:endParaRPr lang="en-US" sz="26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4.2. CODE REVIEW</a:t>
            </a:r>
            <a:r>
              <a:rPr lang="en-US" sz="11200" u="sng" dirty="0" smtClean="0">
                <a:solidFill>
                  <a:srgbClr val="0070C0"/>
                </a:solidFill>
                <a:latin typeface="Times New Roman" panose="02020603050405020304" pitchFamily="18" charset="0"/>
                <a:cs typeface="Times New Roman" panose="02020603050405020304" pitchFamily="18" charset="0"/>
              </a:rPr>
              <a:t> </a:t>
            </a:r>
            <a:br>
              <a:rPr lang="en-US" dirty="0" smtClean="0"/>
            </a:br>
            <a:endParaRPr lang="en-US" dirty="0" smtClean="0"/>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Review is a very effective technique to remove defects from source code.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Review is a very effective technique to remove defects from source code.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That is, all the syntax errors have been eliminated from the module.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Obviously, code review does not target to design syntax errors in a program, but is designed to detect logical, algorithmic, and programming errors.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Code review has been </a:t>
            </a:r>
            <a:r>
              <a:rPr lang="en-US" sz="9600" dirty="0" err="1" smtClean="0">
                <a:solidFill>
                  <a:schemeClr val="tx1"/>
                </a:solidFill>
                <a:latin typeface="Times New Roman" panose="02020603050405020304" pitchFamily="18" charset="0"/>
                <a:cs typeface="Times New Roman" panose="02020603050405020304" pitchFamily="18" charset="0"/>
              </a:rPr>
              <a:t>recognised</a:t>
            </a:r>
            <a:r>
              <a:rPr lang="en-US" sz="9600" dirty="0" smtClean="0">
                <a:solidFill>
                  <a:schemeClr val="tx1"/>
                </a:solidFill>
                <a:latin typeface="Times New Roman" panose="02020603050405020304" pitchFamily="18" charset="0"/>
                <a:cs typeface="Times New Roman" panose="02020603050405020304" pitchFamily="18" charset="0"/>
              </a:rPr>
              <a:t> as an extremely cost-effective</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strategy for eliminating coding errors and for producing high quality code. </a:t>
            </a: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Eliminating an error from code involves </a:t>
            </a:r>
            <a:r>
              <a:rPr lang="en-US" sz="2400" b="1" dirty="0" smtClean="0">
                <a:solidFill>
                  <a:srgbClr val="00B050"/>
                </a:solidFill>
                <a:latin typeface="Times New Roman" panose="02020603050405020304" pitchFamily="18" charset="0"/>
                <a:cs typeface="Times New Roman" panose="02020603050405020304" pitchFamily="18" charset="0"/>
              </a:rPr>
              <a:t>three main activities</a:t>
            </a:r>
            <a:r>
              <a:rPr lang="en-US" sz="2400" dirty="0" smtClean="0">
                <a:solidFill>
                  <a:schemeClr val="tx1"/>
                </a:solidFill>
                <a:latin typeface="Times New Roman" panose="02020603050405020304" pitchFamily="18" charset="0"/>
                <a:cs typeface="Times New Roman" panose="02020603050405020304" pitchFamily="18" charset="0"/>
              </a:rPr>
              <a:t>—testing, debugging, and then correcting the errors. </a:t>
            </a:r>
            <a:br>
              <a:rPr lang="en-US" dirty="0" smtClean="0"/>
            </a:br>
            <a:endParaRPr lang="en-US" dirty="0" smtClean="0"/>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Normally, the following two types of reviews are carried out on the code of a module:</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Code inspection.</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Code walkthrough.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marL="571500" indent="-571500" algn="l">
              <a:buAutoNum type="romanLcParenBoth"/>
            </a:pPr>
            <a:r>
              <a:rPr lang="en-US" sz="9600" b="1" dirty="0" smtClean="0">
                <a:solidFill>
                  <a:schemeClr val="tx1"/>
                </a:solidFill>
                <a:latin typeface="Times New Roman" panose="02020603050405020304" pitchFamily="18" charset="0"/>
                <a:cs typeface="Times New Roman" panose="02020603050405020304" pitchFamily="18" charset="0"/>
              </a:rPr>
              <a:t>Code Inspection</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marL="571500" indent="-571500" algn="l"/>
            <a:endParaRPr lang="en-US" sz="2800" dirty="0" smtClean="0">
              <a:solidFill>
                <a:schemeClr val="tx1"/>
              </a:solidFill>
              <a:latin typeface="Times New Roman" panose="02020603050405020304" pitchFamily="18" charset="0"/>
              <a:cs typeface="Times New Roman" panose="02020603050405020304" pitchFamily="18" charset="0"/>
            </a:endParaRPr>
          </a:p>
          <a:p>
            <a:pPr marL="571500" indent="-571500" algn="l"/>
            <a:endParaRPr lang="en-US" sz="700" dirty="0" smtClean="0">
              <a:solidFill>
                <a:schemeClr val="tx1"/>
              </a:solidFill>
              <a:latin typeface="Times New Roman" panose="02020603050405020304" pitchFamily="18" charset="0"/>
              <a:cs typeface="Times New Roman" panose="02020603050405020304" pitchFamily="18" charset="0"/>
            </a:endParaRPr>
          </a:p>
          <a:p>
            <a:pPr algn="l"/>
            <a:endParaRPr lang="en-US" sz="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During code inspection, the code is examined for the presence of some common programming errors.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Following is a list of some classical programming errors which can be checked during code inspection: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00" dirty="0" smtClean="0">
              <a:solidFill>
                <a:schemeClr val="tx1"/>
              </a:solidFill>
              <a:latin typeface="Times New Roman" panose="02020603050405020304" pitchFamily="18" charset="0"/>
              <a:cs typeface="Times New Roman" panose="02020603050405020304" pitchFamily="18" charset="0"/>
            </a:endParaRPr>
          </a:p>
          <a:p>
            <a:pPr algn="l">
              <a:lnSpc>
                <a:spcPct val="170000"/>
              </a:lnSpc>
            </a:pP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Use of uninitialized variables.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Jumps into loops.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Non-terminating loops.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Incompatible assignments. </a:t>
            </a:r>
            <a:br>
              <a:rPr lang="en-US" sz="96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Array indices out of bounds.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Improper storage allocation and </a:t>
            </a:r>
            <a:r>
              <a:rPr lang="en-US" sz="9600" dirty="0" err="1" smtClean="0">
                <a:solidFill>
                  <a:schemeClr val="tx1"/>
                </a:solidFill>
                <a:latin typeface="Times New Roman" panose="02020603050405020304" pitchFamily="18" charset="0"/>
                <a:cs typeface="Times New Roman" panose="02020603050405020304" pitchFamily="18" charset="0"/>
              </a:rPr>
              <a:t>deallocation</a:t>
            </a:r>
            <a:r>
              <a:rPr lang="en-US" sz="9600" dirty="0" smtClean="0">
                <a:solidFill>
                  <a:schemeClr val="tx1"/>
                </a:solidFill>
                <a:latin typeface="Times New Roman" panose="02020603050405020304" pitchFamily="18" charset="0"/>
                <a:cs typeface="Times New Roman" panose="02020603050405020304" pitchFamily="18" charset="0"/>
              </a:rPr>
              <a:t>.</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Mismatch between actual and formal parameter in 			procedure  calls.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Use of incorrect logical operators or incorrect precedence 	among 	operators.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Improper modification of loop variables.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Comparison of equality of floating point values.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9600" dirty="0" smtClean="0">
                <a:solidFill>
                  <a:schemeClr val="tx1"/>
                </a:solidFill>
                <a:latin typeface="Times New Roman" panose="02020603050405020304" pitchFamily="18" charset="0"/>
                <a:cs typeface="Times New Roman" panose="02020603050405020304" pitchFamily="18" charset="0"/>
              </a:rPr>
              <a:t>Dangling reference caused when the referenced memory 	has not been allocated. </a:t>
            </a:r>
            <a:br>
              <a:rPr lang="en-US" sz="3800" dirty="0" smtClean="0">
                <a:solidFill>
                  <a:schemeClr val="tx1"/>
                </a:solidFill>
                <a:latin typeface="Times New Roman" panose="02020603050405020304" pitchFamily="18" charset="0"/>
                <a:cs typeface="Times New Roman" panose="02020603050405020304" pitchFamily="18" charset="0"/>
              </a:rPr>
            </a:br>
            <a:endParaRPr lang="en-US" sz="3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(ii) Code Walkthrough</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Code walkthrough is an informal code analysis technique. In this technique, a module is taken up for review after the module has been coded, successfully compiled, and all syntax errors have been eliminated.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main objective of code walkthrough is to discover the algorithmic and logical errors in the code </a:t>
            </a: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Some of these guidelines are following: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7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team performing code walkthrough should not be either too big or too small. Ideally, it should consist of between three to seven</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members.</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1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Discussions should focus on discovery of errors and avoid deliberations on how to fix the discovered errors.</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In order to foster co-operation and to avoid the feeling among the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engineers that they are being watched and evaluated in the code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walkthrough meetings, managers should not attend the walkthrough</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meetings.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9600" b="1" dirty="0" smtClean="0">
                <a:solidFill>
                  <a:schemeClr val="tx1"/>
                </a:solidFill>
                <a:latin typeface="Times New Roman" panose="02020603050405020304" pitchFamily="18" charset="0"/>
                <a:cs typeface="Times New Roman" panose="02020603050405020304" pitchFamily="18" charset="0"/>
              </a:rPr>
              <a:t>Clean Room Testing</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4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Clean room testing was pioneered at IBM. </a:t>
            </a:r>
            <a:endParaRPr lang="en-US" sz="9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This type of testing relies heavily on walkthroughs, inspection, and formal verification. </a:t>
            </a:r>
            <a:endParaRPr lang="en-US" sz="9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This technique reportedly produces documentation and code that is more reliable and maintainable than other development methods relying heavily on code execution-based testing.</a:t>
            </a:r>
            <a:endParaRPr lang="en-US" sz="9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main problem with this approach is that testing effort is increased as walkthroughs, inspection, and verification are time consuming for detecting all simple errors. Also testing- based error detection is efficient for detecting certain errors that escape manual inspection.</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r>
              <a:rPr lang="en-US" sz="2600" dirty="0" smtClean="0">
                <a:solidFill>
                  <a:schemeClr val="tx1"/>
                </a:solidFill>
                <a:latin typeface="Times New Roman" panose="02020603050405020304" pitchFamily="18" charset="0"/>
                <a:cs typeface="Times New Roman" panose="02020603050405020304" pitchFamily="18" charset="0"/>
              </a:rPr>
            </a:br>
            <a:endParaRPr lang="en-US" sz="2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r>
              <a:rPr lang="en-US" sz="2800" b="1" u="sng" dirty="0" smtClean="0">
                <a:solidFill>
                  <a:srgbClr val="0070C0"/>
                </a:solidFill>
                <a:latin typeface="Times New Roman" panose="02020603050405020304" pitchFamily="18" charset="0"/>
                <a:cs typeface="Times New Roman" panose="02020603050405020304" pitchFamily="18" charset="0"/>
              </a:rPr>
              <a:t>4.3. SOFTWARE DOCUMENTATION</a:t>
            </a:r>
            <a:r>
              <a:rPr lang="en-US" sz="2800" u="sng" dirty="0" smtClean="0">
                <a:solidFill>
                  <a:srgbClr val="0070C0"/>
                </a:solidFill>
                <a:latin typeface="Times New Roman" panose="02020603050405020304" pitchFamily="18" charset="0"/>
                <a:cs typeface="Times New Roman" panose="02020603050405020304" pitchFamily="18" charset="0"/>
              </a:rPr>
              <a:t> </a:t>
            </a:r>
            <a:br>
              <a:rPr lang="en-US" dirty="0" smtClean="0"/>
            </a:br>
            <a:endParaRPr lang="en-US" dirty="0" smtClean="0"/>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When a software is developed, in addition to the executable files and the source code, several kinds of documents such as users’ manual, software requirements specification (SRS) document, design document, test document, installation manual, etc., are developed as part of the software engineering process.</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All these documents are considered a vital part of any good software development practice.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Good documents are helpful in the following ways :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0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Good documents help enhance understandability of code. As a result, the availability of good documents help to reduce the effort and time required for maintenance.</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Documents help the users to understand and effectively use the system.</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Good documents help to effectively tackle the manpower turnover</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problem. Even when an engineer leaves the </a:t>
            </a:r>
            <a:r>
              <a:rPr lang="en-US" sz="9600" dirty="0" err="1" smtClean="0">
                <a:solidFill>
                  <a:schemeClr val="tx1"/>
                </a:solidFill>
                <a:latin typeface="Times New Roman" panose="02020603050405020304" pitchFamily="18" charset="0"/>
                <a:cs typeface="Times New Roman" panose="02020603050405020304" pitchFamily="18" charset="0"/>
              </a:rPr>
              <a:t>organisation</a:t>
            </a:r>
            <a:r>
              <a:rPr lang="en-US" sz="9600" dirty="0" smtClean="0">
                <a:solidFill>
                  <a:schemeClr val="tx1"/>
                </a:solidFill>
                <a:latin typeface="Times New Roman" panose="02020603050405020304" pitchFamily="18" charset="0"/>
                <a:cs typeface="Times New Roman" panose="02020603050405020304" pitchFamily="18" charset="0"/>
              </a:rPr>
              <a:t>, and a new</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engineer comes in, he can build up the required knowledge easily by</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referring to the documents.</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64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dirty="0" smtClean="0">
                <a:solidFill>
                  <a:schemeClr val="tx1"/>
                </a:solidFill>
                <a:latin typeface="Times New Roman" panose="02020603050405020304" pitchFamily="18" charset="0"/>
                <a:cs typeface="Times New Roman" panose="02020603050405020304" pitchFamily="18" charset="0"/>
              </a:rPr>
              <a:t>Production of good documents helps the manager to effectively track the progress of the project. </a:t>
            </a:r>
            <a:br>
              <a:rPr lang="en-US" sz="26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r>
              <a:rPr lang="en-US" b="1" u="sng" dirty="0" smtClean="0">
                <a:solidFill>
                  <a:srgbClr val="00B050"/>
                </a:solidFill>
                <a:latin typeface="Times New Roman" panose="02020603050405020304" pitchFamily="18" charset="0"/>
                <a:cs typeface="Times New Roman" panose="02020603050405020304" pitchFamily="18" charset="0"/>
              </a:rPr>
              <a:t>UNIT – IV – SYLLABUS</a:t>
            </a:r>
            <a:endParaRPr lang="en-US" b="1" u="sng" dirty="0" smtClean="0">
              <a:solidFill>
                <a:srgbClr val="00B050"/>
              </a:solidFill>
              <a:latin typeface="Times New Roman" panose="02020603050405020304" pitchFamily="18" charset="0"/>
              <a:cs typeface="Times New Roman" panose="02020603050405020304" pitchFamily="18" charset="0"/>
            </a:endParaRPr>
          </a:p>
          <a:p>
            <a:endParaRPr lang="en-US" sz="1050" b="1" dirty="0" smtClean="0">
              <a:solidFill>
                <a:schemeClr val="tx1"/>
              </a:solidFill>
            </a:endParaRPr>
          </a:p>
          <a:p>
            <a:r>
              <a:rPr lang="en-US" b="1" u="sng" dirty="0" smtClean="0">
                <a:solidFill>
                  <a:srgbClr val="002060"/>
                </a:solidFill>
                <a:latin typeface="Times New Roman" panose="02020603050405020304" pitchFamily="18" charset="0"/>
                <a:cs typeface="Times New Roman" panose="02020603050405020304" pitchFamily="18" charset="0"/>
              </a:rPr>
              <a:t>Coding </a:t>
            </a:r>
            <a:r>
              <a:rPr lang="en-US" b="1" u="sng" dirty="0">
                <a:solidFill>
                  <a:srgbClr val="002060"/>
                </a:solidFill>
                <a:latin typeface="Times New Roman" panose="02020603050405020304" pitchFamily="18" charset="0"/>
                <a:cs typeface="Times New Roman" panose="02020603050405020304" pitchFamily="18" charset="0"/>
              </a:rPr>
              <a:t>and Testing</a:t>
            </a:r>
            <a:r>
              <a:rPr lang="en-US" b="1" u="sng" dirty="0" smtClean="0">
                <a:solidFill>
                  <a:srgbClr val="002060"/>
                </a:solidFill>
                <a:latin typeface="Times New Roman" panose="02020603050405020304" pitchFamily="18" charset="0"/>
                <a:cs typeface="Times New Roman" panose="02020603050405020304" pitchFamily="18" charset="0"/>
              </a:rPr>
              <a:t> </a:t>
            </a:r>
            <a:endParaRPr lang="en-US" b="1" u="sng" dirty="0" smtClean="0">
              <a:solidFill>
                <a:srgbClr val="002060"/>
              </a:solidFill>
              <a:latin typeface="Times New Roman" panose="02020603050405020304" pitchFamily="18" charset="0"/>
              <a:cs typeface="Times New Roman" panose="02020603050405020304" pitchFamily="18" charset="0"/>
            </a:endParaRPr>
          </a:p>
          <a:p>
            <a:pPr algn="l"/>
            <a:endParaRPr lang="en-US" sz="1400" smtClean="0">
              <a:solidFill>
                <a:srgbClr val="7030A0"/>
              </a:solidFill>
              <a:latin typeface="Times New Roman" panose="02020603050405020304" pitchFamily="18" charset="0"/>
              <a:cs typeface="Times New Roman" panose="02020603050405020304" pitchFamily="18" charset="0"/>
            </a:endParaRPr>
          </a:p>
          <a:p>
            <a:pPr algn="l"/>
            <a:r>
              <a:rPr lang="en-US" sz="3000" dirty="0" smtClean="0">
                <a:solidFill>
                  <a:srgbClr val="7030A0"/>
                </a:solidFill>
                <a:latin typeface="Times New Roman" panose="02020603050405020304" pitchFamily="18" charset="0"/>
                <a:cs typeface="Times New Roman" panose="02020603050405020304" pitchFamily="18" charset="0"/>
              </a:rPr>
              <a:t>Coding </a:t>
            </a:r>
            <a:r>
              <a:rPr lang="en-US" sz="3000" dirty="0">
                <a:solidFill>
                  <a:srgbClr val="7030A0"/>
                </a:solidFill>
                <a:latin typeface="Times New Roman" panose="02020603050405020304" pitchFamily="18" charset="0"/>
                <a:cs typeface="Times New Roman" panose="02020603050405020304" pitchFamily="18" charset="0"/>
              </a:rPr>
              <a:t>standards and guidelines, code review, software documentation, Testing, Black Box Testing</a:t>
            </a:r>
            <a:r>
              <a:rPr lang="en-US" sz="3000" dirty="0" smtClean="0">
                <a:solidFill>
                  <a:srgbClr val="7030A0"/>
                </a:solidFill>
                <a:latin typeface="Times New Roman" panose="02020603050405020304" pitchFamily="18" charset="0"/>
                <a:cs typeface="Times New Roman" panose="02020603050405020304" pitchFamily="18" charset="0"/>
              </a:rPr>
              <a:t>, White </a:t>
            </a:r>
            <a:r>
              <a:rPr lang="en-US" sz="3000" dirty="0">
                <a:solidFill>
                  <a:srgbClr val="7030A0"/>
                </a:solidFill>
                <a:latin typeface="Times New Roman" panose="02020603050405020304" pitchFamily="18" charset="0"/>
                <a:cs typeface="Times New Roman" panose="02020603050405020304" pitchFamily="18" charset="0"/>
              </a:rPr>
              <a:t>Box Testing, debugging, integration testing, Program Analysis Tools, system testing</a:t>
            </a:r>
            <a:r>
              <a:rPr lang="en-US" sz="3000" dirty="0" smtClean="0">
                <a:solidFill>
                  <a:srgbClr val="7030A0"/>
                </a:solidFill>
                <a:latin typeface="Times New Roman" panose="02020603050405020304" pitchFamily="18" charset="0"/>
                <a:cs typeface="Times New Roman" panose="02020603050405020304" pitchFamily="18" charset="0"/>
              </a:rPr>
              <a:t>, performance </a:t>
            </a:r>
            <a:r>
              <a:rPr lang="en-US" sz="3000" dirty="0">
                <a:solidFill>
                  <a:srgbClr val="7030A0"/>
                </a:solidFill>
                <a:latin typeface="Times New Roman" panose="02020603050405020304" pitchFamily="18" charset="0"/>
                <a:cs typeface="Times New Roman" panose="02020603050405020304" pitchFamily="18" charset="0"/>
              </a:rPr>
              <a:t>testing, regression testing, Testing Object Oriented Programs.</a:t>
            </a:r>
            <a:r>
              <a:rPr lang="en-US" sz="3000" dirty="0" smtClean="0">
                <a:solidFill>
                  <a:srgbClr val="7030A0"/>
                </a:solidFill>
                <a:latin typeface="Times New Roman" panose="02020603050405020304" pitchFamily="18" charset="0"/>
                <a:cs typeface="Times New Roman" panose="02020603050405020304" pitchFamily="18" charset="0"/>
              </a:rPr>
              <a:t> </a:t>
            </a:r>
            <a:br>
              <a:rPr lang="en-US" dirty="0" smtClean="0"/>
            </a:br>
            <a:endParaRPr lang="en-US" b="1" u="sng" dirty="0" smtClean="0">
              <a:solidFill>
                <a:srgbClr val="00B05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Different types of software documents can broadly be classified into the following: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1100"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Internal documentation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External documentation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a:t>
            </a:r>
            <a:r>
              <a:rPr lang="en-US" sz="2400" b="1" dirty="0" err="1" smtClean="0">
                <a:solidFill>
                  <a:schemeClr val="tx1"/>
                </a:solidFill>
                <a:latin typeface="Times New Roman" panose="02020603050405020304" pitchFamily="18" charset="0"/>
                <a:cs typeface="Times New Roman" panose="02020603050405020304" pitchFamily="18" charset="0"/>
              </a:rPr>
              <a:t>i</a:t>
            </a:r>
            <a:r>
              <a:rPr lang="en-US" sz="2400" b="1" dirty="0" smtClean="0">
                <a:solidFill>
                  <a:schemeClr val="tx1"/>
                </a:solidFill>
                <a:latin typeface="Times New Roman" panose="02020603050405020304" pitchFamily="18" charset="0"/>
                <a:cs typeface="Times New Roman" panose="02020603050405020304" pitchFamily="18" charset="0"/>
              </a:rPr>
              <a:t>) Internal documentation  :</a:t>
            </a: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 Internal documentation is the code comprehension 	features 	provided in the source code itself. Internal documentation 	can be provided in the code in several forms. </a:t>
            </a: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The important types of internal documentation are the following: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Comments embedded in the source code.</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Use of meaningful variable names.</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Module and function headers.</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Code indentation.</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Code structuring (i.e., code decomposed into modules 				and functions).</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Use of enumerated types.</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Use of constant identifiers.</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smtClean="0">
                <a:solidFill>
                  <a:schemeClr val="tx1"/>
                </a:solidFill>
                <a:latin typeface="Times New Roman" panose="02020603050405020304" pitchFamily="18" charset="0"/>
                <a:cs typeface="Times New Roman" panose="02020603050405020304" pitchFamily="18" charset="0"/>
              </a:rPr>
              <a:t>Use of user-defined data types.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r>
              <a:rPr lang="en-US" sz="3000" b="1" dirty="0" smtClean="0">
                <a:solidFill>
                  <a:schemeClr val="tx1"/>
                </a:solidFill>
                <a:latin typeface="Times New Roman" panose="02020603050405020304" pitchFamily="18" charset="0"/>
                <a:cs typeface="Times New Roman" panose="02020603050405020304" pitchFamily="18" charset="0"/>
              </a:rPr>
              <a:t>(ii) External Documentation :</a:t>
            </a:r>
            <a:br>
              <a:rPr lang="en-US" dirty="0" smtClean="0"/>
            </a:br>
            <a:endParaRPr lang="en-US" dirty="0" smtClean="0"/>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External documentation is provided through various types of supporting documents such as users’ manual, software requirements specification document, design document, test document, etc.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 systematic software development style ensures that all these documents are of good quality and are produced in an orderly fashion.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rPr>
              <a:t> </a:t>
            </a:r>
            <a:r>
              <a:rPr lang="en-US" sz="2600" dirty="0" smtClean="0"/>
              <a:t> </a:t>
            </a:r>
            <a:r>
              <a:rPr lang="en-US" sz="2600" dirty="0" smtClean="0">
                <a:solidFill>
                  <a:schemeClr val="tx1"/>
                </a:solidFill>
                <a:latin typeface="Times New Roman" panose="02020603050405020304" pitchFamily="18" charset="0"/>
                <a:cs typeface="Times New Roman" panose="02020603050405020304" pitchFamily="18" charset="0"/>
              </a:rPr>
              <a:t>An important feature that is </a:t>
            </a:r>
            <a:r>
              <a:rPr lang="en-US" sz="2600" dirty="0" err="1" smtClean="0">
                <a:solidFill>
                  <a:schemeClr val="tx1"/>
                </a:solidFill>
                <a:latin typeface="Times New Roman" panose="02020603050405020304" pitchFamily="18" charset="0"/>
                <a:cs typeface="Times New Roman" panose="02020603050405020304" pitchFamily="18" charset="0"/>
              </a:rPr>
              <a:t>requierd</a:t>
            </a:r>
            <a:r>
              <a:rPr lang="en-US" sz="2600" dirty="0" smtClean="0">
                <a:solidFill>
                  <a:schemeClr val="tx1"/>
                </a:solidFill>
                <a:latin typeface="Times New Roman" panose="02020603050405020304" pitchFamily="18" charset="0"/>
                <a:cs typeface="Times New Roman" panose="02020603050405020304" pitchFamily="18" charset="0"/>
              </a:rPr>
              <a:t> of any good external documentation is consistency with the code.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40000" lnSpcReduction="20000"/>
          </a:bodyPr>
          <a:lstStyle/>
          <a:p>
            <a:pPr algn="l">
              <a:buFont typeface="Wingdings" panose="05000000000000000000" pitchFamily="2" charset="2"/>
              <a:buChar char="§"/>
            </a:pPr>
            <a:r>
              <a:rPr lang="en-US" sz="6000" dirty="0" smtClean="0">
                <a:solidFill>
                  <a:schemeClr val="tx1"/>
                </a:solidFill>
                <a:latin typeface="Times New Roman" panose="02020603050405020304" pitchFamily="18" charset="0"/>
                <a:cs typeface="Times New Roman" panose="02020603050405020304" pitchFamily="18" charset="0"/>
              </a:rPr>
              <a:t>Another important feature required for external documents is proper understandability by the category of users for whom the document is designed.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6000" dirty="0" smtClean="0">
                <a:solidFill>
                  <a:schemeClr val="tx1"/>
                </a:solidFill>
                <a:latin typeface="Times New Roman" panose="02020603050405020304" pitchFamily="18" charset="0"/>
                <a:cs typeface="Times New Roman" panose="02020603050405020304" pitchFamily="18" charset="0"/>
              </a:rPr>
              <a:t> For achieving this, </a:t>
            </a:r>
            <a:r>
              <a:rPr lang="en-US" sz="6000" b="1" dirty="0" smtClean="0">
                <a:solidFill>
                  <a:srgbClr val="00B050"/>
                </a:solidFill>
                <a:latin typeface="Times New Roman" panose="02020603050405020304" pitchFamily="18" charset="0"/>
                <a:cs typeface="Times New Roman" panose="02020603050405020304" pitchFamily="18" charset="0"/>
              </a:rPr>
              <a:t>Gunning’s fog index </a:t>
            </a:r>
            <a:r>
              <a:rPr lang="en-US" sz="6000" dirty="0" smtClean="0">
                <a:solidFill>
                  <a:schemeClr val="tx1"/>
                </a:solidFill>
                <a:latin typeface="Times New Roman" panose="02020603050405020304" pitchFamily="18" charset="0"/>
                <a:cs typeface="Times New Roman" panose="02020603050405020304" pitchFamily="18" charset="0"/>
              </a:rPr>
              <a:t>is very useful.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6000" b="1" dirty="0" smtClean="0">
                <a:solidFill>
                  <a:schemeClr val="tx1"/>
                </a:solidFill>
                <a:latin typeface="Times New Roman" panose="02020603050405020304" pitchFamily="18" charset="0"/>
                <a:cs typeface="Times New Roman" panose="02020603050405020304" pitchFamily="18" charset="0"/>
              </a:rPr>
              <a:t> Gunning’s fog index</a:t>
            </a:r>
            <a:r>
              <a:rPr lang="en-US" sz="6000" dirty="0" smtClean="0">
                <a:solidFill>
                  <a:schemeClr val="tx1"/>
                </a:solidFill>
                <a:latin typeface="Times New Roman" panose="02020603050405020304" pitchFamily="18" charset="0"/>
                <a:cs typeface="Times New Roman" panose="02020603050405020304" pitchFamily="18" charset="0"/>
              </a:rPr>
              <a:t> :</a:t>
            </a:r>
            <a:br>
              <a:rPr lang="en-US" sz="6000" dirty="0" smtClean="0">
                <a:latin typeface="Times New Roman" panose="02020603050405020304" pitchFamily="18" charset="0"/>
                <a:cs typeface="Times New Roman" panose="02020603050405020304" pitchFamily="18" charset="0"/>
              </a:rPr>
            </a:br>
            <a:r>
              <a:rPr lang="en-US" sz="6000" dirty="0" smtClean="0">
                <a:latin typeface="Times New Roman" panose="02020603050405020304" pitchFamily="18" charset="0"/>
                <a:cs typeface="Times New Roman" panose="02020603050405020304" pitchFamily="18" charset="0"/>
              </a:rPr>
              <a:t> </a:t>
            </a:r>
            <a:endParaRPr lang="en-US" sz="60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6000" dirty="0" smtClean="0">
                <a:solidFill>
                  <a:schemeClr val="tx1"/>
                </a:solidFill>
                <a:latin typeface="Times New Roman" panose="02020603050405020304" pitchFamily="18" charset="0"/>
                <a:cs typeface="Times New Roman" panose="02020603050405020304" pitchFamily="18" charset="0"/>
              </a:rPr>
              <a:t> Gunning’s fog index (developed by Robert Gunning in 1952) is a metric that has been designed to measure the readability of a document.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algn="l"/>
            <a:br>
              <a:rPr lang="en-US" sz="2600" dirty="0" smtClean="0">
                <a:latin typeface="Times New Roman" panose="02020603050405020304" pitchFamily="18" charset="0"/>
                <a:cs typeface="Times New Roman" panose="02020603050405020304" pitchFamily="18" charset="0"/>
              </a:rPr>
            </a:br>
            <a:r>
              <a:rPr lang="en-US" sz="2600" dirty="0" smtClean="0">
                <a:latin typeface="Times New Roman" panose="02020603050405020304" pitchFamily="18" charset="0"/>
                <a:cs typeface="Times New Roman" panose="02020603050405020304" pitchFamily="18" charset="0"/>
              </a:rPr>
              <a:t> </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computed metric value (fog index) of a document indicates the number of years of formal education that a person should have, in order to be able to comfortably understand that document.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That is, if a certain document has a fog index of 12, any one who has completed his 12</a:t>
            </a:r>
            <a:r>
              <a:rPr lang="en-US" sz="2400" baseline="30000" dirty="0" smtClean="0">
                <a:solidFill>
                  <a:schemeClr val="tx1"/>
                </a:solidFill>
                <a:latin typeface="Times New Roman" panose="02020603050405020304" pitchFamily="18" charset="0"/>
                <a:cs typeface="Times New Roman" panose="02020603050405020304" pitchFamily="18" charset="0"/>
              </a:rPr>
              <a:t>th</a:t>
            </a:r>
            <a:r>
              <a:rPr lang="en-US" sz="2400" dirty="0" smtClean="0">
                <a:solidFill>
                  <a:schemeClr val="tx1"/>
                </a:solidFill>
                <a:latin typeface="Times New Roman" panose="02020603050405020304" pitchFamily="18" charset="0"/>
                <a:cs typeface="Times New Roman" panose="02020603050405020304" pitchFamily="18" charset="0"/>
              </a:rPr>
              <a:t> class would not have much difficulty in understanding that document.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105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Gunning’s fog index of a document D can be computed as follows: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895"/>
          <p:cNvPicPr>
            <a:picLocks noChangeAspect="1" noChangeArrowheads="1"/>
          </p:cNvPicPr>
          <p:nvPr/>
        </p:nvPicPr>
        <p:blipFill>
          <a:blip r:embed="rId1"/>
          <a:srcRect/>
          <a:stretch>
            <a:fillRect/>
          </a:stretch>
        </p:blipFill>
        <p:spPr bwMode="auto">
          <a:xfrm>
            <a:off x="381000" y="3943350"/>
            <a:ext cx="8382000"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4.4. TESTING</a:t>
            </a:r>
            <a:endParaRPr lang="en-US" sz="11200" b="1" u="sng" dirty="0" smtClean="0">
              <a:solidFill>
                <a:srgbClr val="0070C0"/>
              </a:solidFill>
              <a:latin typeface="Times New Roman" panose="02020603050405020304" pitchFamily="18" charset="0"/>
              <a:cs typeface="Times New Roman" panose="02020603050405020304" pitchFamily="18" charset="0"/>
            </a:endParaRPr>
          </a:p>
          <a:p>
            <a:endParaRPr lang="en-US" sz="8000" b="1"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aim of program testing is to help </a:t>
            </a:r>
            <a:r>
              <a:rPr lang="en-US" sz="9600" dirty="0" err="1" smtClean="0">
                <a:solidFill>
                  <a:schemeClr val="tx1"/>
                </a:solidFill>
                <a:latin typeface="Times New Roman" panose="02020603050405020304" pitchFamily="18" charset="0"/>
                <a:cs typeface="Times New Roman" panose="02020603050405020304" pitchFamily="18" charset="0"/>
              </a:rPr>
              <a:t>realise identify</a:t>
            </a:r>
            <a:r>
              <a:rPr lang="en-US" sz="9600" dirty="0" smtClean="0">
                <a:solidFill>
                  <a:schemeClr val="tx1"/>
                </a:solidFill>
                <a:latin typeface="Times New Roman" panose="02020603050405020304" pitchFamily="18" charset="0"/>
                <a:cs typeface="Times New Roman" panose="02020603050405020304" pitchFamily="18" charset="0"/>
              </a:rPr>
              <a:t> all defects in a</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program.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However, in practice, even after satisfactory completion of the</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testing phase, it is not possible to guarantee that a program is error</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free.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9600" b="1" dirty="0" smtClean="0">
                <a:solidFill>
                  <a:schemeClr val="tx1"/>
                </a:solidFill>
                <a:latin typeface="Times New Roman" panose="02020603050405020304" pitchFamily="18" charset="0"/>
                <a:cs typeface="Times New Roman" panose="02020603050405020304" pitchFamily="18" charset="0"/>
              </a:rPr>
              <a:t> Basic Concepts and Terminologies</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Testing a program involves executing the program with a set of test</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inputs and observing if the program behaves as expected. </a:t>
            </a:r>
            <a:br>
              <a:rPr lang="en-US" sz="9600" dirty="0" smtClean="0">
                <a:solidFill>
                  <a:schemeClr val="tx1"/>
                </a:solidFill>
                <a:latin typeface="Times New Roman" panose="02020603050405020304" pitchFamily="18" charset="0"/>
                <a:cs typeface="Times New Roman" panose="02020603050405020304" pitchFamily="18" charset="0"/>
              </a:rPr>
            </a:br>
            <a:br>
              <a:rPr lang="en-US" sz="9600" dirty="0" smtClean="0"/>
            </a:br>
            <a:br>
              <a:rPr lang="en-US" sz="9600" dirty="0" smtClean="0"/>
            </a:br>
            <a:r>
              <a:rPr lang="en-US" sz="9600" b="1" u="sng" dirty="0" smtClean="0">
                <a:solidFill>
                  <a:srgbClr val="0070C0"/>
                </a:solidFill>
                <a:latin typeface="Times New Roman" panose="02020603050405020304" pitchFamily="18" charset="0"/>
                <a:cs typeface="Times New Roman" panose="02020603050405020304" pitchFamily="18" charset="0"/>
              </a:rPr>
              <a:t> </a:t>
            </a:r>
            <a:br>
              <a:rPr lang="en-US" b="1" u="sng" dirty="0" smtClean="0">
                <a:solidFill>
                  <a:srgbClr val="0070C0"/>
                </a:solidFill>
                <a:latin typeface="Times New Roman" panose="02020603050405020304" pitchFamily="18" charset="0"/>
                <a:cs typeface="Times New Roman" panose="02020603050405020304" pitchFamily="18" charset="0"/>
              </a:rPr>
            </a:br>
            <a:endParaRPr lang="en-US" b="1" u="sng" dirty="0" smtClean="0">
              <a:solidFill>
                <a:srgbClr val="0070C0"/>
              </a:solidFill>
              <a:latin typeface="Times New Roman" panose="02020603050405020304" pitchFamily="18" charset="0"/>
              <a:cs typeface="Times New Roman" panose="02020603050405020304" pitchFamily="18" charset="0"/>
            </a:endParaRPr>
          </a:p>
          <a:p>
            <a:endParaRPr lang="en-US" b="1"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If the program fails to behave as expected, then the input data and the conditions under which it fails are noted for later debugging and error correction.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dirty="0" smtClean="0"/>
            </a:br>
            <a:br>
              <a:rPr lang="en-US" dirty="0" smtClean="0"/>
            </a:br>
            <a:endParaRPr lang="en-US" dirty="0"/>
          </a:p>
        </p:txBody>
      </p:sp>
      <p:pic>
        <p:nvPicPr>
          <p:cNvPr id="1026" name="Picture 2"/>
          <p:cNvPicPr>
            <a:picLocks noChangeAspect="1" noChangeArrowheads="1"/>
          </p:cNvPicPr>
          <p:nvPr/>
        </p:nvPicPr>
        <p:blipFill>
          <a:blip r:embed="rId1"/>
          <a:srcRect/>
          <a:stretch>
            <a:fillRect/>
          </a:stretch>
        </p:blipFill>
        <p:spPr bwMode="auto">
          <a:xfrm>
            <a:off x="2438400" y="1657350"/>
            <a:ext cx="4343400" cy="1600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429000" y="3638550"/>
            <a:ext cx="2428875" cy="20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11200" b="1" dirty="0" smtClean="0">
                <a:solidFill>
                  <a:schemeClr val="tx1"/>
                </a:solidFill>
                <a:latin typeface="Times New Roman" panose="02020603050405020304" pitchFamily="18" charset="0"/>
                <a:cs typeface="Times New Roman" panose="02020603050405020304" pitchFamily="18" charset="0"/>
              </a:rPr>
              <a:t> Terminologies</a:t>
            </a:r>
            <a:r>
              <a:rPr lang="en-US" sz="11200" dirty="0" smtClean="0">
                <a:solidFill>
                  <a:schemeClr val="tx1"/>
                </a:solidFill>
                <a:latin typeface="Times New Roman" panose="02020603050405020304" pitchFamily="18" charset="0"/>
                <a:cs typeface="Times New Roman" panose="02020603050405020304" pitchFamily="18" charset="0"/>
              </a:rPr>
              <a:t> :</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3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area of software testing has come to be associated with its own set of terminologies.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In the following, we discuss a few important terminologies that have been standardized by the IEEE Standard Glossary of Software Engineering Terminology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rPr>
              <a:t>		</a:t>
            </a:r>
            <a:r>
              <a:rPr lang="en-US" sz="9600" b="1" dirty="0" smtClean="0">
                <a:solidFill>
                  <a:schemeClr val="tx1"/>
                </a:solidFill>
                <a:sym typeface="Wingdings" panose="05000000000000000000" pitchFamily="2" charset="2"/>
              </a:rPr>
              <a:t> </a:t>
            </a:r>
            <a:r>
              <a:rPr lang="en-US" sz="9600" b="1" dirty="0" smtClean="0">
                <a:solidFill>
                  <a:schemeClr val="tx1"/>
                </a:solidFill>
              </a:rPr>
              <a:t>mistake</a:t>
            </a:r>
            <a:r>
              <a:rPr lang="en-US" sz="9600" dirty="0" smtClean="0">
                <a:solidFill>
                  <a:schemeClr val="tx1"/>
                </a:solidFill>
              </a:rPr>
              <a:t> </a:t>
            </a:r>
            <a:endParaRPr lang="en-US" sz="9600" dirty="0" smtClean="0">
              <a:solidFill>
                <a:schemeClr val="tx1"/>
              </a:solidFill>
            </a:endParaRPr>
          </a:p>
          <a:p>
            <a:pPr algn="l"/>
            <a:br>
              <a:rPr lang="en-US" sz="9600" dirty="0" smtClean="0">
                <a:solidFill>
                  <a:schemeClr val="tx1"/>
                </a:solidFill>
              </a:rPr>
            </a:br>
            <a:r>
              <a:rPr lang="en-US" sz="9600" dirty="0" smtClean="0">
                <a:solidFill>
                  <a:schemeClr val="tx1"/>
                </a:solidFill>
              </a:rPr>
              <a:t>		</a:t>
            </a:r>
            <a:r>
              <a:rPr lang="en-US" sz="9600" dirty="0" smtClean="0">
                <a:solidFill>
                  <a:schemeClr val="tx1"/>
                </a:solidFill>
                <a:sym typeface="Wingdings" panose="05000000000000000000" pitchFamily="2" charset="2"/>
              </a:rPr>
              <a:t> </a:t>
            </a:r>
            <a:r>
              <a:rPr lang="en-US" sz="9600" b="1" dirty="0" smtClean="0">
                <a:solidFill>
                  <a:schemeClr val="tx1"/>
                </a:solidFill>
              </a:rPr>
              <a:t>error</a:t>
            </a:r>
            <a:r>
              <a:rPr lang="en-US" sz="9600" dirty="0" smtClean="0">
                <a:solidFill>
                  <a:schemeClr val="tx1"/>
                </a:solidFill>
              </a:rPr>
              <a:t> </a:t>
            </a:r>
            <a:endParaRPr lang="en-US" sz="9600" dirty="0" smtClean="0">
              <a:solidFill>
                <a:schemeClr val="tx1"/>
              </a:solidFill>
            </a:endParaRPr>
          </a:p>
          <a:p>
            <a:pPr algn="l"/>
            <a:br>
              <a:rPr lang="en-US" sz="9600" dirty="0" smtClean="0">
                <a:solidFill>
                  <a:schemeClr val="tx1"/>
                </a:solidFill>
              </a:rPr>
            </a:br>
            <a:r>
              <a:rPr lang="en-US" sz="9600" dirty="0" smtClean="0">
                <a:solidFill>
                  <a:schemeClr val="tx1"/>
                </a:solidFill>
              </a:rPr>
              <a:t>		</a:t>
            </a:r>
            <a:r>
              <a:rPr lang="en-US" sz="9600" dirty="0" smtClean="0">
                <a:solidFill>
                  <a:schemeClr val="tx1"/>
                </a:solidFill>
                <a:sym typeface="Wingdings" panose="05000000000000000000" pitchFamily="2" charset="2"/>
              </a:rPr>
              <a:t> </a:t>
            </a:r>
            <a:r>
              <a:rPr lang="en-US" sz="9600" b="1" dirty="0" smtClean="0">
                <a:solidFill>
                  <a:schemeClr val="tx1"/>
                </a:solidFill>
              </a:rPr>
              <a:t>failure </a:t>
            </a:r>
            <a:br>
              <a:rPr lang="en-US" sz="9600" dirty="0" smtClean="0"/>
            </a:br>
            <a:br>
              <a:rPr lang="en-US" sz="9600" dirty="0" smtClean="0"/>
            </a:b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a:buChar char="à"/>
            </a:pPr>
            <a:r>
              <a:rPr lang="en-US" sz="2600" b="1" dirty="0" smtClean="0">
                <a:solidFill>
                  <a:schemeClr val="tx1"/>
                </a:solidFill>
                <a:latin typeface="Times New Roman" panose="02020603050405020304" pitchFamily="18" charset="0"/>
                <a:cs typeface="Times New Roman" panose="02020603050405020304" pitchFamily="18" charset="0"/>
              </a:rPr>
              <a:t>Test case :</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l"/>
            <a:r>
              <a:rPr lang="en-US" sz="2600" b="1"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Test case is a triplet [I , S, R], where I is the data input to the</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	program under test, S is the state of the program at which the 	data is to be input, and R is the result expected to be produced 	by the program.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26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a:t>
            </a:r>
            <a:r>
              <a:rPr lang="en-US" sz="2600" b="1" dirty="0" smtClean="0">
                <a:solidFill>
                  <a:schemeClr val="tx1"/>
                </a:solidFill>
                <a:latin typeface="Times New Roman" panose="02020603050405020304" pitchFamily="18" charset="0"/>
                <a:cs typeface="Times New Roman" panose="02020603050405020304" pitchFamily="18" charset="0"/>
              </a:rPr>
              <a:t>est scenario :</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l"/>
            <a:r>
              <a:rPr lang="en-US" sz="2600" b="1" dirty="0" smtClean="0">
                <a:solidFill>
                  <a:schemeClr val="tx1"/>
                </a:solidFill>
                <a:latin typeface="Times New Roman" panose="02020603050405020304" pitchFamily="18" charset="0"/>
                <a:cs typeface="Times New Roman" panose="02020603050405020304" pitchFamily="18" charset="0"/>
              </a:rPr>
              <a:t>	Test Scenario </a:t>
            </a:r>
            <a:r>
              <a:rPr lang="en-US" sz="2600" dirty="0" smtClean="0">
                <a:solidFill>
                  <a:schemeClr val="tx1"/>
                </a:solidFill>
                <a:latin typeface="Times New Roman" panose="02020603050405020304" pitchFamily="18" charset="0"/>
                <a:cs typeface="Times New Roman" panose="02020603050405020304" pitchFamily="18" charset="0"/>
              </a:rPr>
              <a:t>is an abstract test case in the sense that it only</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	identifies the aspects of the program that are to be tested 	without identifying the input, state, or output.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r>
              <a:rPr lang="en-US" sz="2600" dirty="0" smtClean="0">
                <a:solidFill>
                  <a:schemeClr val="tx1"/>
                </a:solidFill>
                <a:latin typeface="Times New Roman" panose="02020603050405020304" pitchFamily="18" charset="0"/>
                <a:cs typeface="Times New Roman" panose="02020603050405020304" pitchFamily="18" charset="0"/>
              </a:rPr>
              <a:t>	A test case can be said to be an implementation of a test 	scenario. </a:t>
            </a:r>
            <a:br>
              <a:rPr lang="en-US" sz="26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62500" lnSpcReduction="20000"/>
          </a:bodyPr>
          <a:lstStyle/>
          <a:p>
            <a:pPr algn="l">
              <a:buFont typeface="Wingdings" panose="05000000000000000000"/>
              <a:buChar char="à"/>
            </a:pPr>
            <a:r>
              <a:rPr lang="en-US" sz="38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a:t>
            </a:r>
            <a:r>
              <a:rPr lang="en-US" sz="3800" b="1" dirty="0" smtClean="0">
                <a:solidFill>
                  <a:schemeClr val="tx1"/>
                </a:solidFill>
                <a:latin typeface="Times New Roman" panose="02020603050405020304" pitchFamily="18" charset="0"/>
                <a:cs typeface="Times New Roman" panose="02020603050405020304" pitchFamily="18" charset="0"/>
              </a:rPr>
              <a:t>est script :</a:t>
            </a:r>
            <a:endParaRPr lang="en-US" sz="3800" b="1" dirty="0" smtClean="0">
              <a:solidFill>
                <a:schemeClr val="tx1"/>
              </a:solidFill>
              <a:latin typeface="Times New Roman" panose="02020603050405020304" pitchFamily="18" charset="0"/>
              <a:cs typeface="Times New Roman" panose="02020603050405020304" pitchFamily="18" charset="0"/>
            </a:endParaRPr>
          </a:p>
          <a:p>
            <a:pPr algn="l"/>
            <a:r>
              <a:rPr lang="en-US" sz="3800" b="1" dirty="0" smtClean="0">
                <a:solidFill>
                  <a:schemeClr val="tx1"/>
                </a:solidFill>
                <a:latin typeface="Times New Roman" panose="02020603050405020304" pitchFamily="18" charset="0"/>
                <a:cs typeface="Times New Roman" panose="02020603050405020304" pitchFamily="18" charset="0"/>
              </a:rPr>
              <a:t>	Test Script </a:t>
            </a:r>
            <a:r>
              <a:rPr lang="en-US" sz="3800" dirty="0" smtClean="0">
                <a:solidFill>
                  <a:schemeClr val="tx1"/>
                </a:solidFill>
                <a:latin typeface="Times New Roman" panose="02020603050405020304" pitchFamily="18" charset="0"/>
                <a:cs typeface="Times New Roman" panose="02020603050405020304" pitchFamily="18" charset="0"/>
              </a:rPr>
              <a:t>is an encoding of a test case as a short program. 	Test scripts are developed for automated execution of the test 	cases. </a:t>
            </a:r>
            <a:endParaRPr lang="en-US" sz="3800" dirty="0" smtClean="0">
              <a:solidFill>
                <a:schemeClr val="tx1"/>
              </a:solidFill>
              <a:latin typeface="Times New Roman" panose="02020603050405020304" pitchFamily="18" charset="0"/>
              <a:cs typeface="Times New Roman" panose="02020603050405020304" pitchFamily="18" charset="0"/>
            </a:endParaRPr>
          </a:p>
          <a:p>
            <a:pPr algn="l"/>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3800" b="1" dirty="0" smtClean="0">
                <a:solidFill>
                  <a:schemeClr val="tx1"/>
                </a:solidFill>
                <a:latin typeface="Times New Roman" panose="02020603050405020304" pitchFamily="18" charset="0"/>
                <a:cs typeface="Times New Roman" panose="02020603050405020304" pitchFamily="18" charset="0"/>
              </a:rPr>
              <a:t> Positive test case :</a:t>
            </a:r>
            <a:endParaRPr lang="en-US" sz="3800" b="1" dirty="0" smtClean="0">
              <a:solidFill>
                <a:schemeClr val="tx1"/>
              </a:solidFill>
              <a:latin typeface="Times New Roman" panose="02020603050405020304" pitchFamily="18" charset="0"/>
              <a:cs typeface="Times New Roman" panose="02020603050405020304" pitchFamily="18" charset="0"/>
            </a:endParaRPr>
          </a:p>
          <a:p>
            <a:pPr algn="l"/>
            <a:r>
              <a:rPr lang="en-US" sz="3800" b="1" dirty="0" smtClean="0">
                <a:solidFill>
                  <a:schemeClr val="tx1"/>
                </a:solidFill>
                <a:latin typeface="Times New Roman" panose="02020603050405020304" pitchFamily="18" charset="0"/>
                <a:cs typeface="Times New Roman" panose="02020603050405020304" pitchFamily="18" charset="0"/>
              </a:rPr>
              <a:t>	 I</a:t>
            </a:r>
            <a:r>
              <a:rPr lang="en-US" sz="3800" dirty="0" smtClean="0">
                <a:solidFill>
                  <a:schemeClr val="tx1"/>
                </a:solidFill>
                <a:latin typeface="Times New Roman" panose="02020603050405020304" pitchFamily="18" charset="0"/>
                <a:cs typeface="Times New Roman" panose="02020603050405020304" pitchFamily="18" charset="0"/>
              </a:rPr>
              <a:t>f it is designed to test whether the software correctly 	performs a required functionality. </a:t>
            </a:r>
            <a:endParaRPr lang="en-US" sz="3800" dirty="0" smtClean="0">
              <a:solidFill>
                <a:schemeClr val="tx1"/>
              </a:solidFill>
              <a:latin typeface="Times New Roman" panose="02020603050405020304" pitchFamily="18" charset="0"/>
              <a:cs typeface="Times New Roman" panose="02020603050405020304" pitchFamily="18" charset="0"/>
            </a:endParaRPr>
          </a:p>
          <a:p>
            <a:pPr algn="l"/>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3800" b="1" dirty="0" smtClean="0">
                <a:solidFill>
                  <a:schemeClr val="tx1"/>
                </a:solidFill>
                <a:latin typeface="Times New Roman" panose="02020603050405020304" pitchFamily="18" charset="0"/>
                <a:cs typeface="Times New Roman" panose="02020603050405020304" pitchFamily="18" charset="0"/>
              </a:rPr>
              <a:t> Negative test case:</a:t>
            </a:r>
            <a:endParaRPr lang="en-US" sz="3800" b="1" dirty="0" smtClean="0">
              <a:solidFill>
                <a:schemeClr val="tx1"/>
              </a:solidFill>
              <a:latin typeface="Times New Roman" panose="02020603050405020304" pitchFamily="18" charset="0"/>
              <a:cs typeface="Times New Roman" panose="02020603050405020304" pitchFamily="18" charset="0"/>
            </a:endParaRPr>
          </a:p>
          <a:p>
            <a:pPr algn="l"/>
            <a:r>
              <a:rPr lang="en-US" sz="3800" b="1" dirty="0" smtClean="0">
                <a:solidFill>
                  <a:schemeClr val="tx1"/>
                </a:solidFill>
                <a:latin typeface="Times New Roman" panose="02020603050405020304" pitchFamily="18" charset="0"/>
                <a:cs typeface="Times New Roman" panose="02020603050405020304" pitchFamily="18" charset="0"/>
              </a:rPr>
              <a:t>	I</a:t>
            </a:r>
            <a:r>
              <a:rPr lang="en-US" sz="3800" dirty="0" smtClean="0">
                <a:solidFill>
                  <a:schemeClr val="tx1"/>
                </a:solidFill>
                <a:latin typeface="Times New Roman" panose="02020603050405020304" pitchFamily="18" charset="0"/>
                <a:cs typeface="Times New Roman" panose="02020603050405020304" pitchFamily="18" charset="0"/>
              </a:rPr>
              <a:t>f it is designed to test whether the software carries out 	something, that is not required of the system. </a:t>
            </a:r>
            <a:br>
              <a:rPr lang="en-US" sz="3800" dirty="0" smtClean="0">
                <a:solidFill>
                  <a:schemeClr val="tx1"/>
                </a:solidFill>
                <a:latin typeface="Times New Roman" panose="02020603050405020304" pitchFamily="18" charset="0"/>
                <a:cs typeface="Times New Roman" panose="02020603050405020304" pitchFamily="18" charset="0"/>
              </a:rPr>
            </a:br>
            <a:br>
              <a:rPr lang="en-US" sz="38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4.1. Coding Standards and Guidelines</a:t>
            </a:r>
            <a:r>
              <a:rPr lang="en-US" sz="11200" u="sng" dirty="0" smtClean="0">
                <a:solidFill>
                  <a:srgbClr val="0070C0"/>
                </a:solidFill>
                <a:latin typeface="Times New Roman" panose="02020603050405020304" pitchFamily="18" charset="0"/>
                <a:cs typeface="Times New Roman" panose="02020603050405020304" pitchFamily="18" charset="0"/>
              </a:rPr>
              <a:t> </a:t>
            </a:r>
            <a:endParaRPr lang="en-US" sz="11200" u="sng" dirty="0" smtClean="0">
              <a:solidFill>
                <a:srgbClr val="0070C0"/>
              </a:solidFill>
              <a:latin typeface="Times New Roman" panose="02020603050405020304" pitchFamily="18" charset="0"/>
              <a:cs typeface="Times New Roman" panose="02020603050405020304" pitchFamily="18" charset="0"/>
            </a:endParaRPr>
          </a:p>
          <a:p>
            <a:br>
              <a:rPr lang="en-US" dirty="0" smtClean="0">
                <a:solidFill>
                  <a:srgbClr val="0070C0"/>
                </a:solidFill>
              </a:rPr>
            </a:br>
            <a:endParaRPr lang="en-US" dirty="0" smtClean="0">
              <a:solidFill>
                <a:srgbClr val="0070C0"/>
              </a:solidFill>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objective of the coding phase is to transform the design of a system into code in a high-level language, and then to unit test this code.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It is mandatory for the programmers to follow the coding standards.</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Any code that does not conform to the coding standards is rejected during code review and the code is reworked by the concerned programmer.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Coding guidelines provide some general suggestions regarding the coding style to be followed. </a:t>
            </a: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a:buChar char="à"/>
            </a:pPr>
            <a:r>
              <a:rPr lang="en-US" sz="2400" b="1" dirty="0" smtClean="0">
                <a:solidFill>
                  <a:schemeClr val="tx1"/>
                </a:solidFill>
                <a:latin typeface="Times New Roman" panose="02020603050405020304" pitchFamily="18" charset="0"/>
                <a:cs typeface="Times New Roman" panose="02020603050405020304" pitchFamily="18" charset="0"/>
              </a:rPr>
              <a:t>Test suite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Test Suite is the set of all test that have been designed by a 	tester to test a given program.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2400" b="1" dirty="0" smtClean="0">
                <a:solidFill>
                  <a:schemeClr val="tx1"/>
                </a:solidFill>
                <a:latin typeface="Times New Roman" panose="02020603050405020304" pitchFamily="18" charset="0"/>
                <a:cs typeface="Times New Roman" panose="02020603050405020304" pitchFamily="18" charset="0"/>
              </a:rPr>
              <a:t>Testability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Testability of a requirement denotes the extent to which it is 	possible to determine whether an implementation of the 	requirement conforms to it in both functionality and 	performance. </a:t>
            </a: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pPr algn="l">
              <a:buFont typeface="Wingdings" panose="05000000000000000000"/>
              <a:buChar char="à"/>
            </a:pPr>
            <a:endParaRPr lang="en-US" sz="2400" b="1"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2400" b="1" dirty="0" smtClean="0">
                <a:solidFill>
                  <a:schemeClr val="tx1"/>
                </a:solidFill>
                <a:latin typeface="Times New Roman" panose="02020603050405020304" pitchFamily="18" charset="0"/>
                <a:cs typeface="Times New Roman" panose="02020603050405020304" pitchFamily="18" charset="0"/>
              </a:rPr>
              <a:t>Failure mode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Failure mode of a software denotes an observable way in 	which it can fail.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2400" b="1" dirty="0" smtClean="0">
                <a:solidFill>
                  <a:schemeClr val="tx1"/>
                </a:solidFill>
                <a:latin typeface="Times New Roman" panose="02020603050405020304" pitchFamily="18" charset="0"/>
                <a:cs typeface="Times New Roman" panose="02020603050405020304" pitchFamily="18" charset="0"/>
              </a:rPr>
              <a:t>Equivalent faults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Equivalent faults denote two or more bugs that result in the 	system failing in the same failure mode. </a:t>
            </a:r>
            <a:br>
              <a:rPr lang="en-US" dirty="0" smtClean="0"/>
            </a:b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11200" b="1" dirty="0" smtClean="0">
                <a:solidFill>
                  <a:schemeClr val="tx1"/>
                </a:solidFill>
                <a:latin typeface="Times New Roman" panose="02020603050405020304" pitchFamily="18" charset="0"/>
                <a:cs typeface="Times New Roman" panose="02020603050405020304" pitchFamily="18" charset="0"/>
              </a:rPr>
              <a:t> Verification versus validation</a:t>
            </a:r>
            <a:r>
              <a:rPr lang="en-US" sz="11200" dirty="0" smtClean="0">
                <a:solidFill>
                  <a:schemeClr val="tx1"/>
                </a:solidFill>
                <a:latin typeface="Times New Roman" panose="02020603050405020304" pitchFamily="18" charset="0"/>
                <a:cs typeface="Times New Roman" panose="02020603050405020304" pitchFamily="18" charset="0"/>
              </a:rPr>
              <a:t> :</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2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objectives of both verification and validation techniques are very similar since both these techniques are designed to help remove errors in a software.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main differences between these </a:t>
            </a:r>
            <a:r>
              <a:rPr lang="en-US" sz="9600" b="1" dirty="0" smtClean="0">
                <a:solidFill>
                  <a:schemeClr val="tx1"/>
                </a:solidFill>
                <a:latin typeface="Times New Roman" panose="02020603050405020304" pitchFamily="18" charset="0"/>
                <a:cs typeface="Times New Roman" panose="02020603050405020304" pitchFamily="18" charset="0"/>
              </a:rPr>
              <a:t>two techniques </a:t>
            </a:r>
            <a:r>
              <a:rPr lang="en-US" sz="9600" dirty="0" smtClean="0">
                <a:solidFill>
                  <a:schemeClr val="tx1"/>
                </a:solidFill>
                <a:latin typeface="Times New Roman" panose="02020603050405020304" pitchFamily="18" charset="0"/>
                <a:cs typeface="Times New Roman" panose="02020603050405020304" pitchFamily="18" charset="0"/>
              </a:rPr>
              <a:t>in the following: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9600" b="1" dirty="0" smtClean="0">
                <a:solidFill>
                  <a:srgbClr val="00B050"/>
                </a:solidFill>
                <a:latin typeface="Times New Roman" panose="02020603050405020304" pitchFamily="18" charset="0"/>
                <a:cs typeface="Times New Roman" panose="02020603050405020304" pitchFamily="18" charset="0"/>
              </a:rPr>
              <a:t>Verification</a:t>
            </a:r>
            <a:r>
              <a:rPr lang="en-US" sz="9600" dirty="0" smtClean="0">
                <a:solidFill>
                  <a:schemeClr val="tx1"/>
                </a:solidFill>
                <a:latin typeface="Times New Roman" panose="02020603050405020304" pitchFamily="18" charset="0"/>
                <a:cs typeface="Times New Roman" panose="02020603050405020304" pitchFamily="18" charset="0"/>
              </a:rPr>
              <a:t> is the process of determining whether the output of one phase of software development conforms to that of its previous phase.</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9600" b="1" dirty="0" smtClean="0">
                <a:solidFill>
                  <a:srgbClr val="00B050"/>
                </a:solidFill>
                <a:latin typeface="Times New Roman" panose="02020603050405020304" pitchFamily="18" charset="0"/>
                <a:cs typeface="Times New Roman" panose="02020603050405020304" pitchFamily="18" charset="0"/>
              </a:rPr>
              <a:t>Validation</a:t>
            </a:r>
            <a:r>
              <a:rPr lang="en-US" sz="9600" dirty="0" smtClean="0">
                <a:solidFill>
                  <a:schemeClr val="tx1"/>
                </a:solidFill>
                <a:latin typeface="Times New Roman" panose="02020603050405020304" pitchFamily="18" charset="0"/>
                <a:cs typeface="Times New Roman" panose="02020603050405020304" pitchFamily="18" charset="0"/>
              </a:rPr>
              <a:t> is the process of determining whether a fully</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developed software conforms to its requirements specification. </a:t>
            </a:r>
            <a:br>
              <a:rPr lang="en-US" sz="9600" dirty="0" smtClean="0"/>
            </a:br>
            <a:br>
              <a:rPr lang="en-US" sz="96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700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The primary techniques used for verification include review, simulation, formal verification, and testing. </a:t>
            </a: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400" dirty="0" smtClean="0">
                <a:solidFill>
                  <a:schemeClr val="tx1"/>
                </a:solidFill>
                <a:latin typeface="Times New Roman" panose="02020603050405020304" pitchFamily="18" charset="0"/>
                <a:cs typeface="Times New Roman" panose="02020603050405020304" pitchFamily="18" charset="0"/>
              </a:rPr>
              <a:t> Validation techniques are primarily based on product testing. </a:t>
            </a: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400" dirty="0" smtClean="0">
                <a:solidFill>
                  <a:schemeClr val="tx1"/>
                </a:solidFill>
                <a:latin typeface="Times New Roman" panose="02020603050405020304" pitchFamily="18" charset="0"/>
                <a:cs typeface="Times New Roman" panose="02020603050405020304" pitchFamily="18" charset="0"/>
              </a:rPr>
              <a:t>Verification does not require execution of the software, whereas</a:t>
            </a:r>
            <a:br>
              <a:rPr lang="en-US" sz="3400" dirty="0" smtClean="0">
                <a:solidFill>
                  <a:schemeClr val="tx1"/>
                </a:solidFill>
                <a:latin typeface="Times New Roman" panose="02020603050405020304" pitchFamily="18" charset="0"/>
                <a:cs typeface="Times New Roman" panose="02020603050405020304" pitchFamily="18" charset="0"/>
              </a:rPr>
            </a:br>
            <a:r>
              <a:rPr lang="en-US" sz="3400" dirty="0" smtClean="0">
                <a:solidFill>
                  <a:schemeClr val="tx1"/>
                </a:solidFill>
                <a:latin typeface="Times New Roman" panose="02020603050405020304" pitchFamily="18" charset="0"/>
                <a:cs typeface="Times New Roman" panose="02020603050405020304" pitchFamily="18" charset="0"/>
              </a:rPr>
              <a:t>validation requires execution of the software.</a:t>
            </a: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400" dirty="0" smtClean="0">
                <a:solidFill>
                  <a:schemeClr val="tx1"/>
                </a:solidFill>
                <a:latin typeface="Times New Roman" panose="02020603050405020304" pitchFamily="18" charset="0"/>
                <a:cs typeface="Times New Roman" panose="02020603050405020304" pitchFamily="18" charset="0"/>
              </a:rPr>
              <a:t> Verification is carried out during the development process to check if the development activities are proceeding alright, whereas validation is carried out to check if the right as required by the customer has been developed. </a:t>
            </a:r>
            <a:br>
              <a:rPr lang="en-US" sz="3400" dirty="0" smtClean="0">
                <a:solidFill>
                  <a:schemeClr val="tx1"/>
                </a:solidFill>
                <a:latin typeface="Times New Roman" panose="02020603050405020304" pitchFamily="18" charset="0"/>
                <a:cs typeface="Times New Roman" panose="02020603050405020304" pitchFamily="18" charset="0"/>
              </a:rPr>
            </a:br>
            <a:br>
              <a:rPr lang="en-US" dirty="0" smtClean="0"/>
            </a:b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11200" b="1" dirty="0" smtClean="0">
                <a:solidFill>
                  <a:schemeClr val="tx1"/>
                </a:solidFill>
                <a:latin typeface="Times New Roman" panose="02020603050405020304" pitchFamily="18" charset="0"/>
                <a:cs typeface="Times New Roman" panose="02020603050405020304" pitchFamily="18" charset="0"/>
              </a:rPr>
              <a:t> Testing Activities</a:t>
            </a:r>
            <a:r>
              <a:rPr lang="en-US" sz="11200" dirty="0" smtClean="0">
                <a:solidFill>
                  <a:schemeClr val="tx1"/>
                </a:solidFill>
                <a:latin typeface="Times New Roman" panose="02020603050405020304" pitchFamily="18" charset="0"/>
                <a:cs typeface="Times New Roman" panose="02020603050405020304" pitchFamily="18" charset="0"/>
              </a:rPr>
              <a:t> :</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Testing involves performing the following main activities: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Test suite design: </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The set of test cases using which a program is to be tested is 	designed possibly using several test case design techniques.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Running test cases and checking the results to detect failures.</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9600" b="1"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 Locate error:</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In this activity, the failure symptoms are </a:t>
            </a:r>
            <a:r>
              <a:rPr lang="en-US" sz="9600" dirty="0" err="1" smtClean="0">
                <a:solidFill>
                  <a:schemeClr val="tx1"/>
                </a:solidFill>
                <a:latin typeface="Times New Roman" panose="02020603050405020304" pitchFamily="18" charset="0"/>
                <a:cs typeface="Times New Roman" panose="02020603050405020304" pitchFamily="18" charset="0"/>
              </a:rPr>
              <a:t>analysed</a:t>
            </a:r>
            <a:r>
              <a:rPr lang="en-US" sz="9600" dirty="0" smtClean="0">
                <a:solidFill>
                  <a:schemeClr val="tx1"/>
                </a:solidFill>
                <a:latin typeface="Times New Roman" panose="02020603050405020304" pitchFamily="18" charset="0"/>
                <a:cs typeface="Times New Roman" panose="02020603050405020304" pitchFamily="18" charset="0"/>
              </a:rPr>
              <a:t> to locate</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the errors. </a:t>
            </a:r>
            <a:br>
              <a:rPr lang="en-US" sz="9600" dirty="0" smtClean="0"/>
            </a:br>
            <a:r>
              <a:rPr lang="en-US" sz="9600" b="1" dirty="0" smtClean="0">
                <a:solidFill>
                  <a:schemeClr val="tx1"/>
                </a:solidFill>
                <a:latin typeface="Times New Roman" panose="02020603050405020304" pitchFamily="18" charset="0"/>
                <a:cs typeface="Times New Roman" panose="02020603050405020304" pitchFamily="18" charset="0"/>
              </a:rPr>
              <a:t> </a:t>
            </a: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pPr algn="l">
              <a:buFont typeface="Wingdings" panose="05000000000000000000"/>
              <a:buChar char="à"/>
            </a:pPr>
            <a:r>
              <a:rPr lang="en-US" sz="2400" b="1" dirty="0" smtClean="0">
                <a:solidFill>
                  <a:schemeClr val="tx1"/>
                </a:solidFill>
                <a:latin typeface="Times New Roman" panose="02020603050405020304" pitchFamily="18" charset="0"/>
                <a:cs typeface="Times New Roman" panose="02020603050405020304" pitchFamily="18" charset="0"/>
              </a:rPr>
              <a:t>Error correction: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After the error is located during debugging, the code is</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appropriately changed to correct the error.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dirty="0" smtClean="0"/>
            </a:br>
            <a:endParaRPr lang="en-US" dirty="0"/>
          </a:p>
        </p:txBody>
      </p:sp>
      <p:pic>
        <p:nvPicPr>
          <p:cNvPr id="2050" name="Picture 2"/>
          <p:cNvPicPr>
            <a:picLocks noChangeAspect="1" noChangeArrowheads="1"/>
          </p:cNvPicPr>
          <p:nvPr/>
        </p:nvPicPr>
        <p:blipFill>
          <a:blip r:embed="rId1"/>
          <a:srcRect/>
          <a:stretch>
            <a:fillRect/>
          </a:stretch>
        </p:blipFill>
        <p:spPr bwMode="auto">
          <a:xfrm>
            <a:off x="914400" y="1504950"/>
            <a:ext cx="7038975" cy="3190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2"/>
          <a:srcRect/>
          <a:stretch>
            <a:fillRect/>
          </a:stretch>
        </p:blipFill>
        <p:spPr bwMode="auto">
          <a:xfrm>
            <a:off x="3886200" y="4781550"/>
            <a:ext cx="1200150" cy="257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850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There are essentially </a:t>
            </a:r>
            <a:r>
              <a:rPr lang="en-US" sz="2800" b="1" dirty="0" smtClean="0">
                <a:solidFill>
                  <a:srgbClr val="00B050"/>
                </a:solidFill>
                <a:latin typeface="Times New Roman" panose="02020603050405020304" pitchFamily="18" charset="0"/>
                <a:cs typeface="Times New Roman" panose="02020603050405020304" pitchFamily="18" charset="0"/>
              </a:rPr>
              <a:t>two main approaches </a:t>
            </a:r>
            <a:r>
              <a:rPr lang="en-US" sz="2800" dirty="0" smtClean="0">
                <a:solidFill>
                  <a:schemeClr val="tx1"/>
                </a:solidFill>
                <a:latin typeface="Times New Roman" panose="02020603050405020304" pitchFamily="18" charset="0"/>
                <a:cs typeface="Times New Roman" panose="02020603050405020304" pitchFamily="18" charset="0"/>
              </a:rPr>
              <a:t>to systematically design test cases: </a:t>
            </a:r>
            <a:br>
              <a:rPr lang="en-US" sz="2800" dirty="0" smtClean="0"/>
            </a:br>
            <a:r>
              <a:rPr lang="en-US" sz="2800" dirty="0" smtClean="0"/>
              <a:t>			</a:t>
            </a:r>
            <a:r>
              <a:rPr lang="en-US" sz="2800" dirty="0" smtClean="0">
                <a:solidFill>
                  <a:schemeClr val="tx1"/>
                </a:solidFill>
                <a:sym typeface="Wingdings" panose="05000000000000000000" pitchFamily="2" charset="2"/>
              </a:rPr>
              <a:t></a:t>
            </a:r>
            <a:r>
              <a:rPr lang="en-US" sz="2800" dirty="0" smtClean="0">
                <a:solidFill>
                  <a:schemeClr val="tx1"/>
                </a:solidFill>
                <a:latin typeface="Times New Roman" panose="02020603050405020304" pitchFamily="18" charset="0"/>
                <a:cs typeface="Times New Roman" panose="02020603050405020304" pitchFamily="18" charset="0"/>
              </a:rPr>
              <a:t>Black-box approach</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White-box (or glass-box) approach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Testing in the Large versus Testing in the Small</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A software product is normally tested in three levels or stages:</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Unit testing</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Integration testing</a:t>
            </a:r>
            <a:br>
              <a:rPr lang="en-US" sz="2800" dirty="0" smtClean="0">
                <a:solidFill>
                  <a:schemeClr val="tx1"/>
                </a:solidFill>
                <a:latin typeface="Times New Roman" panose="02020603050405020304" pitchFamily="18" charset="0"/>
                <a:cs typeface="Times New Roman" panose="02020603050405020304" pitchFamily="18" charset="0"/>
              </a:rPr>
            </a:b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dirty="0" smtClean="0">
                <a:solidFill>
                  <a:schemeClr val="tx1"/>
                </a:solidFill>
                <a:latin typeface="Times New Roman" panose="02020603050405020304" pitchFamily="18" charset="0"/>
                <a:cs typeface="Times New Roman" panose="02020603050405020304" pitchFamily="18" charset="0"/>
              </a:rPr>
              <a:t>System testing </a:t>
            </a:r>
            <a:br>
              <a:rPr lang="en-US" sz="2800" dirty="0" smtClean="0"/>
            </a:br>
            <a:br>
              <a:rPr lang="en-US" sz="28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During </a:t>
            </a:r>
            <a:r>
              <a:rPr lang="en-US" sz="2400" b="1" dirty="0" smtClean="0">
                <a:solidFill>
                  <a:schemeClr val="tx1"/>
                </a:solidFill>
                <a:latin typeface="Times New Roman" panose="02020603050405020304" pitchFamily="18" charset="0"/>
                <a:cs typeface="Times New Roman" panose="02020603050405020304" pitchFamily="18" charset="0"/>
              </a:rPr>
              <a:t>unit testing</a:t>
            </a:r>
            <a:r>
              <a:rPr lang="en-US" sz="2400" dirty="0" smtClean="0">
                <a:solidFill>
                  <a:schemeClr val="tx1"/>
                </a:solidFill>
                <a:latin typeface="Times New Roman" panose="02020603050405020304" pitchFamily="18" charset="0"/>
                <a:cs typeface="Times New Roman" panose="02020603050405020304" pitchFamily="18" charset="0"/>
              </a:rPr>
              <a:t>, the individual functions (or units) of a program are tested. </a:t>
            </a:r>
            <a:br>
              <a:rPr lang="en-US" sz="2400" dirty="0" smtClean="0"/>
            </a:br>
            <a:r>
              <a:rPr lang="en-US" sz="2400" b="1" dirty="0" smtClean="0">
                <a:solidFill>
                  <a:schemeClr val="tx1"/>
                </a:solidFill>
                <a:latin typeface="Times New Roman" panose="02020603050405020304" pitchFamily="18" charset="0"/>
                <a:cs typeface="Times New Roman" panose="02020603050405020304" pitchFamily="18" charset="0"/>
              </a:rPr>
              <a:t>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smtClean="0">
                <a:solidFill>
                  <a:schemeClr val="tx1"/>
                </a:solidFill>
                <a:latin typeface="Times New Roman" panose="02020603050405020304" pitchFamily="18" charset="0"/>
                <a:cs typeface="Times New Roman" panose="02020603050405020304" pitchFamily="18" charset="0"/>
              </a:rPr>
              <a:t> Unit testing </a:t>
            </a:r>
            <a:r>
              <a:rPr lang="en-US" sz="2400" dirty="0" smtClean="0">
                <a:solidFill>
                  <a:schemeClr val="tx1"/>
                </a:solidFill>
                <a:latin typeface="Times New Roman" panose="02020603050405020304" pitchFamily="18" charset="0"/>
                <a:cs typeface="Times New Roman" panose="02020603050405020304" pitchFamily="18" charset="0"/>
              </a:rPr>
              <a:t>is referred to as testing in the </a:t>
            </a:r>
            <a:r>
              <a:rPr lang="en-US" sz="2400" b="1" dirty="0" smtClean="0">
                <a:solidFill>
                  <a:schemeClr val="tx1"/>
                </a:solidFill>
                <a:latin typeface="Times New Roman" panose="02020603050405020304" pitchFamily="18" charset="0"/>
                <a:cs typeface="Times New Roman" panose="02020603050405020304" pitchFamily="18" charset="0"/>
              </a:rPr>
              <a:t>small,</a:t>
            </a:r>
            <a:r>
              <a:rPr lang="en-US" sz="2400" dirty="0" smtClean="0">
                <a:solidFill>
                  <a:schemeClr val="tx1"/>
                </a:solidFill>
                <a:latin typeface="Times New Roman" panose="02020603050405020304" pitchFamily="18" charset="0"/>
                <a:cs typeface="Times New Roman" panose="02020603050405020304" pitchFamily="18" charset="0"/>
              </a:rPr>
              <a:t> whereas </a:t>
            </a:r>
            <a:r>
              <a:rPr lang="en-US" sz="2400" b="1" dirty="0" smtClean="0">
                <a:solidFill>
                  <a:schemeClr val="tx1"/>
                </a:solidFill>
                <a:latin typeface="Times New Roman" panose="02020603050405020304" pitchFamily="18" charset="0"/>
                <a:cs typeface="Times New Roman" panose="02020603050405020304" pitchFamily="18" charset="0"/>
              </a:rPr>
              <a:t>integration</a:t>
            </a:r>
            <a:r>
              <a:rPr lang="en-US" sz="2400" dirty="0" smtClean="0">
                <a:solidFill>
                  <a:schemeClr val="tx1"/>
                </a:solidFill>
                <a:latin typeface="Times New Roman" panose="02020603050405020304" pitchFamily="18" charset="0"/>
                <a:cs typeface="Times New Roman" panose="02020603050405020304" pitchFamily="18" charset="0"/>
              </a:rPr>
              <a:t> and system testing are referred to as testing in the </a:t>
            </a:r>
            <a:r>
              <a:rPr lang="en-US" sz="2400" b="1" dirty="0" smtClean="0">
                <a:solidFill>
                  <a:schemeClr val="tx1"/>
                </a:solidFill>
                <a:latin typeface="Times New Roman" panose="02020603050405020304" pitchFamily="18" charset="0"/>
                <a:cs typeface="Times New Roman" panose="02020603050405020304" pitchFamily="18" charset="0"/>
              </a:rPr>
              <a:t>large</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After testing all the units individually, the units are slowly integrated and tested after each step of integration (</a:t>
            </a:r>
            <a:r>
              <a:rPr lang="en-US" sz="2400" b="1" dirty="0" smtClean="0">
                <a:solidFill>
                  <a:schemeClr val="tx1"/>
                </a:solidFill>
                <a:latin typeface="Times New Roman" panose="02020603050405020304" pitchFamily="18" charset="0"/>
                <a:cs typeface="Times New Roman" panose="02020603050405020304" pitchFamily="18" charset="0"/>
              </a:rPr>
              <a:t>integration testing</a:t>
            </a:r>
            <a:r>
              <a:rPr lang="en-US" sz="2400" dirty="0" smtClean="0">
                <a:solidFill>
                  <a:schemeClr val="tx1"/>
                </a:solidFill>
                <a:latin typeface="Times New Roman" panose="02020603050405020304" pitchFamily="18" charset="0"/>
                <a:cs typeface="Times New Roman" panose="02020603050405020304" pitchFamily="18" charset="0"/>
              </a:rPr>
              <a:t>). Finally, the fully integrated system is tested (</a:t>
            </a:r>
            <a:r>
              <a:rPr lang="en-US" sz="2400" b="1" dirty="0" smtClean="0">
                <a:solidFill>
                  <a:schemeClr val="tx1"/>
                </a:solidFill>
                <a:latin typeface="Times New Roman" panose="02020603050405020304" pitchFamily="18" charset="0"/>
                <a:cs typeface="Times New Roman" panose="02020603050405020304" pitchFamily="18" charset="0"/>
              </a:rPr>
              <a:t>system testing</a:t>
            </a:r>
            <a:r>
              <a:rPr lang="en-US" sz="2400" dirty="0" smtClean="0">
                <a:solidFill>
                  <a:schemeClr val="tx1"/>
                </a:solidFill>
                <a:latin typeface="Times New Roman" panose="02020603050405020304" pitchFamily="18" charset="0"/>
                <a:cs typeface="Times New Roman" panose="02020603050405020304" pitchFamily="18" charset="0"/>
              </a:rPr>
              <a:t>). Integration and system testing are known as testing in the large.</a:t>
            </a:r>
            <a:endParaRPr lang="en-US" sz="2400"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r>
              <a:rPr lang="en-US" b="1" u="sng" dirty="0" smtClean="0">
                <a:solidFill>
                  <a:srgbClr val="0070C0"/>
                </a:solidFill>
              </a:rPr>
              <a:t>4.5. BLACK-BOX TESTING</a:t>
            </a:r>
            <a:r>
              <a:rPr lang="en-US" u="sng" dirty="0" smtClean="0">
                <a:solidFill>
                  <a:srgbClr val="0070C0"/>
                </a:solidFill>
              </a:rPr>
              <a:t> </a:t>
            </a:r>
            <a:endParaRPr lang="en-US" u="sng" dirty="0" smtClean="0">
              <a:solidFill>
                <a:srgbClr val="0070C0"/>
              </a:solidFill>
            </a:endParaRPr>
          </a:p>
          <a:p>
            <a:endParaRPr lang="en-US" sz="700" u="sng" dirty="0" smtClean="0">
              <a:solidFill>
                <a:srgbClr val="0070C0"/>
              </a:solidFill>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In black-box testing, test cases are designed from an examination of the input/output values only and no knowledge of design or code is</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required.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The following are the </a:t>
            </a:r>
            <a:r>
              <a:rPr lang="en-US" sz="2600" b="1" dirty="0" smtClean="0">
                <a:solidFill>
                  <a:schemeClr val="tx1"/>
                </a:solidFill>
                <a:latin typeface="Times New Roman" panose="02020603050405020304" pitchFamily="18" charset="0"/>
                <a:cs typeface="Times New Roman" panose="02020603050405020304" pitchFamily="18" charset="0"/>
              </a:rPr>
              <a:t>two main approaches </a:t>
            </a:r>
            <a:r>
              <a:rPr lang="en-US" sz="2600" dirty="0" smtClean="0">
                <a:solidFill>
                  <a:schemeClr val="tx1"/>
                </a:solidFill>
                <a:latin typeface="Times New Roman" panose="02020603050405020304" pitchFamily="18" charset="0"/>
                <a:cs typeface="Times New Roman" panose="02020603050405020304" pitchFamily="18" charset="0"/>
              </a:rPr>
              <a:t>available </a:t>
            </a:r>
            <a:r>
              <a:rPr lang="en-US" sz="2600" b="1" dirty="0" smtClean="0">
                <a:solidFill>
                  <a:schemeClr val="tx1"/>
                </a:solidFill>
                <a:latin typeface="Times New Roman" panose="02020603050405020304" pitchFamily="18" charset="0"/>
                <a:cs typeface="Times New Roman" panose="02020603050405020304" pitchFamily="18" charset="0"/>
              </a:rPr>
              <a:t>to design black box test cases: </a:t>
            </a:r>
            <a:br>
              <a:rPr lang="en-US" sz="2600" dirty="0" smtClean="0">
                <a:solidFill>
                  <a:schemeClr val="tx1"/>
                </a:solidFill>
                <a:latin typeface="Times New Roman" panose="02020603050405020304" pitchFamily="18" charset="0"/>
                <a:cs typeface="Times New Roman" panose="02020603050405020304" pitchFamily="18" charset="0"/>
              </a:rPr>
            </a:br>
            <a:endParaRPr lang="en-US" sz="2600" dirty="0" smtClean="0">
              <a:solidFill>
                <a:schemeClr val="tx1"/>
              </a:solidFill>
              <a:latin typeface="Times New Roman" panose="02020603050405020304" pitchFamily="18" charset="0"/>
              <a:cs typeface="Times New Roman" panose="02020603050405020304" pitchFamily="18" charset="0"/>
            </a:endParaRPr>
          </a:p>
          <a:p>
            <a:pPr algn="l"/>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Equivalence class partitioning</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Boundary value analysis </a:t>
            </a:r>
            <a:br>
              <a:rPr lang="en-US" sz="2600" dirty="0" smtClean="0"/>
            </a:br>
            <a:br>
              <a:rPr lang="en-US" sz="2400" dirty="0" smtClean="0">
                <a:latin typeface="Times New Roman" panose="02020603050405020304" pitchFamily="18" charset="0"/>
                <a:cs typeface="Times New Roman" panose="02020603050405020304" pitchFamily="18" charset="0"/>
              </a:rPr>
            </a:br>
            <a:endParaRPr lang="en-US" sz="2400"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85000" lnSpcReduction="20000"/>
          </a:bodyPr>
          <a:lstStyle/>
          <a:p>
            <a:pPr marL="571500" indent="-571500" algn="l">
              <a:buAutoNum type="romanLcParenBoth"/>
            </a:pPr>
            <a:r>
              <a:rPr lang="en-US" sz="3300" b="1" dirty="0" smtClean="0">
                <a:solidFill>
                  <a:schemeClr val="tx1"/>
                </a:solidFill>
                <a:latin typeface="Times New Roman" panose="02020603050405020304" pitchFamily="18" charset="0"/>
                <a:cs typeface="Times New Roman" panose="02020603050405020304" pitchFamily="18" charset="0"/>
              </a:rPr>
              <a:t>Equivalence Class Partitioning</a:t>
            </a:r>
            <a:r>
              <a:rPr lang="en-US" sz="3300" dirty="0" smtClean="0">
                <a:solidFill>
                  <a:schemeClr val="tx1"/>
                </a:solidFill>
                <a:latin typeface="Times New Roman" panose="02020603050405020304" pitchFamily="18" charset="0"/>
                <a:cs typeface="Times New Roman" panose="02020603050405020304" pitchFamily="18" charset="0"/>
              </a:rPr>
              <a:t>  :</a:t>
            </a:r>
            <a:endParaRPr lang="en-US" sz="3300" dirty="0" smtClean="0">
              <a:solidFill>
                <a:schemeClr val="tx1"/>
              </a:solidFill>
              <a:latin typeface="Times New Roman" panose="02020603050405020304" pitchFamily="18" charset="0"/>
              <a:cs typeface="Times New Roman" panose="02020603050405020304" pitchFamily="18" charset="0"/>
            </a:endParaRPr>
          </a:p>
          <a:p>
            <a:pPr marL="571500" indent="-571500" algn="l"/>
            <a:endParaRPr lang="en-US" sz="2800" dirty="0" smtClean="0">
              <a:solidFill>
                <a:schemeClr val="tx1"/>
              </a:solidFill>
              <a:latin typeface="Times New Roman" panose="02020603050405020304" pitchFamily="18" charset="0"/>
              <a:cs typeface="Times New Roman" panose="02020603050405020304" pitchFamily="18" charset="0"/>
            </a:endParaRPr>
          </a:p>
          <a:p>
            <a:pPr algn="l"/>
            <a:endParaRPr lang="en-US" sz="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In the equivalence class partitioning approach, the domain of input values to the program under test is partitioned into a set of equivalence classes.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The partitioning is done such that for every input data belonging to the same equivalence class, the program behaves similarly.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Equivalence classes for a unit under test can be designed by examining the input data and output data.</a:t>
            </a: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700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Good software development organizations usually develop their own coding standards and guidelines depending on what suits their</a:t>
            </a:r>
            <a:br>
              <a:rPr lang="en-US" sz="3400" dirty="0" smtClean="0">
                <a:solidFill>
                  <a:schemeClr val="tx1"/>
                </a:solidFill>
                <a:latin typeface="Times New Roman" panose="02020603050405020304" pitchFamily="18" charset="0"/>
                <a:cs typeface="Times New Roman" panose="02020603050405020304" pitchFamily="18" charset="0"/>
              </a:rPr>
            </a:br>
            <a:r>
              <a:rPr lang="en-US" sz="3400" dirty="0" smtClean="0">
                <a:solidFill>
                  <a:schemeClr val="tx1"/>
                </a:solidFill>
                <a:latin typeface="Times New Roman" panose="02020603050405020304" pitchFamily="18" charset="0"/>
                <a:cs typeface="Times New Roman" panose="02020603050405020304" pitchFamily="18" charset="0"/>
              </a:rPr>
              <a:t>organization best and based on the specific types of software they</a:t>
            </a:r>
            <a:br>
              <a:rPr lang="en-US" sz="3400" dirty="0" smtClean="0">
                <a:solidFill>
                  <a:schemeClr val="tx1"/>
                </a:solidFill>
                <a:latin typeface="Times New Roman" panose="02020603050405020304" pitchFamily="18" charset="0"/>
                <a:cs typeface="Times New Roman" panose="02020603050405020304" pitchFamily="18" charset="0"/>
              </a:rPr>
            </a:br>
            <a:r>
              <a:rPr lang="en-US" sz="3400" dirty="0" smtClean="0">
                <a:solidFill>
                  <a:schemeClr val="tx1"/>
                </a:solidFill>
                <a:latin typeface="Times New Roman" panose="02020603050405020304" pitchFamily="18" charset="0"/>
                <a:cs typeface="Times New Roman" panose="02020603050405020304" pitchFamily="18" charset="0"/>
              </a:rPr>
              <a:t>develop. </a:t>
            </a:r>
            <a:endParaRPr lang="en-US" sz="3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3100" b="1" dirty="0" smtClean="0">
                <a:solidFill>
                  <a:schemeClr val="tx1"/>
                </a:solidFill>
                <a:latin typeface="Times New Roman" panose="02020603050405020304" pitchFamily="18" charset="0"/>
                <a:cs typeface="Times New Roman" panose="02020603050405020304" pitchFamily="18" charset="0"/>
              </a:rPr>
              <a:t> </a:t>
            </a:r>
            <a:r>
              <a:rPr lang="en-US" sz="4000" b="1" dirty="0" smtClean="0">
                <a:solidFill>
                  <a:srgbClr val="00B050"/>
                </a:solidFill>
                <a:latin typeface="Times New Roman" panose="02020603050405020304" pitchFamily="18" charset="0"/>
                <a:cs typeface="Times New Roman" panose="02020603050405020304" pitchFamily="18" charset="0"/>
              </a:rPr>
              <a:t>Representative coding standards</a:t>
            </a:r>
            <a:r>
              <a:rPr lang="en-US" sz="4000" dirty="0" smtClean="0">
                <a:solidFill>
                  <a:srgbClr val="00B050"/>
                </a:solidFill>
                <a:latin typeface="Times New Roman" panose="02020603050405020304" pitchFamily="18" charset="0"/>
                <a:cs typeface="Times New Roman" panose="02020603050405020304" pitchFamily="18" charset="0"/>
              </a:rPr>
              <a:t> :</a:t>
            </a:r>
            <a:endParaRPr lang="en-US" sz="4000" dirty="0" smtClean="0">
              <a:solidFill>
                <a:srgbClr val="00B05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3100" dirty="0" smtClean="0">
              <a:solidFill>
                <a:schemeClr val="tx1"/>
              </a:solidFill>
              <a:latin typeface="Times New Roman" panose="02020603050405020304" pitchFamily="18" charset="0"/>
              <a:cs typeface="Times New Roman" panose="02020603050405020304" pitchFamily="18" charset="0"/>
            </a:endParaRPr>
          </a:p>
          <a:p>
            <a:pPr marL="571500" indent="-571500" algn="l">
              <a:buAutoNum type="romanLcParenBoth"/>
            </a:pPr>
            <a:r>
              <a:rPr lang="en-US" sz="3100" b="1" dirty="0" smtClean="0">
                <a:solidFill>
                  <a:schemeClr val="tx1"/>
                </a:solidFill>
                <a:latin typeface="Times New Roman" panose="02020603050405020304" pitchFamily="18" charset="0"/>
                <a:cs typeface="Times New Roman" panose="02020603050405020304" pitchFamily="18" charset="0"/>
              </a:rPr>
              <a:t>Rules for limiting the use of </a:t>
            </a:r>
            <a:r>
              <a:rPr lang="en-US" sz="3100" b="1" dirty="0" err="1" smtClean="0">
                <a:solidFill>
                  <a:schemeClr val="tx1"/>
                </a:solidFill>
                <a:latin typeface="Times New Roman" panose="02020603050405020304" pitchFamily="18" charset="0"/>
                <a:cs typeface="Times New Roman" panose="02020603050405020304" pitchFamily="18" charset="0"/>
              </a:rPr>
              <a:t>globals</a:t>
            </a:r>
            <a:r>
              <a:rPr lang="en-US" sz="3100" b="1" dirty="0" smtClean="0">
                <a:solidFill>
                  <a:schemeClr val="tx1"/>
                </a:solidFill>
                <a:latin typeface="Times New Roman" panose="02020603050405020304" pitchFamily="18" charset="0"/>
                <a:cs typeface="Times New Roman" panose="02020603050405020304" pitchFamily="18" charset="0"/>
              </a:rPr>
              <a:t>: </a:t>
            </a:r>
            <a:endParaRPr lang="en-US" sz="3100" b="1" dirty="0" smtClean="0">
              <a:solidFill>
                <a:schemeClr val="tx1"/>
              </a:solidFill>
              <a:latin typeface="Times New Roman" panose="02020603050405020304" pitchFamily="18" charset="0"/>
              <a:cs typeface="Times New Roman" panose="02020603050405020304" pitchFamily="18" charset="0"/>
            </a:endParaRPr>
          </a:p>
          <a:p>
            <a:pPr marL="571500" indent="-571500" algn="l"/>
            <a:endParaRPr lang="en-US" sz="3100" b="1" dirty="0" smtClean="0">
              <a:solidFill>
                <a:schemeClr val="tx1"/>
              </a:solidFill>
              <a:latin typeface="Times New Roman" panose="02020603050405020304" pitchFamily="18" charset="0"/>
              <a:cs typeface="Times New Roman" panose="02020603050405020304" pitchFamily="18" charset="0"/>
            </a:endParaRPr>
          </a:p>
          <a:p>
            <a:pPr marL="571500" indent="-571500" algn="l"/>
            <a:r>
              <a:rPr lang="en-US" sz="3100" b="1" dirty="0" smtClean="0">
                <a:solidFill>
                  <a:schemeClr val="tx1"/>
                </a:solidFill>
                <a:latin typeface="Times New Roman" panose="02020603050405020304" pitchFamily="18" charset="0"/>
                <a:cs typeface="Times New Roman" panose="02020603050405020304" pitchFamily="18" charset="0"/>
              </a:rPr>
              <a:t>	</a:t>
            </a:r>
            <a:r>
              <a:rPr lang="en-US" sz="3100" dirty="0" smtClean="0">
                <a:solidFill>
                  <a:schemeClr val="tx1"/>
                </a:solidFill>
                <a:latin typeface="Times New Roman" panose="02020603050405020304" pitchFamily="18" charset="0"/>
                <a:cs typeface="Times New Roman" panose="02020603050405020304" pitchFamily="18" charset="0"/>
              </a:rPr>
              <a:t>These rules list what types of data can be declared global and what cannot, with a view to limit the data that needs to be defined with global scope. </a:t>
            </a:r>
            <a:br>
              <a:rPr lang="en-US" sz="3100" dirty="0" smtClean="0"/>
            </a:br>
            <a:br>
              <a:rPr lang="en-US" sz="31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following are two general guidelines for designing the equivalence classes: </a:t>
            </a: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smtClean="0">
              <a:solidFill>
                <a:schemeClr val="tx1"/>
              </a:solidFill>
              <a:latin typeface="Times New Roman" panose="02020603050405020304" pitchFamily="18" charset="0"/>
              <a:cs typeface="Times New Roman" panose="02020603050405020304" pitchFamily="18" charset="0"/>
            </a:endParaRPr>
          </a:p>
          <a:p>
            <a:pPr marL="457200" indent="-457200" algn="l">
              <a:buAutoNum type="arabicPeriod"/>
            </a:pPr>
            <a:r>
              <a:rPr lang="en-US" sz="9600" dirty="0" smtClean="0">
                <a:solidFill>
                  <a:schemeClr val="tx1"/>
                </a:solidFill>
                <a:latin typeface="Times New Roman" panose="02020603050405020304" pitchFamily="18" charset="0"/>
                <a:cs typeface="Times New Roman" panose="02020603050405020304" pitchFamily="18" charset="0"/>
              </a:rPr>
              <a:t>If the input data values to a system can be specified by a range of values, then one valid and two invalid equivalence classes need to be defined. </a:t>
            </a:r>
            <a:endParaRPr lang="en-US" sz="9600" dirty="0" smtClean="0">
              <a:solidFill>
                <a:schemeClr val="tx1"/>
              </a:solidFill>
              <a:latin typeface="Times New Roman" panose="02020603050405020304" pitchFamily="18" charset="0"/>
              <a:cs typeface="Times New Roman" panose="02020603050405020304" pitchFamily="18" charset="0"/>
            </a:endParaRPr>
          </a:p>
          <a:p>
            <a:pPr marL="457200" indent="-457200" algn="l"/>
            <a:r>
              <a:rPr lang="en-US" sz="9600" dirty="0" smtClean="0">
                <a:solidFill>
                  <a:schemeClr val="tx1"/>
                </a:solidFill>
                <a:latin typeface="Times New Roman" panose="02020603050405020304" pitchFamily="18" charset="0"/>
                <a:cs typeface="Times New Roman" panose="02020603050405020304" pitchFamily="18" charset="0"/>
              </a:rPr>
              <a:t>	For example, if the equivalence class is the set of integers in</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the range 1 to 10 (i.e., [1,10]), then the invalid equivalence classes are [-∞,0], [11,+∞]. </a:t>
            </a:r>
            <a:endParaRPr lang="en-US" sz="9600" dirty="0" smtClean="0">
              <a:solidFill>
                <a:schemeClr val="tx1"/>
              </a:solidFill>
              <a:latin typeface="Times New Roman" panose="02020603050405020304" pitchFamily="18" charset="0"/>
              <a:cs typeface="Times New Roman" panose="02020603050405020304" pitchFamily="18" charset="0"/>
            </a:endParaRPr>
          </a:p>
          <a:p>
            <a:pPr marL="457200" indent="-457200" algn="l"/>
            <a:endParaRPr lang="en-US" sz="9600" dirty="0" smtClean="0">
              <a:solidFill>
                <a:schemeClr val="tx1"/>
              </a:solidFill>
              <a:latin typeface="Times New Roman" panose="02020603050405020304" pitchFamily="18" charset="0"/>
              <a:cs typeface="Times New Roman" panose="02020603050405020304" pitchFamily="18" charset="0"/>
            </a:endParaRPr>
          </a:p>
          <a:p>
            <a:pPr marL="457200" indent="-457200" algn="l"/>
            <a:r>
              <a:rPr lang="en-US" sz="9600" dirty="0" smtClean="0">
                <a:solidFill>
                  <a:schemeClr val="tx1"/>
                </a:solidFill>
                <a:latin typeface="Times New Roman" panose="02020603050405020304" pitchFamily="18" charset="0"/>
                <a:cs typeface="Times New Roman" panose="02020603050405020304" pitchFamily="18" charset="0"/>
              </a:rPr>
              <a:t>2. 	If the input data assumes values from a set of discrete members of some domain, then one equivalence class for the valid input values and another equivalence class for the invalid input values should be defined. </a:t>
            </a:r>
            <a:br>
              <a:rPr lang="en-US" sz="2400" dirty="0" smtClean="0"/>
            </a:b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dirty="0"/>
          </a:p>
        </p:txBody>
      </p:sp>
      <p:pic>
        <p:nvPicPr>
          <p:cNvPr id="3074" name="Picture 2"/>
          <p:cNvPicPr>
            <a:picLocks noChangeAspect="1" noChangeArrowheads="1"/>
          </p:cNvPicPr>
          <p:nvPr/>
        </p:nvPicPr>
        <p:blipFill>
          <a:blip r:embed="rId1"/>
          <a:srcRect/>
          <a:stretch>
            <a:fillRect/>
          </a:stretch>
        </p:blipFill>
        <p:spPr bwMode="auto">
          <a:xfrm>
            <a:off x="1219200" y="285750"/>
            <a:ext cx="7010400" cy="34290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4038600" y="4248150"/>
            <a:ext cx="1381125" cy="180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r>
              <a:rPr lang="en-US" sz="9600" b="1" dirty="0" smtClean="0">
                <a:solidFill>
                  <a:schemeClr val="tx1"/>
                </a:solidFill>
                <a:latin typeface="Times New Roman" panose="02020603050405020304" pitchFamily="18" charset="0"/>
                <a:cs typeface="Times New Roman" panose="02020603050405020304" pitchFamily="18" charset="0"/>
              </a:rPr>
              <a:t>(ii) Boundary Value Analysis</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 type of programming error that is frequently committed by programmers is missing out on the special consideration that should be given to the values at the boundaries of different equivalence classes of inputs.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The reason behind programmers committing such errors might purely be due to psychological factors.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Programmers often fail to properly address the special processing</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required by the input values that lie at the boundary of the different</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equivalence classes.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For example, programmers may improperly use &lt; instead of &lt;=, or conversely &lt;= for &lt;, etc. </a:t>
            </a:r>
            <a:br>
              <a:rPr lang="en-US" sz="3400" dirty="0" smtClean="0">
                <a:solidFill>
                  <a:schemeClr val="tx1"/>
                </a:solidFill>
                <a:latin typeface="Times New Roman" panose="02020603050405020304" pitchFamily="18" charset="0"/>
                <a:cs typeface="Times New Roman" panose="02020603050405020304" pitchFamily="18" charset="0"/>
              </a:rPr>
            </a:br>
            <a:br>
              <a:rPr lang="en-US" sz="2800" dirty="0" smtClean="0">
                <a:solidFill>
                  <a:schemeClr val="tx1"/>
                </a:solidFill>
                <a:latin typeface="Times New Roman" panose="02020603050405020304" pitchFamily="18" charset="0"/>
                <a:cs typeface="Times New Roman" panose="02020603050405020304" pitchFamily="18" charset="0"/>
              </a:rPr>
            </a:br>
            <a:br>
              <a:rPr lang="en-US" sz="2800" dirty="0" smtClean="0"/>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“Boundary value analysis-based test suite design involves designing test cases using the values at the boundaries of different equivalence classes”.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t> </a:t>
            </a:r>
            <a:r>
              <a:rPr lang="en-US" sz="2400" dirty="0" smtClean="0">
                <a:solidFill>
                  <a:schemeClr val="tx1"/>
                </a:solidFill>
                <a:latin typeface="Times New Roman" panose="02020603050405020304" pitchFamily="18" charset="0"/>
                <a:cs typeface="Times New Roman" panose="02020603050405020304" pitchFamily="18" charset="0"/>
              </a:rPr>
              <a:t>To design boundary value test cases, it is required to examine the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equivalence classes to check if any of the equivalence classes contains a range of values.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For those equivalence classes that are not a range of values  (i.e., consist of a discrete collection of values) no boundary value test cases can be defined.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For an equivalence class that is a range of values, the boundary values need to be included in the test suite.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For example, if an equivalence class contains the integers in the range 1 to 10, then the boundary value test suite is {0,1,10,11} </a:t>
            </a:r>
            <a:br>
              <a:rPr lang="en-US" sz="2400" dirty="0" smtClean="0">
                <a:solidFill>
                  <a:schemeClr val="tx1"/>
                </a:solidFill>
                <a:latin typeface="Times New Roman" panose="02020603050405020304" pitchFamily="18" charset="0"/>
                <a:cs typeface="Times New Roman" panose="02020603050405020304" pitchFamily="18" charset="0"/>
              </a:rPr>
            </a:br>
            <a:br>
              <a:rPr lang="en-US" dirty="0" smtClean="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4.6. WHITE-BOX TESTING</a:t>
            </a:r>
            <a:r>
              <a:rPr lang="en-US" sz="11200" u="sng" dirty="0" smtClean="0">
                <a:solidFill>
                  <a:srgbClr val="0070C0"/>
                </a:solidFill>
                <a:latin typeface="Times New Roman" panose="02020603050405020304" pitchFamily="18" charset="0"/>
                <a:cs typeface="Times New Roman" panose="02020603050405020304" pitchFamily="18" charset="0"/>
              </a:rPr>
              <a:t> </a:t>
            </a:r>
            <a:endParaRPr lang="en-US" sz="11200" u="sng" dirty="0" smtClean="0">
              <a:solidFill>
                <a:srgbClr val="0070C0"/>
              </a:solidFill>
              <a:latin typeface="Times New Roman" panose="02020603050405020304" pitchFamily="18" charset="0"/>
              <a:cs typeface="Times New Roman" panose="02020603050405020304" pitchFamily="18" charset="0"/>
            </a:endParaRPr>
          </a:p>
          <a:p>
            <a:endParaRPr lang="en-US" sz="4000" u="sng" dirty="0" smtClean="0">
              <a:solidFill>
                <a:srgbClr val="0070C0"/>
              </a:solidFill>
              <a:latin typeface="Times New Roman" panose="02020603050405020304" pitchFamily="18" charset="0"/>
              <a:cs typeface="Times New Roman" panose="02020603050405020304" pitchFamily="18" charset="0"/>
            </a:endParaRPr>
          </a:p>
          <a:p>
            <a:endParaRPr lang="en-US" sz="500"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White-box testing is an important type of unit testing.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1200" b="1" dirty="0" smtClean="0">
                <a:solidFill>
                  <a:srgbClr val="00B050"/>
                </a:solidFill>
                <a:latin typeface="Times New Roman" panose="02020603050405020304" pitchFamily="18" charset="0"/>
                <a:cs typeface="Times New Roman" panose="02020603050405020304" pitchFamily="18" charset="0"/>
              </a:rPr>
              <a:t>Basic Concepts</a:t>
            </a:r>
            <a:r>
              <a:rPr lang="en-US" sz="11200" dirty="0" smtClean="0">
                <a:solidFill>
                  <a:srgbClr val="00B050"/>
                </a:solidFill>
                <a:latin typeface="Times New Roman" panose="02020603050405020304" pitchFamily="18" charset="0"/>
                <a:cs typeface="Times New Roman" panose="02020603050405020304" pitchFamily="18" charset="0"/>
              </a:rPr>
              <a:t> :</a:t>
            </a:r>
            <a:endParaRPr lang="en-US" sz="11200" dirty="0" smtClean="0">
              <a:solidFill>
                <a:srgbClr val="00B050"/>
              </a:solidFill>
              <a:latin typeface="Times New Roman" panose="02020603050405020304" pitchFamily="18" charset="0"/>
              <a:cs typeface="Times New Roman" panose="02020603050405020304" pitchFamily="18" charset="0"/>
            </a:endParaRPr>
          </a:p>
          <a:p>
            <a:pPr algn="l"/>
            <a:endParaRPr lang="en-US"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 white-box testing strategy can either be coverage-based or fault based.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Fault-based testing</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3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A fault-based testing strategy targets to detect certain types of faults.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These faults that a test strategy focuses on constitutes the </a:t>
            </a:r>
            <a:r>
              <a:rPr lang="en-US" sz="9600" b="1" dirty="0" smtClean="0">
                <a:solidFill>
                  <a:schemeClr val="tx1"/>
                </a:solidFill>
                <a:latin typeface="Times New Roman" panose="02020603050405020304" pitchFamily="18" charset="0"/>
                <a:cs typeface="Times New Roman" panose="02020603050405020304" pitchFamily="18" charset="0"/>
              </a:rPr>
              <a:t>fault</a:t>
            </a:r>
            <a:br>
              <a:rPr lang="en-US" sz="9600" b="1" dirty="0" smtClean="0">
                <a:solidFill>
                  <a:schemeClr val="tx1"/>
                </a:solidFill>
                <a:latin typeface="Times New Roman" panose="02020603050405020304" pitchFamily="18" charset="0"/>
                <a:cs typeface="Times New Roman" panose="02020603050405020304" pitchFamily="18" charset="0"/>
              </a:rPr>
            </a:br>
            <a:r>
              <a:rPr lang="en-US" sz="9600" b="1" dirty="0" smtClean="0">
                <a:solidFill>
                  <a:schemeClr val="tx1"/>
                </a:solidFill>
                <a:latin typeface="Times New Roman" panose="02020603050405020304" pitchFamily="18" charset="0"/>
                <a:cs typeface="Times New Roman" panose="02020603050405020304" pitchFamily="18" charset="0"/>
              </a:rPr>
              <a:t>model </a:t>
            </a:r>
            <a:r>
              <a:rPr lang="en-US" sz="9600" dirty="0" smtClean="0">
                <a:solidFill>
                  <a:schemeClr val="tx1"/>
                </a:solidFill>
                <a:latin typeface="Times New Roman" panose="02020603050405020304" pitchFamily="18" charset="0"/>
                <a:cs typeface="Times New Roman" panose="02020603050405020304" pitchFamily="18" charset="0"/>
              </a:rPr>
              <a:t>of the strategy. </a:t>
            </a:r>
            <a:br>
              <a:rPr lang="en-US" sz="9600" dirty="0" smtClean="0">
                <a:solidFill>
                  <a:schemeClr val="tx1"/>
                </a:solidFill>
                <a:latin typeface="Times New Roman" panose="02020603050405020304" pitchFamily="18" charset="0"/>
                <a:cs typeface="Times New Roman" panose="02020603050405020304" pitchFamily="18" charset="0"/>
              </a:rPr>
            </a:br>
            <a:br>
              <a:rPr lang="en-US" sz="9600" dirty="0" smtClean="0"/>
            </a:br>
            <a:br>
              <a:rPr lang="en-US" sz="2800" dirty="0" smtClean="0"/>
            </a:br>
            <a:br>
              <a:rPr lang="en-US" sz="2800" u="sng" dirty="0" smtClean="0">
                <a:solidFill>
                  <a:srgbClr val="0070C0"/>
                </a:solidFill>
                <a:latin typeface="Times New Roman" panose="02020603050405020304" pitchFamily="18" charset="0"/>
                <a:cs typeface="Times New Roman" panose="02020603050405020304" pitchFamily="18" charset="0"/>
              </a:rPr>
            </a:br>
            <a:endParaRPr lang="en-US" sz="2800"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Coverage-based testing</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A coverage-based testing strategy attempts to execute (or cover) certain elements of a program.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Popular examples of coverage-based testing strategies are statement coverage, branch coverage, multiple condition coverage, and path coverage-based testing.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b="1" dirty="0" smtClean="0">
                <a:solidFill>
                  <a:schemeClr val="tx1"/>
                </a:solidFill>
                <a:latin typeface="Times New Roman" panose="02020603050405020304" pitchFamily="18" charset="0"/>
                <a:cs typeface="Times New Roman" panose="02020603050405020304" pitchFamily="18" charset="0"/>
              </a:rPr>
              <a:t>Testing criterion for coverage-based testing</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 coverage-based testing strategy typically targets to execute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(i.e., cover) certain program elements for discovering failures</a:t>
            </a:r>
            <a:r>
              <a:rPr lang="en-US" sz="9600" dirty="0" smtClean="0"/>
              <a:t>. </a:t>
            </a:r>
            <a:br>
              <a:rPr lang="en-US" sz="9600" dirty="0" smtClean="0"/>
            </a:br>
            <a:br>
              <a:rPr lang="en-US" sz="96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10000"/>
          </a:bodyPr>
          <a:lstStyle/>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Stronger versus weaker testing</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0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 white-box testing strategy is said to be stronger than another strategy, if the stronger testing strategy covers all program elements covered by the weaker testing strategy, and the stronger strategy additionally covers at least one program element that is not covered by the weaker strategy. </a:t>
            </a:r>
            <a:endParaRPr lang="en-US" sz="2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When none of two testing strategies fully covers the program elements exercised by the other, then the two are called </a:t>
            </a:r>
            <a:r>
              <a:rPr lang="en-US" sz="2600" b="1" dirty="0" smtClean="0">
                <a:solidFill>
                  <a:schemeClr val="tx1"/>
                </a:solidFill>
                <a:latin typeface="Times New Roman" panose="02020603050405020304" pitchFamily="18" charset="0"/>
                <a:cs typeface="Times New Roman" panose="02020603050405020304" pitchFamily="18" charset="0"/>
              </a:rPr>
              <a:t>complementary testing strategies.</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l"/>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Picture 938"/>
          <p:cNvPicPr>
            <a:picLocks noChangeAspect="1" noChangeArrowheads="1"/>
          </p:cNvPicPr>
          <p:nvPr/>
        </p:nvPicPr>
        <p:blipFill>
          <a:blip r:embed="rId1"/>
          <a:srcRect/>
          <a:stretch>
            <a:fillRect/>
          </a:stretch>
        </p:blipFill>
        <p:spPr bwMode="auto">
          <a:xfrm>
            <a:off x="990600" y="285750"/>
            <a:ext cx="7404953" cy="3505200"/>
          </a:xfrm>
          <a:prstGeom prst="rect">
            <a:avLst/>
          </a:prstGeom>
          <a:noFill/>
          <a:ln w="9525">
            <a:noFill/>
            <a:miter lim="800000"/>
            <a:headEnd/>
            <a:tailEnd/>
          </a:ln>
        </p:spPr>
      </p:pic>
      <p:sp>
        <p:nvSpPr>
          <p:cNvPr id="6" name="TextBox 5"/>
          <p:cNvSpPr txBox="1"/>
          <p:nvPr/>
        </p:nvSpPr>
        <p:spPr>
          <a:xfrm>
            <a:off x="838200" y="4095750"/>
            <a:ext cx="8305800" cy="400110"/>
          </a:xfrm>
          <a:prstGeom prst="rect">
            <a:avLst/>
          </a:prstGeom>
          <a:noFill/>
        </p:spPr>
        <p:txBody>
          <a:bodyPr wrap="square" rtlCol="0">
            <a:spAutoFit/>
          </a:bodyPr>
          <a:lstStyle/>
          <a:p>
            <a:r>
              <a:rPr lang="en-US" sz="2000" b="1" dirty="0" smtClean="0">
                <a:solidFill>
                  <a:srgbClr val="FF00FF"/>
                </a:solidFill>
              </a:rPr>
              <a:t>Illustration of stronger, weaker, and complementary testing strategies</a:t>
            </a:r>
            <a:endParaRPr lang="en-US" sz="2000" b="1" dirty="0">
              <a:solidFill>
                <a:srgbClr val="FF00FF"/>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9600" b="1" dirty="0" smtClean="0">
                <a:solidFill>
                  <a:schemeClr val="tx1"/>
                </a:solidFill>
                <a:latin typeface="Times New Roman" panose="02020603050405020304" pitchFamily="18" charset="0"/>
                <a:cs typeface="Times New Roman" panose="02020603050405020304" pitchFamily="18" charset="0"/>
              </a:rPr>
              <a:t>Statement Coverage</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statement coverage strategy aims to design test cases so as to execute every statement in a program at least once.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b="1" dirty="0" smtClean="0">
                <a:solidFill>
                  <a:schemeClr val="tx1"/>
                </a:solidFill>
              </a:rPr>
              <a:t>Branch Coverage</a:t>
            </a:r>
            <a:r>
              <a:rPr lang="en-US" sz="9600" dirty="0" smtClean="0">
                <a:solidFill>
                  <a:schemeClr val="tx1"/>
                </a:solidFill>
              </a:rPr>
              <a:t> :</a:t>
            </a:r>
            <a:endParaRPr lang="en-US" sz="9600" dirty="0" smtClean="0">
              <a:solidFill>
                <a:schemeClr val="tx1"/>
              </a:solidFill>
            </a:endParaRPr>
          </a:p>
          <a:p>
            <a:pPr algn="l"/>
            <a:endParaRPr lang="en-US" sz="400" dirty="0" smtClean="0">
              <a:solidFill>
                <a:schemeClr val="tx1"/>
              </a:solidFill>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 test suite satisfies branch coverage, if it makes each branch condition in the program to assume true and false values in turn.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In other words, for branch coverage each branch in the CFG representation of the program must be taken at least once, when the test suite is executed.</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Branch testing is also known as edge testing, since in this testing scheme, each edge of a program’s control flow graph is traversed at least once. </a:t>
            </a:r>
            <a:br>
              <a:rPr lang="en-US" sz="9600" dirty="0" smtClean="0"/>
            </a:br>
            <a:br>
              <a:rPr lang="en-US" sz="9600" dirty="0" smtClean="0"/>
            </a:br>
            <a:r>
              <a:rPr lang="en-US" sz="9600" dirty="0" smtClean="0"/>
              <a:t> </a:t>
            </a:r>
            <a:br>
              <a:rPr lang="en-US" sz="2800" dirty="0" smtClean="0"/>
            </a:br>
            <a:r>
              <a:rPr lang="en-US" sz="2800" dirty="0" smtClean="0"/>
              <a:t> </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lnSpcReduction="10000"/>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(ii) Standard headers for different modules:</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1000"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The header of different modules should have standard format 	and information for ease of understanding and maintenance.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br>
            <a:r>
              <a:rPr lang="en-US" sz="2400" dirty="0" smtClean="0"/>
              <a:t>	</a:t>
            </a:r>
            <a:r>
              <a:rPr lang="en-US" sz="2400" dirty="0" smtClean="0">
                <a:solidFill>
                  <a:schemeClr val="tx1"/>
                </a:solidFill>
                <a:latin typeface="Times New Roman" panose="02020603050405020304" pitchFamily="18" charset="0"/>
                <a:cs typeface="Times New Roman" panose="02020603050405020304" pitchFamily="18" charset="0"/>
              </a:rPr>
              <a:t>The following is an example of header format that is being 	used in some companies: </a:t>
            </a: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Name of the module.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Date on which the module was created.</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Author’s name.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Modification history.</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Synopsis of the module</a:t>
            </a:r>
            <a:r>
              <a:rPr lang="en-US" sz="2400" dirty="0" smtClean="0"/>
              <a:t>. </a:t>
            </a: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Multiple Condition Coverage</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endParaRPr lang="en-US" sz="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In the multiple condition (MC) coverage-based testing, test cases are designed to make each component of a composite conditional</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expression to assume both true and false values.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For example, consider the composite conditional expression</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((c1 .and.c2 ).or.c3).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4" name="Picture 947"/>
          <p:cNvPicPr>
            <a:picLocks noChangeAspect="1" noChangeArrowheads="1"/>
          </p:cNvPicPr>
          <p:nvPr/>
        </p:nvPicPr>
        <p:blipFill>
          <a:blip r:embed="rId1"/>
          <a:srcRect/>
          <a:stretch>
            <a:fillRect/>
          </a:stretch>
        </p:blipFill>
        <p:spPr bwMode="auto">
          <a:xfrm>
            <a:off x="381000" y="2952750"/>
            <a:ext cx="8382000"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Path Coverage</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endParaRPr lang="en-US" sz="5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 test suite achieves path coverage if it </a:t>
            </a:r>
            <a:r>
              <a:rPr lang="en-US" sz="2400" dirty="0" err="1" smtClean="0">
                <a:solidFill>
                  <a:schemeClr val="tx1"/>
                </a:solidFill>
                <a:latin typeface="Times New Roman" panose="02020603050405020304" pitchFamily="18" charset="0"/>
                <a:cs typeface="Times New Roman" panose="02020603050405020304" pitchFamily="18" charset="0"/>
              </a:rPr>
              <a:t>exeutes</a:t>
            </a:r>
            <a:r>
              <a:rPr lang="en-US" sz="2400" dirty="0" smtClean="0">
                <a:solidFill>
                  <a:schemeClr val="tx1"/>
                </a:solidFill>
                <a:latin typeface="Times New Roman" panose="02020603050405020304" pitchFamily="18" charset="0"/>
                <a:cs typeface="Times New Roman" panose="02020603050405020304" pitchFamily="18" charset="0"/>
              </a:rPr>
              <a:t> each linearly</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independent paths ( o r basis paths ) at least once.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 linearly independent path can be defined in terms of the control flow graph (CFG) of a program.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Therefore, to understand path coverage-based testing strategy, we need to first understand how the CFG of a program can be drawn. </a:t>
            </a:r>
            <a:br>
              <a:rPr lang="en-US" sz="2400" dirty="0" smtClean="0"/>
            </a:br>
            <a:r>
              <a:rPr lang="en-US" sz="2400" dirty="0" smtClean="0"/>
              <a:t> </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11200" b="1" dirty="0" smtClean="0">
                <a:solidFill>
                  <a:schemeClr val="tx1"/>
                </a:solidFill>
                <a:latin typeface="Times New Roman" panose="02020603050405020304" pitchFamily="18" charset="0"/>
                <a:cs typeface="Times New Roman" panose="02020603050405020304" pitchFamily="18" charset="0"/>
              </a:rPr>
              <a:t> Control flow graph (CFG)</a:t>
            </a:r>
            <a:r>
              <a:rPr lang="en-US" sz="11200" dirty="0" smtClean="0">
                <a:solidFill>
                  <a:schemeClr val="tx1"/>
                </a:solidFill>
                <a:latin typeface="Times New Roman" panose="02020603050405020304" pitchFamily="18" charset="0"/>
                <a:cs typeface="Times New Roman" panose="02020603050405020304" pitchFamily="18" charset="0"/>
              </a:rPr>
              <a:t> :</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endParaRPr lang="en-US" sz="3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3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A control flow graph describes how the control flows through the program.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In order to draw the control flow graph of a program, we need to first</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number all the statements of a program.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different numbered statements serve as nodes of the control flow graph .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There exists an edge from one node to another, if the execution of the statement representing the first node can result in the transfer of control to the other node. </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br>
              <a:rPr lang="en-US" sz="3100" dirty="0" smtClean="0">
                <a:solidFill>
                  <a:schemeClr val="tx1"/>
                </a:solidFill>
                <a:latin typeface="Times New Roman" panose="02020603050405020304" pitchFamily="18" charset="0"/>
                <a:cs typeface="Times New Roman" panose="02020603050405020304" pitchFamily="18" charset="0"/>
              </a:rPr>
            </a:br>
            <a:r>
              <a:rPr lang="en-US" sz="3100" dirty="0" smtClean="0">
                <a:solidFill>
                  <a:schemeClr val="tx1"/>
                </a:solidFill>
                <a:latin typeface="Times New Roman" panose="02020603050405020304" pitchFamily="18" charset="0"/>
                <a:cs typeface="Times New Roman" panose="02020603050405020304" pitchFamily="18" charset="0"/>
              </a:rPr>
              <a:t> </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2400" b="1" dirty="0" smtClean="0"/>
              <a:t>(a) </a:t>
            </a:r>
            <a:r>
              <a:rPr lang="en-US" sz="2400" b="1" dirty="0" smtClean="0">
                <a:solidFill>
                  <a:srgbClr val="FF00FF"/>
                </a:solidFill>
              </a:rPr>
              <a:t>Flowchart</a:t>
            </a:r>
            <a:r>
              <a:rPr lang="en-US" sz="2400" b="1" dirty="0" smtClean="0"/>
              <a:t>                         (b) </a:t>
            </a:r>
            <a:r>
              <a:rPr lang="en-US" sz="2400" b="1" dirty="0" smtClean="0">
                <a:solidFill>
                  <a:srgbClr val="0000FF"/>
                </a:solidFill>
              </a:rPr>
              <a:t>flow graph</a:t>
            </a:r>
            <a:endParaRPr lang="en-US" sz="2400" dirty="0" smtClean="0">
              <a:solidFill>
                <a:srgbClr val="0000FF"/>
              </a:solidFill>
            </a:endParaRPr>
          </a:p>
          <a:p>
            <a:endParaRPr lang="en-US" dirty="0"/>
          </a:p>
        </p:txBody>
      </p:sp>
      <p:pic>
        <p:nvPicPr>
          <p:cNvPr id="4" name="Picture 2"/>
          <p:cNvPicPr>
            <a:picLocks noChangeAspect="1" noChangeArrowheads="1"/>
          </p:cNvPicPr>
          <p:nvPr/>
        </p:nvPicPr>
        <p:blipFill>
          <a:blip r:embed="rId1"/>
          <a:srcRect/>
          <a:stretch>
            <a:fillRect/>
          </a:stretch>
        </p:blipFill>
        <p:spPr bwMode="auto">
          <a:xfrm>
            <a:off x="457200" y="285750"/>
            <a:ext cx="8534400" cy="347789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dirty="0"/>
          </a:p>
        </p:txBody>
      </p:sp>
      <p:pic>
        <p:nvPicPr>
          <p:cNvPr id="1026" name="Picture 2"/>
          <p:cNvPicPr>
            <a:picLocks noChangeAspect="1" noChangeArrowheads="1"/>
          </p:cNvPicPr>
          <p:nvPr/>
        </p:nvPicPr>
        <p:blipFill>
          <a:blip r:embed="rId1"/>
          <a:srcRect/>
          <a:stretch>
            <a:fillRect/>
          </a:stretch>
        </p:blipFill>
        <p:spPr bwMode="auto">
          <a:xfrm>
            <a:off x="609600" y="209550"/>
            <a:ext cx="8001000" cy="4114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200400" y="4467997"/>
            <a:ext cx="2971800" cy="29450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85000" lnSpcReduction="10000"/>
          </a:bodyPr>
          <a:lstStyle/>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 Path</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12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A path through a program is any node and edge sequence from the start node to a terminal node of the control flow graph of a program.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Please note that a program can have more than one terminal nodes when it contains multiple exit or return type of statements.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800" dirty="0" smtClean="0">
                <a:solidFill>
                  <a:schemeClr val="tx1"/>
                </a:solidFill>
                <a:latin typeface="Times New Roman" panose="02020603050405020304" pitchFamily="18" charset="0"/>
                <a:cs typeface="Times New Roman" panose="02020603050405020304" pitchFamily="18" charset="0"/>
              </a:rPr>
              <a:t> Writing test cases to cover all paths of a typical program is impractical since there can be an infinite number of paths through a program in presence of loops. </a:t>
            </a:r>
            <a:br>
              <a:rPr lang="en-US" sz="2800" dirty="0" smtClean="0">
                <a:solidFill>
                  <a:schemeClr val="tx1"/>
                </a:solidFill>
                <a:latin typeface="Times New Roman" panose="02020603050405020304" pitchFamily="18" charset="0"/>
                <a:cs typeface="Times New Roman" panose="02020603050405020304" pitchFamily="18" charset="0"/>
              </a:rPr>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Ø"/>
            </a:pPr>
            <a:r>
              <a:rPr lang="en-US" sz="2400" b="1" dirty="0" smtClean="0">
                <a:solidFill>
                  <a:schemeClr val="tx1"/>
                </a:solidFill>
                <a:latin typeface="Times New Roman" panose="02020603050405020304" pitchFamily="18" charset="0"/>
                <a:cs typeface="Times New Roman" panose="02020603050405020304" pitchFamily="18" charset="0"/>
              </a:rPr>
              <a:t> Linearly independent set of paths (or basis path set)</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7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 set of paths for a given program is called linearly independent set of paths (or the set of basis paths or simply the basis set), if each path in the set introduces at least one new edge that is not included in any other path in the set.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This is because, any path having a new node would automatically have a new edge. </a:t>
            </a: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1C879965-9478-447B-B559-17E9499AD651}" type="slidenum">
              <a:rPr lang="en-US" smtClean="0"/>
            </a:fld>
            <a:endParaRPr lang="en-US"/>
          </a:p>
        </p:txBody>
      </p:sp>
      <p:pic>
        <p:nvPicPr>
          <p:cNvPr id="2050" name="Picture 2"/>
          <p:cNvPicPr>
            <a:picLocks noChangeAspect="1" noChangeArrowheads="1"/>
          </p:cNvPicPr>
          <p:nvPr/>
        </p:nvPicPr>
        <p:blipFill>
          <a:blip r:embed="rId1"/>
          <a:srcRect/>
          <a:stretch>
            <a:fillRect/>
          </a:stretch>
        </p:blipFill>
        <p:spPr bwMode="auto">
          <a:xfrm>
            <a:off x="533400" y="2571750"/>
            <a:ext cx="6096000" cy="2328041"/>
          </a:xfrm>
          <a:prstGeom prst="rect">
            <a:avLst/>
          </a:prstGeom>
          <a:noFill/>
          <a:ln w="9525">
            <a:noFill/>
            <a:miter lim="800000"/>
            <a:headEnd/>
            <a:tailEnd/>
          </a:ln>
          <a:effectLst/>
        </p:spPr>
      </p:pic>
      <p:sp>
        <p:nvSpPr>
          <p:cNvPr id="4" name="TextBox 3"/>
          <p:cNvSpPr txBox="1"/>
          <p:nvPr/>
        </p:nvSpPr>
        <p:spPr>
          <a:xfrm>
            <a:off x="304800" y="133351"/>
            <a:ext cx="6248400" cy="2585323"/>
          </a:xfrm>
          <a:prstGeom prst="rect">
            <a:avLst/>
          </a:prstGeom>
          <a:noFill/>
        </p:spPr>
        <p:txBody>
          <a:bodyPr wrap="square" rtlCol="0">
            <a:spAutoFit/>
          </a:bodyPr>
          <a:lstStyle/>
          <a:p>
            <a:r>
              <a:rPr lang="en-US" b="1" dirty="0" smtClean="0">
                <a:solidFill>
                  <a:srgbClr val="0000FF"/>
                </a:solidFill>
              </a:rPr>
              <a:t>a set of independent paths for the flow graph </a:t>
            </a:r>
            <a:endParaRPr lang="en-US" b="1" dirty="0" smtClean="0">
              <a:solidFill>
                <a:srgbClr val="0000FF"/>
              </a:solidFill>
            </a:endParaRPr>
          </a:p>
          <a:p>
            <a:r>
              <a:rPr lang="en-US" sz="3600" dirty="0" smtClean="0">
                <a:solidFill>
                  <a:srgbClr val="FF00FF"/>
                </a:solidFill>
              </a:rPr>
              <a:t>Path 1</a:t>
            </a:r>
            <a:r>
              <a:rPr lang="en-US" sz="3600" dirty="0" smtClean="0"/>
              <a:t>: 1-11</a:t>
            </a:r>
            <a:endParaRPr lang="en-US" sz="3600" dirty="0" smtClean="0"/>
          </a:p>
          <a:p>
            <a:r>
              <a:rPr lang="en-US" sz="3600" dirty="0" smtClean="0">
                <a:solidFill>
                  <a:srgbClr val="FF0000"/>
                </a:solidFill>
              </a:rPr>
              <a:t>Path 2</a:t>
            </a:r>
            <a:r>
              <a:rPr lang="en-US" sz="3600" dirty="0" smtClean="0"/>
              <a:t>: 1-2-3-4-5-10-1-11</a:t>
            </a:r>
            <a:endParaRPr lang="en-US" sz="3600" dirty="0" smtClean="0"/>
          </a:p>
          <a:p>
            <a:r>
              <a:rPr lang="en-US" sz="3600" dirty="0" smtClean="0">
                <a:solidFill>
                  <a:srgbClr val="00B050"/>
                </a:solidFill>
              </a:rPr>
              <a:t>Path 3</a:t>
            </a:r>
            <a:r>
              <a:rPr lang="en-US" sz="3600" dirty="0" smtClean="0"/>
              <a:t>: 1-2-3-6-8-9-10-1-11</a:t>
            </a:r>
            <a:endParaRPr lang="en-US" sz="3600" dirty="0" smtClean="0"/>
          </a:p>
          <a:p>
            <a:r>
              <a:rPr lang="en-US" sz="3600" dirty="0" smtClean="0">
                <a:solidFill>
                  <a:srgbClr val="FF6600"/>
                </a:solidFill>
              </a:rPr>
              <a:t>Path 4</a:t>
            </a:r>
            <a:r>
              <a:rPr lang="en-US" sz="3600" dirty="0" smtClean="0"/>
              <a:t>: 1-2-3-6-7-9-10-1-11</a:t>
            </a:r>
            <a:endParaRPr lang="en-US" dirty="0"/>
          </a:p>
        </p:txBody>
      </p:sp>
      <p:sp>
        <p:nvSpPr>
          <p:cNvPr id="5" name="TextBox 4"/>
          <p:cNvSpPr txBox="1"/>
          <p:nvPr/>
        </p:nvSpPr>
        <p:spPr>
          <a:xfrm>
            <a:off x="6629400" y="285751"/>
            <a:ext cx="2362200" cy="4524315"/>
          </a:xfrm>
          <a:prstGeom prst="rect">
            <a:avLst/>
          </a:prstGeom>
          <a:noFill/>
          <a:ln w="22225" cmpd="thickThin">
            <a:solidFill>
              <a:srgbClr val="FF00FF"/>
            </a:solidFill>
          </a:ln>
          <a:effectLst>
            <a:outerShdw blurRad="292100" dist="1193800" dir="5400000" sx="102000" sy="102000" algn="ctr" rotWithShape="0">
              <a:srgbClr val="000000">
                <a:alpha val="68000"/>
              </a:srgbClr>
            </a:outerShdw>
          </a:effectLst>
        </p:spPr>
        <p:txBody>
          <a:bodyPr wrap="square" rtlCol="0">
            <a:spAutoFit/>
          </a:bodyPr>
          <a:lstStyle/>
          <a:p>
            <a:r>
              <a:rPr lang="en-US" sz="3200" dirty="0" smtClean="0">
                <a:solidFill>
                  <a:srgbClr val="00B050"/>
                </a:solidFill>
              </a:rPr>
              <a:t>The path</a:t>
            </a:r>
            <a:endParaRPr lang="en-US" sz="3200" dirty="0" smtClean="0">
              <a:solidFill>
                <a:srgbClr val="00B050"/>
              </a:solidFill>
            </a:endParaRPr>
          </a:p>
          <a:p>
            <a:r>
              <a:rPr lang="en-US" sz="3200" dirty="0" smtClean="0">
                <a:solidFill>
                  <a:srgbClr val="0000FF"/>
                </a:solidFill>
              </a:rPr>
              <a:t>1-2-3-4-5-10-1-2-3-6-8-9-10-1-11</a:t>
            </a:r>
            <a:r>
              <a:rPr lang="en-US" sz="3200" dirty="0" smtClean="0"/>
              <a:t> </a:t>
            </a:r>
            <a:r>
              <a:rPr lang="en-US" sz="3200" dirty="0" smtClean="0">
                <a:solidFill>
                  <a:srgbClr val="FF6600"/>
                </a:solidFill>
              </a:rPr>
              <a:t>is </a:t>
            </a:r>
            <a:r>
              <a:rPr lang="en-US" sz="2800" dirty="0" smtClean="0">
                <a:solidFill>
                  <a:srgbClr val="C00000"/>
                </a:solidFill>
              </a:rPr>
              <a:t>not considered </a:t>
            </a:r>
            <a:r>
              <a:rPr lang="en-US" sz="3200" dirty="0" smtClean="0">
                <a:solidFill>
                  <a:srgbClr val="FF6600"/>
                </a:solidFill>
              </a:rPr>
              <a:t>to be an independent path</a:t>
            </a:r>
            <a:endParaRPr lang="en-US" sz="3200" dirty="0">
              <a:solidFill>
                <a:srgbClr val="FF66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85000" lnSpcReduction="10000"/>
          </a:bodyPr>
          <a:lstStyle/>
          <a:p>
            <a:pPr algn="l">
              <a:buFont typeface="Wingdings" panose="05000000000000000000" pitchFamily="2" charset="2"/>
              <a:buChar char="Ø"/>
            </a:pPr>
            <a:r>
              <a:rPr lang="en-US" b="1" dirty="0" smtClean="0"/>
              <a:t> </a:t>
            </a:r>
            <a:r>
              <a:rPr lang="en-US" sz="2800" b="1" dirty="0" smtClean="0">
                <a:solidFill>
                  <a:schemeClr val="tx1"/>
                </a:solidFill>
                <a:latin typeface="Times New Roman" panose="02020603050405020304" pitchFamily="18" charset="0"/>
                <a:cs typeface="Times New Roman" panose="02020603050405020304" pitchFamily="18" charset="0"/>
              </a:rPr>
              <a:t>McCabe’s </a:t>
            </a:r>
            <a:r>
              <a:rPr lang="en-US" sz="2800" b="1" dirty="0" err="1" smtClean="0">
                <a:solidFill>
                  <a:schemeClr val="tx1"/>
                </a:solidFill>
                <a:latin typeface="Times New Roman" panose="02020603050405020304" pitchFamily="18" charset="0"/>
                <a:cs typeface="Times New Roman" panose="02020603050405020304" pitchFamily="18" charset="0"/>
              </a:rPr>
              <a:t>Cyclomatic</a:t>
            </a:r>
            <a:r>
              <a:rPr lang="en-US" sz="2800" b="1" dirty="0" smtClean="0">
                <a:solidFill>
                  <a:schemeClr val="tx1"/>
                </a:solidFill>
                <a:latin typeface="Times New Roman" panose="02020603050405020304" pitchFamily="18" charset="0"/>
                <a:cs typeface="Times New Roman" panose="02020603050405020304" pitchFamily="18" charset="0"/>
              </a:rPr>
              <a:t> Complexity Metric</a:t>
            </a:r>
            <a:r>
              <a:rPr lang="en-US" sz="2800" dirty="0" smtClean="0">
                <a:solidFill>
                  <a:schemeClr val="tx1"/>
                </a:solidFill>
                <a:latin typeface="Times New Roman" panose="02020603050405020304" pitchFamily="18" charset="0"/>
                <a:cs typeface="Times New Roman" panose="02020603050405020304" pitchFamily="18" charset="0"/>
              </a:rPr>
              <a:t> :</a:t>
            </a:r>
            <a:br>
              <a:rPr lang="en-US" dirty="0" smtClean="0"/>
            </a:br>
            <a:endParaRPr lang="en-US" dirty="0" smtClean="0"/>
          </a:p>
          <a:p>
            <a:pPr algn="l">
              <a:buFont typeface="Wingdings" panose="05000000000000000000" pitchFamily="2" charset="2"/>
              <a:buChar char="§"/>
            </a:pPr>
            <a:r>
              <a:rPr lang="en-US" sz="2400" b="1" i="1" dirty="0" smtClean="0">
                <a:solidFill>
                  <a:schemeClr val="tx1"/>
                </a:solidFill>
                <a:latin typeface="Times New Roman" panose="02020603050405020304" pitchFamily="18" charset="0"/>
                <a:cs typeface="Times New Roman" panose="02020603050405020304" pitchFamily="18" charset="0"/>
              </a:rPr>
              <a:t> </a:t>
            </a:r>
            <a:r>
              <a:rPr lang="en-US" sz="3400" b="1" i="1" dirty="0" err="1" smtClean="0">
                <a:solidFill>
                  <a:schemeClr val="tx1"/>
                </a:solidFill>
                <a:latin typeface="Times New Roman" panose="02020603050405020304" pitchFamily="18" charset="0"/>
                <a:cs typeface="Times New Roman" panose="02020603050405020304" pitchFamily="18" charset="0"/>
              </a:rPr>
              <a:t>Cyclomatic</a:t>
            </a:r>
            <a:r>
              <a:rPr lang="en-US" sz="3400" b="1" i="1" dirty="0" smtClean="0">
                <a:solidFill>
                  <a:schemeClr val="tx1"/>
                </a:solidFill>
                <a:latin typeface="Times New Roman" panose="02020603050405020304" pitchFamily="18" charset="0"/>
                <a:cs typeface="Times New Roman" panose="02020603050405020304" pitchFamily="18" charset="0"/>
              </a:rPr>
              <a:t> complexity</a:t>
            </a:r>
            <a:r>
              <a:rPr lang="en-US" sz="3400" i="1"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is a software metric that provides a quantitative measure of the logical complexity of a program. </a:t>
            </a:r>
            <a:endParaRPr lang="en-US" sz="3400" dirty="0" smtClean="0">
              <a:solidFill>
                <a:schemeClr val="tx1"/>
              </a:solidFill>
              <a:latin typeface="Times New Roman" panose="02020603050405020304" pitchFamily="18" charset="0"/>
              <a:cs typeface="Times New Roman" panose="02020603050405020304" pitchFamily="18" charset="0"/>
            </a:endParaRPr>
          </a:p>
          <a:p>
            <a:pPr algn="l"/>
            <a:endParaRPr lang="en-US" sz="3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400" b="1" i="1" dirty="0" smtClean="0">
                <a:solidFill>
                  <a:schemeClr val="tx1"/>
                </a:solidFill>
                <a:latin typeface="Times New Roman" panose="02020603050405020304" pitchFamily="18" charset="0"/>
                <a:cs typeface="Times New Roman" panose="02020603050405020304" pitchFamily="18" charset="0"/>
              </a:rPr>
              <a:t> </a:t>
            </a:r>
            <a:r>
              <a:rPr lang="en-US" sz="3400" b="1" i="1" dirty="0" err="1" smtClean="0">
                <a:solidFill>
                  <a:schemeClr val="tx1"/>
                </a:solidFill>
                <a:latin typeface="Times New Roman" panose="02020603050405020304" pitchFamily="18" charset="0"/>
                <a:cs typeface="Times New Roman" panose="02020603050405020304" pitchFamily="18" charset="0"/>
              </a:rPr>
              <a:t>Cyclomatic</a:t>
            </a:r>
            <a:r>
              <a:rPr lang="en-US" sz="3400" b="1" i="1" dirty="0" smtClean="0">
                <a:solidFill>
                  <a:schemeClr val="tx1"/>
                </a:solidFill>
                <a:latin typeface="Times New Roman" panose="02020603050405020304" pitchFamily="18" charset="0"/>
                <a:cs typeface="Times New Roman" panose="02020603050405020304" pitchFamily="18" charset="0"/>
              </a:rPr>
              <a:t> complexity</a:t>
            </a:r>
            <a:r>
              <a:rPr lang="en-US" sz="3400" i="1" dirty="0" smtClean="0">
                <a:solidFill>
                  <a:schemeClr val="tx1"/>
                </a:solidFill>
                <a:latin typeface="Times New Roman" panose="02020603050405020304" pitchFamily="18" charset="0"/>
                <a:cs typeface="Times New Roman" panose="02020603050405020304" pitchFamily="18" charset="0"/>
              </a:rPr>
              <a:t> </a:t>
            </a:r>
            <a:r>
              <a:rPr lang="en-US" sz="3400" dirty="0" smtClean="0">
                <a:solidFill>
                  <a:schemeClr val="tx1"/>
                </a:solidFill>
                <a:latin typeface="Times New Roman" panose="02020603050405020304" pitchFamily="18" charset="0"/>
                <a:cs typeface="Times New Roman" panose="02020603050405020304" pitchFamily="18" charset="0"/>
              </a:rPr>
              <a:t>defines the number of independent paths, it </a:t>
            </a:r>
            <a:r>
              <a:rPr lang="en-US" sz="3400" dirty="0" smtClean="0">
                <a:solidFill>
                  <a:schemeClr val="tx1"/>
                </a:solidFill>
              </a:rPr>
              <a:t>is computed in one of </a:t>
            </a:r>
            <a:r>
              <a:rPr lang="en-US" sz="3400" b="1" dirty="0" smtClean="0">
                <a:solidFill>
                  <a:schemeClr val="tx1"/>
                </a:solidFill>
              </a:rPr>
              <a:t>three</a:t>
            </a:r>
            <a:r>
              <a:rPr lang="en-US" sz="3400" dirty="0" smtClean="0">
                <a:solidFill>
                  <a:schemeClr val="tx1"/>
                </a:solidFill>
              </a:rPr>
              <a:t> ways:</a:t>
            </a:r>
            <a:r>
              <a:rPr lang="en-US" sz="3400" dirty="0" smtClean="0">
                <a:solidFill>
                  <a:schemeClr val="tx1"/>
                </a:solidFill>
                <a:latin typeface="Times New Roman" panose="02020603050405020304" pitchFamily="18" charset="0"/>
                <a:cs typeface="Times New Roman" panose="02020603050405020304" pitchFamily="18" charset="0"/>
              </a:rPr>
              <a:t> </a:t>
            </a:r>
            <a:endParaRPr lang="en-US" sz="3400" dirty="0" smtClean="0">
              <a:solidFill>
                <a:schemeClr val="tx1"/>
              </a:solidFill>
              <a:latin typeface="Times New Roman" panose="02020603050405020304" pitchFamily="18" charset="0"/>
              <a:cs typeface="Times New Roman" panose="02020603050405020304" pitchFamily="18" charset="0"/>
            </a:endParaRPr>
          </a:p>
          <a:p>
            <a:pPr algn="just"/>
            <a:endParaRPr lang="en-US" sz="3400" dirty="0" smtClean="0">
              <a:solidFill>
                <a:schemeClr val="tx1"/>
              </a:solidFill>
              <a:latin typeface="Times New Roman" panose="02020603050405020304" pitchFamily="18" charset="0"/>
              <a:cs typeface="Times New Roman" panose="02020603050405020304" pitchFamily="18" charset="0"/>
            </a:endParaRPr>
          </a:p>
          <a:p>
            <a:pPr algn="l"/>
            <a:br>
              <a:rPr lang="en-US" sz="2600" dirty="0" smtClean="0">
                <a:solidFill>
                  <a:schemeClr val="tx1"/>
                </a:solidFill>
                <a:latin typeface="Times New Roman" panose="02020603050405020304" pitchFamily="18" charset="0"/>
                <a:cs typeface="Times New Roman" panose="02020603050405020304" pitchFamily="18" charset="0"/>
              </a:rPr>
            </a:br>
            <a:endParaRPr lang="en-US" sz="2600" dirty="0" smtClean="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77500" lnSpcReduction="20000"/>
          </a:bodyPr>
          <a:lstStyle/>
          <a:p>
            <a:pPr marL="514350" indent="-514350" algn="just">
              <a:buAutoNum type="arabicPeriod"/>
            </a:pPr>
            <a:r>
              <a:rPr lang="en-US" dirty="0" smtClean="0">
                <a:solidFill>
                  <a:schemeClr val="tx1"/>
                </a:solidFill>
              </a:rPr>
              <a:t>The number of regions of the flow graph corresponds to the </a:t>
            </a:r>
            <a:r>
              <a:rPr lang="en-US" dirty="0" err="1" smtClean="0">
                <a:solidFill>
                  <a:schemeClr val="tx1"/>
                </a:solidFill>
              </a:rPr>
              <a:t>cyclomatic</a:t>
            </a:r>
            <a:r>
              <a:rPr lang="en-US" dirty="0" smtClean="0">
                <a:solidFill>
                  <a:schemeClr val="tx1"/>
                </a:solidFill>
              </a:rPr>
              <a:t> complexity.</a:t>
            </a:r>
            <a:endParaRPr lang="en-US" dirty="0" smtClean="0">
              <a:solidFill>
                <a:schemeClr val="tx1"/>
              </a:solidFill>
            </a:endParaRPr>
          </a:p>
          <a:p>
            <a:pPr marL="514350" indent="-514350" algn="just"/>
            <a:endParaRPr lang="en-US" dirty="0" smtClean="0">
              <a:solidFill>
                <a:schemeClr val="tx1"/>
              </a:solidFill>
            </a:endParaRPr>
          </a:p>
          <a:p>
            <a:pPr algn="just"/>
            <a:r>
              <a:rPr lang="en-US" b="1" dirty="0" smtClean="0">
                <a:solidFill>
                  <a:schemeClr val="tx1"/>
                </a:solidFill>
              </a:rPr>
              <a:t>2. </a:t>
            </a:r>
            <a:r>
              <a:rPr lang="en-US" dirty="0" err="1" smtClean="0">
                <a:solidFill>
                  <a:schemeClr val="tx1"/>
                </a:solidFill>
              </a:rPr>
              <a:t>Cyclomatic</a:t>
            </a:r>
            <a:r>
              <a:rPr lang="en-US" dirty="0" smtClean="0">
                <a:solidFill>
                  <a:schemeClr val="tx1"/>
                </a:solidFill>
              </a:rPr>
              <a:t> complexity </a:t>
            </a:r>
            <a:r>
              <a:rPr lang="en-US" i="1" dirty="0" smtClean="0">
                <a:solidFill>
                  <a:schemeClr val="tx1"/>
                </a:solidFill>
              </a:rPr>
              <a:t>V</a:t>
            </a:r>
            <a:r>
              <a:rPr lang="en-US" dirty="0" smtClean="0">
                <a:solidFill>
                  <a:schemeClr val="tx1"/>
                </a:solidFill>
              </a:rPr>
              <a:t>(</a:t>
            </a:r>
            <a:r>
              <a:rPr lang="en-US" i="1" dirty="0" smtClean="0">
                <a:solidFill>
                  <a:schemeClr val="tx1"/>
                </a:solidFill>
              </a:rPr>
              <a:t>G</a:t>
            </a:r>
            <a:r>
              <a:rPr lang="en-US" dirty="0" smtClean="0">
                <a:solidFill>
                  <a:schemeClr val="tx1"/>
                </a:solidFill>
              </a:rPr>
              <a:t>) for a flow graph </a:t>
            </a:r>
            <a:r>
              <a:rPr lang="en-US" i="1" dirty="0" smtClean="0">
                <a:solidFill>
                  <a:schemeClr val="tx1"/>
                </a:solidFill>
              </a:rPr>
              <a:t>G </a:t>
            </a:r>
            <a:r>
              <a:rPr lang="en-US" dirty="0" smtClean="0">
                <a:solidFill>
                  <a:schemeClr val="tx1"/>
                </a:solidFill>
              </a:rPr>
              <a:t>is defined as</a:t>
            </a:r>
            <a:endParaRPr lang="en-US" dirty="0" smtClean="0">
              <a:solidFill>
                <a:schemeClr val="tx1"/>
              </a:solidFill>
            </a:endParaRPr>
          </a:p>
          <a:p>
            <a:pPr algn="just"/>
            <a:r>
              <a:rPr lang="en-US" i="1" dirty="0" smtClean="0">
                <a:solidFill>
                  <a:schemeClr val="tx1"/>
                </a:solidFill>
              </a:rPr>
              <a:t>			</a:t>
            </a:r>
            <a:r>
              <a:rPr lang="en-US" b="1" i="1" dirty="0" smtClean="0">
                <a:solidFill>
                  <a:schemeClr val="tx1"/>
                </a:solidFill>
              </a:rPr>
              <a:t>V</a:t>
            </a:r>
            <a:r>
              <a:rPr lang="en-US" b="1" dirty="0" smtClean="0">
                <a:solidFill>
                  <a:schemeClr val="tx1"/>
                </a:solidFill>
              </a:rPr>
              <a:t>(</a:t>
            </a:r>
            <a:r>
              <a:rPr lang="en-US" b="1" i="1" dirty="0" smtClean="0">
                <a:solidFill>
                  <a:schemeClr val="tx1"/>
                </a:solidFill>
              </a:rPr>
              <a:t>G</a:t>
            </a:r>
            <a:r>
              <a:rPr lang="en-US" b="1" dirty="0" smtClean="0">
                <a:solidFill>
                  <a:schemeClr val="tx1"/>
                </a:solidFill>
              </a:rPr>
              <a:t>) = </a:t>
            </a:r>
            <a:r>
              <a:rPr lang="en-US" b="1" i="1" dirty="0" smtClean="0">
                <a:solidFill>
                  <a:schemeClr val="tx1"/>
                </a:solidFill>
              </a:rPr>
              <a:t>E –</a:t>
            </a:r>
            <a:r>
              <a:rPr lang="en-US" b="1" dirty="0" smtClean="0">
                <a:solidFill>
                  <a:schemeClr val="tx1"/>
                </a:solidFill>
              </a:rPr>
              <a:t> </a:t>
            </a:r>
            <a:r>
              <a:rPr lang="en-US" b="1" i="1" dirty="0" smtClean="0">
                <a:solidFill>
                  <a:schemeClr val="tx1"/>
                </a:solidFill>
              </a:rPr>
              <a:t>N+</a:t>
            </a:r>
            <a:r>
              <a:rPr lang="en-US" b="1" dirty="0" smtClean="0">
                <a:solidFill>
                  <a:schemeClr val="tx1"/>
                </a:solidFill>
              </a:rPr>
              <a:t> 2      </a:t>
            </a:r>
            <a:endParaRPr lang="en-US" b="1" dirty="0" smtClean="0">
              <a:solidFill>
                <a:schemeClr val="tx1"/>
              </a:solidFill>
            </a:endParaRPr>
          </a:p>
          <a:p>
            <a:pPr algn="just"/>
            <a:r>
              <a:rPr lang="en-US" dirty="0" smtClean="0">
                <a:solidFill>
                  <a:schemeClr val="tx1"/>
                </a:solidFill>
              </a:rPr>
              <a:t>where </a:t>
            </a:r>
            <a:r>
              <a:rPr lang="en-US" i="1" dirty="0" smtClean="0">
                <a:solidFill>
                  <a:schemeClr val="tx1"/>
                </a:solidFill>
              </a:rPr>
              <a:t>E </a:t>
            </a:r>
            <a:r>
              <a:rPr lang="en-US" dirty="0" smtClean="0">
                <a:solidFill>
                  <a:schemeClr val="tx1"/>
                </a:solidFill>
              </a:rPr>
              <a:t>is the number of flow graph edges and </a:t>
            </a:r>
            <a:r>
              <a:rPr lang="en-US" b="1" i="1" dirty="0" smtClean="0">
                <a:solidFill>
                  <a:schemeClr val="tx1"/>
                </a:solidFill>
              </a:rPr>
              <a:t>N </a:t>
            </a:r>
            <a:r>
              <a:rPr lang="en-US" b="1" dirty="0" smtClean="0">
                <a:solidFill>
                  <a:schemeClr val="tx1"/>
                </a:solidFill>
              </a:rPr>
              <a:t>is the number of flow graph nodes.</a:t>
            </a:r>
            <a:endParaRPr lang="en-US" b="1" dirty="0" smtClean="0">
              <a:solidFill>
                <a:schemeClr val="tx1"/>
              </a:solidFill>
            </a:endParaRPr>
          </a:p>
          <a:p>
            <a:pPr algn="just"/>
            <a:endParaRPr lang="en-US" b="1" dirty="0" smtClean="0">
              <a:solidFill>
                <a:schemeClr val="tx1"/>
              </a:solidFill>
            </a:endParaRPr>
          </a:p>
          <a:p>
            <a:pPr algn="just"/>
            <a:r>
              <a:rPr lang="en-US" b="1" dirty="0" smtClean="0">
                <a:solidFill>
                  <a:schemeClr val="tx1"/>
                </a:solidFill>
              </a:rPr>
              <a:t>3. </a:t>
            </a:r>
            <a:r>
              <a:rPr lang="en-US" dirty="0" err="1" smtClean="0">
                <a:solidFill>
                  <a:schemeClr val="tx1"/>
                </a:solidFill>
              </a:rPr>
              <a:t>Cyclomatic</a:t>
            </a:r>
            <a:r>
              <a:rPr lang="en-US" dirty="0" smtClean="0">
                <a:solidFill>
                  <a:schemeClr val="tx1"/>
                </a:solidFill>
              </a:rPr>
              <a:t> complexity </a:t>
            </a:r>
            <a:r>
              <a:rPr lang="en-US" i="1" dirty="0" smtClean="0">
                <a:solidFill>
                  <a:schemeClr val="tx1"/>
                </a:solidFill>
              </a:rPr>
              <a:t>V</a:t>
            </a:r>
            <a:r>
              <a:rPr lang="en-US" dirty="0" smtClean="0">
                <a:solidFill>
                  <a:schemeClr val="tx1"/>
                </a:solidFill>
              </a:rPr>
              <a:t>(</a:t>
            </a:r>
            <a:r>
              <a:rPr lang="en-US" i="1" dirty="0" smtClean="0">
                <a:solidFill>
                  <a:schemeClr val="tx1"/>
                </a:solidFill>
              </a:rPr>
              <a:t>G</a:t>
            </a:r>
            <a:r>
              <a:rPr lang="en-US" dirty="0" smtClean="0">
                <a:solidFill>
                  <a:schemeClr val="tx1"/>
                </a:solidFill>
              </a:rPr>
              <a:t>) for a flow graph </a:t>
            </a:r>
            <a:r>
              <a:rPr lang="en-US" i="1" dirty="0" smtClean="0">
                <a:solidFill>
                  <a:schemeClr val="tx1"/>
                </a:solidFill>
              </a:rPr>
              <a:t>G </a:t>
            </a:r>
            <a:r>
              <a:rPr lang="en-US" dirty="0" smtClean="0">
                <a:solidFill>
                  <a:schemeClr val="tx1"/>
                </a:solidFill>
              </a:rPr>
              <a:t>is also defined as</a:t>
            </a:r>
            <a:endParaRPr lang="en-US" dirty="0" smtClean="0">
              <a:solidFill>
                <a:schemeClr val="tx1"/>
              </a:solidFill>
            </a:endParaRPr>
          </a:p>
          <a:p>
            <a:pPr algn="just"/>
            <a:r>
              <a:rPr lang="en-US" b="1" dirty="0" smtClean="0">
                <a:solidFill>
                  <a:schemeClr val="tx1"/>
                </a:solidFill>
              </a:rPr>
              <a:t>			V(G) = P+1</a:t>
            </a:r>
            <a:endParaRPr lang="en-US" b="1" dirty="0" smtClean="0">
              <a:solidFill>
                <a:schemeClr val="tx1"/>
              </a:solidFill>
            </a:endParaRPr>
          </a:p>
          <a:p>
            <a:pPr algn="just"/>
            <a:r>
              <a:rPr lang="en-US" dirty="0" smtClean="0">
                <a:solidFill>
                  <a:schemeClr val="tx1"/>
                </a:solidFill>
              </a:rPr>
              <a:t>where </a:t>
            </a:r>
            <a:r>
              <a:rPr lang="en-US" i="1" dirty="0" smtClean="0">
                <a:solidFill>
                  <a:schemeClr val="tx1"/>
                </a:solidFill>
              </a:rPr>
              <a:t>P </a:t>
            </a:r>
            <a:r>
              <a:rPr lang="en-US" dirty="0" smtClean="0">
                <a:solidFill>
                  <a:schemeClr val="tx1"/>
                </a:solidFill>
              </a:rPr>
              <a:t>is the number of predicate nodes contained in the flow graph </a:t>
            </a:r>
            <a:r>
              <a:rPr lang="en-US" i="1" dirty="0" smtClean="0">
                <a:solidFill>
                  <a:schemeClr val="tx1"/>
                </a:solidFill>
              </a:rPr>
              <a:t>G.</a:t>
            </a:r>
            <a:endParaRPr lang="en-US" dirty="0" smtClean="0">
              <a:solidFill>
                <a:schemeClr val="tx1"/>
              </a:solidFill>
            </a:endParaRP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Autofit/>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(iii) Naming conventions for global variables, local variables, and</a:t>
            </a:r>
            <a:br>
              <a:rPr lang="en-US" sz="2400" b="1" dirty="0" smtClean="0">
                <a:solidFill>
                  <a:schemeClr val="tx1"/>
                </a:solidFill>
                <a:latin typeface="Times New Roman" panose="02020603050405020304" pitchFamily="18" charset="0"/>
                <a:cs typeface="Times New Roman" panose="02020603050405020304" pitchFamily="18" charset="0"/>
              </a:rPr>
            </a:br>
            <a:r>
              <a:rPr lang="en-US" sz="2400" b="1" dirty="0" smtClean="0">
                <a:solidFill>
                  <a:schemeClr val="tx1"/>
                </a:solidFill>
                <a:latin typeface="Times New Roman" panose="02020603050405020304" pitchFamily="18" charset="0"/>
                <a:cs typeface="Times New Roman" panose="02020603050405020304" pitchFamily="18" charset="0"/>
              </a:rPr>
              <a:t>constant identifiers: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 popular naming convention is that variables are named 	using mixed case lettering. Global variable names would</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always start with a capital letter (e.g., </a:t>
            </a:r>
            <a:r>
              <a:rPr lang="en-US" sz="2400" dirty="0" err="1" smtClean="0">
                <a:solidFill>
                  <a:schemeClr val="tx1"/>
                </a:solidFill>
                <a:latin typeface="Times New Roman" panose="02020603050405020304" pitchFamily="18" charset="0"/>
                <a:cs typeface="Times New Roman" panose="02020603050405020304" pitchFamily="18" charset="0"/>
              </a:rPr>
              <a:t>GlobalData</a:t>
            </a:r>
            <a:r>
              <a:rPr lang="en-US" sz="2400" dirty="0" smtClean="0">
                <a:solidFill>
                  <a:schemeClr val="tx1"/>
                </a:solidFill>
                <a:latin typeface="Times New Roman" panose="02020603050405020304" pitchFamily="18" charset="0"/>
                <a:cs typeface="Times New Roman" panose="02020603050405020304" pitchFamily="18" charset="0"/>
              </a:rPr>
              <a:t>) and local 	variable names start with small letters (e.g., </a:t>
            </a:r>
            <a:r>
              <a:rPr lang="en-US" sz="2400" dirty="0" err="1" smtClean="0">
                <a:solidFill>
                  <a:schemeClr val="tx1"/>
                </a:solidFill>
                <a:latin typeface="Times New Roman" panose="02020603050405020304" pitchFamily="18" charset="0"/>
                <a:cs typeface="Times New Roman" panose="02020603050405020304" pitchFamily="18" charset="0"/>
              </a:rPr>
              <a:t>localData</a:t>
            </a:r>
            <a:r>
              <a:rPr lang="en-US" sz="2400" dirty="0" smtClean="0">
                <a:solidFill>
                  <a:schemeClr val="tx1"/>
                </a:solidFill>
                <a:latin typeface="Times New Roman" panose="02020603050405020304" pitchFamily="18" charset="0"/>
                <a:cs typeface="Times New Roman" panose="02020603050405020304" pitchFamily="18" charset="0"/>
              </a:rPr>
              <a:t>). 	Constant names should be formed using capital letters only 	(e.g., CONSTDATA</a:t>
            </a:r>
            <a:r>
              <a:rPr lang="en-US" sz="2400" dirty="0" smtClean="0"/>
              <a:t>) </a:t>
            </a:r>
            <a:endParaRPr lang="en-US" sz="2400" dirty="0" smtClean="0"/>
          </a:p>
          <a:p>
            <a:pPr algn="l"/>
            <a:endParaRPr lang="en-US" sz="800" dirty="0" smtClean="0"/>
          </a:p>
          <a:p>
            <a:pPr algn="l"/>
            <a:r>
              <a:rPr lang="en-US" sz="2400" b="1" dirty="0" smtClean="0">
                <a:solidFill>
                  <a:schemeClr val="tx1"/>
                </a:solidFill>
                <a:latin typeface="Times New Roman" panose="02020603050405020304" pitchFamily="18" charset="0"/>
                <a:cs typeface="Times New Roman" panose="02020603050405020304" pitchFamily="18" charset="0"/>
              </a:rPr>
              <a:t>(iv) Conventions regarding error return values and exception handling mechanisms: </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The way error conditions are reported by different functions 	in a program should be standard within an </a:t>
            </a:r>
            <a:r>
              <a:rPr lang="en-US" sz="2400" dirty="0" err="1" smtClean="0">
                <a:solidFill>
                  <a:schemeClr val="tx1"/>
                </a:solidFill>
                <a:latin typeface="Times New Roman" panose="02020603050405020304" pitchFamily="18" charset="0"/>
                <a:cs typeface="Times New Roman" panose="02020603050405020304" pitchFamily="18" charset="0"/>
              </a:rPr>
              <a:t>organisation</a:t>
            </a:r>
            <a:r>
              <a:rPr lang="en-US" sz="2400" dirty="0" smtClean="0">
                <a:solidFill>
                  <a:schemeClr val="tx1"/>
                </a:solidFill>
                <a:latin typeface="Times New Roman" panose="02020603050405020304" pitchFamily="18" charset="0"/>
                <a:cs typeface="Times New Roman" panose="02020603050405020304" pitchFamily="18" charset="0"/>
              </a:rPr>
              <a:t>. </a:t>
            </a:r>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pPr>
              <a:defRPr/>
            </a:pPr>
            <a:fld id="{1C879965-9478-447B-B559-17E9499AD651}" type="slidenum">
              <a:rPr lang="en-US" smtClean="0"/>
            </a:fld>
            <a:endParaRPr lang="en-US"/>
          </a:p>
        </p:txBody>
      </p:sp>
      <p:pic>
        <p:nvPicPr>
          <p:cNvPr id="3" name="Picture 2"/>
          <p:cNvPicPr>
            <a:picLocks noChangeAspect="1" noChangeArrowheads="1"/>
          </p:cNvPicPr>
          <p:nvPr/>
        </p:nvPicPr>
        <p:blipFill>
          <a:blip r:embed="rId1"/>
          <a:srcRect/>
          <a:stretch>
            <a:fillRect/>
          </a:stretch>
        </p:blipFill>
        <p:spPr bwMode="auto">
          <a:xfrm>
            <a:off x="0" y="0"/>
            <a:ext cx="6629400" cy="3028950"/>
          </a:xfrm>
          <a:prstGeom prst="rect">
            <a:avLst/>
          </a:prstGeom>
          <a:noFill/>
          <a:ln w="9525">
            <a:noFill/>
            <a:miter lim="800000"/>
            <a:headEnd/>
            <a:tailEnd/>
          </a:ln>
          <a:effectLst/>
        </p:spPr>
      </p:pic>
      <p:sp>
        <p:nvSpPr>
          <p:cNvPr id="4" name="TextBox 3"/>
          <p:cNvSpPr txBox="1"/>
          <p:nvPr/>
        </p:nvSpPr>
        <p:spPr>
          <a:xfrm>
            <a:off x="0" y="3086101"/>
            <a:ext cx="9144000" cy="2339102"/>
          </a:xfrm>
          <a:prstGeom prst="rect">
            <a:avLst/>
          </a:prstGeom>
          <a:noFill/>
        </p:spPr>
        <p:txBody>
          <a:bodyPr wrap="square" rtlCol="0">
            <a:spAutoFit/>
          </a:bodyPr>
          <a:lstStyle/>
          <a:p>
            <a:r>
              <a:rPr lang="en-US" b="1" dirty="0" smtClean="0"/>
              <a:t>1. </a:t>
            </a:r>
            <a:r>
              <a:rPr lang="en-US" sz="2400" dirty="0" smtClean="0"/>
              <a:t>The flow graph has </a:t>
            </a:r>
            <a:r>
              <a:rPr lang="en-US" sz="2400" b="1" dirty="0" smtClean="0">
                <a:solidFill>
                  <a:srgbClr val="FF6600"/>
                </a:solidFill>
              </a:rPr>
              <a:t>four</a:t>
            </a:r>
            <a:r>
              <a:rPr lang="en-US" sz="2400" dirty="0" smtClean="0"/>
              <a:t> regions.</a:t>
            </a:r>
            <a:endParaRPr lang="en-US" sz="2400" dirty="0" smtClean="0"/>
          </a:p>
          <a:p>
            <a:r>
              <a:rPr lang="en-US" sz="2400" b="1" dirty="0" smtClean="0"/>
              <a:t>2. </a:t>
            </a:r>
            <a:r>
              <a:rPr lang="en-US" sz="2400" i="1" dirty="0" smtClean="0">
                <a:solidFill>
                  <a:srgbClr val="0000FF"/>
                </a:solidFill>
              </a:rPr>
              <a:t>V</a:t>
            </a:r>
            <a:r>
              <a:rPr lang="en-US" sz="2400" dirty="0" smtClean="0">
                <a:solidFill>
                  <a:srgbClr val="0000FF"/>
                </a:solidFill>
              </a:rPr>
              <a:t>(</a:t>
            </a:r>
            <a:r>
              <a:rPr lang="en-US" sz="2400" i="1" dirty="0" smtClean="0">
                <a:solidFill>
                  <a:srgbClr val="0000FF"/>
                </a:solidFill>
              </a:rPr>
              <a:t>G</a:t>
            </a:r>
            <a:r>
              <a:rPr lang="en-US" sz="2400" dirty="0" smtClean="0">
                <a:solidFill>
                  <a:srgbClr val="0000FF"/>
                </a:solidFill>
              </a:rPr>
              <a:t>) = 11 edges - 9 nodes +2 = 4.</a:t>
            </a:r>
            <a:endParaRPr lang="en-US" sz="2400" dirty="0" smtClean="0">
              <a:solidFill>
                <a:srgbClr val="0000FF"/>
              </a:solidFill>
            </a:endParaRPr>
          </a:p>
          <a:p>
            <a:r>
              <a:rPr lang="en-US" sz="2400" b="1" dirty="0" smtClean="0"/>
              <a:t>3. </a:t>
            </a:r>
            <a:r>
              <a:rPr lang="en-US" sz="2400" i="1" dirty="0" smtClean="0">
                <a:solidFill>
                  <a:srgbClr val="FF00FF"/>
                </a:solidFill>
              </a:rPr>
              <a:t>V</a:t>
            </a:r>
            <a:r>
              <a:rPr lang="en-US" sz="2400" dirty="0" smtClean="0">
                <a:solidFill>
                  <a:srgbClr val="FF00FF"/>
                </a:solidFill>
              </a:rPr>
              <a:t>(</a:t>
            </a:r>
            <a:r>
              <a:rPr lang="en-US" sz="2400" i="1" dirty="0" smtClean="0">
                <a:solidFill>
                  <a:srgbClr val="FF00FF"/>
                </a:solidFill>
              </a:rPr>
              <a:t>G</a:t>
            </a:r>
            <a:r>
              <a:rPr lang="en-US" sz="2400" dirty="0" smtClean="0">
                <a:solidFill>
                  <a:srgbClr val="FF00FF"/>
                </a:solidFill>
              </a:rPr>
              <a:t>) = 3 predicate nodes + 1 = 4.</a:t>
            </a:r>
            <a:endParaRPr lang="en-US" sz="2400" dirty="0" smtClean="0">
              <a:solidFill>
                <a:srgbClr val="FF00FF"/>
              </a:solidFill>
            </a:endParaRPr>
          </a:p>
          <a:p>
            <a:endParaRPr lang="en-US" sz="1050" dirty="0" smtClean="0">
              <a:solidFill>
                <a:srgbClr val="FF00FF"/>
              </a:solidFill>
            </a:endParaRPr>
          </a:p>
          <a:p>
            <a:r>
              <a:rPr lang="en-US" sz="2400" dirty="0" smtClean="0"/>
              <a:t>Therefore, </a:t>
            </a:r>
            <a:r>
              <a:rPr lang="en-US" sz="2400" b="1" dirty="0" smtClean="0">
                <a:solidFill>
                  <a:srgbClr val="00B050"/>
                </a:solidFill>
              </a:rPr>
              <a:t>the </a:t>
            </a:r>
            <a:r>
              <a:rPr lang="en-US" sz="2400" b="1" dirty="0" err="1" smtClean="0">
                <a:solidFill>
                  <a:srgbClr val="00B050"/>
                </a:solidFill>
              </a:rPr>
              <a:t>cyclomatic</a:t>
            </a:r>
            <a:r>
              <a:rPr lang="en-US" sz="2400" b="1" dirty="0" smtClean="0">
                <a:solidFill>
                  <a:srgbClr val="00B050"/>
                </a:solidFill>
              </a:rPr>
              <a:t> complexity of the flow graph is   </a:t>
            </a:r>
            <a:r>
              <a:rPr lang="en-US" sz="4000" b="1" dirty="0" smtClean="0">
                <a:solidFill>
                  <a:srgbClr val="FF6600"/>
                </a:solidFill>
              </a:rPr>
              <a:t>4.</a:t>
            </a:r>
            <a:endParaRPr lang="en-US" sz="2400" b="1" dirty="0" smtClean="0">
              <a:solidFill>
                <a:srgbClr val="FF6600"/>
              </a:solidFill>
            </a:endParaRP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r>
              <a:rPr lang="en-US" sz="2800" b="1" u="sng" dirty="0" smtClean="0">
                <a:solidFill>
                  <a:srgbClr val="0070C0"/>
                </a:solidFill>
              </a:rPr>
              <a:t>4.7. DEBUGGING </a:t>
            </a:r>
            <a:endParaRPr lang="en-US" sz="2800" b="1" u="sng" dirty="0" smtClean="0">
              <a:solidFill>
                <a:srgbClr val="0070C0"/>
              </a:solidFill>
            </a:endParaRPr>
          </a:p>
          <a:p>
            <a:endParaRPr lang="en-US" sz="2800" b="1" u="sng" dirty="0" smtClean="0">
              <a:solidFill>
                <a:srgbClr val="0070C0"/>
              </a:solidFill>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After a failure has been detected, it is necessary to first identify the program statement(s) that are in error and are responsible for the failure, the error can then be fixed.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We have some important approaches that are available to identify the error locations. </a:t>
            </a:r>
            <a:br>
              <a:rPr lang="en-US" sz="2800" dirty="0" smtClean="0"/>
            </a:br>
            <a:r>
              <a:rPr lang="en-US" sz="2800" dirty="0" smtClean="0"/>
              <a:t> </a:t>
            </a:r>
            <a:br>
              <a:rPr lang="en-US" sz="2800" b="1" u="sng" dirty="0" smtClean="0">
                <a:solidFill>
                  <a:srgbClr val="0070C0"/>
                </a:solidFill>
              </a:rPr>
            </a:br>
            <a:endParaRPr lang="en-US" sz="2800" b="1" u="sng" dirty="0">
              <a:solidFill>
                <a:srgbClr val="0070C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9600" b="1" dirty="0" smtClean="0">
                <a:solidFill>
                  <a:schemeClr val="tx1"/>
                </a:solidFill>
                <a:latin typeface="Times New Roman" panose="02020603050405020304" pitchFamily="18" charset="0"/>
                <a:cs typeface="Times New Roman" panose="02020603050405020304" pitchFamily="18" charset="0"/>
              </a:rPr>
              <a:t>Debugging Approaches</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following are some of the approaches that are popularly adopted by the programmers for debugging: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9600" b="1" dirty="0" smtClean="0">
                <a:solidFill>
                  <a:schemeClr val="tx1"/>
                </a:solidFill>
              </a:rPr>
              <a:t>Brute force method</a:t>
            </a:r>
            <a:r>
              <a:rPr lang="en-US" sz="9600" dirty="0" smtClean="0">
                <a:solidFill>
                  <a:schemeClr val="tx1"/>
                </a:solidFill>
              </a:rPr>
              <a:t> :</a:t>
            </a:r>
            <a:endParaRPr lang="en-US" sz="9600" dirty="0" smtClean="0">
              <a:solidFill>
                <a:schemeClr val="tx1"/>
              </a:solidFill>
            </a:endParaRPr>
          </a:p>
          <a:p>
            <a:pPr algn="l"/>
            <a:r>
              <a:rPr lang="en-US" sz="9600" dirty="0" smtClean="0">
                <a:solidFill>
                  <a:schemeClr val="tx1"/>
                </a:solidFill>
              </a:rPr>
              <a:t>	</a:t>
            </a:r>
            <a:r>
              <a:rPr lang="en-US" sz="9600" dirty="0" smtClean="0"/>
              <a:t> </a:t>
            </a:r>
            <a:r>
              <a:rPr lang="en-US" sz="9600" dirty="0" smtClean="0">
                <a:solidFill>
                  <a:schemeClr val="tx1"/>
                </a:solidFill>
                <a:latin typeface="Times New Roman" panose="02020603050405020304" pitchFamily="18" charset="0"/>
                <a:cs typeface="Times New Roman" panose="02020603050405020304" pitchFamily="18" charset="0"/>
              </a:rPr>
              <a:t>This is the most common method of debugging but is the 	least efficient method. In this approach, print statements are 	inserted throughout the program to print the intermediate 	values with the hope that some of the printed values will help 	to identify the statement in error. </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b="1" dirty="0" smtClean="0">
                <a:solidFill>
                  <a:schemeClr val="tx1"/>
                </a:solidFill>
                <a:latin typeface="Times New Roman" panose="02020603050405020304" pitchFamily="18" charset="0"/>
                <a:cs typeface="Times New Roman" panose="02020603050405020304" pitchFamily="18" charset="0"/>
              </a:rPr>
              <a:t>Backtracking</a:t>
            </a:r>
            <a:r>
              <a:rPr lang="en-US" sz="9600" dirty="0" smtClean="0">
                <a:solidFill>
                  <a:schemeClr val="tx1"/>
                </a:solidFill>
                <a:latin typeface="Times New Roman" panose="02020603050405020304" pitchFamily="18" charset="0"/>
                <a:cs typeface="Times New Roman" panose="02020603050405020304" pitchFamily="18" charset="0"/>
              </a:rPr>
              <a:t> :</a:t>
            </a:r>
            <a:br>
              <a:rPr lang="en-US" sz="9600" dirty="0" smtClean="0"/>
            </a:br>
            <a:r>
              <a:rPr lang="en-US" sz="9600" dirty="0" smtClean="0"/>
              <a:t> 	</a:t>
            </a:r>
            <a:r>
              <a:rPr lang="en-US" sz="9600" dirty="0" smtClean="0">
                <a:solidFill>
                  <a:schemeClr val="tx1"/>
                </a:solidFill>
                <a:latin typeface="Times New Roman" panose="02020603050405020304" pitchFamily="18" charset="0"/>
                <a:cs typeface="Times New Roman" panose="02020603050405020304" pitchFamily="18" charset="0"/>
              </a:rPr>
              <a:t>This is also a fairly common approach. In this approach, 	starting from the statement at which an error symptom has 	been observed, the source code is traced backwards until the 	error is discovered. </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r>
              <a:rPr lang="en-US" sz="112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--&gt;</a:t>
            </a:r>
            <a:r>
              <a:rPr lang="en-US" sz="28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b="1" dirty="0" smtClean="0">
                <a:solidFill>
                  <a:schemeClr val="tx1"/>
                </a:solidFill>
                <a:latin typeface="Times New Roman" panose="02020603050405020304" pitchFamily="18" charset="0"/>
                <a:cs typeface="Times New Roman" panose="02020603050405020304" pitchFamily="18" charset="0"/>
              </a:rPr>
              <a:t>Cause elimination method</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In this approach, once a failure is observed, the 	symptoms of the failure are noted.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Based on the failure symptoms, the causes which could 	possibly have contributed  to the symptom is developed and  	tests are conducted to eliminate each.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A related technique of identification of the error from the 	error symptom is the software fault tree analysis.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r>
              <a:rPr lang="en-US" sz="9600" dirty="0" smtClean="0"/>
            </a:br>
            <a:r>
              <a:rPr lang="en-US" sz="9600" dirty="0" smtClean="0">
                <a:solidFill>
                  <a:schemeClr val="tx1"/>
                </a:solidFill>
              </a:rPr>
              <a:t> </a:t>
            </a:r>
            <a:r>
              <a:rPr lang="en-US" sz="9600" dirty="0" smtClean="0">
                <a:solidFill>
                  <a:schemeClr val="tx1"/>
                </a:solidFill>
                <a:sym typeface="Wingdings" panose="05000000000000000000" pitchFamily="2" charset="2"/>
              </a:rPr>
              <a:t> </a:t>
            </a:r>
            <a:r>
              <a:rPr lang="en-US" sz="9600" b="1" dirty="0" smtClean="0">
                <a:solidFill>
                  <a:schemeClr val="tx1"/>
                </a:solidFill>
                <a:latin typeface="Times New Roman" panose="02020603050405020304" pitchFamily="18" charset="0"/>
                <a:cs typeface="Times New Roman" panose="02020603050405020304" pitchFamily="18" charset="0"/>
              </a:rPr>
              <a:t>Program slicing</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Program slicing makes use of the fact that an error in the 	value of a variable can be caused by the statements on</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which it is data dependent.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10000"/>
          </a:bodyPr>
          <a:lstStyle/>
          <a:p>
            <a:pPr algn="l">
              <a:buFont typeface="Wingdings" panose="05000000000000000000" pitchFamily="2" charset="2"/>
              <a:buChar char="Ø"/>
            </a:pPr>
            <a:r>
              <a:rPr lang="en-US" sz="2800" b="1" dirty="0" smtClean="0">
                <a:solidFill>
                  <a:schemeClr val="tx1"/>
                </a:solidFill>
                <a:latin typeface="Times New Roman" panose="02020603050405020304" pitchFamily="18" charset="0"/>
                <a:cs typeface="Times New Roman" panose="02020603050405020304" pitchFamily="18" charset="0"/>
              </a:rPr>
              <a:t> Debugging Guidelines</a:t>
            </a:r>
            <a:r>
              <a:rPr lang="en-US" sz="2800" dirty="0" smtClean="0">
                <a:solidFill>
                  <a:schemeClr val="tx1"/>
                </a:solidFill>
                <a:latin typeface="Times New Roman" panose="02020603050405020304" pitchFamily="18" charset="0"/>
                <a:cs typeface="Times New Roman" panose="02020603050405020304" pitchFamily="18" charset="0"/>
              </a:rPr>
              <a:t> :</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Debugging is often carried out by programmers based on their </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experience.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The following are some general guidelines for effective debugging: </a:t>
            </a:r>
            <a:br>
              <a:rPr lang="en-US" sz="2600" dirty="0" smtClean="0"/>
            </a:br>
            <a:r>
              <a:rPr lang="en-US" sz="2600" dirty="0" smtClean="0"/>
              <a:t> </a:t>
            </a:r>
            <a:endParaRPr lang="en-US" sz="2600" dirty="0" smtClean="0"/>
          </a:p>
          <a:p>
            <a:pPr algn="l"/>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Many times debugging requires a thorough understanding of the</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program design. Trying to debug based on a partial understanding of</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the program design may require an inordinate amount of effort to be</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put into debugging even for simple problems. </a:t>
            </a:r>
            <a:br>
              <a:rPr lang="en-US" sz="2600" dirty="0" smtClean="0"/>
            </a:br>
            <a:r>
              <a:rPr lang="en-US" sz="2600" dirty="0" smtClean="0"/>
              <a:t> </a:t>
            </a: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r>
              <a:rPr lang="en-US"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smtClean="0">
                <a:solidFill>
                  <a:schemeClr val="tx1"/>
                </a:solidFill>
                <a:latin typeface="Times New Roman" panose="02020603050405020304" pitchFamily="18" charset="0"/>
                <a:cs typeface="Times New Roman" panose="02020603050405020304" pitchFamily="18" charset="0"/>
              </a:rPr>
              <a:t>Debugging may sometimes even require full redesign of the system. In such cases, a common mistakes that novice programmers often make is attempting not to fix the error but its symptoms</a:t>
            </a:r>
            <a:r>
              <a:rPr lang="en-US" dirty="0" smtClean="0"/>
              <a:t>. </a:t>
            </a:r>
            <a:endParaRPr lang="en-US" dirty="0" smtClean="0"/>
          </a:p>
          <a:p>
            <a:pPr algn="l">
              <a:buFont typeface="Wingdings" panose="05000000000000000000" pitchFamily="2" charset="2"/>
              <a:buChar char="§"/>
            </a:pPr>
            <a:endParaRPr lang="en-US" sz="600" dirty="0" smtClean="0"/>
          </a:p>
          <a:p>
            <a:pPr algn="l"/>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One must be beware of the possibility that an error correction may introduce new errors. Therefore after every round of error-fixing, regression testing must be carried out. </a:t>
            </a:r>
            <a:br>
              <a:rPr lang="en-US" dirty="0" smtClean="0"/>
            </a:br>
            <a:r>
              <a:rPr lang="en-US" dirty="0" smtClean="0"/>
              <a:t> </a:t>
            </a:r>
            <a:br>
              <a:rPr lang="en-US" dirty="0" smtClean="0"/>
            </a:b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4.8. PROGRAM ANALYSIS TOOLS</a:t>
            </a:r>
            <a:r>
              <a:rPr lang="en-US" sz="11200" u="sng" dirty="0" smtClean="0">
                <a:solidFill>
                  <a:srgbClr val="0070C0"/>
                </a:solidFill>
                <a:latin typeface="Times New Roman" panose="02020603050405020304" pitchFamily="18" charset="0"/>
                <a:cs typeface="Times New Roman" panose="02020603050405020304" pitchFamily="18" charset="0"/>
              </a:rPr>
              <a:t> </a:t>
            </a:r>
            <a:endParaRPr lang="en-US" sz="11200" u="sng" dirty="0" smtClean="0">
              <a:solidFill>
                <a:srgbClr val="0070C0"/>
              </a:solidFill>
              <a:latin typeface="Times New Roman" panose="02020603050405020304" pitchFamily="18" charset="0"/>
              <a:cs typeface="Times New Roman" panose="02020603050405020304" pitchFamily="18" charset="0"/>
            </a:endParaRPr>
          </a:p>
          <a:p>
            <a:endParaRPr lang="en-US" sz="2800" u="sng" dirty="0" smtClean="0">
              <a:solidFill>
                <a:srgbClr val="0070C0"/>
              </a:solidFill>
              <a:latin typeface="Times New Roman" panose="02020603050405020304" pitchFamily="18" charset="0"/>
              <a:cs typeface="Times New Roman" panose="02020603050405020304" pitchFamily="18" charset="0"/>
            </a:endParaRPr>
          </a:p>
          <a:p>
            <a:endParaRPr lang="en-US" sz="800"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A program analysis tool usually is an automated tool that takes either the source code or the executable code of a program as input and produces reports regarding several important characteristics of the program, such as its size, complexity etc.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P</a:t>
            </a:r>
            <a:r>
              <a:rPr lang="en-US" sz="9600" dirty="0" smtClean="0">
                <a:solidFill>
                  <a:schemeClr val="tx1"/>
                </a:solidFill>
              </a:rPr>
              <a:t>rogram analysis tools are classified into two broad categories: </a:t>
            </a:r>
            <a:endParaRPr lang="en-US" sz="9600" dirty="0" smtClean="0">
              <a:solidFill>
                <a:schemeClr val="tx1"/>
              </a:solidFill>
            </a:endParaRPr>
          </a:p>
          <a:p>
            <a:pPr algn="l"/>
            <a:endParaRPr lang="en-US" sz="9600" dirty="0" smtClean="0">
              <a:solidFill>
                <a:schemeClr val="tx1"/>
              </a:solidFill>
            </a:endParaRPr>
          </a:p>
          <a:p>
            <a:pPr algn="l"/>
            <a:r>
              <a:rPr lang="en-US" sz="9600" dirty="0" smtClean="0">
                <a:solidFill>
                  <a:schemeClr val="tx1"/>
                </a:solidFill>
              </a:rPr>
              <a:t>		</a:t>
            </a:r>
            <a:r>
              <a:rPr lang="en-US" sz="9600" dirty="0" smtClean="0">
                <a:solidFill>
                  <a:schemeClr val="tx1"/>
                </a:solidFill>
                <a:sym typeface="Wingdings" panose="05000000000000000000" pitchFamily="2" charset="2"/>
              </a:rPr>
              <a:t> </a:t>
            </a:r>
            <a:r>
              <a:rPr lang="en-US" sz="9600" dirty="0" smtClean="0">
                <a:solidFill>
                  <a:schemeClr val="tx1"/>
                </a:solidFill>
              </a:rPr>
              <a:t>Static analysis tools</a:t>
            </a:r>
            <a:endParaRPr lang="en-US" sz="9600" dirty="0" smtClean="0">
              <a:solidFill>
                <a:schemeClr val="tx1"/>
              </a:solidFill>
            </a:endParaRPr>
          </a:p>
          <a:p>
            <a:pPr algn="l"/>
            <a:br>
              <a:rPr lang="en-US" sz="9600" dirty="0" smtClean="0">
                <a:solidFill>
                  <a:schemeClr val="tx1"/>
                </a:solidFill>
              </a:rPr>
            </a:br>
            <a:r>
              <a:rPr lang="en-US" sz="9600" dirty="0" smtClean="0">
                <a:solidFill>
                  <a:schemeClr val="tx1"/>
                </a:solidFill>
              </a:rPr>
              <a:t>		</a:t>
            </a:r>
            <a:r>
              <a:rPr lang="en-US" sz="9600" dirty="0" smtClean="0">
                <a:solidFill>
                  <a:schemeClr val="tx1"/>
                </a:solidFill>
                <a:sym typeface="Wingdings" panose="05000000000000000000" pitchFamily="2" charset="2"/>
              </a:rPr>
              <a:t> </a:t>
            </a:r>
            <a:r>
              <a:rPr lang="en-US" sz="9600" dirty="0" smtClean="0">
                <a:solidFill>
                  <a:schemeClr val="tx1"/>
                </a:solidFill>
              </a:rPr>
              <a:t>Dynamic analysis tools </a:t>
            </a:r>
            <a:br>
              <a:rPr lang="en-US" sz="9600" dirty="0" smtClean="0"/>
            </a:br>
            <a:br>
              <a:rPr lang="en-US" sz="7400" dirty="0" smtClean="0"/>
            </a:br>
            <a:br>
              <a:rPr lang="en-US" sz="2800" dirty="0" smtClean="0"/>
            </a:br>
            <a:br>
              <a:rPr lang="en-US" sz="2800" dirty="0" smtClean="0"/>
            </a:br>
            <a:br>
              <a:rPr lang="en-US" sz="2800" dirty="0" smtClean="0"/>
            </a:br>
            <a:br>
              <a:rPr lang="en-US" sz="2800" u="sng" dirty="0" smtClean="0">
                <a:solidFill>
                  <a:srgbClr val="0070C0"/>
                </a:solidFill>
                <a:latin typeface="Times New Roman" panose="02020603050405020304" pitchFamily="18" charset="0"/>
                <a:cs typeface="Times New Roman" panose="02020603050405020304" pitchFamily="18" charset="0"/>
              </a:rPr>
            </a:br>
            <a:endParaRPr lang="en-US" sz="2800"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62500" lnSpcReduction="20000"/>
          </a:bodyPr>
          <a:lstStyle/>
          <a:p>
            <a:pPr algn="l"/>
            <a:r>
              <a:rPr lang="en-US" sz="38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4500" b="1" dirty="0" smtClean="0">
                <a:solidFill>
                  <a:schemeClr val="tx1"/>
                </a:solidFill>
                <a:latin typeface="Times New Roman" panose="02020603050405020304" pitchFamily="18" charset="0"/>
                <a:cs typeface="Times New Roman" panose="02020603050405020304" pitchFamily="18" charset="0"/>
              </a:rPr>
              <a:t>Static Analysis Tools</a:t>
            </a:r>
            <a:r>
              <a:rPr lang="en-US" sz="4500" dirty="0" smtClean="0">
                <a:solidFill>
                  <a:schemeClr val="tx1"/>
                </a:solidFill>
                <a:latin typeface="Times New Roman" panose="02020603050405020304" pitchFamily="18" charset="0"/>
                <a:cs typeface="Times New Roman" panose="02020603050405020304" pitchFamily="18" charset="0"/>
              </a:rPr>
              <a:t> :</a:t>
            </a:r>
            <a:endParaRPr lang="en-US" sz="4500" dirty="0" smtClean="0">
              <a:solidFill>
                <a:schemeClr val="tx1"/>
              </a:solidFill>
              <a:latin typeface="Times New Roman" panose="02020603050405020304" pitchFamily="18" charset="0"/>
              <a:cs typeface="Times New Roman" panose="02020603050405020304" pitchFamily="18" charset="0"/>
            </a:endParaRPr>
          </a:p>
          <a:p>
            <a:pPr algn="l"/>
            <a:endParaRPr lang="en-US" sz="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 Static program analysis tools assess and compute various characteristics of a program without executing it. </a:t>
            </a:r>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 Typically, static analysis tools </a:t>
            </a:r>
            <a:r>
              <a:rPr lang="en-US" sz="3800" dirty="0" err="1" smtClean="0">
                <a:solidFill>
                  <a:schemeClr val="tx1"/>
                </a:solidFill>
                <a:latin typeface="Times New Roman" panose="02020603050405020304" pitchFamily="18" charset="0"/>
                <a:cs typeface="Times New Roman" panose="02020603050405020304" pitchFamily="18" charset="0"/>
              </a:rPr>
              <a:t>analyse</a:t>
            </a:r>
            <a:r>
              <a:rPr lang="en-US" sz="3800" dirty="0" smtClean="0">
                <a:solidFill>
                  <a:schemeClr val="tx1"/>
                </a:solidFill>
                <a:latin typeface="Times New Roman" panose="02020603050405020304" pitchFamily="18" charset="0"/>
                <a:cs typeface="Times New Roman" panose="02020603050405020304" pitchFamily="18" charset="0"/>
              </a:rPr>
              <a:t> the source code to compute certain metrics </a:t>
            </a:r>
            <a:r>
              <a:rPr lang="en-US" sz="3800" dirty="0" err="1" smtClean="0">
                <a:solidFill>
                  <a:schemeClr val="tx1"/>
                </a:solidFill>
                <a:latin typeface="Times New Roman" panose="02020603050405020304" pitchFamily="18" charset="0"/>
                <a:cs typeface="Times New Roman" panose="02020603050405020304" pitchFamily="18" charset="0"/>
              </a:rPr>
              <a:t>characterising</a:t>
            </a:r>
            <a:r>
              <a:rPr lang="en-US" sz="3800" dirty="0" smtClean="0">
                <a:solidFill>
                  <a:schemeClr val="tx1"/>
                </a:solidFill>
                <a:latin typeface="Times New Roman" panose="02020603050405020304" pitchFamily="18" charset="0"/>
                <a:cs typeface="Times New Roman" panose="02020603050405020304" pitchFamily="18" charset="0"/>
              </a:rPr>
              <a:t> the source code (such as size, </a:t>
            </a:r>
            <a:r>
              <a:rPr lang="en-US" sz="3800" dirty="0" err="1" smtClean="0">
                <a:solidFill>
                  <a:schemeClr val="tx1"/>
                </a:solidFill>
                <a:latin typeface="Times New Roman" panose="02020603050405020304" pitchFamily="18" charset="0"/>
                <a:cs typeface="Times New Roman" panose="02020603050405020304" pitchFamily="18" charset="0"/>
              </a:rPr>
              <a:t>cyclomatic</a:t>
            </a:r>
            <a:r>
              <a:rPr lang="en-US" sz="3800" dirty="0" smtClean="0">
                <a:solidFill>
                  <a:schemeClr val="tx1"/>
                </a:solidFill>
                <a:latin typeface="Times New Roman" panose="02020603050405020304" pitchFamily="18" charset="0"/>
                <a:cs typeface="Times New Roman" panose="02020603050405020304" pitchFamily="18" charset="0"/>
              </a:rPr>
              <a:t> complexity, etc.) and also report certain analytical conclusions. </a:t>
            </a:r>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These also check the conformance of the code with the prescribed coding standards. </a:t>
            </a:r>
            <a:br>
              <a:rPr lang="en-US" sz="3800" dirty="0" smtClean="0"/>
            </a:br>
            <a:br>
              <a:rPr lang="en-US" dirty="0" smtClean="0"/>
            </a:br>
            <a:br>
              <a:rPr lang="en-US" dirty="0" smtClean="0"/>
            </a:br>
            <a:br>
              <a:rPr lang="en-US" dirty="0" smtClean="0"/>
            </a:b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lnSpcReduction="1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Static analysis tools often </a:t>
            </a:r>
            <a:r>
              <a:rPr lang="en-US" sz="2400" dirty="0" err="1" smtClean="0">
                <a:solidFill>
                  <a:schemeClr val="tx1"/>
                </a:solidFill>
                <a:latin typeface="Times New Roman" panose="02020603050405020304" pitchFamily="18" charset="0"/>
                <a:cs typeface="Times New Roman" panose="02020603050405020304" pitchFamily="18" charset="0"/>
              </a:rPr>
              <a:t>summarise</a:t>
            </a:r>
            <a:r>
              <a:rPr lang="en-US" sz="2400" dirty="0" smtClean="0">
                <a:solidFill>
                  <a:schemeClr val="tx1"/>
                </a:solidFill>
                <a:latin typeface="Times New Roman" panose="02020603050405020304" pitchFamily="18" charset="0"/>
                <a:cs typeface="Times New Roman" panose="02020603050405020304" pitchFamily="18" charset="0"/>
              </a:rPr>
              <a:t> the results of analysis of every</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function in a polar chart known as </a:t>
            </a:r>
            <a:r>
              <a:rPr lang="en-US" sz="2400" dirty="0" err="1" smtClean="0">
                <a:solidFill>
                  <a:schemeClr val="tx1"/>
                </a:solidFill>
                <a:latin typeface="Times New Roman" panose="02020603050405020304" pitchFamily="18" charset="0"/>
                <a:cs typeface="Times New Roman" panose="02020603050405020304" pitchFamily="18" charset="0"/>
              </a:rPr>
              <a:t>Kiviat</a:t>
            </a:r>
            <a:r>
              <a:rPr lang="en-US" sz="2400" dirty="0" smtClean="0">
                <a:solidFill>
                  <a:schemeClr val="tx1"/>
                </a:solidFill>
                <a:latin typeface="Times New Roman" panose="02020603050405020304" pitchFamily="18" charset="0"/>
                <a:cs typeface="Times New Roman" panose="02020603050405020304" pitchFamily="18" charset="0"/>
              </a:rPr>
              <a:t> Chart.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 </a:t>
            </a:r>
            <a:r>
              <a:rPr lang="en-US" sz="2400" dirty="0" err="1" smtClean="0">
                <a:solidFill>
                  <a:schemeClr val="tx1"/>
                </a:solidFill>
                <a:latin typeface="Times New Roman" panose="02020603050405020304" pitchFamily="18" charset="0"/>
                <a:cs typeface="Times New Roman" panose="02020603050405020304" pitchFamily="18" charset="0"/>
              </a:rPr>
              <a:t>Kiviat</a:t>
            </a:r>
            <a:r>
              <a:rPr lang="en-US" sz="2400" dirty="0" smtClean="0">
                <a:solidFill>
                  <a:schemeClr val="tx1"/>
                </a:solidFill>
                <a:latin typeface="Times New Roman" panose="02020603050405020304" pitchFamily="18" charset="0"/>
                <a:cs typeface="Times New Roman" panose="02020603050405020304" pitchFamily="18" charset="0"/>
              </a:rPr>
              <a:t> Chart typically shows the </a:t>
            </a:r>
            <a:r>
              <a:rPr lang="en-US" sz="2400" dirty="0" err="1" smtClean="0">
                <a:solidFill>
                  <a:schemeClr val="tx1"/>
                </a:solidFill>
                <a:latin typeface="Times New Roman" panose="02020603050405020304" pitchFamily="18" charset="0"/>
                <a:cs typeface="Times New Roman" panose="02020603050405020304" pitchFamily="18" charset="0"/>
              </a:rPr>
              <a:t>analysed</a:t>
            </a:r>
            <a:r>
              <a:rPr lang="en-US" sz="2400" dirty="0" smtClean="0">
                <a:solidFill>
                  <a:schemeClr val="tx1"/>
                </a:solidFill>
                <a:latin typeface="Times New Roman" panose="02020603050405020304" pitchFamily="18" charset="0"/>
                <a:cs typeface="Times New Roman" panose="02020603050405020304" pitchFamily="18" charset="0"/>
              </a:rPr>
              <a:t> values for </a:t>
            </a:r>
            <a:r>
              <a:rPr lang="en-US" sz="2400" dirty="0" err="1" smtClean="0">
                <a:solidFill>
                  <a:schemeClr val="tx1"/>
                </a:solidFill>
                <a:latin typeface="Times New Roman" panose="02020603050405020304" pitchFamily="18" charset="0"/>
                <a:cs typeface="Times New Roman" panose="02020603050405020304" pitchFamily="18" charset="0"/>
              </a:rPr>
              <a:t>cyclomatic</a:t>
            </a:r>
            <a:r>
              <a:rPr lang="en-US" sz="2400" dirty="0" smtClean="0">
                <a:solidFill>
                  <a:schemeClr val="tx1"/>
                </a:solidFill>
                <a:latin typeface="Times New Roman" panose="02020603050405020304" pitchFamily="18" charset="0"/>
                <a:cs typeface="Times New Roman" panose="02020603050405020304" pitchFamily="18" charset="0"/>
              </a:rPr>
              <a:t> complexity, number of source lines, percentage of comment lines, Halstead’s metrics, etc.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 major practical limitation of the static analysis tools lies in their inability to </a:t>
            </a:r>
            <a:r>
              <a:rPr lang="en-US" sz="2400" dirty="0" err="1" smtClean="0">
                <a:solidFill>
                  <a:schemeClr val="tx1"/>
                </a:solidFill>
                <a:latin typeface="Times New Roman" panose="02020603050405020304" pitchFamily="18" charset="0"/>
                <a:cs typeface="Times New Roman" panose="02020603050405020304" pitchFamily="18" charset="0"/>
              </a:rPr>
              <a:t>analyse</a:t>
            </a:r>
            <a:r>
              <a:rPr lang="en-US" sz="2400" dirty="0" smtClean="0">
                <a:solidFill>
                  <a:schemeClr val="tx1"/>
                </a:solidFill>
                <a:latin typeface="Times New Roman" panose="02020603050405020304" pitchFamily="18" charset="0"/>
                <a:cs typeface="Times New Roman" panose="02020603050405020304" pitchFamily="18" charset="0"/>
              </a:rPr>
              <a:t> run-time information such as dynamic memory references. </a:t>
            </a:r>
            <a:br>
              <a:rPr lang="en-US" sz="2400" dirty="0" smtClean="0"/>
            </a:br>
            <a:r>
              <a:rPr lang="en-US" sz="2400" dirty="0" smtClean="0"/>
              <a:t> </a:t>
            </a:r>
            <a:br>
              <a:rPr lang="en-US" sz="2400" dirty="0" smtClean="0"/>
            </a:br>
            <a:endParaRPr lang="en-US" sz="2400" dirty="0" smtClean="0">
              <a:solidFill>
                <a:schemeClr val="tx1"/>
              </a:solidFill>
            </a:endParaRPr>
          </a:p>
          <a:p>
            <a:pPr algn="l"/>
            <a:endParaRPr lang="en-US" sz="2400" dirty="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a:buChar char="à"/>
            </a:pPr>
            <a:r>
              <a:rPr lang="en-US" sz="11200" b="1" dirty="0" smtClean="0">
                <a:solidFill>
                  <a:schemeClr val="tx1"/>
                </a:solidFill>
                <a:latin typeface="Times New Roman" panose="02020603050405020304" pitchFamily="18" charset="0"/>
                <a:cs typeface="Times New Roman" panose="02020603050405020304" pitchFamily="18" charset="0"/>
              </a:rPr>
              <a:t>Dynamic Analysis Tools</a:t>
            </a:r>
            <a:r>
              <a:rPr lang="en-US" sz="11200" dirty="0" smtClean="0">
                <a:solidFill>
                  <a:schemeClr val="tx1"/>
                </a:solidFill>
                <a:latin typeface="Times New Roman" panose="02020603050405020304" pitchFamily="18" charset="0"/>
                <a:cs typeface="Times New Roman" panose="02020603050405020304" pitchFamily="18" charset="0"/>
              </a:rPr>
              <a:t>  :</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endParaRPr lang="en-US" sz="2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Dynamic program analysis tools can be used to evaluate several program  characteristics based on an analysis of the run time </a:t>
            </a:r>
            <a:r>
              <a:rPr lang="en-US" sz="9600" dirty="0" err="1" smtClean="0">
                <a:solidFill>
                  <a:schemeClr val="tx1"/>
                </a:solidFill>
                <a:latin typeface="Times New Roman" panose="02020603050405020304" pitchFamily="18" charset="0"/>
                <a:cs typeface="Times New Roman" panose="02020603050405020304" pitchFamily="18" charset="0"/>
              </a:rPr>
              <a:t>behaviour</a:t>
            </a:r>
            <a:r>
              <a:rPr lang="en-US" sz="9600" dirty="0" smtClean="0">
                <a:solidFill>
                  <a:schemeClr val="tx1"/>
                </a:solidFill>
                <a:latin typeface="Times New Roman" panose="02020603050405020304" pitchFamily="18" charset="0"/>
                <a:cs typeface="Times New Roman" panose="02020603050405020304" pitchFamily="18" charset="0"/>
              </a:rPr>
              <a:t> of a program.</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These tools usually record and </a:t>
            </a:r>
            <a:r>
              <a:rPr lang="en-US" sz="9600" dirty="0" err="1" smtClean="0">
                <a:solidFill>
                  <a:schemeClr val="tx1"/>
                </a:solidFill>
                <a:latin typeface="Times New Roman" panose="02020603050405020304" pitchFamily="18" charset="0"/>
                <a:cs typeface="Times New Roman" panose="02020603050405020304" pitchFamily="18" charset="0"/>
              </a:rPr>
              <a:t>analyse</a:t>
            </a:r>
            <a:r>
              <a:rPr lang="en-US" sz="9600" dirty="0" smtClean="0">
                <a:solidFill>
                  <a:schemeClr val="tx1"/>
                </a:solidFill>
                <a:latin typeface="Times New Roman" panose="02020603050405020304" pitchFamily="18" charset="0"/>
                <a:cs typeface="Times New Roman" panose="02020603050405020304" pitchFamily="18" charset="0"/>
              </a:rPr>
              <a:t> the actual </a:t>
            </a:r>
            <a:r>
              <a:rPr lang="en-US" sz="9600" dirty="0" err="1" smtClean="0">
                <a:solidFill>
                  <a:schemeClr val="tx1"/>
                </a:solidFill>
                <a:latin typeface="Times New Roman" panose="02020603050405020304" pitchFamily="18" charset="0"/>
                <a:cs typeface="Times New Roman" panose="02020603050405020304" pitchFamily="18" charset="0"/>
              </a:rPr>
              <a:t>behaviour</a:t>
            </a:r>
            <a:r>
              <a:rPr lang="en-US" sz="9600" dirty="0" smtClean="0">
                <a:solidFill>
                  <a:schemeClr val="tx1"/>
                </a:solidFill>
                <a:latin typeface="Times New Roman" panose="02020603050405020304" pitchFamily="18" charset="0"/>
                <a:cs typeface="Times New Roman" panose="02020603050405020304" pitchFamily="18" charset="0"/>
              </a:rPr>
              <a:t> of a program while it is being executed.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48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Normally the dynamic analysis results are reported in the form of a</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histogram or pie chart to describe the structural coverage achieved for different modules of the program.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output of a dynamic analysis tool can be stored and printed easily to provide evidence that thorough testing has been carried out. </a:t>
            </a:r>
            <a:br>
              <a:rPr lang="en-US" sz="2800" dirty="0" smtClean="0"/>
            </a:br>
            <a:endParaRPr lang="en-US" sz="2800" dirty="0" smtClean="0">
              <a:solidFill>
                <a:schemeClr val="tx1"/>
              </a:solidFill>
              <a:latin typeface="Times New Roman" panose="02020603050405020304" pitchFamily="18" charset="0"/>
              <a:cs typeface="Times New Roman" panose="02020603050405020304" pitchFamily="18" charset="0"/>
            </a:endParaRPr>
          </a:p>
          <a:p>
            <a:pPr algn="l"/>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9600" b="1" dirty="0" smtClean="0">
                <a:solidFill>
                  <a:schemeClr val="tx1"/>
                </a:solidFill>
                <a:latin typeface="Times New Roman" panose="02020603050405020304" pitchFamily="18" charset="0"/>
                <a:cs typeface="Times New Roman" panose="02020603050405020304" pitchFamily="18" charset="0"/>
              </a:rPr>
              <a:t>Representative coding guidelines:</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The following are some representative coding guidelines that are recommended by many software development organizations.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9600" dirty="0" smtClean="0">
              <a:solidFill>
                <a:schemeClr val="tx1"/>
              </a:solidFill>
              <a:latin typeface="Times New Roman" panose="02020603050405020304" pitchFamily="18" charset="0"/>
              <a:cs typeface="Times New Roman" panose="02020603050405020304" pitchFamily="18" charset="0"/>
            </a:endParaRPr>
          </a:p>
          <a:p>
            <a:pPr marL="514350" indent="-514350" algn="l">
              <a:buAutoNum type="romanLcParenBoth"/>
            </a:pPr>
            <a:r>
              <a:rPr lang="en-US" sz="9600" b="1" dirty="0" smtClean="0">
                <a:solidFill>
                  <a:schemeClr val="tx1"/>
                </a:solidFill>
                <a:latin typeface="Times New Roman" panose="02020603050405020304" pitchFamily="18" charset="0"/>
                <a:cs typeface="Times New Roman" panose="02020603050405020304" pitchFamily="18" charset="0"/>
              </a:rPr>
              <a:t>Do not use a coding style that is too clever or too difficult to</a:t>
            </a:r>
            <a:br>
              <a:rPr lang="en-US" sz="9600" b="1" dirty="0" smtClean="0">
                <a:solidFill>
                  <a:schemeClr val="tx1"/>
                </a:solidFill>
                <a:latin typeface="Times New Roman" panose="02020603050405020304" pitchFamily="18" charset="0"/>
                <a:cs typeface="Times New Roman" panose="02020603050405020304" pitchFamily="18" charset="0"/>
              </a:rPr>
            </a:br>
            <a:r>
              <a:rPr lang="en-US" sz="9600" b="1" dirty="0" smtClean="0">
                <a:solidFill>
                  <a:schemeClr val="tx1"/>
                </a:solidFill>
                <a:latin typeface="Times New Roman" panose="02020603050405020304" pitchFamily="18" charset="0"/>
                <a:cs typeface="Times New Roman" panose="02020603050405020304" pitchFamily="18" charset="0"/>
              </a:rPr>
              <a:t>understand: </a:t>
            </a:r>
            <a:endParaRPr lang="en-US" sz="9600" b="1" dirty="0" smtClean="0">
              <a:solidFill>
                <a:schemeClr val="tx1"/>
              </a:solidFill>
              <a:latin typeface="Times New Roman" panose="02020603050405020304" pitchFamily="18" charset="0"/>
              <a:cs typeface="Times New Roman" panose="02020603050405020304" pitchFamily="18" charset="0"/>
            </a:endParaRPr>
          </a:p>
          <a:p>
            <a:pPr marL="514350" indent="-514350" algn="l"/>
            <a:r>
              <a:rPr lang="en-US" sz="9600" b="1"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Code should be easy to understand. </a:t>
            </a:r>
            <a:endParaRPr lang="en-US" sz="9600" dirty="0" smtClean="0">
              <a:solidFill>
                <a:schemeClr val="tx1"/>
              </a:solidFill>
              <a:latin typeface="Times New Roman" panose="02020603050405020304" pitchFamily="18" charset="0"/>
              <a:cs typeface="Times New Roman" panose="02020603050405020304" pitchFamily="18" charset="0"/>
            </a:endParaRPr>
          </a:p>
          <a:p>
            <a:pPr marL="514350" indent="-514350" algn="l"/>
            <a:endParaRPr lang="en-US" sz="9600" dirty="0" smtClean="0">
              <a:solidFill>
                <a:schemeClr val="tx1"/>
              </a:solidFill>
              <a:latin typeface="Times New Roman" panose="02020603050405020304" pitchFamily="18" charset="0"/>
              <a:cs typeface="Times New Roman" panose="02020603050405020304" pitchFamily="18" charset="0"/>
            </a:endParaRPr>
          </a:p>
          <a:p>
            <a:pPr marL="514350" indent="-514350" algn="l"/>
            <a:r>
              <a:rPr lang="en-US" sz="9600" b="1" dirty="0" smtClean="0">
                <a:solidFill>
                  <a:schemeClr val="tx1"/>
                </a:solidFill>
                <a:latin typeface="Times New Roman" panose="02020603050405020304" pitchFamily="18" charset="0"/>
                <a:cs typeface="Times New Roman" panose="02020603050405020304" pitchFamily="18" charset="0"/>
              </a:rPr>
              <a:t>(ii) Avoid obscure side effects: </a:t>
            </a:r>
            <a:endParaRPr lang="en-US" sz="9600" b="1" dirty="0" smtClean="0">
              <a:solidFill>
                <a:schemeClr val="tx1"/>
              </a:solidFill>
              <a:latin typeface="Times New Roman" panose="02020603050405020304" pitchFamily="18" charset="0"/>
              <a:cs typeface="Times New Roman" panose="02020603050405020304" pitchFamily="18" charset="0"/>
            </a:endParaRPr>
          </a:p>
          <a:p>
            <a:pPr marL="514350" indent="-514350" algn="l"/>
            <a:r>
              <a:rPr lang="en-US" sz="9600" b="1"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The side effects of a function call include modifications to the parameters passed by reference, modification of global variables, and I/O operations. </a:t>
            </a:r>
            <a:br>
              <a:rPr lang="en-US" sz="2800" dirty="0" smtClean="0"/>
            </a:br>
            <a:br>
              <a:rPr lang="en-US" sz="2800" dirty="0" smtClean="0"/>
            </a:br>
            <a:br>
              <a:rPr lang="en-US" sz="2800" dirty="0" smtClean="0"/>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r>
              <a:rPr lang="en-US" sz="11200" b="1" u="sng" dirty="0" smtClean="0">
                <a:solidFill>
                  <a:srgbClr val="0070C0"/>
                </a:solidFill>
                <a:latin typeface="Times New Roman" panose="02020603050405020304" pitchFamily="18" charset="0"/>
                <a:cs typeface="Times New Roman" panose="02020603050405020304" pitchFamily="18" charset="0"/>
              </a:rPr>
              <a:t>4.9. INTEGRATION </a:t>
            </a:r>
            <a:r>
              <a:rPr lang="en-US" sz="11200" b="1" u="sng" dirty="0" smtClean="0">
                <a:solidFill>
                  <a:srgbClr val="0070C0"/>
                </a:solidFill>
                <a:latin typeface="Times New Roman" panose="02020603050405020304" pitchFamily="18" charset="0"/>
                <a:cs typeface="Times New Roman" panose="02020603050405020304" pitchFamily="18" charset="0"/>
              </a:rPr>
              <a:t>TESTING</a:t>
            </a:r>
            <a:endParaRPr lang="en-US" sz="11200" b="1" u="sng" dirty="0" smtClean="0">
              <a:solidFill>
                <a:srgbClr val="0070C0"/>
              </a:solidFill>
              <a:latin typeface="Times New Roman" panose="02020603050405020304" pitchFamily="18" charset="0"/>
              <a:cs typeface="Times New Roman" panose="02020603050405020304" pitchFamily="18" charset="0"/>
            </a:endParaRPr>
          </a:p>
          <a:p>
            <a:endParaRPr lang="en-US" sz="4400" b="1" u="sng" dirty="0" smtClean="0">
              <a:solidFill>
                <a:srgbClr val="0070C0"/>
              </a:solidFill>
              <a:latin typeface="Times New Roman" panose="02020603050405020304" pitchFamily="18" charset="0"/>
              <a:cs typeface="Times New Roman" panose="02020603050405020304" pitchFamily="18" charset="0"/>
            </a:endParaRPr>
          </a:p>
          <a:p>
            <a:endParaRPr lang="en-US" sz="2800" b="1"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Integration </a:t>
            </a:r>
            <a:r>
              <a:rPr lang="en-US" sz="9600" dirty="0" smtClean="0">
                <a:solidFill>
                  <a:schemeClr val="tx1"/>
                </a:solidFill>
                <a:latin typeface="Times New Roman" panose="02020603050405020304" pitchFamily="18" charset="0"/>
                <a:cs typeface="Times New Roman" panose="02020603050405020304" pitchFamily="18" charset="0"/>
              </a:rPr>
              <a:t>testing is carried out after all (or at least some of ) the </a:t>
            </a:r>
            <a:r>
              <a:rPr lang="en-US" sz="9600" dirty="0" smtClean="0">
                <a:solidFill>
                  <a:schemeClr val="tx1"/>
                </a:solidFill>
                <a:latin typeface="Times New Roman" panose="02020603050405020304" pitchFamily="18" charset="0"/>
                <a:cs typeface="Times New Roman" panose="02020603050405020304" pitchFamily="18" charset="0"/>
              </a:rPr>
              <a:t>modules have </a:t>
            </a:r>
            <a:r>
              <a:rPr lang="en-US" sz="9600" dirty="0" smtClean="0">
                <a:solidFill>
                  <a:schemeClr val="tx1"/>
                </a:solidFill>
                <a:latin typeface="Times New Roman" panose="02020603050405020304" pitchFamily="18" charset="0"/>
                <a:cs typeface="Times New Roman" panose="02020603050405020304" pitchFamily="18" charset="0"/>
              </a:rPr>
              <a:t>been unit tested.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5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Successful </a:t>
            </a:r>
            <a:r>
              <a:rPr lang="en-US" sz="9600" dirty="0" smtClean="0">
                <a:solidFill>
                  <a:schemeClr val="tx1"/>
                </a:solidFill>
                <a:latin typeface="Times New Roman" panose="02020603050405020304" pitchFamily="18" charset="0"/>
                <a:cs typeface="Times New Roman" panose="02020603050405020304" pitchFamily="18" charset="0"/>
              </a:rPr>
              <a:t>completion of unit testing, to a </a:t>
            </a:r>
            <a:r>
              <a:rPr lang="en-US" sz="9600" dirty="0" smtClean="0">
                <a:solidFill>
                  <a:schemeClr val="tx1"/>
                </a:solidFill>
                <a:latin typeface="Times New Roman" panose="02020603050405020304" pitchFamily="18" charset="0"/>
                <a:cs typeface="Times New Roman" panose="02020603050405020304" pitchFamily="18" charset="0"/>
              </a:rPr>
              <a:t>large extent</a:t>
            </a:r>
            <a:r>
              <a:rPr lang="en-US" sz="9600" dirty="0" smtClean="0">
                <a:solidFill>
                  <a:schemeClr val="tx1"/>
                </a:solidFill>
                <a:latin typeface="Times New Roman" panose="02020603050405020304" pitchFamily="18" charset="0"/>
                <a:cs typeface="Times New Roman" panose="02020603050405020304" pitchFamily="18" charset="0"/>
              </a:rPr>
              <a:t>, ensures that the unit (or module) as a whole works satisfactorily.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In this </a:t>
            </a:r>
            <a:r>
              <a:rPr lang="en-US" sz="9600" dirty="0" smtClean="0">
                <a:solidFill>
                  <a:schemeClr val="tx1"/>
                </a:solidFill>
                <a:latin typeface="Times New Roman" panose="02020603050405020304" pitchFamily="18" charset="0"/>
                <a:cs typeface="Times New Roman" panose="02020603050405020304" pitchFamily="18" charset="0"/>
              </a:rPr>
              <a:t>context, the objective of integration testing is to detect the errors at </a:t>
            </a:r>
            <a:r>
              <a:rPr lang="en-US" sz="9600" dirty="0" smtClean="0">
                <a:solidFill>
                  <a:schemeClr val="tx1"/>
                </a:solidFill>
                <a:latin typeface="Times New Roman" panose="02020603050405020304" pitchFamily="18" charset="0"/>
                <a:cs typeface="Times New Roman" panose="02020603050405020304" pitchFamily="18" charset="0"/>
              </a:rPr>
              <a:t>the module </a:t>
            </a:r>
            <a:r>
              <a:rPr lang="en-US" sz="9600" dirty="0" smtClean="0">
                <a:solidFill>
                  <a:schemeClr val="tx1"/>
                </a:solidFill>
                <a:latin typeface="Times New Roman" panose="02020603050405020304" pitchFamily="18" charset="0"/>
                <a:cs typeface="Times New Roman" panose="02020603050405020304" pitchFamily="18" charset="0"/>
              </a:rPr>
              <a:t>interfaces (call parameters).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For </a:t>
            </a:r>
            <a:r>
              <a:rPr lang="en-US" sz="9600" dirty="0" smtClean="0">
                <a:solidFill>
                  <a:schemeClr val="tx1"/>
                </a:solidFill>
                <a:latin typeface="Times New Roman" panose="02020603050405020304" pitchFamily="18" charset="0"/>
                <a:cs typeface="Times New Roman" panose="02020603050405020304" pitchFamily="18" charset="0"/>
              </a:rPr>
              <a:t>example, it is checked that </a:t>
            </a:r>
            <a:r>
              <a:rPr lang="en-US" sz="9600" dirty="0" smtClean="0">
                <a:solidFill>
                  <a:schemeClr val="tx1"/>
                </a:solidFill>
                <a:latin typeface="Times New Roman" panose="02020603050405020304" pitchFamily="18" charset="0"/>
                <a:cs typeface="Times New Roman" panose="02020603050405020304" pitchFamily="18" charset="0"/>
              </a:rPr>
              <a:t>no parameter </a:t>
            </a:r>
            <a:r>
              <a:rPr lang="en-US" sz="9600" dirty="0" smtClean="0">
                <a:solidFill>
                  <a:schemeClr val="tx1"/>
                </a:solidFill>
                <a:latin typeface="Times New Roman" panose="02020603050405020304" pitchFamily="18" charset="0"/>
                <a:cs typeface="Times New Roman" panose="02020603050405020304" pitchFamily="18" charset="0"/>
              </a:rPr>
              <a:t>mismatch occurs when one module invokes the functionality </a:t>
            </a:r>
            <a:r>
              <a:rPr lang="en-US" sz="9600" dirty="0" smtClean="0">
                <a:solidFill>
                  <a:schemeClr val="tx1"/>
                </a:solidFill>
                <a:latin typeface="Times New Roman" panose="02020603050405020304" pitchFamily="18" charset="0"/>
                <a:cs typeface="Times New Roman" panose="02020603050405020304" pitchFamily="18" charset="0"/>
              </a:rPr>
              <a:t>of another </a:t>
            </a:r>
            <a:r>
              <a:rPr lang="en-US" sz="9600" dirty="0" smtClean="0">
                <a:solidFill>
                  <a:schemeClr val="tx1"/>
                </a:solidFill>
                <a:latin typeface="Times New Roman" panose="02020603050405020304" pitchFamily="18" charset="0"/>
                <a:cs typeface="Times New Roman" panose="02020603050405020304" pitchFamily="18" charset="0"/>
              </a:rPr>
              <a:t>module</a:t>
            </a:r>
            <a:r>
              <a:rPr lang="en-US" sz="9600" dirty="0" smtClean="0">
                <a:solidFill>
                  <a:schemeClr val="tx1"/>
                </a:solidFill>
                <a:latin typeface="Times New Roman" panose="02020603050405020304" pitchFamily="18" charset="0"/>
                <a:cs typeface="Times New Roman" panose="02020603050405020304" pitchFamily="18" charset="0"/>
              </a:rPr>
              <a:t>.</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Thus</a:t>
            </a:r>
            <a:r>
              <a:rPr lang="en-US" sz="2400" dirty="0" smtClean="0">
                <a:solidFill>
                  <a:schemeClr val="tx1"/>
                </a:solidFill>
                <a:latin typeface="Times New Roman" panose="02020603050405020304" pitchFamily="18" charset="0"/>
                <a:cs typeface="Times New Roman" panose="02020603050405020304" pitchFamily="18" charset="0"/>
              </a:rPr>
              <a:t>, the primary objective of integration testing is to test the module interfaces, i.e., there are no errors in parameter passing, when one module invokes the functionality of another module</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An important factor that guides the integration plan is the module dependency graph.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By </a:t>
            </a:r>
            <a:r>
              <a:rPr lang="en-US" sz="2400" dirty="0" smtClean="0">
                <a:solidFill>
                  <a:schemeClr val="tx1"/>
                </a:solidFill>
                <a:latin typeface="Times New Roman" panose="02020603050405020304" pitchFamily="18" charset="0"/>
                <a:cs typeface="Times New Roman" panose="02020603050405020304" pitchFamily="18" charset="0"/>
              </a:rPr>
              <a:t>examining the structure chart, the integration plan can be developed. </a:t>
            </a: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Any </a:t>
            </a:r>
            <a:r>
              <a:rPr lang="en-US" sz="2600" dirty="0" smtClean="0">
                <a:solidFill>
                  <a:schemeClr val="tx1"/>
                </a:solidFill>
                <a:latin typeface="Times New Roman" panose="02020603050405020304" pitchFamily="18" charset="0"/>
                <a:cs typeface="Times New Roman" panose="02020603050405020304" pitchFamily="18" charset="0"/>
              </a:rPr>
              <a:t>one (or a mixture) of the following approaches can be used to develop the test plan</a:t>
            </a:r>
            <a:r>
              <a:rPr lang="en-US" sz="2600" dirty="0" smtClean="0">
                <a:solidFill>
                  <a:schemeClr val="tx1"/>
                </a:solidFill>
                <a:latin typeface="Times New Roman" panose="02020603050405020304" pitchFamily="18" charset="0"/>
                <a:cs typeface="Times New Roman" panose="02020603050405020304" pitchFamily="18" charset="0"/>
              </a:rPr>
              <a:t>:</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lnSpc>
                <a:spcPct val="150000"/>
              </a:lnSpc>
              <a:buFont typeface="Wingdings" panose="05000000000000000000"/>
              <a:buChar char="à"/>
            </a:pPr>
            <a:r>
              <a:rPr lang="en-US" sz="2600" dirty="0" smtClean="0">
                <a:solidFill>
                  <a:srgbClr val="00B050"/>
                </a:solidFill>
                <a:latin typeface="Times New Roman" panose="02020603050405020304" pitchFamily="18" charset="0"/>
                <a:cs typeface="Times New Roman" panose="02020603050405020304" pitchFamily="18" charset="0"/>
              </a:rPr>
              <a:t>Big-bang </a:t>
            </a:r>
            <a:r>
              <a:rPr lang="en-US" sz="2600" dirty="0" smtClean="0">
                <a:solidFill>
                  <a:srgbClr val="00B050"/>
                </a:solidFill>
                <a:latin typeface="Times New Roman" panose="02020603050405020304" pitchFamily="18" charset="0"/>
                <a:cs typeface="Times New Roman" panose="02020603050405020304" pitchFamily="18" charset="0"/>
              </a:rPr>
              <a:t>approach to integration testing</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rgbClr val="C00000"/>
                </a:solidFill>
                <a:latin typeface="Times New Roman" panose="02020603050405020304" pitchFamily="18" charset="0"/>
                <a:cs typeface="Times New Roman" panose="02020603050405020304" pitchFamily="18" charset="0"/>
              </a:rPr>
              <a:t>Top-down </a:t>
            </a:r>
            <a:r>
              <a:rPr lang="en-US" sz="2600" dirty="0" smtClean="0">
                <a:solidFill>
                  <a:srgbClr val="C00000"/>
                </a:solidFill>
                <a:latin typeface="Times New Roman" panose="02020603050405020304" pitchFamily="18" charset="0"/>
                <a:cs typeface="Times New Roman" panose="02020603050405020304" pitchFamily="18" charset="0"/>
              </a:rPr>
              <a:t>approach to integration testing</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rgbClr val="0070C0"/>
                </a:solidFill>
                <a:latin typeface="Times New Roman" panose="02020603050405020304" pitchFamily="18" charset="0"/>
                <a:cs typeface="Times New Roman" panose="02020603050405020304" pitchFamily="18" charset="0"/>
              </a:rPr>
              <a:t>Bottom-up </a:t>
            </a:r>
            <a:r>
              <a:rPr lang="en-US" sz="2600" dirty="0" smtClean="0">
                <a:solidFill>
                  <a:srgbClr val="0070C0"/>
                </a:solidFill>
                <a:latin typeface="Times New Roman" panose="02020603050405020304" pitchFamily="18" charset="0"/>
                <a:cs typeface="Times New Roman" panose="02020603050405020304" pitchFamily="18" charset="0"/>
              </a:rPr>
              <a:t>approach to integration testing</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rgbClr val="FF0000"/>
                </a:solidFill>
                <a:latin typeface="Times New Roman" panose="02020603050405020304" pitchFamily="18" charset="0"/>
                <a:cs typeface="Times New Roman" panose="02020603050405020304" pitchFamily="18" charset="0"/>
              </a:rPr>
              <a:t>Mixed </a:t>
            </a:r>
            <a:r>
              <a:rPr lang="en-US" sz="2600" dirty="0" smtClean="0">
                <a:solidFill>
                  <a:srgbClr val="FF0000"/>
                </a:solidFill>
                <a:latin typeface="Times New Roman" panose="02020603050405020304" pitchFamily="18" charset="0"/>
                <a:cs typeface="Times New Roman" panose="02020603050405020304" pitchFamily="18" charset="0"/>
              </a:rPr>
              <a:t>(also called sandwiched ) approach to integration testing </a:t>
            </a:r>
            <a:endParaRPr lang="en-US" sz="2600" dirty="0" smtClean="0">
              <a:solidFill>
                <a:srgbClr val="FF0000"/>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b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br>
            <a:endParaRPr lang="en-US" sz="2400"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Autofit/>
          </a:bodyPr>
          <a:lstStyle/>
          <a:p>
            <a:pPr algn="l"/>
            <a:r>
              <a:rPr lang="en-US" sz="2400" b="1" dirty="0" smtClean="0">
                <a:solidFill>
                  <a:schemeClr val="tx1"/>
                </a:solidFill>
              </a:rPr>
              <a:t>(</a:t>
            </a:r>
            <a:r>
              <a:rPr lang="en-US" sz="2400" b="1" dirty="0" err="1" smtClean="0">
                <a:solidFill>
                  <a:schemeClr val="tx1"/>
                </a:solidFill>
              </a:rPr>
              <a:t>i</a:t>
            </a:r>
            <a:r>
              <a:rPr lang="en-US" sz="2400" b="1" dirty="0" smtClean="0">
                <a:solidFill>
                  <a:schemeClr val="tx1"/>
                </a:solidFill>
              </a:rPr>
              <a:t>) Big-bang approach to integration </a:t>
            </a:r>
            <a:r>
              <a:rPr lang="en-US" sz="2400" b="1" dirty="0" smtClean="0">
                <a:solidFill>
                  <a:schemeClr val="tx1"/>
                </a:solidFill>
              </a:rPr>
              <a:t>testing :</a:t>
            </a:r>
            <a:endParaRPr lang="en-US" sz="2400" b="1" dirty="0" smtClean="0">
              <a:solidFill>
                <a:schemeClr val="tx1"/>
              </a:solidFill>
            </a:endParaRPr>
          </a:p>
          <a:p>
            <a:pPr algn="l"/>
            <a:endParaRPr lang="en-US" sz="500" b="1" dirty="0" smtClean="0">
              <a:solidFill>
                <a:schemeClr val="tx1"/>
              </a:solidFill>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Big-bang </a:t>
            </a:r>
            <a:r>
              <a:rPr lang="en-US" sz="2400" dirty="0" smtClean="0">
                <a:solidFill>
                  <a:schemeClr val="tx1"/>
                </a:solidFill>
                <a:latin typeface="Times New Roman" panose="02020603050405020304" pitchFamily="18" charset="0"/>
                <a:cs typeface="Times New Roman" panose="02020603050405020304" pitchFamily="18" charset="0"/>
              </a:rPr>
              <a:t>testing is the most obvious approach to integration testing. </a:t>
            </a:r>
            <a:r>
              <a:rPr lang="en-US" sz="2400" dirty="0" smtClean="0">
                <a:solidFill>
                  <a:schemeClr val="tx1"/>
                </a:solidFill>
                <a:latin typeface="Times New Roman" panose="02020603050405020304" pitchFamily="18" charset="0"/>
                <a:cs typeface="Times New Roman" panose="02020603050405020304" pitchFamily="18" charset="0"/>
              </a:rPr>
              <a:t>In this </a:t>
            </a:r>
            <a:r>
              <a:rPr lang="en-US" sz="2400" dirty="0" smtClean="0">
                <a:solidFill>
                  <a:schemeClr val="tx1"/>
                </a:solidFill>
                <a:latin typeface="Times New Roman" panose="02020603050405020304" pitchFamily="18" charset="0"/>
                <a:cs typeface="Times New Roman" panose="02020603050405020304" pitchFamily="18" charset="0"/>
              </a:rPr>
              <a:t>approach, all the modules making up a system are integrated in </a:t>
            </a:r>
            <a:r>
              <a:rPr lang="en-US" sz="2400" dirty="0" smtClean="0">
                <a:solidFill>
                  <a:schemeClr val="tx1"/>
                </a:solidFill>
                <a:latin typeface="Times New Roman" panose="02020603050405020304" pitchFamily="18" charset="0"/>
                <a:cs typeface="Times New Roman" panose="02020603050405020304" pitchFamily="18" charset="0"/>
              </a:rPr>
              <a:t>a single </a:t>
            </a:r>
            <a:r>
              <a:rPr lang="en-US" sz="2400" dirty="0" smtClean="0">
                <a:solidFill>
                  <a:schemeClr val="tx1"/>
                </a:solidFill>
                <a:latin typeface="Times New Roman" panose="02020603050405020304" pitchFamily="18" charset="0"/>
                <a:cs typeface="Times New Roman" panose="02020603050405020304" pitchFamily="18" charset="0"/>
              </a:rPr>
              <a:t>step. In simple words, all the unit tested modules of the </a:t>
            </a:r>
            <a:r>
              <a:rPr lang="en-US" sz="2400" dirty="0" smtClean="0">
                <a:solidFill>
                  <a:schemeClr val="tx1"/>
                </a:solidFill>
                <a:latin typeface="Times New Roman" panose="02020603050405020304" pitchFamily="18" charset="0"/>
                <a:cs typeface="Times New Roman" panose="02020603050405020304" pitchFamily="18" charset="0"/>
              </a:rPr>
              <a:t>system are </a:t>
            </a:r>
            <a:r>
              <a:rPr lang="en-US" sz="2400" dirty="0" smtClean="0">
                <a:solidFill>
                  <a:schemeClr val="tx1"/>
                </a:solidFill>
                <a:latin typeface="Times New Roman" panose="02020603050405020304" pitchFamily="18" charset="0"/>
                <a:cs typeface="Times New Roman" panose="02020603050405020304" pitchFamily="18" charset="0"/>
              </a:rPr>
              <a:t>simply linked together and tested.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1200" dirty="0" smtClean="0">
              <a:solidFill>
                <a:schemeClr val="tx1"/>
              </a:solidFill>
              <a:latin typeface="Times New Roman" panose="02020603050405020304" pitchFamily="18" charset="0"/>
              <a:cs typeface="Times New Roman" panose="02020603050405020304" pitchFamily="18" charset="0"/>
            </a:endParaRPr>
          </a:p>
          <a:p>
            <a:pPr algn="l"/>
            <a:r>
              <a:rPr lang="en-US" sz="2400" b="1" dirty="0" smtClean="0">
                <a:solidFill>
                  <a:schemeClr val="tx1"/>
                </a:solidFill>
                <a:latin typeface="Times New Roman" panose="02020603050405020304" pitchFamily="18" charset="0"/>
                <a:cs typeface="Times New Roman" panose="02020603050405020304" pitchFamily="18" charset="0"/>
              </a:rPr>
              <a:t>(ii) Top-down </a:t>
            </a:r>
            <a:r>
              <a:rPr lang="en-US" sz="2400" b="1" dirty="0" smtClean="0">
                <a:solidFill>
                  <a:schemeClr val="tx1"/>
                </a:solidFill>
                <a:latin typeface="Times New Roman" panose="02020603050405020304" pitchFamily="18" charset="0"/>
                <a:cs typeface="Times New Roman" panose="02020603050405020304" pitchFamily="18" charset="0"/>
              </a:rPr>
              <a:t>approach to integration testing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900"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Top-down integration testing starts with the root module in the </a:t>
            </a:r>
            <a:r>
              <a:rPr lang="en-US" sz="2400" dirty="0" smtClean="0">
                <a:solidFill>
                  <a:schemeClr val="tx1"/>
                </a:solidFill>
                <a:latin typeface="Times New Roman" panose="02020603050405020304" pitchFamily="18" charset="0"/>
                <a:cs typeface="Times New Roman" panose="02020603050405020304" pitchFamily="18" charset="0"/>
              </a:rPr>
              <a:t>structure chart </a:t>
            </a:r>
            <a:r>
              <a:rPr lang="en-US" sz="2400" dirty="0" smtClean="0">
                <a:solidFill>
                  <a:schemeClr val="tx1"/>
                </a:solidFill>
                <a:latin typeface="Times New Roman" panose="02020603050405020304" pitchFamily="18" charset="0"/>
                <a:cs typeface="Times New Roman" panose="02020603050405020304" pitchFamily="18" charset="0"/>
              </a:rPr>
              <a:t>and one or two subordinate modules of the root module. After </a:t>
            </a:r>
            <a:r>
              <a:rPr lang="en-US" sz="2400" dirty="0" smtClean="0">
                <a:solidFill>
                  <a:schemeClr val="tx1"/>
                </a:solidFill>
                <a:latin typeface="Times New Roman" panose="02020603050405020304" pitchFamily="18" charset="0"/>
                <a:cs typeface="Times New Roman" panose="02020603050405020304" pitchFamily="18" charset="0"/>
              </a:rPr>
              <a:t>the top-level </a:t>
            </a:r>
            <a:r>
              <a:rPr lang="en-US" sz="2400" dirty="0" smtClean="0">
                <a:solidFill>
                  <a:schemeClr val="tx1"/>
                </a:solidFill>
                <a:latin typeface="Times New Roman" panose="02020603050405020304" pitchFamily="18" charset="0"/>
                <a:cs typeface="Times New Roman" panose="02020603050405020304" pitchFamily="18" charset="0"/>
              </a:rPr>
              <a:t>‘skeleton’ has been tested, the modules that are at </a:t>
            </a:r>
            <a:r>
              <a:rPr lang="en-US" sz="2400" dirty="0" smtClean="0">
                <a:solidFill>
                  <a:schemeClr val="tx1"/>
                </a:solidFill>
                <a:latin typeface="Times New Roman" panose="02020603050405020304" pitchFamily="18" charset="0"/>
                <a:cs typeface="Times New Roman" panose="02020603050405020304" pitchFamily="18" charset="0"/>
              </a:rPr>
              <a:t>the immediately </a:t>
            </a:r>
            <a:r>
              <a:rPr lang="en-US" sz="2400" dirty="0" smtClean="0">
                <a:solidFill>
                  <a:schemeClr val="tx1"/>
                </a:solidFill>
                <a:latin typeface="Times New Roman" panose="02020603050405020304" pitchFamily="18" charset="0"/>
                <a:cs typeface="Times New Roman" panose="02020603050405020304" pitchFamily="18" charset="0"/>
              </a:rPr>
              <a:t>lower layer of the ‘skeleton’ are combined with it </a:t>
            </a:r>
            <a:r>
              <a:rPr lang="en-US" sz="2400" dirty="0" smtClean="0">
                <a:solidFill>
                  <a:schemeClr val="tx1"/>
                </a:solidFill>
                <a:latin typeface="Times New Roman" panose="02020603050405020304" pitchFamily="18" charset="0"/>
                <a:cs typeface="Times New Roman" panose="02020603050405020304" pitchFamily="18" charset="0"/>
              </a:rPr>
              <a:t>and tested</a:t>
            </a:r>
            <a:r>
              <a:rPr lang="en-US" sz="2400" dirty="0" smtClean="0">
                <a:solidFill>
                  <a:schemeClr val="tx1"/>
                </a:solidFill>
                <a:latin typeface="Times New Roman" panose="02020603050405020304" pitchFamily="18" charset="0"/>
                <a:cs typeface="Times New Roman" panose="02020603050405020304" pitchFamily="18" charset="0"/>
              </a:rPr>
              <a:t>. </a:t>
            </a: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lnSpcReduction="10000"/>
          </a:bodyPr>
          <a:lstStyle/>
          <a:p>
            <a:pPr algn="l"/>
            <a:r>
              <a:rPr lang="en-US" sz="2800" b="1" dirty="0" smtClean="0">
                <a:solidFill>
                  <a:schemeClr val="tx1"/>
                </a:solidFill>
                <a:latin typeface="Times New Roman" panose="02020603050405020304" pitchFamily="18" charset="0"/>
                <a:cs typeface="Times New Roman" panose="02020603050405020304" pitchFamily="18" charset="0"/>
              </a:rPr>
              <a:t>(iii) Bottom-up </a:t>
            </a:r>
            <a:r>
              <a:rPr lang="en-US" sz="2800" b="1" dirty="0" smtClean="0">
                <a:solidFill>
                  <a:schemeClr val="tx1"/>
                </a:solidFill>
                <a:latin typeface="Times New Roman" panose="02020603050405020304" pitchFamily="18" charset="0"/>
                <a:cs typeface="Times New Roman" panose="02020603050405020304" pitchFamily="18" charset="0"/>
              </a:rPr>
              <a:t>approach to integration testing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a:t>
            </a:r>
            <a:endParaRPr lang="en-US" sz="2800" dirty="0" smtClean="0">
              <a:solidFill>
                <a:schemeClr val="tx1"/>
              </a:solidFill>
              <a:latin typeface="Times New Roman" panose="02020603050405020304" pitchFamily="18" charset="0"/>
              <a:cs typeface="Times New Roman" panose="02020603050405020304" pitchFamily="18" charset="0"/>
            </a:endParaRPr>
          </a:p>
          <a:p>
            <a:pPr algn="l"/>
            <a:endParaRPr lang="en-US" sz="7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In </a:t>
            </a:r>
            <a:r>
              <a:rPr lang="en-US" sz="2400" dirty="0" smtClean="0">
                <a:solidFill>
                  <a:schemeClr val="tx1"/>
                </a:solidFill>
                <a:latin typeface="Times New Roman" panose="02020603050405020304" pitchFamily="18" charset="0"/>
                <a:cs typeface="Times New Roman" panose="02020603050405020304" pitchFamily="18" charset="0"/>
              </a:rPr>
              <a:t>bottom-up </a:t>
            </a:r>
            <a:r>
              <a:rPr lang="en-US" sz="2400" dirty="0" smtClean="0">
                <a:solidFill>
                  <a:schemeClr val="tx1"/>
                </a:solidFill>
                <a:latin typeface="Times New Roman" panose="02020603050405020304" pitchFamily="18" charset="0"/>
                <a:cs typeface="Times New Roman" panose="02020603050405020304" pitchFamily="18" charset="0"/>
              </a:rPr>
              <a:t>integration testing</a:t>
            </a:r>
            <a:r>
              <a:rPr lang="en-US" sz="2400" dirty="0" smtClean="0">
                <a:solidFill>
                  <a:schemeClr val="tx1"/>
                </a:solidFill>
                <a:latin typeface="Times New Roman" panose="02020603050405020304" pitchFamily="18" charset="0"/>
                <a:cs typeface="Times New Roman" panose="02020603050405020304" pitchFamily="18" charset="0"/>
              </a:rPr>
              <a:t>, first the modules for the each subsystem are integrated. Thus</a:t>
            </a: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smtClean="0">
                <a:solidFill>
                  <a:schemeClr val="tx1"/>
                </a:solidFill>
                <a:latin typeface="Times New Roman" panose="02020603050405020304" pitchFamily="18" charset="0"/>
                <a:cs typeface="Times New Roman" panose="02020603050405020304" pitchFamily="18" charset="0"/>
              </a:rPr>
              <a:t>subsystems can be integrated separately and independently.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r>
              <a:rPr lang="en-US" sz="2800" b="1" dirty="0" smtClean="0">
                <a:solidFill>
                  <a:schemeClr val="tx1"/>
                </a:solidFill>
                <a:latin typeface="Times New Roman" panose="02020603050405020304" pitchFamily="18" charset="0"/>
                <a:cs typeface="Times New Roman" panose="02020603050405020304" pitchFamily="18" charset="0"/>
              </a:rPr>
              <a:t>(iv) Mixed </a:t>
            </a:r>
            <a:r>
              <a:rPr lang="en-US" sz="2800" b="1" dirty="0" smtClean="0">
                <a:solidFill>
                  <a:schemeClr val="tx1"/>
                </a:solidFill>
                <a:latin typeface="Times New Roman" panose="02020603050405020304" pitchFamily="18" charset="0"/>
                <a:cs typeface="Times New Roman" panose="02020603050405020304" pitchFamily="18" charset="0"/>
              </a:rPr>
              <a:t>approach to integration testing</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Times New Roman" panose="02020603050405020304" pitchFamily="18" charset="0"/>
                <a:cs typeface="Times New Roman" panose="02020603050405020304" pitchFamily="18" charset="0"/>
              </a:rPr>
              <a:t> :</a:t>
            </a:r>
            <a:br>
              <a:rPr lang="en-US" sz="2400" dirty="0" smtClean="0"/>
            </a:br>
            <a:r>
              <a:rPr lang="en-US" sz="2400" dirty="0" smtClean="0"/>
              <a:t> </a:t>
            </a:r>
            <a:endParaRPr lang="en-US" sz="2400" dirty="0" smtClean="0"/>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smtClean="0">
                <a:solidFill>
                  <a:schemeClr val="tx1"/>
                </a:solidFill>
                <a:latin typeface="Times New Roman" panose="02020603050405020304" pitchFamily="18" charset="0"/>
                <a:cs typeface="Times New Roman" panose="02020603050405020304" pitchFamily="18" charset="0"/>
              </a:rPr>
              <a:t>mixed (also called sandwiched ) integration testing follows a</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combination of top-down and bottom-up testing approaches.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t> </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a:t>
            </a:r>
            <a:br>
              <a:rPr lang="en-US" dirty="0" smtClean="0"/>
            </a:b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10000"/>
          </a:bodyPr>
          <a:lstStyle/>
          <a:p>
            <a:r>
              <a:rPr lang="en-US" sz="2800" b="1" u="sng" dirty="0" smtClean="0">
                <a:solidFill>
                  <a:srgbClr val="0070C0"/>
                </a:solidFill>
                <a:latin typeface="Times New Roman" panose="02020603050405020304" pitchFamily="18" charset="0"/>
                <a:cs typeface="Times New Roman" panose="02020603050405020304" pitchFamily="18" charset="0"/>
              </a:rPr>
              <a:t>4.10. SYSTEM </a:t>
            </a:r>
            <a:r>
              <a:rPr lang="en-US" sz="2800" b="1" u="sng" dirty="0" smtClean="0">
                <a:solidFill>
                  <a:srgbClr val="0070C0"/>
                </a:solidFill>
                <a:latin typeface="Times New Roman" panose="02020603050405020304" pitchFamily="18" charset="0"/>
                <a:cs typeface="Times New Roman" panose="02020603050405020304" pitchFamily="18" charset="0"/>
              </a:rPr>
              <a:t>TESTING</a:t>
            </a:r>
            <a:r>
              <a:rPr lang="en-US" sz="2800" u="sng" dirty="0" smtClean="0">
                <a:solidFill>
                  <a:srgbClr val="0070C0"/>
                </a:solidFill>
                <a:latin typeface="Times New Roman" panose="02020603050405020304" pitchFamily="18" charset="0"/>
                <a:cs typeface="Times New Roman" panose="02020603050405020304" pitchFamily="18" charset="0"/>
              </a:rPr>
              <a:t> </a:t>
            </a:r>
            <a:br>
              <a:rPr lang="en-US" sz="2800" u="sng" dirty="0" smtClean="0">
                <a:solidFill>
                  <a:srgbClr val="0070C0"/>
                </a:solidFill>
                <a:latin typeface="Times New Roman" panose="02020603050405020304" pitchFamily="18" charset="0"/>
                <a:cs typeface="Times New Roman" panose="02020603050405020304" pitchFamily="18" charset="0"/>
              </a:rPr>
            </a:br>
            <a:endParaRPr lang="en-US" sz="2800"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After </a:t>
            </a:r>
            <a:r>
              <a:rPr lang="en-US" sz="2600" dirty="0" smtClean="0">
                <a:solidFill>
                  <a:schemeClr val="tx1"/>
                </a:solidFill>
                <a:latin typeface="Times New Roman" panose="02020603050405020304" pitchFamily="18" charset="0"/>
                <a:cs typeface="Times New Roman" panose="02020603050405020304" pitchFamily="18" charset="0"/>
              </a:rPr>
              <a:t>all the units of a program have been integrated together and tested</a:t>
            </a:r>
            <a:r>
              <a:rPr lang="en-US" sz="2600" dirty="0" smtClean="0">
                <a:solidFill>
                  <a:schemeClr val="tx1"/>
                </a:solidFill>
                <a:latin typeface="Times New Roman" panose="02020603050405020304" pitchFamily="18" charset="0"/>
                <a:cs typeface="Times New Roman" panose="02020603050405020304" pitchFamily="18" charset="0"/>
              </a:rPr>
              <a:t>, system </a:t>
            </a:r>
            <a:r>
              <a:rPr lang="en-US" sz="2600" dirty="0" smtClean="0">
                <a:solidFill>
                  <a:schemeClr val="tx1"/>
                </a:solidFill>
                <a:latin typeface="Times New Roman" panose="02020603050405020304" pitchFamily="18" charset="0"/>
                <a:cs typeface="Times New Roman" panose="02020603050405020304" pitchFamily="18" charset="0"/>
              </a:rPr>
              <a:t>testing is taken up.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The </a:t>
            </a:r>
            <a:r>
              <a:rPr lang="en-US" sz="2600" dirty="0" smtClean="0">
                <a:solidFill>
                  <a:schemeClr val="tx1"/>
                </a:solidFill>
                <a:latin typeface="Times New Roman" panose="02020603050405020304" pitchFamily="18" charset="0"/>
                <a:cs typeface="Times New Roman" panose="02020603050405020304" pitchFamily="18" charset="0"/>
              </a:rPr>
              <a:t>system testing procedures are the same for both object-oriented </a:t>
            </a:r>
            <a:r>
              <a:rPr lang="en-US" sz="2600" dirty="0" smtClean="0">
                <a:solidFill>
                  <a:schemeClr val="tx1"/>
                </a:solidFill>
                <a:latin typeface="Times New Roman" panose="02020603050405020304" pitchFamily="18" charset="0"/>
                <a:cs typeface="Times New Roman" panose="02020603050405020304" pitchFamily="18" charset="0"/>
              </a:rPr>
              <a:t>and procedural </a:t>
            </a:r>
            <a:r>
              <a:rPr lang="en-US" sz="2600" dirty="0" smtClean="0">
                <a:solidFill>
                  <a:schemeClr val="tx1"/>
                </a:solidFill>
                <a:latin typeface="Times New Roman" panose="02020603050405020304" pitchFamily="18" charset="0"/>
                <a:cs typeface="Times New Roman" panose="02020603050405020304" pitchFamily="18" charset="0"/>
              </a:rPr>
              <a:t>programs, since system test cases are designed solely based </a:t>
            </a:r>
            <a:r>
              <a:rPr lang="en-US" sz="2600" dirty="0" smtClean="0">
                <a:solidFill>
                  <a:schemeClr val="tx1"/>
                </a:solidFill>
                <a:latin typeface="Times New Roman" panose="02020603050405020304" pitchFamily="18" charset="0"/>
                <a:cs typeface="Times New Roman" panose="02020603050405020304" pitchFamily="18" charset="0"/>
              </a:rPr>
              <a:t>on the </a:t>
            </a:r>
            <a:r>
              <a:rPr lang="en-US" sz="2600" dirty="0" smtClean="0">
                <a:solidFill>
                  <a:schemeClr val="tx1"/>
                </a:solidFill>
                <a:latin typeface="Times New Roman" panose="02020603050405020304" pitchFamily="18" charset="0"/>
                <a:cs typeface="Times New Roman" panose="02020603050405020304" pitchFamily="18" charset="0"/>
              </a:rPr>
              <a:t>SRS </a:t>
            </a:r>
            <a:r>
              <a:rPr lang="en-US" sz="2600" dirty="0" smtClean="0">
                <a:solidFill>
                  <a:schemeClr val="tx1"/>
                </a:solidFill>
                <a:latin typeface="Times New Roman" panose="02020603050405020304" pitchFamily="18" charset="0"/>
                <a:cs typeface="Times New Roman" panose="02020603050405020304" pitchFamily="18" charset="0"/>
              </a:rPr>
              <a:t>document.</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There are essentially </a:t>
            </a:r>
            <a:r>
              <a:rPr lang="en-US" sz="2600" b="1" dirty="0" smtClean="0">
                <a:solidFill>
                  <a:srgbClr val="00B050"/>
                </a:solidFill>
                <a:latin typeface="Times New Roman" panose="02020603050405020304" pitchFamily="18" charset="0"/>
                <a:cs typeface="Times New Roman" panose="02020603050405020304" pitchFamily="18" charset="0"/>
              </a:rPr>
              <a:t>three main kinds </a:t>
            </a:r>
            <a:r>
              <a:rPr lang="en-US" sz="2600" dirty="0" smtClean="0">
                <a:solidFill>
                  <a:schemeClr val="tx1"/>
                </a:solidFill>
                <a:latin typeface="Times New Roman" panose="02020603050405020304" pitchFamily="18" charset="0"/>
                <a:cs typeface="Times New Roman" panose="02020603050405020304" pitchFamily="18" charset="0"/>
              </a:rPr>
              <a:t>of system testing depending on </a:t>
            </a:r>
            <a:r>
              <a:rPr lang="en-US" sz="2600" dirty="0" smtClean="0">
                <a:solidFill>
                  <a:schemeClr val="tx1"/>
                </a:solidFill>
                <a:latin typeface="Times New Roman" panose="02020603050405020304" pitchFamily="18" charset="0"/>
                <a:cs typeface="Times New Roman" panose="02020603050405020304" pitchFamily="18" charset="0"/>
              </a:rPr>
              <a:t>who carries </a:t>
            </a:r>
            <a:r>
              <a:rPr lang="en-US" sz="2600" dirty="0" smtClean="0">
                <a:solidFill>
                  <a:schemeClr val="tx1"/>
                </a:solidFill>
                <a:latin typeface="Times New Roman" panose="02020603050405020304" pitchFamily="18" charset="0"/>
                <a:cs typeface="Times New Roman" panose="02020603050405020304" pitchFamily="18" charset="0"/>
              </a:rPr>
              <a:t>out testing: </a:t>
            </a:r>
            <a:br>
              <a:rPr lang="en-US" sz="2400" dirty="0" smtClean="0"/>
            </a:br>
            <a:r>
              <a:rPr lang="en-US" sz="2400" dirty="0" smtClean="0">
                <a:solidFill>
                  <a:schemeClr val="tx1"/>
                </a:solidFill>
                <a:latin typeface="Times New Roman" panose="02020603050405020304" pitchFamily="18" charset="0"/>
                <a:cs typeface="Times New Roman" panose="02020603050405020304" pitchFamily="18" charset="0"/>
              </a:rPr>
              <a:t> </a:t>
            </a:r>
            <a:br>
              <a:rPr lang="en-US" sz="2800" dirty="0" smtClean="0"/>
            </a:br>
            <a:endParaRPr lang="en-US" sz="2800"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marL="457200" indent="-457200" algn="l">
              <a:buAutoNum type="arabicPeriod"/>
            </a:pPr>
            <a:r>
              <a:rPr lang="en-US" sz="2400" b="1" dirty="0" smtClean="0">
                <a:solidFill>
                  <a:schemeClr val="tx1"/>
                </a:solidFill>
                <a:latin typeface="Times New Roman" panose="02020603050405020304" pitchFamily="18" charset="0"/>
                <a:cs typeface="Times New Roman" panose="02020603050405020304" pitchFamily="18" charset="0"/>
              </a:rPr>
              <a:t>Alpha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dirty="0" smtClean="0">
                <a:solidFill>
                  <a:schemeClr val="tx1"/>
                </a:solidFill>
                <a:latin typeface="Times New Roman" panose="02020603050405020304" pitchFamily="18" charset="0"/>
                <a:cs typeface="Times New Roman" panose="02020603050405020304" pitchFamily="18" charset="0"/>
              </a:rPr>
              <a:t>Alpha testing refers to the system testing carried </a:t>
            </a:r>
            <a:r>
              <a:rPr lang="en-US" sz="2400" dirty="0" smtClean="0">
                <a:solidFill>
                  <a:schemeClr val="tx1"/>
                </a:solidFill>
                <a:latin typeface="Times New Roman" panose="02020603050405020304" pitchFamily="18" charset="0"/>
                <a:cs typeface="Times New Roman" panose="02020603050405020304" pitchFamily="18" charset="0"/>
              </a:rPr>
              <a:t>out by </a:t>
            </a:r>
            <a:r>
              <a:rPr lang="en-US" sz="2400" dirty="0" smtClean="0">
                <a:solidFill>
                  <a:schemeClr val="tx1"/>
                </a:solidFill>
                <a:latin typeface="Times New Roman" panose="02020603050405020304" pitchFamily="18" charset="0"/>
                <a:cs typeface="Times New Roman" panose="02020603050405020304" pitchFamily="18" charset="0"/>
              </a:rPr>
              <a:t>the test team within the developing </a:t>
            </a:r>
            <a:r>
              <a:rPr lang="en-US" sz="2400" dirty="0" smtClean="0">
                <a:solidFill>
                  <a:schemeClr val="tx1"/>
                </a:solidFill>
                <a:latin typeface="Times New Roman" panose="02020603050405020304" pitchFamily="18" charset="0"/>
                <a:cs typeface="Times New Roman" panose="02020603050405020304" pitchFamily="18" charset="0"/>
              </a:rPr>
              <a:t>organization.</a:t>
            </a: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lgn="l">
              <a:buAutoNum type="arabicPeriod"/>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lgn="l">
              <a:buAutoNum type="arabicPeriod"/>
            </a:pPr>
            <a:r>
              <a:rPr lang="en-US" sz="2400" b="1" dirty="0" smtClean="0">
                <a:solidFill>
                  <a:schemeClr val="tx1"/>
                </a:solidFill>
                <a:latin typeface="Times New Roman" panose="02020603050405020304" pitchFamily="18" charset="0"/>
                <a:cs typeface="Times New Roman" panose="02020603050405020304" pitchFamily="18" charset="0"/>
              </a:rPr>
              <a:t>Beta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dirty="0" smtClean="0">
                <a:solidFill>
                  <a:schemeClr val="tx1"/>
                </a:solidFill>
                <a:latin typeface="Times New Roman" panose="02020603050405020304" pitchFamily="18" charset="0"/>
                <a:cs typeface="Times New Roman" panose="02020603050405020304" pitchFamily="18" charset="0"/>
              </a:rPr>
              <a:t>Beta testing is the system testing performed by a</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select group of friendly customers</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lgn="l">
              <a:buAutoNum type="arabicPeriod"/>
            </a:pPr>
            <a:endParaRPr lang="en-US" sz="2400" dirty="0" smtClean="0">
              <a:solidFill>
                <a:schemeClr val="tx1"/>
              </a:solidFill>
              <a:latin typeface="Times New Roman" panose="02020603050405020304" pitchFamily="18" charset="0"/>
              <a:cs typeface="Times New Roman" panose="02020603050405020304" pitchFamily="18" charset="0"/>
            </a:endParaRPr>
          </a:p>
          <a:p>
            <a:pPr marL="457200" indent="-457200" algn="l">
              <a:buAutoNum type="arabicPeriod"/>
            </a:pPr>
            <a:r>
              <a:rPr lang="en-US" sz="2400" b="1" dirty="0" smtClean="0">
                <a:solidFill>
                  <a:schemeClr val="tx1"/>
                </a:solidFill>
                <a:latin typeface="Times New Roman" panose="02020603050405020304" pitchFamily="18" charset="0"/>
                <a:cs typeface="Times New Roman" panose="02020603050405020304" pitchFamily="18" charset="0"/>
              </a:rPr>
              <a:t>Acceptance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dirty="0" smtClean="0">
                <a:solidFill>
                  <a:schemeClr val="tx1"/>
                </a:solidFill>
                <a:latin typeface="Times New Roman" panose="02020603050405020304" pitchFamily="18" charset="0"/>
                <a:cs typeface="Times New Roman" panose="02020603050405020304" pitchFamily="18" charset="0"/>
              </a:rPr>
              <a:t>Acceptance testing is the system testing</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performed by the customer to determine whether to accept the</a:t>
            </a:r>
            <a:br>
              <a:rPr lang="en-US" sz="2400" dirty="0" smtClean="0">
                <a:solidFill>
                  <a:schemeClr val="tx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delivery of the system</a:t>
            </a:r>
            <a:r>
              <a:rPr lang="en-US" dirty="0" smtClean="0"/>
              <a:t>. </a:t>
            </a:r>
            <a:br>
              <a:rPr lang="en-US" dirty="0" smtClean="0"/>
            </a:b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11200" b="1" dirty="0" smtClean="0">
                <a:solidFill>
                  <a:schemeClr val="tx1"/>
                </a:solidFill>
                <a:latin typeface="Times New Roman" panose="02020603050405020304" pitchFamily="18" charset="0"/>
                <a:cs typeface="Times New Roman" panose="02020603050405020304" pitchFamily="18" charset="0"/>
              </a:rPr>
              <a:t> Smoke </a:t>
            </a:r>
            <a:r>
              <a:rPr lang="en-US" sz="11200" b="1" dirty="0" smtClean="0">
                <a:solidFill>
                  <a:schemeClr val="tx1"/>
                </a:solidFill>
                <a:latin typeface="Times New Roman" panose="02020603050405020304" pitchFamily="18" charset="0"/>
                <a:cs typeface="Times New Roman" panose="02020603050405020304" pitchFamily="18" charset="0"/>
              </a:rPr>
              <a:t>Testing</a:t>
            </a:r>
            <a:r>
              <a:rPr lang="en-US" sz="11200" dirty="0" smtClean="0">
                <a:solidFill>
                  <a:schemeClr val="tx1"/>
                </a:solidFill>
                <a:latin typeface="Times New Roman" panose="02020603050405020304" pitchFamily="18" charset="0"/>
                <a:cs typeface="Times New Roman" panose="02020603050405020304" pitchFamily="18" charset="0"/>
              </a:rPr>
              <a:t> </a:t>
            </a:r>
            <a:r>
              <a:rPr lang="en-US" sz="11200" dirty="0" smtClean="0">
                <a:solidFill>
                  <a:schemeClr val="tx1"/>
                </a:solidFill>
                <a:latin typeface="Times New Roman" panose="02020603050405020304" pitchFamily="18" charset="0"/>
                <a:cs typeface="Times New Roman" panose="02020603050405020304" pitchFamily="18" charset="0"/>
              </a:rPr>
              <a:t>:</a:t>
            </a:r>
            <a:endParaRPr lang="en-US" sz="11200" dirty="0" smtClean="0">
              <a:solidFill>
                <a:schemeClr val="tx1"/>
              </a:solidFill>
              <a:latin typeface="Times New Roman" panose="02020603050405020304" pitchFamily="18" charset="0"/>
              <a:cs typeface="Times New Roman" panose="02020603050405020304" pitchFamily="18" charset="0"/>
            </a:endParaRPr>
          </a:p>
          <a:p>
            <a:pPr algn="l"/>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Smoke </a:t>
            </a:r>
            <a:r>
              <a:rPr lang="en-US" sz="9600" dirty="0" smtClean="0">
                <a:solidFill>
                  <a:schemeClr val="tx1"/>
                </a:solidFill>
                <a:latin typeface="Times New Roman" panose="02020603050405020304" pitchFamily="18" charset="0"/>
                <a:cs typeface="Times New Roman" panose="02020603050405020304" pitchFamily="18" charset="0"/>
              </a:rPr>
              <a:t>testing is carried out before initiating system testing to </a:t>
            </a:r>
            <a:r>
              <a:rPr lang="en-US" sz="9600" dirty="0" smtClean="0">
                <a:solidFill>
                  <a:schemeClr val="tx1"/>
                </a:solidFill>
                <a:latin typeface="Times New Roman" panose="02020603050405020304" pitchFamily="18" charset="0"/>
                <a:cs typeface="Times New Roman" panose="02020603050405020304" pitchFamily="18" charset="0"/>
              </a:rPr>
              <a:t>ensure that </a:t>
            </a:r>
            <a:r>
              <a:rPr lang="en-US" sz="9600" dirty="0" smtClean="0">
                <a:solidFill>
                  <a:schemeClr val="tx1"/>
                </a:solidFill>
                <a:latin typeface="Times New Roman" panose="02020603050405020304" pitchFamily="18" charset="0"/>
                <a:cs typeface="Times New Roman" panose="02020603050405020304" pitchFamily="18" charset="0"/>
              </a:rPr>
              <a:t>system testing would be meaningful, or whether many parts of </a:t>
            </a:r>
            <a:r>
              <a:rPr lang="en-US" sz="9600" dirty="0" smtClean="0">
                <a:solidFill>
                  <a:schemeClr val="tx1"/>
                </a:solidFill>
                <a:latin typeface="Times New Roman" panose="02020603050405020304" pitchFamily="18" charset="0"/>
                <a:cs typeface="Times New Roman" panose="02020603050405020304" pitchFamily="18" charset="0"/>
              </a:rPr>
              <a:t>the software </a:t>
            </a:r>
            <a:r>
              <a:rPr lang="en-US" sz="9600" dirty="0" smtClean="0">
                <a:solidFill>
                  <a:schemeClr val="tx1"/>
                </a:solidFill>
                <a:latin typeface="Times New Roman" panose="02020603050405020304" pitchFamily="18" charset="0"/>
                <a:cs typeface="Times New Roman" panose="02020603050405020304" pitchFamily="18" charset="0"/>
              </a:rPr>
              <a:t>would fail.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For smoke testing, a few test cases are designed </a:t>
            </a:r>
            <a:r>
              <a:rPr lang="en-US" sz="9600" dirty="0" smtClean="0">
                <a:solidFill>
                  <a:schemeClr val="tx1"/>
                </a:solidFill>
                <a:latin typeface="Times New Roman" panose="02020603050405020304" pitchFamily="18" charset="0"/>
                <a:cs typeface="Times New Roman" panose="02020603050405020304" pitchFamily="18" charset="0"/>
              </a:rPr>
              <a:t>to check </a:t>
            </a:r>
            <a:r>
              <a:rPr lang="en-US" sz="9600" dirty="0" smtClean="0">
                <a:solidFill>
                  <a:schemeClr val="tx1"/>
                </a:solidFill>
                <a:latin typeface="Times New Roman" panose="02020603050405020304" pitchFamily="18" charset="0"/>
                <a:cs typeface="Times New Roman" panose="02020603050405020304" pitchFamily="18" charset="0"/>
              </a:rPr>
              <a:t>whether the basic functionalities are working.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For example, for </a:t>
            </a:r>
            <a:r>
              <a:rPr lang="en-US" sz="9600" dirty="0" smtClean="0">
                <a:solidFill>
                  <a:schemeClr val="tx1"/>
                </a:solidFill>
                <a:latin typeface="Times New Roman" panose="02020603050405020304" pitchFamily="18" charset="0"/>
                <a:cs typeface="Times New Roman" panose="02020603050405020304" pitchFamily="18" charset="0"/>
              </a:rPr>
              <a:t>a library </a:t>
            </a:r>
            <a:r>
              <a:rPr lang="en-US" sz="9600" dirty="0" smtClean="0">
                <a:solidFill>
                  <a:schemeClr val="tx1"/>
                </a:solidFill>
                <a:latin typeface="Times New Roman" panose="02020603050405020304" pitchFamily="18" charset="0"/>
                <a:cs typeface="Times New Roman" panose="02020603050405020304" pitchFamily="18" charset="0"/>
              </a:rPr>
              <a:t>automation system, the smoke tests may check whether </a:t>
            </a:r>
            <a:r>
              <a:rPr lang="en-US" sz="9600" dirty="0" smtClean="0">
                <a:solidFill>
                  <a:schemeClr val="tx1"/>
                </a:solidFill>
                <a:latin typeface="Times New Roman" panose="02020603050405020304" pitchFamily="18" charset="0"/>
                <a:cs typeface="Times New Roman" panose="02020603050405020304" pitchFamily="18" charset="0"/>
              </a:rPr>
              <a:t>books can </a:t>
            </a:r>
            <a:r>
              <a:rPr lang="en-US" sz="9600" dirty="0" smtClean="0">
                <a:solidFill>
                  <a:schemeClr val="tx1"/>
                </a:solidFill>
                <a:latin typeface="Times New Roman" panose="02020603050405020304" pitchFamily="18" charset="0"/>
                <a:cs typeface="Times New Roman" panose="02020603050405020304" pitchFamily="18" charset="0"/>
              </a:rPr>
              <a:t>be created and deleted, whether member records can be </a:t>
            </a:r>
            <a:r>
              <a:rPr lang="en-US" sz="9600" dirty="0" smtClean="0">
                <a:solidFill>
                  <a:schemeClr val="tx1"/>
                </a:solidFill>
                <a:latin typeface="Times New Roman" panose="02020603050405020304" pitchFamily="18" charset="0"/>
                <a:cs typeface="Times New Roman" panose="02020603050405020304" pitchFamily="18" charset="0"/>
              </a:rPr>
              <a:t>created and </a:t>
            </a:r>
            <a:r>
              <a:rPr lang="en-US" sz="9600" dirty="0" smtClean="0">
                <a:solidFill>
                  <a:schemeClr val="tx1"/>
                </a:solidFill>
                <a:latin typeface="Times New Roman" panose="02020603050405020304" pitchFamily="18" charset="0"/>
                <a:cs typeface="Times New Roman" panose="02020603050405020304" pitchFamily="18" charset="0"/>
              </a:rPr>
              <a:t>deleted, and whether books can be loaned and returned. </a:t>
            </a:r>
            <a:br>
              <a:rPr lang="en-US" sz="9600" dirty="0" smtClean="0"/>
            </a:br>
            <a:r>
              <a:rPr lang="en-US" sz="9600" dirty="0" smtClean="0"/>
              <a:t> </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t> </a:t>
            </a: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r>
              <a:rPr lang="en-US" sz="2800" b="1" u="sng" dirty="0" smtClean="0">
                <a:solidFill>
                  <a:srgbClr val="0070C0"/>
                </a:solidFill>
                <a:latin typeface="Times New Roman" panose="02020603050405020304" pitchFamily="18" charset="0"/>
                <a:cs typeface="Times New Roman" panose="02020603050405020304" pitchFamily="18" charset="0"/>
              </a:rPr>
              <a:t>4.11. Performance </a:t>
            </a:r>
            <a:r>
              <a:rPr lang="en-US" sz="2800" b="1" u="sng" dirty="0" smtClean="0">
                <a:solidFill>
                  <a:srgbClr val="0070C0"/>
                </a:solidFill>
                <a:latin typeface="Times New Roman" panose="02020603050405020304" pitchFamily="18" charset="0"/>
                <a:cs typeface="Times New Roman" panose="02020603050405020304" pitchFamily="18" charset="0"/>
              </a:rPr>
              <a:t>Testing</a:t>
            </a:r>
            <a:r>
              <a:rPr lang="en-US" sz="2800" u="sng" dirty="0" smtClean="0">
                <a:solidFill>
                  <a:srgbClr val="0070C0"/>
                </a:solidFill>
                <a:latin typeface="Times New Roman" panose="02020603050405020304" pitchFamily="18" charset="0"/>
                <a:cs typeface="Times New Roman" panose="02020603050405020304" pitchFamily="18" charset="0"/>
              </a:rPr>
              <a:t> </a:t>
            </a:r>
            <a:br>
              <a:rPr lang="en-US" sz="2800" u="sng" dirty="0" smtClean="0">
                <a:solidFill>
                  <a:srgbClr val="0070C0"/>
                </a:solidFill>
                <a:latin typeface="Times New Roman" panose="02020603050405020304" pitchFamily="18" charset="0"/>
                <a:cs typeface="Times New Roman" panose="02020603050405020304" pitchFamily="18" charset="0"/>
              </a:rPr>
            </a:br>
            <a:endParaRPr lang="en-US" sz="2800" u="sng" dirty="0" smtClean="0">
              <a:solidFill>
                <a:srgbClr val="0070C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Performance </a:t>
            </a:r>
            <a:r>
              <a:rPr lang="en-US" sz="2400" dirty="0" smtClean="0">
                <a:solidFill>
                  <a:schemeClr val="tx1"/>
                </a:solidFill>
                <a:latin typeface="Times New Roman" panose="02020603050405020304" pitchFamily="18" charset="0"/>
                <a:cs typeface="Times New Roman" panose="02020603050405020304" pitchFamily="18" charset="0"/>
              </a:rPr>
              <a:t>testing is an important type of </a:t>
            </a:r>
            <a:r>
              <a:rPr lang="en-US" sz="2400" b="1" dirty="0" smtClean="0">
                <a:solidFill>
                  <a:srgbClr val="00B0F0"/>
                </a:solidFill>
                <a:latin typeface="Times New Roman" panose="02020603050405020304" pitchFamily="18" charset="0"/>
                <a:cs typeface="Times New Roman" panose="02020603050405020304" pitchFamily="18" charset="0"/>
              </a:rPr>
              <a:t>system testing</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Performance testing is carried out to check whether the system meets the </a:t>
            </a:r>
            <a:r>
              <a:rPr lang="en-US" sz="2400" dirty="0" smtClean="0">
                <a:solidFill>
                  <a:srgbClr val="00B050"/>
                </a:solidFill>
                <a:latin typeface="Times New Roman" panose="02020603050405020304" pitchFamily="18" charset="0"/>
                <a:cs typeface="Times New Roman" panose="02020603050405020304" pitchFamily="18" charset="0"/>
              </a:rPr>
              <a:t>non-functional requirements identified in the SRS document. </a:t>
            </a:r>
            <a:endParaRPr lang="en-US" sz="2400" dirty="0" smtClean="0">
              <a:solidFill>
                <a:srgbClr val="00B05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All </a:t>
            </a:r>
            <a:r>
              <a:rPr lang="en-US" sz="2400" dirty="0" smtClean="0">
                <a:solidFill>
                  <a:schemeClr val="tx1"/>
                </a:solidFill>
                <a:latin typeface="Times New Roman" panose="02020603050405020304" pitchFamily="18" charset="0"/>
                <a:cs typeface="Times New Roman" panose="02020603050405020304" pitchFamily="18" charset="0"/>
              </a:rPr>
              <a:t>performance tests can be considered as </a:t>
            </a:r>
            <a:r>
              <a:rPr lang="en-US" sz="2400" b="1" dirty="0" smtClean="0">
                <a:solidFill>
                  <a:srgbClr val="C00000"/>
                </a:solidFill>
                <a:latin typeface="Times New Roman" panose="02020603050405020304" pitchFamily="18" charset="0"/>
                <a:cs typeface="Times New Roman" panose="02020603050405020304" pitchFamily="18" charset="0"/>
              </a:rPr>
              <a:t>black-box tests.</a:t>
            </a:r>
            <a:endParaRPr lang="en-US" sz="2400" b="1"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The </a:t>
            </a:r>
            <a:r>
              <a:rPr lang="en-US" sz="2400" dirty="0" smtClean="0">
                <a:solidFill>
                  <a:schemeClr val="tx1"/>
                </a:solidFill>
                <a:latin typeface="Times New Roman" panose="02020603050405020304" pitchFamily="18" charset="0"/>
                <a:cs typeface="Times New Roman" panose="02020603050405020304" pitchFamily="18" charset="0"/>
              </a:rPr>
              <a:t>following are different performance testing </a:t>
            </a:r>
            <a:r>
              <a:rPr lang="en-US" sz="2400" dirty="0" smtClean="0">
                <a:solidFill>
                  <a:schemeClr val="tx1"/>
                </a:solidFill>
                <a:latin typeface="Times New Roman" panose="02020603050405020304" pitchFamily="18" charset="0"/>
                <a:cs typeface="Times New Roman" panose="02020603050405020304" pitchFamily="18" charset="0"/>
              </a:rPr>
              <a:t>techniques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Stress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Volume </a:t>
            </a:r>
            <a:r>
              <a:rPr lang="en-US" sz="2400" b="1" dirty="0" smtClean="0">
                <a:solidFill>
                  <a:schemeClr val="tx1"/>
                </a:solidFill>
                <a:latin typeface="Times New Roman" panose="02020603050405020304" pitchFamily="18" charset="0"/>
                <a:cs typeface="Times New Roman" panose="02020603050405020304" pitchFamily="18" charset="0"/>
              </a:rPr>
              <a:t>testing</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Configuration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Compatibility testing</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Regression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Recovery testing</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Maintenance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Documentation </a:t>
            </a:r>
            <a:r>
              <a:rPr lang="en-US" sz="2400" b="1" dirty="0" smtClean="0">
                <a:solidFill>
                  <a:schemeClr val="tx1"/>
                </a:solidFill>
                <a:latin typeface="Times New Roman" panose="02020603050405020304" pitchFamily="18" charset="0"/>
                <a:cs typeface="Times New Roman" panose="02020603050405020304" pitchFamily="18" charset="0"/>
              </a:rPr>
              <a:t>testing</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just"/>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Usability </a:t>
            </a:r>
            <a:r>
              <a:rPr lang="en-US" sz="2400" b="1" dirty="0" smtClean="0">
                <a:solidFill>
                  <a:schemeClr val="tx1"/>
                </a:solidFill>
                <a:latin typeface="Times New Roman" panose="02020603050405020304" pitchFamily="18" charset="0"/>
                <a:cs typeface="Times New Roman" panose="02020603050405020304" pitchFamily="18" charset="0"/>
              </a:rPr>
              <a:t>testing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Security testing</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r>
              <a:rPr lang="en-US" sz="9600" b="1" dirty="0" smtClean="0">
                <a:solidFill>
                  <a:schemeClr val="tx1"/>
                </a:solidFill>
                <a:latin typeface="Times New Roman" panose="02020603050405020304" pitchFamily="18" charset="0"/>
                <a:cs typeface="Times New Roman" panose="02020603050405020304" pitchFamily="18" charset="0"/>
              </a:rPr>
              <a:t>(iii) Do not use an identifier for multiple purposes:</a:t>
            </a:r>
            <a:r>
              <a:rPr lang="en-US" sz="9600" dirty="0" smtClean="0">
                <a:solidFill>
                  <a:schemeClr val="tx1"/>
                </a:solidFill>
                <a:latin typeface="Times New Roman" panose="02020603050405020304" pitchFamily="18" charset="0"/>
                <a:cs typeface="Times New Roman" panose="02020603050405020304" pitchFamily="18" charset="0"/>
              </a:rPr>
              <a:t>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Programmers often use the same identifier to denote several 	temporary entities.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800"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(iv) Code should be well-documented: </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	As a rule of thumb, there should be at least one comment 	line on the average for every three source lines of code.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400"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(v) Length of any function should not exceed 10 source lines:</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t> 	</a:t>
            </a:r>
            <a:r>
              <a:rPr lang="en-US" sz="9600" dirty="0" smtClean="0">
                <a:solidFill>
                  <a:schemeClr val="tx1"/>
                </a:solidFill>
                <a:latin typeface="Times New Roman" panose="02020603050405020304" pitchFamily="18" charset="0"/>
                <a:cs typeface="Times New Roman" panose="02020603050405020304" pitchFamily="18" charset="0"/>
              </a:rPr>
              <a:t>A lengthy function is usually very difficult to understand as it 	probably  has a large number of variables and carries out 	many different types of computations.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000"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(vi) Do not use GO TO statements: </a:t>
            </a:r>
            <a:endParaRPr lang="en-US" sz="9600" b="1"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Use of GO TO statements makes a program  unstructured. </a:t>
            </a:r>
            <a:br>
              <a:rPr lang="en-US" sz="9600" dirty="0" smtClean="0">
                <a:solidFill>
                  <a:schemeClr val="tx1"/>
                </a:solidFill>
                <a:latin typeface="Times New Roman" panose="02020603050405020304" pitchFamily="18" charset="0"/>
                <a:cs typeface="Times New Roman" panose="02020603050405020304" pitchFamily="18" charset="0"/>
              </a:rPr>
            </a:br>
            <a:br>
              <a:rPr lang="en-US" sz="9600" dirty="0" smtClean="0"/>
            </a:br>
            <a:br>
              <a:rPr lang="en-US" sz="2400" dirty="0" smtClean="0"/>
            </a:br>
            <a:endParaRPr lang="en-US" sz="2400" dirty="0" smtClean="0">
              <a:solidFill>
                <a:schemeClr val="tx1"/>
              </a:solidFill>
              <a:latin typeface="Times New Roman" panose="02020603050405020304" pitchFamily="18" charset="0"/>
              <a:cs typeface="Times New Roman" panose="02020603050405020304" pitchFamily="18" charset="0"/>
            </a:endParaRPr>
          </a:p>
          <a:p>
            <a:pPr algn="l"/>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solidFill>
                  <a:schemeClr val="tx1"/>
                </a:solidFill>
                <a:latin typeface="Times New Roman" panose="02020603050405020304" pitchFamily="18" charset="0"/>
                <a:cs typeface="Times New Roman" panose="02020603050405020304" pitchFamily="18" charset="0"/>
              </a:rPr>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Stress </a:t>
            </a:r>
            <a:r>
              <a:rPr lang="en-US" sz="9600" b="1" dirty="0" smtClean="0">
                <a:solidFill>
                  <a:schemeClr val="tx1"/>
                </a:solidFill>
                <a:latin typeface="Times New Roman" panose="02020603050405020304" pitchFamily="18" charset="0"/>
                <a:cs typeface="Times New Roman" panose="02020603050405020304" pitchFamily="18" charset="0"/>
              </a:rPr>
              <a:t>testing</a:t>
            </a: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Stress </a:t>
            </a:r>
            <a:r>
              <a:rPr lang="en-US" sz="9600" dirty="0" smtClean="0">
                <a:solidFill>
                  <a:schemeClr val="tx1"/>
                </a:solidFill>
                <a:latin typeface="Times New Roman" panose="02020603050405020304" pitchFamily="18" charset="0"/>
                <a:cs typeface="Times New Roman" panose="02020603050405020304" pitchFamily="18" charset="0"/>
              </a:rPr>
              <a:t>testing evaluates </a:t>
            </a:r>
            <a:r>
              <a:rPr lang="en-US" sz="9600" dirty="0" smtClean="0">
                <a:solidFill>
                  <a:schemeClr val="tx1"/>
                </a:solidFill>
                <a:latin typeface="Times New Roman" panose="02020603050405020304" pitchFamily="18" charset="0"/>
                <a:cs typeface="Times New Roman" panose="02020603050405020304" pitchFamily="18" charset="0"/>
              </a:rPr>
              <a:t>system performance when it is stressed for short periods </a:t>
            </a:r>
            <a:r>
              <a:rPr lang="en-US" sz="9600" dirty="0" smtClean="0">
                <a:solidFill>
                  <a:schemeClr val="tx1"/>
                </a:solidFill>
                <a:latin typeface="Times New Roman" panose="02020603050405020304" pitchFamily="18" charset="0"/>
                <a:cs typeface="Times New Roman" panose="02020603050405020304" pitchFamily="18" charset="0"/>
              </a:rPr>
              <a:t>of time</a:t>
            </a:r>
            <a:r>
              <a:rPr lang="en-US" sz="9600" dirty="0" smtClean="0">
                <a:solidFill>
                  <a:schemeClr val="tx1"/>
                </a:solidFill>
                <a:latin typeface="Times New Roman" panose="02020603050405020304" pitchFamily="18" charset="0"/>
                <a:cs typeface="Times New Roman" panose="02020603050405020304" pitchFamily="18" charset="0"/>
              </a:rPr>
              <a:t>. Stress tests are black-box tests which are designed to impose </a:t>
            </a:r>
            <a:r>
              <a:rPr lang="en-US" sz="9600" dirty="0" smtClean="0">
                <a:solidFill>
                  <a:schemeClr val="tx1"/>
                </a:solidFill>
                <a:latin typeface="Times New Roman" panose="02020603050405020304" pitchFamily="18" charset="0"/>
                <a:cs typeface="Times New Roman" panose="02020603050405020304" pitchFamily="18" charset="0"/>
              </a:rPr>
              <a:t>a range </a:t>
            </a:r>
            <a:r>
              <a:rPr lang="en-US" sz="9600" dirty="0" smtClean="0">
                <a:solidFill>
                  <a:schemeClr val="tx1"/>
                </a:solidFill>
                <a:latin typeface="Times New Roman" panose="02020603050405020304" pitchFamily="18" charset="0"/>
                <a:cs typeface="Times New Roman" panose="02020603050405020304" pitchFamily="18" charset="0"/>
              </a:rPr>
              <a:t>of abnormal and even illegal input conditions so as to stress the capabilities of the software. </a:t>
            </a:r>
            <a:br>
              <a:rPr lang="en-US" sz="9600" dirty="0" smtClean="0"/>
            </a:br>
            <a:endParaRPr lang="en-US" sz="9600" dirty="0" smtClean="0"/>
          </a:p>
          <a:p>
            <a:pPr algn="l">
              <a:buFont typeface="Wingdings" panose="05000000000000000000"/>
              <a:buChar char="à"/>
            </a:pPr>
            <a:r>
              <a:rPr lang="en-US" sz="9600" b="1" dirty="0" smtClean="0">
                <a:solidFill>
                  <a:schemeClr val="tx1"/>
                </a:solidFill>
                <a:latin typeface="Times New Roman" panose="02020603050405020304" pitchFamily="18" charset="0"/>
                <a:cs typeface="Times New Roman" panose="02020603050405020304" pitchFamily="18" charset="0"/>
              </a:rPr>
              <a:t>Volume </a:t>
            </a:r>
            <a:r>
              <a:rPr lang="en-US" sz="9600" b="1" dirty="0" smtClean="0">
                <a:solidFill>
                  <a:schemeClr val="tx1"/>
                </a:solidFill>
                <a:latin typeface="Times New Roman" panose="02020603050405020304" pitchFamily="18" charset="0"/>
                <a:cs typeface="Times New Roman" panose="02020603050405020304" pitchFamily="18" charset="0"/>
              </a:rPr>
              <a:t>testing</a:t>
            </a: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1600" dirty="0" smtClean="0">
              <a:solidFill>
                <a:schemeClr val="tx1"/>
              </a:solidFill>
              <a:latin typeface="Times New Roman" panose="02020603050405020304" pitchFamily="18" charset="0"/>
              <a:cs typeface="Times New Roman" panose="02020603050405020304" pitchFamily="18" charset="0"/>
            </a:endParaRPr>
          </a:p>
          <a:p>
            <a:pPr algn="l"/>
            <a:r>
              <a:rPr lang="en-US" sz="9600" dirty="0" smtClean="0">
                <a:solidFill>
                  <a:schemeClr val="tx1"/>
                </a:solidFill>
                <a:latin typeface="Times New Roman" panose="02020603050405020304" pitchFamily="18" charset="0"/>
                <a:cs typeface="Times New Roman" panose="02020603050405020304" pitchFamily="18" charset="0"/>
              </a:rPr>
              <a:t>Volume testing checks whether the data structures (buffers, arrays,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queues, stacks, etc.) have been designed to successfully handle</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extraordinary situations. </a:t>
            </a:r>
            <a:br>
              <a:rPr lang="en-US" sz="9600" dirty="0" smtClean="0">
                <a:solidFill>
                  <a:schemeClr val="tx1"/>
                </a:solidFill>
                <a:latin typeface="Times New Roman" panose="02020603050405020304" pitchFamily="18" charset="0"/>
                <a:cs typeface="Times New Roman" panose="02020603050405020304" pitchFamily="18" charset="0"/>
              </a:rPr>
            </a:br>
            <a:endParaRPr lang="en-US" sz="9600" dirty="0" smtClean="0">
              <a:solidFill>
                <a:schemeClr val="tx1"/>
              </a:solidFill>
              <a:latin typeface="Times New Roman" panose="02020603050405020304" pitchFamily="18" charset="0"/>
              <a:cs typeface="Times New Roman" panose="02020603050405020304" pitchFamily="18" charset="0"/>
            </a:endParaRPr>
          </a:p>
          <a:p>
            <a:pPr algn="l"/>
            <a:r>
              <a:rPr lang="en-US" sz="96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9600" b="1" dirty="0" smtClean="0">
                <a:solidFill>
                  <a:schemeClr val="tx1"/>
                </a:solidFill>
                <a:latin typeface="Times New Roman" panose="02020603050405020304" pitchFamily="18" charset="0"/>
                <a:cs typeface="Times New Roman" panose="02020603050405020304" pitchFamily="18" charset="0"/>
              </a:rPr>
              <a:t>Configuration </a:t>
            </a:r>
            <a:r>
              <a:rPr lang="en-US" sz="9600" b="1" dirty="0" smtClean="0">
                <a:solidFill>
                  <a:schemeClr val="tx1"/>
                </a:solidFill>
                <a:latin typeface="Times New Roman" panose="02020603050405020304" pitchFamily="18" charset="0"/>
                <a:cs typeface="Times New Roman" panose="02020603050405020304" pitchFamily="18" charset="0"/>
              </a:rPr>
              <a:t>testing</a:t>
            </a: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 :</a:t>
            </a:r>
            <a:br>
              <a:rPr lang="en-US" sz="9600" dirty="0" smtClean="0"/>
            </a:br>
            <a:br>
              <a:rPr lang="en-US" sz="9600" dirty="0" smtClean="0"/>
            </a:br>
            <a:r>
              <a:rPr lang="en-US" sz="9600" dirty="0" smtClean="0">
                <a:solidFill>
                  <a:schemeClr val="tx1"/>
                </a:solidFill>
                <a:latin typeface="Times New Roman" panose="02020603050405020304" pitchFamily="18" charset="0"/>
                <a:cs typeface="Times New Roman" panose="02020603050405020304" pitchFamily="18" charset="0"/>
              </a:rPr>
              <a:t>Configuration </a:t>
            </a:r>
            <a:r>
              <a:rPr lang="en-US" sz="9600" dirty="0" smtClean="0">
                <a:solidFill>
                  <a:schemeClr val="tx1"/>
                </a:solidFill>
                <a:latin typeface="Times New Roman" panose="02020603050405020304" pitchFamily="18" charset="0"/>
                <a:cs typeface="Times New Roman" panose="02020603050405020304" pitchFamily="18" charset="0"/>
              </a:rPr>
              <a:t>testing is used to test system </a:t>
            </a:r>
            <a:r>
              <a:rPr lang="en-US" sz="9600" dirty="0" smtClean="0">
                <a:solidFill>
                  <a:schemeClr val="tx1"/>
                </a:solidFill>
                <a:latin typeface="Times New Roman" panose="02020603050405020304" pitchFamily="18" charset="0"/>
                <a:cs typeface="Times New Roman" panose="02020603050405020304" pitchFamily="18" charset="0"/>
              </a:rPr>
              <a:t>behavior </a:t>
            </a:r>
            <a:r>
              <a:rPr lang="en-US" sz="9600" dirty="0" smtClean="0">
                <a:solidFill>
                  <a:schemeClr val="tx1"/>
                </a:solidFill>
                <a:latin typeface="Times New Roman" panose="02020603050405020304" pitchFamily="18" charset="0"/>
                <a:cs typeface="Times New Roman" panose="02020603050405020304" pitchFamily="18" charset="0"/>
              </a:rPr>
              <a:t>in various</a:t>
            </a:r>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hardware and software configurations specified in the requirements. </a:t>
            </a:r>
            <a:br>
              <a:rPr lang="en-US" sz="9600" dirty="0" smtClean="0">
                <a:solidFill>
                  <a:schemeClr val="tx1"/>
                </a:solidFill>
                <a:latin typeface="Times New Roman" panose="02020603050405020304" pitchFamily="18" charset="0"/>
                <a:cs typeface="Times New Roman" panose="02020603050405020304" pitchFamily="18" charset="0"/>
              </a:rPr>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40000" lnSpcReduction="20000"/>
          </a:bodyPr>
          <a:lstStyle/>
          <a:p>
            <a:pPr algn="l">
              <a:buFont typeface="Wingdings" panose="05000000000000000000"/>
              <a:buChar char="à"/>
            </a:pPr>
            <a:r>
              <a:rPr lang="en-US" sz="6000" b="1" dirty="0" smtClean="0">
                <a:solidFill>
                  <a:schemeClr val="tx1"/>
                </a:solidFill>
                <a:latin typeface="Times New Roman" panose="02020603050405020304" pitchFamily="18" charset="0"/>
                <a:cs typeface="Times New Roman" panose="02020603050405020304" pitchFamily="18" charset="0"/>
              </a:rPr>
              <a:t>Compatibility </a:t>
            </a:r>
            <a:r>
              <a:rPr lang="en-US" sz="6000" b="1" dirty="0" smtClean="0">
                <a:solidFill>
                  <a:schemeClr val="tx1"/>
                </a:solidFill>
                <a:latin typeface="Times New Roman" panose="02020603050405020304" pitchFamily="18" charset="0"/>
                <a:cs typeface="Times New Roman" panose="02020603050405020304" pitchFamily="18" charset="0"/>
              </a:rPr>
              <a:t>testing</a:t>
            </a:r>
            <a:r>
              <a:rPr lang="en-US" sz="6000" dirty="0" smtClean="0">
                <a:solidFill>
                  <a:schemeClr val="tx1"/>
                </a:solidFill>
                <a:latin typeface="Times New Roman" panose="02020603050405020304" pitchFamily="18" charset="0"/>
                <a:cs typeface="Times New Roman" panose="02020603050405020304" pitchFamily="18" charset="0"/>
              </a:rPr>
              <a:t> </a:t>
            </a:r>
            <a:r>
              <a:rPr lang="en-US" sz="6000" dirty="0" smtClean="0">
                <a:solidFill>
                  <a:schemeClr val="tx1"/>
                </a:solidFill>
                <a:latin typeface="Times New Roman" panose="02020603050405020304" pitchFamily="18" charset="0"/>
                <a:cs typeface="Times New Roman" panose="02020603050405020304" pitchFamily="18" charset="0"/>
              </a:rPr>
              <a:t>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6000" dirty="0" smtClean="0">
                <a:solidFill>
                  <a:schemeClr val="tx1"/>
                </a:solidFill>
                <a:latin typeface="Times New Roman" panose="02020603050405020304" pitchFamily="18" charset="0"/>
                <a:cs typeface="Times New Roman" panose="02020603050405020304" pitchFamily="18" charset="0"/>
              </a:rPr>
              <a:t>This type of testing is required when the system interfaces with </a:t>
            </a:r>
            <a:r>
              <a:rPr lang="en-US" sz="6000" dirty="0" smtClean="0">
                <a:solidFill>
                  <a:schemeClr val="tx1"/>
                </a:solidFill>
                <a:latin typeface="Times New Roman" panose="02020603050405020304" pitchFamily="18" charset="0"/>
                <a:cs typeface="Times New Roman" panose="02020603050405020304" pitchFamily="18" charset="0"/>
              </a:rPr>
              <a:t>external systems </a:t>
            </a:r>
            <a:r>
              <a:rPr lang="en-US" sz="6000" dirty="0" smtClean="0">
                <a:solidFill>
                  <a:schemeClr val="tx1"/>
                </a:solidFill>
                <a:latin typeface="Times New Roman" panose="02020603050405020304" pitchFamily="18" charset="0"/>
                <a:cs typeface="Times New Roman" panose="02020603050405020304" pitchFamily="18" charset="0"/>
              </a:rPr>
              <a:t>(e.g., databases, servers, etc.).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endParaRPr lang="en-US" sz="60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6000" b="1" dirty="0" smtClean="0">
                <a:solidFill>
                  <a:schemeClr val="tx1"/>
                </a:solidFill>
              </a:rPr>
              <a:t>Recovery </a:t>
            </a:r>
            <a:r>
              <a:rPr lang="en-US" sz="6000" b="1" dirty="0" smtClean="0">
                <a:solidFill>
                  <a:schemeClr val="tx1"/>
                </a:solidFill>
              </a:rPr>
              <a:t>testing</a:t>
            </a:r>
            <a:r>
              <a:rPr lang="en-US" sz="6000" dirty="0" smtClean="0">
                <a:solidFill>
                  <a:schemeClr val="tx1"/>
                </a:solidFill>
              </a:rPr>
              <a:t> </a:t>
            </a:r>
            <a:r>
              <a:rPr lang="en-US" sz="6000" dirty="0" smtClean="0">
                <a:solidFill>
                  <a:schemeClr val="tx1"/>
                </a:solidFill>
              </a:rPr>
              <a:t> :</a:t>
            </a:r>
            <a:endParaRPr lang="en-US" sz="6000" dirty="0" smtClean="0">
              <a:solidFill>
                <a:schemeClr val="tx1"/>
              </a:solidFill>
            </a:endParaRPr>
          </a:p>
          <a:p>
            <a:pPr algn="l"/>
            <a:r>
              <a:rPr lang="en-US" sz="6000" dirty="0" smtClean="0">
                <a:solidFill>
                  <a:schemeClr val="tx1"/>
                </a:solidFill>
                <a:latin typeface="Times New Roman" panose="02020603050405020304" pitchFamily="18" charset="0"/>
                <a:cs typeface="Times New Roman" panose="02020603050405020304" pitchFamily="18" charset="0"/>
              </a:rPr>
              <a:t>Recovery testing tests the response of the system to the presence of</a:t>
            </a:r>
            <a:br>
              <a:rPr lang="en-US" sz="6000" dirty="0" smtClean="0">
                <a:solidFill>
                  <a:schemeClr val="tx1"/>
                </a:solidFill>
                <a:latin typeface="Times New Roman" panose="02020603050405020304" pitchFamily="18" charset="0"/>
                <a:cs typeface="Times New Roman" panose="02020603050405020304" pitchFamily="18" charset="0"/>
              </a:rPr>
            </a:br>
            <a:r>
              <a:rPr lang="en-US" sz="6000" dirty="0" smtClean="0">
                <a:solidFill>
                  <a:schemeClr val="tx1"/>
                </a:solidFill>
                <a:latin typeface="Times New Roman" panose="02020603050405020304" pitchFamily="18" charset="0"/>
                <a:cs typeface="Times New Roman" panose="02020603050405020304" pitchFamily="18" charset="0"/>
              </a:rPr>
              <a:t>faults, or loss of power, devices, services, data, etc. </a:t>
            </a:r>
            <a:br>
              <a:rPr lang="en-US" sz="6000" dirty="0" smtClean="0">
                <a:solidFill>
                  <a:schemeClr val="tx1"/>
                </a:solidFill>
                <a:latin typeface="Times New Roman" panose="02020603050405020304" pitchFamily="18" charset="0"/>
                <a:cs typeface="Times New Roman" panose="02020603050405020304" pitchFamily="18" charset="0"/>
              </a:rPr>
            </a:br>
            <a:endParaRPr lang="en-US" sz="6000" dirty="0" smtClean="0">
              <a:solidFill>
                <a:schemeClr val="tx1"/>
              </a:solidFill>
              <a:latin typeface="Times New Roman" panose="02020603050405020304" pitchFamily="18" charset="0"/>
              <a:cs typeface="Times New Roman" panose="02020603050405020304" pitchFamily="18" charset="0"/>
            </a:endParaRPr>
          </a:p>
          <a:p>
            <a:pPr algn="l"/>
            <a:r>
              <a:rPr lang="en-US" sz="60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6000" b="1" dirty="0" smtClean="0">
                <a:solidFill>
                  <a:schemeClr val="tx1"/>
                </a:solidFill>
                <a:latin typeface="Times New Roman" panose="02020603050405020304" pitchFamily="18" charset="0"/>
                <a:cs typeface="Times New Roman" panose="02020603050405020304" pitchFamily="18" charset="0"/>
              </a:rPr>
              <a:t>Maintenance testing</a:t>
            </a:r>
            <a:r>
              <a:rPr lang="en-US" sz="6000" dirty="0" smtClean="0">
                <a:solidFill>
                  <a:schemeClr val="tx1"/>
                </a:solidFill>
                <a:latin typeface="Times New Roman" panose="02020603050405020304" pitchFamily="18" charset="0"/>
                <a:cs typeface="Times New Roman" panose="02020603050405020304" pitchFamily="18" charset="0"/>
              </a:rPr>
              <a:t> </a:t>
            </a:r>
            <a:r>
              <a:rPr lang="en-US" sz="6000" dirty="0" smtClean="0">
                <a:solidFill>
                  <a:schemeClr val="tx1"/>
                </a:solidFill>
                <a:latin typeface="Times New Roman" panose="02020603050405020304" pitchFamily="18" charset="0"/>
                <a:cs typeface="Times New Roman" panose="02020603050405020304" pitchFamily="18" charset="0"/>
              </a:rPr>
              <a:t> :</a:t>
            </a:r>
            <a:endParaRPr lang="en-US" sz="6000" dirty="0" smtClean="0">
              <a:solidFill>
                <a:schemeClr val="tx1"/>
              </a:solidFill>
              <a:latin typeface="Times New Roman" panose="02020603050405020304" pitchFamily="18" charset="0"/>
              <a:cs typeface="Times New Roman" panose="02020603050405020304" pitchFamily="18" charset="0"/>
            </a:endParaRPr>
          </a:p>
          <a:p>
            <a:pPr algn="l"/>
            <a:r>
              <a:rPr lang="en-US" sz="6000" dirty="0" smtClean="0">
                <a:solidFill>
                  <a:schemeClr val="tx1"/>
                </a:solidFill>
                <a:latin typeface="Times New Roman" panose="02020603050405020304" pitchFamily="18" charset="0"/>
                <a:cs typeface="Times New Roman" panose="02020603050405020304" pitchFamily="18" charset="0"/>
              </a:rPr>
              <a:t>This addresses testing the diagnostic programs, and other procedures</a:t>
            </a:r>
            <a:br>
              <a:rPr lang="en-US" sz="6000" dirty="0" smtClean="0">
                <a:solidFill>
                  <a:schemeClr val="tx1"/>
                </a:solidFill>
                <a:latin typeface="Times New Roman" panose="02020603050405020304" pitchFamily="18" charset="0"/>
                <a:cs typeface="Times New Roman" panose="02020603050405020304" pitchFamily="18" charset="0"/>
              </a:rPr>
            </a:br>
            <a:r>
              <a:rPr lang="en-US" sz="6000" dirty="0" smtClean="0">
                <a:solidFill>
                  <a:schemeClr val="tx1"/>
                </a:solidFill>
                <a:latin typeface="Times New Roman" panose="02020603050405020304" pitchFamily="18" charset="0"/>
                <a:cs typeface="Times New Roman" panose="02020603050405020304" pitchFamily="18" charset="0"/>
              </a:rPr>
              <a:t>that are required to help maintenance of the system. </a:t>
            </a:r>
            <a:br>
              <a:rPr lang="en-US" sz="6000" dirty="0" smtClean="0"/>
            </a:br>
            <a:br>
              <a:rPr lang="en-US" sz="6000" dirty="0" smtClean="0">
                <a:solidFill>
                  <a:schemeClr val="tx1"/>
                </a:solidFill>
                <a:latin typeface="Times New Roman" panose="02020603050405020304" pitchFamily="18" charset="0"/>
                <a:cs typeface="Times New Roman" panose="02020603050405020304" pitchFamily="18" charset="0"/>
              </a:rPr>
            </a:b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32500" lnSpcReduction="20000"/>
          </a:bodyPr>
          <a:lstStyle/>
          <a:p>
            <a:pPr algn="l">
              <a:buFont typeface="Wingdings" panose="05000000000000000000"/>
              <a:buChar char="à"/>
            </a:pPr>
            <a:r>
              <a:rPr lang="en-US" sz="7400" b="1" dirty="0" smtClean="0">
                <a:solidFill>
                  <a:schemeClr val="tx1"/>
                </a:solidFill>
                <a:latin typeface="Times New Roman" panose="02020603050405020304" pitchFamily="18" charset="0"/>
                <a:cs typeface="Times New Roman" panose="02020603050405020304" pitchFamily="18" charset="0"/>
              </a:rPr>
              <a:t>Documentation </a:t>
            </a:r>
            <a:r>
              <a:rPr lang="en-US" sz="7400" b="1" dirty="0" smtClean="0">
                <a:solidFill>
                  <a:schemeClr val="tx1"/>
                </a:solidFill>
                <a:latin typeface="Times New Roman" panose="02020603050405020304" pitchFamily="18" charset="0"/>
                <a:cs typeface="Times New Roman" panose="02020603050405020304" pitchFamily="18" charset="0"/>
              </a:rPr>
              <a:t>testing</a:t>
            </a:r>
            <a:r>
              <a:rPr lang="en-US" sz="7400" dirty="0" smtClean="0">
                <a:solidFill>
                  <a:schemeClr val="tx1"/>
                </a:solidFill>
                <a:latin typeface="Times New Roman" panose="02020603050405020304" pitchFamily="18" charset="0"/>
                <a:cs typeface="Times New Roman" panose="02020603050405020304" pitchFamily="18" charset="0"/>
              </a:rPr>
              <a:t> </a:t>
            </a:r>
            <a:r>
              <a:rPr lang="en-US" sz="7400" dirty="0" smtClean="0">
                <a:solidFill>
                  <a:schemeClr val="tx1"/>
                </a:solidFill>
                <a:latin typeface="Times New Roman" panose="02020603050405020304" pitchFamily="18" charset="0"/>
                <a:cs typeface="Times New Roman" panose="02020603050405020304" pitchFamily="18" charset="0"/>
              </a:rPr>
              <a:t> :</a:t>
            </a:r>
            <a:endParaRPr lang="en-US" sz="7400" dirty="0" smtClean="0">
              <a:solidFill>
                <a:schemeClr val="tx1"/>
              </a:solidFill>
              <a:latin typeface="Times New Roman" panose="02020603050405020304" pitchFamily="18" charset="0"/>
              <a:cs typeface="Times New Roman" panose="02020603050405020304" pitchFamily="18" charset="0"/>
            </a:endParaRPr>
          </a:p>
          <a:p>
            <a:pPr algn="l"/>
            <a:r>
              <a:rPr lang="en-US" sz="7400" dirty="0" smtClean="0">
                <a:solidFill>
                  <a:schemeClr val="tx1"/>
                </a:solidFill>
                <a:latin typeface="Times New Roman" panose="02020603050405020304" pitchFamily="18" charset="0"/>
                <a:cs typeface="Times New Roman" panose="02020603050405020304" pitchFamily="18" charset="0"/>
              </a:rPr>
              <a:t>It is checked whether the required user manual, maintenance manuals</a:t>
            </a:r>
            <a:r>
              <a:rPr lang="en-US" sz="7400" dirty="0" smtClean="0">
                <a:solidFill>
                  <a:schemeClr val="tx1"/>
                </a:solidFill>
                <a:latin typeface="Times New Roman" panose="02020603050405020304" pitchFamily="18" charset="0"/>
                <a:cs typeface="Times New Roman" panose="02020603050405020304" pitchFamily="18" charset="0"/>
              </a:rPr>
              <a:t>, and </a:t>
            </a:r>
            <a:r>
              <a:rPr lang="en-US" sz="7400" dirty="0" smtClean="0">
                <a:solidFill>
                  <a:schemeClr val="tx1"/>
                </a:solidFill>
                <a:latin typeface="Times New Roman" panose="02020603050405020304" pitchFamily="18" charset="0"/>
                <a:cs typeface="Times New Roman" panose="02020603050405020304" pitchFamily="18" charset="0"/>
              </a:rPr>
              <a:t>technical manuals exist and are consistent. </a:t>
            </a:r>
            <a:endParaRPr lang="en-US" sz="7400" dirty="0" smtClean="0">
              <a:solidFill>
                <a:schemeClr val="tx1"/>
              </a:solidFill>
              <a:latin typeface="Times New Roman" panose="02020603050405020304" pitchFamily="18" charset="0"/>
              <a:cs typeface="Times New Roman" panose="02020603050405020304" pitchFamily="18" charset="0"/>
            </a:endParaRPr>
          </a:p>
          <a:p>
            <a:pPr algn="l"/>
            <a:endParaRPr lang="en-US" sz="7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7400" b="1" dirty="0" smtClean="0">
                <a:solidFill>
                  <a:schemeClr val="tx1"/>
                </a:solidFill>
                <a:latin typeface="Times New Roman" panose="02020603050405020304" pitchFamily="18" charset="0"/>
                <a:cs typeface="Times New Roman" panose="02020603050405020304" pitchFamily="18" charset="0"/>
              </a:rPr>
              <a:t>Usability testing :</a:t>
            </a:r>
            <a:br>
              <a:rPr lang="en-US" sz="7400" b="1" dirty="0" smtClean="0">
                <a:solidFill>
                  <a:schemeClr val="tx1"/>
                </a:solidFill>
                <a:latin typeface="Times New Roman" panose="02020603050405020304" pitchFamily="18" charset="0"/>
                <a:cs typeface="Times New Roman" panose="02020603050405020304" pitchFamily="18" charset="0"/>
              </a:rPr>
            </a:br>
            <a:r>
              <a:rPr lang="en-US" sz="7400" dirty="0" smtClean="0">
                <a:solidFill>
                  <a:schemeClr val="tx1"/>
                </a:solidFill>
                <a:latin typeface="Times New Roman" panose="02020603050405020304" pitchFamily="18" charset="0"/>
                <a:cs typeface="Times New Roman" panose="02020603050405020304" pitchFamily="18" charset="0"/>
              </a:rPr>
              <a:t>Usability testing concerns checking the user interface to see if it </a:t>
            </a:r>
            <a:r>
              <a:rPr lang="en-US" sz="7400" dirty="0" smtClean="0">
                <a:solidFill>
                  <a:schemeClr val="tx1"/>
                </a:solidFill>
                <a:latin typeface="Times New Roman" panose="02020603050405020304" pitchFamily="18" charset="0"/>
                <a:cs typeface="Times New Roman" panose="02020603050405020304" pitchFamily="18" charset="0"/>
              </a:rPr>
              <a:t>meets all </a:t>
            </a:r>
            <a:r>
              <a:rPr lang="en-US" sz="7400" dirty="0" smtClean="0">
                <a:solidFill>
                  <a:schemeClr val="tx1"/>
                </a:solidFill>
                <a:latin typeface="Times New Roman" panose="02020603050405020304" pitchFamily="18" charset="0"/>
                <a:cs typeface="Times New Roman" panose="02020603050405020304" pitchFamily="18" charset="0"/>
              </a:rPr>
              <a:t>user requirements concerning the user interface. During </a:t>
            </a:r>
            <a:r>
              <a:rPr lang="en-US" sz="7400" dirty="0" smtClean="0">
                <a:solidFill>
                  <a:schemeClr val="tx1"/>
                </a:solidFill>
                <a:latin typeface="Times New Roman" panose="02020603050405020304" pitchFamily="18" charset="0"/>
                <a:cs typeface="Times New Roman" panose="02020603050405020304" pitchFamily="18" charset="0"/>
              </a:rPr>
              <a:t>usability testing</a:t>
            </a:r>
            <a:r>
              <a:rPr lang="en-US" sz="7400" dirty="0" smtClean="0">
                <a:solidFill>
                  <a:schemeClr val="tx1"/>
                </a:solidFill>
                <a:latin typeface="Times New Roman" panose="02020603050405020304" pitchFamily="18" charset="0"/>
                <a:cs typeface="Times New Roman" panose="02020603050405020304" pitchFamily="18" charset="0"/>
              </a:rPr>
              <a:t>, the display screens, messages, report formats, and </a:t>
            </a:r>
            <a:r>
              <a:rPr lang="en-US" sz="7400" dirty="0" smtClean="0">
                <a:solidFill>
                  <a:schemeClr val="tx1"/>
                </a:solidFill>
                <a:latin typeface="Times New Roman" panose="02020603050405020304" pitchFamily="18" charset="0"/>
                <a:cs typeface="Times New Roman" panose="02020603050405020304" pitchFamily="18" charset="0"/>
              </a:rPr>
              <a:t>other aspects </a:t>
            </a:r>
            <a:r>
              <a:rPr lang="en-US" sz="7400" dirty="0" smtClean="0">
                <a:solidFill>
                  <a:schemeClr val="tx1"/>
                </a:solidFill>
                <a:latin typeface="Times New Roman" panose="02020603050405020304" pitchFamily="18" charset="0"/>
                <a:cs typeface="Times New Roman" panose="02020603050405020304" pitchFamily="18" charset="0"/>
              </a:rPr>
              <a:t>relating to the user interface requirements are tested. </a:t>
            </a:r>
            <a:endParaRPr lang="en-US" sz="7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7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r>
              <a:rPr lang="en-US" sz="7400" b="1" dirty="0" smtClean="0">
                <a:solidFill>
                  <a:schemeClr val="tx1"/>
                </a:solidFill>
                <a:latin typeface="Times New Roman" panose="02020603050405020304" pitchFamily="18" charset="0"/>
                <a:cs typeface="Times New Roman" panose="02020603050405020304" pitchFamily="18" charset="0"/>
              </a:rPr>
              <a:t>Security testing</a:t>
            </a:r>
            <a:r>
              <a:rPr lang="en-US" sz="7400" dirty="0" smtClean="0">
                <a:solidFill>
                  <a:schemeClr val="tx1"/>
                </a:solidFill>
                <a:latin typeface="Times New Roman" panose="02020603050405020304" pitchFamily="18" charset="0"/>
                <a:cs typeface="Times New Roman" panose="02020603050405020304" pitchFamily="18" charset="0"/>
              </a:rPr>
              <a:t> </a:t>
            </a:r>
            <a:br>
              <a:rPr lang="en-US" sz="7400" dirty="0" smtClean="0">
                <a:solidFill>
                  <a:schemeClr val="tx1"/>
                </a:solidFill>
                <a:latin typeface="Times New Roman" panose="02020603050405020304" pitchFamily="18" charset="0"/>
                <a:cs typeface="Times New Roman" panose="02020603050405020304" pitchFamily="18" charset="0"/>
              </a:rPr>
            </a:br>
            <a:r>
              <a:rPr lang="en-US" sz="7400" dirty="0" smtClean="0">
                <a:solidFill>
                  <a:schemeClr val="tx1"/>
                </a:solidFill>
                <a:latin typeface="Times New Roman" panose="02020603050405020304" pitchFamily="18" charset="0"/>
                <a:cs typeface="Times New Roman" panose="02020603050405020304" pitchFamily="18" charset="0"/>
              </a:rPr>
              <a:t>Security testing is essential for software that handle or process</a:t>
            </a:r>
            <a:br>
              <a:rPr lang="en-US" sz="7400" dirty="0" smtClean="0">
                <a:solidFill>
                  <a:schemeClr val="tx1"/>
                </a:solidFill>
                <a:latin typeface="Times New Roman" panose="02020603050405020304" pitchFamily="18" charset="0"/>
                <a:cs typeface="Times New Roman" panose="02020603050405020304" pitchFamily="18" charset="0"/>
              </a:rPr>
            </a:br>
            <a:r>
              <a:rPr lang="en-US" sz="7400" dirty="0" smtClean="0">
                <a:solidFill>
                  <a:schemeClr val="tx1"/>
                </a:solidFill>
                <a:latin typeface="Times New Roman" panose="02020603050405020304" pitchFamily="18" charset="0"/>
                <a:cs typeface="Times New Roman" panose="02020603050405020304" pitchFamily="18" charset="0"/>
              </a:rPr>
              <a:t>confidential data that is to be </a:t>
            </a:r>
            <a:r>
              <a:rPr lang="en-US" sz="7400" dirty="0" smtClean="0">
                <a:solidFill>
                  <a:schemeClr val="tx1"/>
                </a:solidFill>
                <a:latin typeface="Times New Roman" panose="02020603050405020304" pitchFamily="18" charset="0"/>
                <a:cs typeface="Times New Roman" panose="02020603050405020304" pitchFamily="18" charset="0"/>
              </a:rPr>
              <a:t>safe guard against failures. </a:t>
            </a:r>
            <a:br>
              <a:rPr lang="en-US" sz="3100" dirty="0" smtClean="0">
                <a:solidFill>
                  <a:schemeClr val="tx1"/>
                </a:solidFill>
                <a:latin typeface="Times New Roman" panose="02020603050405020304" pitchFamily="18" charset="0"/>
                <a:cs typeface="Times New Roman" panose="02020603050405020304" pitchFamily="18" charset="0"/>
              </a:rPr>
            </a:br>
            <a:br>
              <a:rPr lang="en-US" sz="2400" dirty="0" smtClean="0"/>
            </a:br>
            <a:br>
              <a:rPr lang="en-US" sz="2400" dirty="0" smtClean="0"/>
            </a:br>
            <a:endParaRPr lang="en-US" sz="2400" dirty="0" smtClean="0">
              <a:solidFill>
                <a:schemeClr val="tx1"/>
              </a:solidFill>
              <a:latin typeface="Times New Roman" panose="02020603050405020304" pitchFamily="18" charset="0"/>
              <a:cs typeface="Times New Roman" panose="02020603050405020304" pitchFamily="18" charset="0"/>
            </a:endParaRPr>
          </a:p>
          <a:p>
            <a:pPr algn="l"/>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lnSpcReduction="10000"/>
          </a:bodyPr>
          <a:lstStyle/>
          <a:p>
            <a:r>
              <a:rPr lang="en-US" sz="2800" b="1" u="sng" dirty="0" smtClean="0">
                <a:solidFill>
                  <a:srgbClr val="0070C0"/>
                </a:solidFill>
                <a:latin typeface="Times New Roman" panose="02020603050405020304" pitchFamily="18" charset="0"/>
                <a:cs typeface="Times New Roman" panose="02020603050405020304" pitchFamily="18" charset="0"/>
              </a:rPr>
              <a:t>4.12. Regression </a:t>
            </a:r>
            <a:r>
              <a:rPr lang="en-US" sz="2800" b="1" u="sng" dirty="0" smtClean="0">
                <a:solidFill>
                  <a:srgbClr val="0070C0"/>
                </a:solidFill>
                <a:latin typeface="Times New Roman" panose="02020603050405020304" pitchFamily="18" charset="0"/>
                <a:cs typeface="Times New Roman" panose="02020603050405020304" pitchFamily="18" charset="0"/>
              </a:rPr>
              <a:t>testing</a:t>
            </a:r>
            <a:r>
              <a:rPr lang="en-US" sz="2800" u="sng" dirty="0" smtClean="0">
                <a:solidFill>
                  <a:srgbClr val="0070C0"/>
                </a:solidFill>
                <a:latin typeface="Times New Roman" panose="02020603050405020304" pitchFamily="18" charset="0"/>
                <a:cs typeface="Times New Roman" panose="02020603050405020304" pitchFamily="18" charset="0"/>
              </a:rPr>
              <a:t> </a:t>
            </a:r>
            <a:endParaRPr lang="en-US" sz="2800" u="sng" dirty="0" smtClean="0">
              <a:solidFill>
                <a:srgbClr val="0070C0"/>
              </a:solidFill>
              <a:latin typeface="Times New Roman" panose="02020603050405020304" pitchFamily="18" charset="0"/>
              <a:cs typeface="Times New Roman" panose="02020603050405020304" pitchFamily="18" charset="0"/>
            </a:endParaRPr>
          </a:p>
          <a:p>
            <a:endParaRPr lang="en-US" sz="1100" u="sng" dirty="0" smtClean="0">
              <a:solidFill>
                <a:srgbClr val="0070C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Regression </a:t>
            </a:r>
            <a:r>
              <a:rPr lang="en-US" sz="2400" dirty="0" smtClean="0">
                <a:solidFill>
                  <a:schemeClr val="tx1"/>
                </a:solidFill>
                <a:latin typeface="Times New Roman" panose="02020603050405020304" pitchFamily="18" charset="0"/>
                <a:cs typeface="Times New Roman" panose="02020603050405020304" pitchFamily="18" charset="0"/>
              </a:rPr>
              <a:t>testing spans unit, integration, and system testing.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Regression </a:t>
            </a:r>
            <a:r>
              <a:rPr lang="en-US" sz="2400" dirty="0" smtClean="0">
                <a:solidFill>
                  <a:schemeClr val="tx1"/>
                </a:solidFill>
                <a:latin typeface="Times New Roman" panose="02020603050405020304" pitchFamily="18" charset="0"/>
                <a:cs typeface="Times New Roman" panose="02020603050405020304" pitchFamily="18" charset="0"/>
              </a:rPr>
              <a:t>testing is the practice of running an old test suite after each change to the system or after each bug fix to ensure that no new bug has been introduced due to the change or the bug fix.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Whenever a software is changed to either fix a bug, or enhance or remove a feature, regression testing is carried out.</a:t>
            </a:r>
            <a:endParaRPr lang="en-US" sz="2400" dirty="0" smtClean="0">
              <a:solidFill>
                <a:schemeClr val="tx1"/>
              </a:solidFill>
              <a:latin typeface="Times New Roman" panose="02020603050405020304" pitchFamily="18" charset="0"/>
              <a:cs typeface="Times New Roman" panose="02020603050405020304" pitchFamily="18" charset="0"/>
            </a:endParaRPr>
          </a:p>
          <a:p>
            <a:br>
              <a:rPr lang="en-US" sz="2800" u="sng" dirty="0" smtClean="0">
                <a:solidFill>
                  <a:srgbClr val="0070C0"/>
                </a:solidFill>
                <a:latin typeface="Times New Roman" panose="02020603050405020304" pitchFamily="18" charset="0"/>
                <a:cs typeface="Times New Roman" panose="02020603050405020304" pitchFamily="18" charset="0"/>
              </a:rPr>
            </a:br>
            <a:endParaRPr lang="en-US" sz="2800" u="sng"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85000" lnSpcReduction="20000"/>
          </a:bodyPr>
          <a:lstStyle/>
          <a:p>
            <a:r>
              <a:rPr lang="en-US" sz="2800" b="1" u="sng" dirty="0" smtClean="0">
                <a:solidFill>
                  <a:srgbClr val="0070C0"/>
                </a:solidFill>
                <a:latin typeface="Times New Roman" panose="02020603050405020304" pitchFamily="18" charset="0"/>
                <a:cs typeface="Times New Roman" panose="02020603050405020304" pitchFamily="18" charset="0"/>
              </a:rPr>
              <a:t>4.13. </a:t>
            </a:r>
            <a:r>
              <a:rPr lang="en-US" sz="2800" b="1" u="sng" dirty="0" smtClean="0">
                <a:solidFill>
                  <a:srgbClr val="0070C0"/>
                </a:solidFill>
                <a:latin typeface="Times New Roman" panose="02020603050405020304" pitchFamily="18" charset="0"/>
                <a:cs typeface="Times New Roman" panose="02020603050405020304" pitchFamily="18" charset="0"/>
              </a:rPr>
              <a:t>TESTING OBJECT-ORIENTED PROGRAMS </a:t>
            </a:r>
            <a:br>
              <a:rPr lang="en-US" dirty="0" smtClean="0"/>
            </a:br>
            <a:endParaRPr lang="en-US" dirty="0" smtClean="0"/>
          </a:p>
          <a:p>
            <a:pPr algn="l">
              <a:buFont typeface="Wingdings" panose="05000000000000000000" pitchFamily="2" charset="2"/>
              <a:buChar char="Ø"/>
            </a:pPr>
            <a:r>
              <a:rPr lang="en-US" sz="3300" b="1" dirty="0" smtClean="0">
                <a:solidFill>
                  <a:schemeClr val="tx1"/>
                </a:solidFill>
                <a:latin typeface="Times New Roman" panose="02020603050405020304" pitchFamily="18" charset="0"/>
                <a:cs typeface="Times New Roman" panose="02020603050405020304" pitchFamily="18" charset="0"/>
              </a:rPr>
              <a:t>Unit Testing of Object-oriented </a:t>
            </a:r>
            <a:r>
              <a:rPr lang="en-US" sz="3300" b="1" dirty="0" smtClean="0">
                <a:solidFill>
                  <a:schemeClr val="tx1"/>
                </a:solidFill>
                <a:latin typeface="Times New Roman" panose="02020603050405020304" pitchFamily="18" charset="0"/>
                <a:cs typeface="Times New Roman" panose="02020603050405020304" pitchFamily="18" charset="0"/>
              </a:rPr>
              <a:t>Programs</a:t>
            </a:r>
            <a:r>
              <a:rPr lang="en-US" sz="3300" dirty="0" smtClean="0">
                <a:solidFill>
                  <a:schemeClr val="tx1"/>
                </a:solidFill>
                <a:latin typeface="Times New Roman" panose="02020603050405020304" pitchFamily="18" charset="0"/>
                <a:cs typeface="Times New Roman" panose="02020603050405020304" pitchFamily="18" charset="0"/>
              </a:rPr>
              <a:t> </a:t>
            </a:r>
            <a:r>
              <a:rPr lang="en-US" sz="3300" dirty="0" smtClean="0">
                <a:solidFill>
                  <a:schemeClr val="tx1"/>
                </a:solidFill>
                <a:latin typeface="Times New Roman" panose="02020603050405020304" pitchFamily="18" charset="0"/>
                <a:cs typeface="Times New Roman" panose="02020603050405020304" pitchFamily="18" charset="0"/>
              </a:rPr>
              <a:t> :</a:t>
            </a:r>
            <a:endParaRPr lang="en-US" sz="33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a:buChar char="à"/>
            </a:pPr>
            <a:endParaRPr lang="en-US" sz="24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100" dirty="0" smtClean="0">
                <a:solidFill>
                  <a:schemeClr val="tx1"/>
                </a:solidFill>
                <a:latin typeface="Times New Roman" panose="02020603050405020304" pitchFamily="18" charset="0"/>
                <a:cs typeface="Times New Roman" panose="02020603050405020304" pitchFamily="18" charset="0"/>
              </a:rPr>
              <a:t> For </a:t>
            </a:r>
            <a:r>
              <a:rPr lang="en-US" sz="3100" dirty="0" smtClean="0">
                <a:solidFill>
                  <a:schemeClr val="tx1"/>
                </a:solidFill>
                <a:latin typeface="Times New Roman" panose="02020603050405020304" pitchFamily="18" charset="0"/>
                <a:cs typeface="Times New Roman" panose="02020603050405020304" pitchFamily="18" charset="0"/>
              </a:rPr>
              <a:t>procedural programs, we had seen that procedures are the basic units </a:t>
            </a:r>
            <a:r>
              <a:rPr lang="en-US" sz="3100" dirty="0" smtClean="0">
                <a:solidFill>
                  <a:schemeClr val="tx1"/>
                </a:solidFill>
                <a:latin typeface="Times New Roman" panose="02020603050405020304" pitchFamily="18" charset="0"/>
                <a:cs typeface="Times New Roman" panose="02020603050405020304" pitchFamily="18" charset="0"/>
              </a:rPr>
              <a:t>of testing</a:t>
            </a:r>
            <a:r>
              <a:rPr lang="en-US" sz="3100" dirty="0" smtClean="0">
                <a:solidFill>
                  <a:schemeClr val="tx1"/>
                </a:solidFill>
                <a:latin typeface="Times New Roman" panose="02020603050405020304" pitchFamily="18" charset="0"/>
                <a:cs typeface="Times New Roman" panose="02020603050405020304" pitchFamily="18" charset="0"/>
              </a:rPr>
              <a:t>. That is, first all the procedures are unit tested. </a:t>
            </a:r>
            <a:endParaRPr lang="en-US" sz="3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31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3100" dirty="0" smtClean="0">
                <a:solidFill>
                  <a:schemeClr val="tx1"/>
                </a:solidFill>
                <a:latin typeface="Times New Roman" panose="02020603050405020304" pitchFamily="18" charset="0"/>
                <a:cs typeface="Times New Roman" panose="02020603050405020304" pitchFamily="18" charset="0"/>
              </a:rPr>
              <a:t> Since methods </a:t>
            </a:r>
            <a:r>
              <a:rPr lang="en-US" sz="3100" dirty="0" smtClean="0">
                <a:solidFill>
                  <a:schemeClr val="tx1"/>
                </a:solidFill>
                <a:latin typeface="Times New Roman" panose="02020603050405020304" pitchFamily="18" charset="0"/>
                <a:cs typeface="Times New Roman" panose="02020603050405020304" pitchFamily="18" charset="0"/>
              </a:rPr>
              <a:t>in an object-oriented program are analogous to procedures in </a:t>
            </a:r>
            <a:r>
              <a:rPr lang="en-US" sz="3100" dirty="0" smtClean="0">
                <a:solidFill>
                  <a:schemeClr val="tx1"/>
                </a:solidFill>
                <a:latin typeface="Times New Roman" panose="02020603050405020304" pitchFamily="18" charset="0"/>
                <a:cs typeface="Times New Roman" panose="02020603050405020304" pitchFamily="18" charset="0"/>
              </a:rPr>
              <a:t>a procedural </a:t>
            </a:r>
            <a:r>
              <a:rPr lang="en-US" sz="3100" dirty="0" smtClean="0">
                <a:solidFill>
                  <a:schemeClr val="tx1"/>
                </a:solidFill>
                <a:latin typeface="Times New Roman" panose="02020603050405020304" pitchFamily="18" charset="0"/>
                <a:cs typeface="Times New Roman" panose="02020603050405020304" pitchFamily="18" charset="0"/>
              </a:rPr>
              <a:t>program, can we then consider the methods of </a:t>
            </a:r>
            <a:r>
              <a:rPr lang="en-US" sz="3100" dirty="0" smtClean="0">
                <a:solidFill>
                  <a:schemeClr val="tx1"/>
                </a:solidFill>
                <a:latin typeface="Times New Roman" panose="02020603050405020304" pitchFamily="18" charset="0"/>
                <a:cs typeface="Times New Roman" panose="02020603050405020304" pitchFamily="18" charset="0"/>
              </a:rPr>
              <a:t>object-oriented programs </a:t>
            </a:r>
            <a:r>
              <a:rPr lang="en-US" sz="3100" dirty="0" smtClean="0">
                <a:solidFill>
                  <a:schemeClr val="tx1"/>
                </a:solidFill>
                <a:latin typeface="Times New Roman" panose="02020603050405020304" pitchFamily="18" charset="0"/>
                <a:cs typeface="Times New Roman" panose="02020603050405020304" pitchFamily="18" charset="0"/>
              </a:rPr>
              <a:t>as the basic unit of </a:t>
            </a:r>
            <a:r>
              <a:rPr lang="en-US" sz="3100" dirty="0" smtClean="0">
                <a:solidFill>
                  <a:schemeClr val="tx1"/>
                </a:solidFill>
                <a:latin typeface="Times New Roman" panose="02020603050405020304" pitchFamily="18" charset="0"/>
                <a:cs typeface="Times New Roman" panose="02020603050405020304" pitchFamily="18" charset="0"/>
              </a:rPr>
              <a:t>testing. </a:t>
            </a:r>
            <a:br>
              <a:rPr lang="en-US" dirty="0" smtClean="0"/>
            </a:br>
            <a:br>
              <a:rPr lang="en-US" dirty="0" smtClean="0"/>
            </a:b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25000" lnSpcReduction="20000"/>
          </a:bodyPr>
          <a:lstStyle/>
          <a:p>
            <a:pPr algn="l">
              <a:buFont typeface="Wingdings" panose="05000000000000000000" pitchFamily="2" charset="2"/>
              <a:buChar char="Ø"/>
            </a:pPr>
            <a:r>
              <a:rPr lang="en-US" sz="9600" b="1" dirty="0" smtClean="0">
                <a:solidFill>
                  <a:schemeClr val="tx1"/>
                </a:solidFill>
              </a:rPr>
              <a:t>Grey-Box </a:t>
            </a:r>
            <a:r>
              <a:rPr lang="en-US" sz="9600" b="1" dirty="0" smtClean="0">
                <a:solidFill>
                  <a:schemeClr val="tx1"/>
                </a:solidFill>
              </a:rPr>
              <a:t>Testing of Object-oriented Programs</a:t>
            </a:r>
            <a:r>
              <a:rPr lang="en-US" sz="9600" dirty="0" smtClean="0">
                <a:solidFill>
                  <a:schemeClr val="tx1"/>
                </a:solidFill>
              </a:rPr>
              <a:t> </a:t>
            </a:r>
            <a:r>
              <a:rPr lang="en-US" sz="9600" dirty="0" smtClean="0">
                <a:solidFill>
                  <a:schemeClr val="tx1"/>
                </a:solidFill>
              </a:rPr>
              <a:t>:</a:t>
            </a:r>
            <a:endParaRPr lang="en-US" sz="9600" dirty="0" smtClean="0">
              <a:solidFill>
                <a:schemeClr val="tx1"/>
              </a:solidFill>
            </a:endParaRPr>
          </a:p>
          <a:p>
            <a:pPr algn="l">
              <a:buFont typeface="Wingdings" panose="05000000000000000000" pitchFamily="2" charset="2"/>
              <a:buChar char="Ø"/>
            </a:pPr>
            <a:endParaRPr lang="en-US" sz="4800" dirty="0" smtClean="0">
              <a:solidFill>
                <a:schemeClr val="tx1"/>
              </a:solidFill>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Model-based </a:t>
            </a:r>
            <a:r>
              <a:rPr lang="en-US" sz="9600" dirty="0" smtClean="0">
                <a:solidFill>
                  <a:schemeClr val="tx1"/>
                </a:solidFill>
                <a:latin typeface="Times New Roman" panose="02020603050405020304" pitchFamily="18" charset="0"/>
                <a:cs typeface="Times New Roman" panose="02020603050405020304" pitchFamily="18" charset="0"/>
              </a:rPr>
              <a:t>testing is important for </a:t>
            </a:r>
            <a:r>
              <a:rPr lang="en-US" sz="9600" dirty="0" err="1" smtClean="0">
                <a:solidFill>
                  <a:schemeClr val="tx1"/>
                </a:solidFill>
                <a:latin typeface="Times New Roman" panose="02020603050405020304" pitchFamily="18" charset="0"/>
                <a:cs typeface="Times New Roman" panose="02020603050405020304" pitchFamily="18" charset="0"/>
              </a:rPr>
              <a:t>objectoriented</a:t>
            </a:r>
            <a:r>
              <a:rPr lang="en-US" sz="9600" dirty="0" smtClean="0">
                <a:solidFill>
                  <a:schemeClr val="tx1"/>
                </a:solidFill>
                <a:latin typeface="Times New Roman" panose="02020603050405020304" pitchFamily="18" charset="0"/>
                <a:cs typeface="Times New Roman" panose="02020603050405020304" pitchFamily="18" charset="0"/>
              </a:rPr>
              <a:t> programs, as these test cases help detect bugs that are specific </a:t>
            </a:r>
            <a:r>
              <a:rPr lang="en-US" sz="9600" dirty="0" smtClean="0">
                <a:solidFill>
                  <a:schemeClr val="tx1"/>
                </a:solidFill>
                <a:latin typeface="Times New Roman" panose="02020603050405020304" pitchFamily="18" charset="0"/>
                <a:cs typeface="Times New Roman" panose="02020603050405020304" pitchFamily="18" charset="0"/>
              </a:rPr>
              <a:t>to the </a:t>
            </a:r>
            <a:r>
              <a:rPr lang="en-US" sz="9600" dirty="0" smtClean="0">
                <a:solidFill>
                  <a:schemeClr val="tx1"/>
                </a:solidFill>
                <a:latin typeface="Times New Roman" panose="02020603050405020304" pitchFamily="18" charset="0"/>
                <a:cs typeface="Times New Roman" panose="02020603050405020304" pitchFamily="18" charset="0"/>
              </a:rPr>
              <a:t>object-orientation constructs.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9600" dirty="0" smtClean="0">
                <a:solidFill>
                  <a:schemeClr val="tx1"/>
                </a:solidFill>
                <a:latin typeface="Times New Roman" panose="02020603050405020304" pitchFamily="18" charset="0"/>
                <a:cs typeface="Times New Roman" panose="02020603050405020304" pitchFamily="18" charset="0"/>
              </a:rPr>
              <a:t> The </a:t>
            </a:r>
            <a:r>
              <a:rPr lang="en-US" sz="9600" dirty="0" smtClean="0">
                <a:solidFill>
                  <a:schemeClr val="tx1"/>
                </a:solidFill>
                <a:latin typeface="Times New Roman" panose="02020603050405020304" pitchFamily="18" charset="0"/>
                <a:cs typeface="Times New Roman" panose="02020603050405020304" pitchFamily="18" charset="0"/>
              </a:rPr>
              <a:t>following are some important types of grey-box testing that can </a:t>
            </a:r>
            <a:r>
              <a:rPr lang="en-US" sz="9600" dirty="0" smtClean="0">
                <a:solidFill>
                  <a:schemeClr val="tx1"/>
                </a:solidFill>
                <a:latin typeface="Times New Roman" panose="02020603050405020304" pitchFamily="18" charset="0"/>
                <a:cs typeface="Times New Roman" panose="02020603050405020304" pitchFamily="18" charset="0"/>
              </a:rPr>
              <a:t>be carried </a:t>
            </a:r>
            <a:r>
              <a:rPr lang="en-US" sz="9600" dirty="0" smtClean="0">
                <a:solidFill>
                  <a:schemeClr val="tx1"/>
                </a:solidFill>
                <a:latin typeface="Times New Roman" panose="02020603050405020304" pitchFamily="18" charset="0"/>
                <a:cs typeface="Times New Roman" panose="02020603050405020304" pitchFamily="18" charset="0"/>
              </a:rPr>
              <a:t>on based on UML models: </a:t>
            </a:r>
            <a:endParaRPr lang="en-US" sz="9600" dirty="0" smtClean="0">
              <a:solidFill>
                <a:schemeClr val="tx1"/>
              </a:solidFill>
              <a:latin typeface="Times New Roman" panose="02020603050405020304" pitchFamily="18" charset="0"/>
              <a:cs typeface="Times New Roman" panose="02020603050405020304" pitchFamily="18" charset="0"/>
            </a:endParaRPr>
          </a:p>
          <a:p>
            <a:pPr algn="l"/>
            <a:endParaRPr lang="en-US" sz="4400"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857250" indent="-857250" algn="l"/>
            <a:r>
              <a:rPr lang="en-US" sz="9600" b="1" dirty="0" smtClean="0">
                <a:solidFill>
                  <a:schemeClr val="tx1"/>
                </a:solidFill>
                <a:latin typeface="Times New Roman" panose="02020603050405020304" pitchFamily="18" charset="0"/>
                <a:cs typeface="Times New Roman" panose="02020603050405020304" pitchFamily="18" charset="0"/>
              </a:rPr>
              <a:t>(</a:t>
            </a:r>
            <a:r>
              <a:rPr lang="en-US" sz="9600" b="1" dirty="0" err="1" smtClean="0">
                <a:solidFill>
                  <a:schemeClr val="tx1"/>
                </a:solidFill>
                <a:latin typeface="Times New Roman" panose="02020603050405020304" pitchFamily="18" charset="0"/>
                <a:cs typeface="Times New Roman" panose="02020603050405020304" pitchFamily="18" charset="0"/>
              </a:rPr>
              <a:t>i</a:t>
            </a:r>
            <a:r>
              <a:rPr lang="en-US" sz="9600" b="1" dirty="0" smtClean="0">
                <a:solidFill>
                  <a:schemeClr val="tx1"/>
                </a:solidFill>
                <a:latin typeface="Times New Roman" panose="02020603050405020304" pitchFamily="18" charset="0"/>
                <a:cs typeface="Times New Roman" panose="02020603050405020304" pitchFamily="18" charset="0"/>
              </a:rPr>
              <a:t>) State-model-based </a:t>
            </a:r>
            <a:r>
              <a:rPr lang="en-US" sz="9600" b="1" dirty="0" smtClean="0">
                <a:solidFill>
                  <a:schemeClr val="tx1"/>
                </a:solidFill>
                <a:latin typeface="Times New Roman" panose="02020603050405020304" pitchFamily="18" charset="0"/>
                <a:cs typeface="Times New Roman" panose="02020603050405020304" pitchFamily="18" charset="0"/>
              </a:rPr>
              <a:t>testing</a:t>
            </a:r>
            <a:r>
              <a:rPr lang="en-US" sz="9600" dirty="0" smtClean="0">
                <a:solidFill>
                  <a:schemeClr val="tx1"/>
                </a:solidFill>
                <a:latin typeface="Times New Roman" panose="02020603050405020304" pitchFamily="18" charset="0"/>
                <a:cs typeface="Times New Roman" panose="02020603050405020304" pitchFamily="18" charset="0"/>
              </a:rPr>
              <a:t> </a:t>
            </a:r>
            <a:r>
              <a:rPr lang="en-US" sz="9600" dirty="0" smtClean="0">
                <a:solidFill>
                  <a:schemeClr val="tx1"/>
                </a:solidFill>
                <a:latin typeface="Times New Roman" panose="02020603050405020304" pitchFamily="18" charset="0"/>
                <a:cs typeface="Times New Roman" panose="02020603050405020304" pitchFamily="18" charset="0"/>
              </a:rPr>
              <a:t> :</a:t>
            </a:r>
            <a:br>
              <a:rPr lang="en-US" sz="9600" dirty="0" smtClean="0"/>
            </a:br>
            <a:br>
              <a:rPr lang="en-US" sz="9600" dirty="0" smtClean="0"/>
            </a:br>
            <a:r>
              <a:rPr lang="en-US" sz="9600" dirty="0" smtClean="0"/>
              <a:t>	</a:t>
            </a:r>
            <a:r>
              <a:rPr lang="en-US" sz="9600" dirty="0" smtClean="0">
                <a:solidFill>
                  <a:schemeClr val="tx1"/>
                </a:solidFill>
                <a:latin typeface="Times New Roman" panose="02020603050405020304" pitchFamily="18" charset="0"/>
                <a:cs typeface="Times New Roman" panose="02020603050405020304" pitchFamily="18" charset="0"/>
              </a:rPr>
              <a:t>State coverage </a:t>
            </a:r>
            <a:endParaRPr lang="en-US" sz="9600" dirty="0" smtClean="0">
              <a:solidFill>
                <a:schemeClr val="tx1"/>
              </a:solidFill>
              <a:latin typeface="Times New Roman" panose="02020603050405020304" pitchFamily="18" charset="0"/>
              <a:cs typeface="Times New Roman" panose="02020603050405020304" pitchFamily="18" charset="0"/>
            </a:endParaRPr>
          </a:p>
          <a:p>
            <a:pPr marL="857250" indent="-857250" algn="l"/>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State </a:t>
            </a:r>
            <a:r>
              <a:rPr lang="en-US" sz="9600" dirty="0" smtClean="0">
                <a:solidFill>
                  <a:schemeClr val="tx1"/>
                </a:solidFill>
                <a:latin typeface="Times New Roman" panose="02020603050405020304" pitchFamily="18" charset="0"/>
                <a:cs typeface="Times New Roman" panose="02020603050405020304" pitchFamily="18" charset="0"/>
              </a:rPr>
              <a:t>transition coverage </a:t>
            </a:r>
            <a:endParaRPr lang="en-US" sz="9600" dirty="0" smtClean="0">
              <a:solidFill>
                <a:schemeClr val="tx1"/>
              </a:solidFill>
              <a:latin typeface="Times New Roman" panose="02020603050405020304" pitchFamily="18" charset="0"/>
              <a:cs typeface="Times New Roman" panose="02020603050405020304" pitchFamily="18" charset="0"/>
            </a:endParaRPr>
          </a:p>
          <a:p>
            <a:pPr marL="857250" indent="-857250" algn="l"/>
            <a:br>
              <a:rPr lang="en-US" sz="9600" dirty="0" smtClean="0">
                <a:solidFill>
                  <a:schemeClr val="tx1"/>
                </a:solidFill>
                <a:latin typeface="Times New Roman" panose="02020603050405020304" pitchFamily="18" charset="0"/>
                <a:cs typeface="Times New Roman" panose="02020603050405020304" pitchFamily="18" charset="0"/>
              </a:rPr>
            </a:br>
            <a:r>
              <a:rPr lang="en-US" sz="9600" dirty="0" smtClean="0">
                <a:solidFill>
                  <a:schemeClr val="tx1"/>
                </a:solidFill>
                <a:latin typeface="Times New Roman" panose="02020603050405020304" pitchFamily="18" charset="0"/>
                <a:cs typeface="Times New Roman" panose="02020603050405020304" pitchFamily="18" charset="0"/>
              </a:rPr>
              <a:t>	State </a:t>
            </a:r>
            <a:r>
              <a:rPr lang="en-US" sz="9600" dirty="0" smtClean="0">
                <a:solidFill>
                  <a:schemeClr val="tx1"/>
                </a:solidFill>
                <a:latin typeface="Times New Roman" panose="02020603050405020304" pitchFamily="18" charset="0"/>
                <a:cs typeface="Times New Roman" panose="02020603050405020304" pitchFamily="18" charset="0"/>
              </a:rPr>
              <a:t>transition path coverage </a:t>
            </a:r>
            <a:br>
              <a:rPr lang="en-US" sz="9600" dirty="0" smtClean="0"/>
            </a:br>
            <a:endParaRPr lang="en-US" sz="9600" dirty="0" smtClean="0">
              <a:solidFill>
                <a:schemeClr val="tx1"/>
              </a:solidFill>
            </a:endParaRPr>
          </a:p>
          <a:p>
            <a:pPr algn="l"/>
            <a:endParaRPr lang="en-US" dirty="0" smtClean="0">
              <a:solidFill>
                <a:schemeClr val="tx1"/>
              </a:solidFill>
            </a:endParaRPr>
          </a:p>
          <a:p>
            <a:pPr algn="l"/>
            <a:br>
              <a:rPr lang="en-US" dirty="0" smtClean="0"/>
            </a:b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10000"/>
          </a:bodyPr>
          <a:lstStyle/>
          <a:p>
            <a:pPr algn="l"/>
            <a:r>
              <a:rPr lang="en-US" sz="2400" b="1" dirty="0" smtClean="0">
                <a:solidFill>
                  <a:schemeClr val="tx1"/>
                </a:solidFill>
                <a:latin typeface="Times New Roman" panose="02020603050405020304" pitchFamily="18" charset="0"/>
                <a:cs typeface="Times New Roman" panose="02020603050405020304" pitchFamily="18" charset="0"/>
              </a:rPr>
              <a:t>(ii) Use </a:t>
            </a:r>
            <a:r>
              <a:rPr lang="en-US" sz="2400" b="1" dirty="0" smtClean="0">
                <a:solidFill>
                  <a:schemeClr val="tx1"/>
                </a:solidFill>
                <a:latin typeface="Times New Roman" panose="02020603050405020304" pitchFamily="18" charset="0"/>
                <a:cs typeface="Times New Roman" panose="02020603050405020304" pitchFamily="18" charset="0"/>
              </a:rPr>
              <a:t>case-based testing</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latin typeface="Times New Roman" panose="02020603050405020304" pitchFamily="18" charset="0"/>
                <a:cs typeface="Times New Roman" panose="02020603050405020304" pitchFamily="18" charset="0"/>
              </a:rPr>
              <a:t> :</a:t>
            </a:r>
            <a:endParaRPr lang="en-US" sz="2400" dirty="0" smtClean="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smtClean="0">
                <a:solidFill>
                  <a:schemeClr val="tx1"/>
                </a:solidFill>
              </a:rPr>
              <a:t>Scenario coverage </a:t>
            </a:r>
            <a:br>
              <a:rPr lang="en-US" sz="2400" dirty="0" smtClean="0"/>
            </a:br>
            <a:endParaRPr lang="en-US" sz="2400" dirty="0" smtClean="0"/>
          </a:p>
          <a:p>
            <a:pPr algn="l"/>
            <a:r>
              <a:rPr lang="en-US" sz="2400" b="1" dirty="0" smtClean="0">
                <a:solidFill>
                  <a:schemeClr val="tx1"/>
                </a:solidFill>
                <a:latin typeface="Times New Roman" panose="02020603050405020304" pitchFamily="18" charset="0"/>
                <a:cs typeface="Times New Roman" panose="02020603050405020304" pitchFamily="18" charset="0"/>
              </a:rPr>
              <a:t>(iii) </a:t>
            </a:r>
            <a:r>
              <a:rPr lang="en-US" sz="2400" b="1" dirty="0" smtClean="0">
                <a:solidFill>
                  <a:schemeClr val="tx1"/>
                </a:solidFill>
              </a:rPr>
              <a:t>Class diagram-based testing </a:t>
            </a:r>
            <a:r>
              <a:rPr lang="en-US" sz="2400" b="1" dirty="0" smtClean="0">
                <a:solidFill>
                  <a:schemeClr val="tx1"/>
                </a:solidFill>
              </a:rPr>
              <a:t> :</a:t>
            </a:r>
            <a:endParaRPr lang="en-US" sz="2400" b="1" dirty="0" smtClean="0">
              <a:solidFill>
                <a:schemeClr val="tx1"/>
              </a:solidFill>
            </a:endParaRPr>
          </a:p>
          <a:p>
            <a:pPr algn="l"/>
            <a:endParaRPr lang="en-US" sz="2400" b="1" dirty="0" smtClean="0">
              <a:solidFill>
                <a:schemeClr val="tx1"/>
              </a:solidFill>
            </a:endParaRPr>
          </a:p>
          <a:p>
            <a:pPr algn="l"/>
            <a:r>
              <a:rPr lang="en-US" sz="2400" b="1" dirty="0" smtClean="0">
                <a:solidFill>
                  <a:schemeClr val="tx1"/>
                </a:solidFill>
              </a:rPr>
              <a:t>	</a:t>
            </a:r>
            <a:r>
              <a:rPr lang="en-US" sz="2400" dirty="0" smtClean="0">
                <a:solidFill>
                  <a:schemeClr val="tx1"/>
                </a:solidFill>
              </a:rPr>
              <a:t>Testing derived classes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Association testing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Aggregation testing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Sequence diagram-based testing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Method coverage </a:t>
            </a:r>
            <a:br>
              <a:rPr lang="en-US" sz="2400" dirty="0" smtClean="0">
                <a:solidFill>
                  <a:schemeClr val="tx1"/>
                </a:solidFill>
              </a:rPr>
            </a:br>
            <a:r>
              <a:rPr lang="en-US" sz="2400" dirty="0" smtClean="0">
                <a:solidFill>
                  <a:schemeClr val="tx1"/>
                </a:solidFill>
              </a:rPr>
              <a:t>	</a:t>
            </a:r>
            <a:r>
              <a:rPr lang="en-US" sz="2400" dirty="0" smtClean="0">
                <a:solidFill>
                  <a:schemeClr val="tx1"/>
                </a:solidFill>
              </a:rPr>
              <a:t>Message path coverage </a:t>
            </a:r>
            <a:br>
              <a:rPr lang="en-US" sz="2400" dirty="0" smtClean="0"/>
            </a:br>
            <a:br>
              <a:rPr lang="en-US" sz="2400" dirty="0" smtClean="0"/>
            </a:br>
            <a:br>
              <a:rPr lang="en-US" sz="2400" dirty="0" smtClean="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pitchFamily="2" charset="2"/>
              <a:buChar char="Ø"/>
            </a:pPr>
            <a:r>
              <a:rPr lang="en-US" sz="2600" b="1" dirty="0" smtClean="0">
                <a:solidFill>
                  <a:schemeClr val="tx1"/>
                </a:solidFill>
                <a:latin typeface="Times New Roman" panose="02020603050405020304" pitchFamily="18" charset="0"/>
                <a:cs typeface="Times New Roman" panose="02020603050405020304" pitchFamily="18" charset="0"/>
              </a:rPr>
              <a:t>Integration Testing of Object-oriented Programs</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There </a:t>
            </a:r>
            <a:r>
              <a:rPr lang="en-US" sz="2600" dirty="0" smtClean="0">
                <a:solidFill>
                  <a:schemeClr val="tx1"/>
                </a:solidFill>
                <a:latin typeface="Times New Roman" panose="02020603050405020304" pitchFamily="18" charset="0"/>
                <a:cs typeface="Times New Roman" panose="02020603050405020304" pitchFamily="18" charset="0"/>
              </a:rPr>
              <a:t>are two main approaches to integration testing of </a:t>
            </a:r>
            <a:r>
              <a:rPr lang="en-US" sz="2600" dirty="0" smtClean="0">
                <a:solidFill>
                  <a:schemeClr val="tx1"/>
                </a:solidFill>
                <a:latin typeface="Times New Roman" panose="02020603050405020304" pitchFamily="18" charset="0"/>
                <a:cs typeface="Times New Roman" panose="02020603050405020304" pitchFamily="18" charset="0"/>
              </a:rPr>
              <a:t>object-oriented programs</a:t>
            </a:r>
            <a:r>
              <a:rPr lang="en-US" sz="2600" dirty="0" smtClean="0">
                <a:solidFill>
                  <a:schemeClr val="tx1"/>
                </a:solidFill>
                <a:latin typeface="Times New Roman" panose="02020603050405020304" pitchFamily="18" charset="0"/>
                <a:cs typeface="Times New Roman" panose="02020603050405020304" pitchFamily="18" charset="0"/>
              </a:rPr>
              <a:t>:</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Thread-based</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2600" dirty="0" smtClean="0">
                <a:solidFill>
                  <a:schemeClr val="tx1"/>
                </a:solidFill>
                <a:latin typeface="Times New Roman" panose="02020603050405020304" pitchFamily="18" charset="0"/>
                <a:cs typeface="Times New Roman" panose="02020603050405020304" pitchFamily="18" charset="0"/>
              </a:rPr>
              <a:t>Use </a:t>
            </a:r>
            <a:r>
              <a:rPr lang="en-US" sz="2600" dirty="0" smtClean="0">
                <a:solidFill>
                  <a:schemeClr val="tx1"/>
                </a:solidFill>
                <a:latin typeface="Times New Roman" panose="02020603050405020304" pitchFamily="18" charset="0"/>
                <a:cs typeface="Times New Roman" panose="02020603050405020304" pitchFamily="18" charset="0"/>
              </a:rPr>
              <a:t>based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marL="514350" indent="-514350" algn="l">
              <a:buAutoNum type="romanLcParenBoth"/>
            </a:pPr>
            <a:r>
              <a:rPr lang="en-US" sz="2600" b="1" dirty="0" smtClean="0">
                <a:solidFill>
                  <a:schemeClr val="tx1"/>
                </a:solidFill>
                <a:latin typeface="Times New Roman" panose="02020603050405020304" pitchFamily="18" charset="0"/>
                <a:cs typeface="Times New Roman" panose="02020603050405020304" pitchFamily="18" charset="0"/>
              </a:rPr>
              <a:t>Thread-based </a:t>
            </a:r>
            <a:r>
              <a:rPr lang="en-US" sz="2600" b="1" dirty="0" smtClean="0">
                <a:solidFill>
                  <a:schemeClr val="tx1"/>
                </a:solidFill>
                <a:latin typeface="Times New Roman" panose="02020603050405020304" pitchFamily="18" charset="0"/>
                <a:cs typeface="Times New Roman" panose="02020603050405020304" pitchFamily="18" charset="0"/>
              </a:rPr>
              <a:t>approach: </a:t>
            </a:r>
            <a:endParaRPr lang="en-US" sz="2600" b="1" dirty="0" smtClean="0">
              <a:solidFill>
                <a:schemeClr val="tx1"/>
              </a:solidFill>
              <a:latin typeface="Times New Roman" panose="02020603050405020304" pitchFamily="18" charset="0"/>
              <a:cs typeface="Times New Roman" panose="02020603050405020304" pitchFamily="18" charset="0"/>
            </a:endParaRPr>
          </a:p>
          <a:p>
            <a:pPr marL="514350" indent="-514350" algn="l"/>
            <a:endParaRPr lang="en-US" sz="2600" b="1"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In </a:t>
            </a:r>
            <a:r>
              <a:rPr lang="en-US" sz="2600" dirty="0" smtClean="0">
                <a:solidFill>
                  <a:schemeClr val="tx1"/>
                </a:solidFill>
                <a:latin typeface="Times New Roman" panose="02020603050405020304" pitchFamily="18" charset="0"/>
                <a:cs typeface="Times New Roman" panose="02020603050405020304" pitchFamily="18" charset="0"/>
              </a:rPr>
              <a:t>this approach, all classes that need </a:t>
            </a:r>
            <a:r>
              <a:rPr lang="en-US" sz="2600" dirty="0" smtClean="0">
                <a:solidFill>
                  <a:schemeClr val="tx1"/>
                </a:solidFill>
                <a:latin typeface="Times New Roman" panose="02020603050405020304" pitchFamily="18" charset="0"/>
                <a:cs typeface="Times New Roman" panose="02020603050405020304" pitchFamily="18" charset="0"/>
              </a:rPr>
              <a:t>to collaborate </a:t>
            </a:r>
            <a:r>
              <a:rPr lang="en-US" sz="2600" dirty="0" smtClean="0">
                <a:solidFill>
                  <a:schemeClr val="tx1"/>
                </a:solidFill>
                <a:latin typeface="Times New Roman" panose="02020603050405020304" pitchFamily="18" charset="0"/>
                <a:cs typeface="Times New Roman" panose="02020603050405020304" pitchFamily="18" charset="0"/>
              </a:rPr>
              <a:t>to </a:t>
            </a:r>
            <a:r>
              <a:rPr lang="en-US" sz="2600" dirty="0" err="1" smtClean="0">
                <a:solidFill>
                  <a:schemeClr val="tx1"/>
                </a:solidFill>
                <a:latin typeface="Times New Roman" panose="02020603050405020304" pitchFamily="18" charset="0"/>
                <a:cs typeface="Times New Roman" panose="02020603050405020304" pitchFamily="18" charset="0"/>
              </a:rPr>
              <a:t>realise</a:t>
            </a:r>
            <a:r>
              <a:rPr lang="en-US" sz="2600" dirty="0" smtClean="0">
                <a:solidFill>
                  <a:schemeClr val="tx1"/>
                </a:solidFill>
                <a:latin typeface="Times New Roman" panose="02020603050405020304" pitchFamily="18" charset="0"/>
                <a:cs typeface="Times New Roman" panose="02020603050405020304" pitchFamily="18" charset="0"/>
              </a:rPr>
              <a:t> the </a:t>
            </a:r>
            <a:r>
              <a:rPr lang="en-US" sz="2600" dirty="0" err="1" smtClean="0">
                <a:solidFill>
                  <a:schemeClr val="tx1"/>
                </a:solidFill>
                <a:latin typeface="Times New Roman" panose="02020603050405020304" pitchFamily="18" charset="0"/>
                <a:cs typeface="Times New Roman" panose="02020603050405020304" pitchFamily="18" charset="0"/>
              </a:rPr>
              <a:t>behaviour</a:t>
            </a:r>
            <a:r>
              <a:rPr lang="en-US" sz="2600" dirty="0" smtClean="0">
                <a:solidFill>
                  <a:schemeClr val="tx1"/>
                </a:solidFill>
                <a:latin typeface="Times New Roman" panose="02020603050405020304" pitchFamily="18" charset="0"/>
                <a:cs typeface="Times New Roman" panose="02020603050405020304" pitchFamily="18" charset="0"/>
              </a:rPr>
              <a:t> of a single use case are integrated </a:t>
            </a:r>
            <a:r>
              <a:rPr lang="en-US" sz="2600" dirty="0" smtClean="0">
                <a:solidFill>
                  <a:schemeClr val="tx1"/>
                </a:solidFill>
                <a:latin typeface="Times New Roman" panose="02020603050405020304" pitchFamily="18" charset="0"/>
                <a:cs typeface="Times New Roman" panose="02020603050405020304" pitchFamily="18" charset="0"/>
              </a:rPr>
              <a:t>and tested</a:t>
            </a:r>
            <a:r>
              <a:rPr lang="en-US" sz="2600" dirty="0" smtClean="0">
                <a:solidFill>
                  <a:schemeClr val="tx1"/>
                </a:solidFill>
                <a:latin typeface="Times New Roman" panose="02020603050405020304" pitchFamily="18" charset="0"/>
                <a:cs typeface="Times New Roman" panose="02020603050405020304" pitchFamily="18" charset="0"/>
              </a:rPr>
              <a:t>. After all the required classes for a use case are integrated and tested, </a:t>
            </a:r>
            <a:br>
              <a:rPr lang="en-US" sz="2600" dirty="0" smtClean="0"/>
            </a:br>
            <a:br>
              <a:rPr lang="en-US" sz="2800" dirty="0" smtClean="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92500" lnSpcReduction="20000"/>
          </a:bodyPr>
          <a:lstStyle/>
          <a:p>
            <a:pPr algn="l">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Another </a:t>
            </a:r>
            <a:r>
              <a:rPr lang="en-US" sz="2600" dirty="0" smtClean="0">
                <a:solidFill>
                  <a:schemeClr val="tx1"/>
                </a:solidFill>
                <a:latin typeface="Times New Roman" panose="02020603050405020304" pitchFamily="18" charset="0"/>
                <a:cs typeface="Times New Roman" panose="02020603050405020304" pitchFamily="18" charset="0"/>
              </a:rPr>
              <a:t>use case is taken up and other classes (if any) necessary for</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execution of the second use case to run are integrated and tested. This </a:t>
            </a:r>
            <a:r>
              <a:rPr lang="en-US" sz="2600" dirty="0" smtClean="0">
                <a:solidFill>
                  <a:schemeClr val="tx1"/>
                </a:solidFill>
                <a:latin typeface="Times New Roman" panose="02020603050405020304" pitchFamily="18" charset="0"/>
                <a:cs typeface="Times New Roman" panose="02020603050405020304" pitchFamily="18" charset="0"/>
              </a:rPr>
              <a:t>is continued </a:t>
            </a:r>
            <a:r>
              <a:rPr lang="en-US" sz="2600" dirty="0" smtClean="0">
                <a:solidFill>
                  <a:schemeClr val="tx1"/>
                </a:solidFill>
                <a:latin typeface="Times New Roman" panose="02020603050405020304" pitchFamily="18" charset="0"/>
                <a:cs typeface="Times New Roman" panose="02020603050405020304" pitchFamily="18" charset="0"/>
              </a:rPr>
              <a:t>till all use cases have been considered.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r>
              <a:rPr lang="en-US" sz="2600" b="1" dirty="0" smtClean="0">
                <a:solidFill>
                  <a:schemeClr val="tx1"/>
                </a:solidFill>
                <a:latin typeface="Times New Roman" panose="02020603050405020304" pitchFamily="18" charset="0"/>
                <a:cs typeface="Times New Roman" panose="02020603050405020304" pitchFamily="18" charset="0"/>
              </a:rPr>
              <a:t>(ii) Use-based </a:t>
            </a:r>
            <a:r>
              <a:rPr lang="en-US" sz="2600" b="1" dirty="0" smtClean="0">
                <a:solidFill>
                  <a:schemeClr val="tx1"/>
                </a:solidFill>
                <a:latin typeface="Times New Roman" panose="02020603050405020304" pitchFamily="18" charset="0"/>
                <a:cs typeface="Times New Roman" panose="02020603050405020304" pitchFamily="18" charset="0"/>
              </a:rPr>
              <a:t>approach:</a:t>
            </a:r>
            <a:r>
              <a:rPr lang="en-US" sz="2600" dirty="0" smtClean="0">
                <a:solidFill>
                  <a:schemeClr val="tx1"/>
                </a:solidFill>
                <a:latin typeface="Times New Roman" panose="02020603050405020304" pitchFamily="18" charset="0"/>
                <a:cs typeface="Times New Roman" panose="02020603050405020304" pitchFamily="18" charset="0"/>
              </a:rPr>
              <a:t>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Use-based </a:t>
            </a:r>
            <a:r>
              <a:rPr lang="en-US" sz="2600" dirty="0" smtClean="0">
                <a:solidFill>
                  <a:schemeClr val="tx1"/>
                </a:solidFill>
                <a:latin typeface="Times New Roman" panose="02020603050405020304" pitchFamily="18" charset="0"/>
                <a:cs typeface="Times New Roman" panose="02020603050405020304" pitchFamily="18" charset="0"/>
              </a:rPr>
              <a:t>integration begins by testing classes </a:t>
            </a:r>
            <a:r>
              <a:rPr lang="en-US" sz="2600" dirty="0" smtClean="0">
                <a:solidFill>
                  <a:schemeClr val="tx1"/>
                </a:solidFill>
                <a:latin typeface="Times New Roman" panose="02020603050405020304" pitchFamily="18" charset="0"/>
                <a:cs typeface="Times New Roman" panose="02020603050405020304" pitchFamily="18" charset="0"/>
              </a:rPr>
              <a:t>that either </a:t>
            </a:r>
            <a:r>
              <a:rPr lang="en-US" sz="2600" dirty="0" smtClean="0">
                <a:solidFill>
                  <a:schemeClr val="tx1"/>
                </a:solidFill>
                <a:latin typeface="Times New Roman" panose="02020603050405020304" pitchFamily="18" charset="0"/>
                <a:cs typeface="Times New Roman" panose="02020603050405020304" pitchFamily="18" charset="0"/>
              </a:rPr>
              <a:t>need no service from other classes or need services from at most a few</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other classes. </a:t>
            </a: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endParaRPr lang="en-US" sz="2600" dirty="0" smtClean="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600" dirty="0" smtClean="0">
                <a:solidFill>
                  <a:schemeClr val="tx1"/>
                </a:solidFill>
                <a:latin typeface="Times New Roman" panose="02020603050405020304" pitchFamily="18" charset="0"/>
                <a:cs typeface="Times New Roman" panose="02020603050405020304" pitchFamily="18" charset="0"/>
              </a:rPr>
              <a:t> After </a:t>
            </a:r>
            <a:r>
              <a:rPr lang="en-US" sz="2600" dirty="0" smtClean="0">
                <a:solidFill>
                  <a:schemeClr val="tx1"/>
                </a:solidFill>
                <a:latin typeface="Times New Roman" panose="02020603050405020304" pitchFamily="18" charset="0"/>
                <a:cs typeface="Times New Roman" panose="02020603050405020304" pitchFamily="18" charset="0"/>
              </a:rPr>
              <a:t>these classes have been integrated and tested, </a:t>
            </a:r>
            <a:r>
              <a:rPr lang="en-US" sz="2600" dirty="0" smtClean="0">
                <a:solidFill>
                  <a:schemeClr val="tx1"/>
                </a:solidFill>
                <a:latin typeface="Times New Roman" panose="02020603050405020304" pitchFamily="18" charset="0"/>
                <a:cs typeface="Times New Roman" panose="02020603050405020304" pitchFamily="18" charset="0"/>
              </a:rPr>
              <a:t>classes that </a:t>
            </a:r>
            <a:r>
              <a:rPr lang="en-US" sz="2600" dirty="0" smtClean="0">
                <a:solidFill>
                  <a:schemeClr val="tx1"/>
                </a:solidFill>
                <a:latin typeface="Times New Roman" panose="02020603050405020304" pitchFamily="18" charset="0"/>
                <a:cs typeface="Times New Roman" panose="02020603050405020304" pitchFamily="18" charset="0"/>
              </a:rPr>
              <a:t>use the services from the already integrated classes are integrated and</a:t>
            </a:r>
            <a:br>
              <a:rPr lang="en-US" sz="2600" dirty="0" smtClean="0">
                <a:solidFill>
                  <a:schemeClr val="tx1"/>
                </a:solidFill>
                <a:latin typeface="Times New Roman" panose="02020603050405020304" pitchFamily="18" charset="0"/>
                <a:cs typeface="Times New Roman" panose="02020603050405020304" pitchFamily="18" charset="0"/>
              </a:rPr>
            </a:br>
            <a:r>
              <a:rPr lang="en-US" sz="2600" dirty="0" smtClean="0">
                <a:solidFill>
                  <a:schemeClr val="tx1"/>
                </a:solidFill>
                <a:latin typeface="Times New Roman" panose="02020603050405020304" pitchFamily="18" charset="0"/>
                <a:cs typeface="Times New Roman" panose="02020603050405020304" pitchFamily="18" charset="0"/>
              </a:rPr>
              <a:t>tested. This is continued till all the classes have been integrated and tested.</a:t>
            </a:r>
            <a:br>
              <a:rPr lang="en-US" sz="2400" dirty="0" smtClean="0"/>
            </a:br>
            <a:br>
              <a:rPr lang="en-US" sz="2400" dirty="0" smtClean="0"/>
            </a:b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b="1" dirty="0" smtClean="0">
              <a:solidFill>
                <a:srgbClr val="00B050"/>
              </a:solidFill>
              <a:latin typeface="Times New Roman" panose="02020603050405020304" pitchFamily="18" charset="0"/>
              <a:cs typeface="Times New Roman" panose="02020603050405020304" pitchFamily="18" charset="0"/>
            </a:endParaRPr>
          </a:p>
          <a:p>
            <a:endParaRPr lang="en-US" b="1" dirty="0" smtClean="0">
              <a:solidFill>
                <a:srgbClr val="00B050"/>
              </a:solidFill>
              <a:latin typeface="Times New Roman" panose="02020603050405020304" pitchFamily="18" charset="0"/>
              <a:cs typeface="Times New Roman" panose="02020603050405020304" pitchFamily="18" charset="0"/>
            </a:endParaRPr>
          </a:p>
          <a:p>
            <a:endParaRPr lang="en-US" b="1" dirty="0" smtClean="0">
              <a:solidFill>
                <a:srgbClr val="00B050"/>
              </a:solidFill>
              <a:latin typeface="Times New Roman" panose="02020603050405020304" pitchFamily="18" charset="0"/>
              <a:cs typeface="Times New Roman" panose="02020603050405020304" pitchFamily="18" charset="0"/>
            </a:endParaRPr>
          </a:p>
          <a:p>
            <a:r>
              <a:rPr lang="en-US" b="1" dirty="0" smtClean="0">
                <a:solidFill>
                  <a:srgbClr val="00B050"/>
                </a:solidFill>
                <a:latin typeface="Times New Roman" panose="02020603050405020304" pitchFamily="18" charset="0"/>
                <a:cs typeface="Times New Roman" panose="02020603050405020304" pitchFamily="18" charset="0"/>
              </a:rPr>
              <a:t>END </a:t>
            </a:r>
            <a:r>
              <a:rPr lang="en-US" b="1" dirty="0" smtClean="0">
                <a:solidFill>
                  <a:srgbClr val="00B050"/>
                </a:solidFill>
                <a:latin typeface="Times New Roman" panose="02020603050405020304" pitchFamily="18" charset="0"/>
                <a:cs typeface="Times New Roman" panose="02020603050405020304" pitchFamily="18" charset="0"/>
              </a:rPr>
              <a:t>OF UNIT - </a:t>
            </a:r>
            <a:r>
              <a:rPr lang="en-US" b="1" dirty="0" smtClean="0">
                <a:solidFill>
                  <a:srgbClr val="00B050"/>
                </a:solidFill>
                <a:latin typeface="Times New Roman" panose="02020603050405020304" pitchFamily="18" charset="0"/>
                <a:cs typeface="Times New Roman" panose="02020603050405020304" pitchFamily="18" charset="0"/>
              </a:rPr>
              <a:t>4</a:t>
            </a:r>
            <a:endParaRPr lang="en-US" b="1" dirty="0" smtClean="0">
              <a:solidFill>
                <a:srgbClr val="00B05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normAutofit fontScale="62500" lnSpcReduction="20000"/>
          </a:bodyPr>
          <a:lstStyle/>
          <a:p>
            <a:pPr algn="l">
              <a:buFont typeface="Wingdings" panose="05000000000000000000" pitchFamily="2" charset="2"/>
              <a:buChar char="Ø"/>
            </a:pPr>
            <a:r>
              <a:rPr lang="x-none" sz="4500" b="1" smtClean="0">
                <a:solidFill>
                  <a:schemeClr val="tx1"/>
                </a:solidFill>
                <a:latin typeface="Times New Roman" panose="02020603050405020304" pitchFamily="18" charset="0"/>
                <a:cs typeface="Times New Roman" panose="02020603050405020304" pitchFamily="18" charset="0"/>
              </a:rPr>
              <a:t>Purpose of Having Coding Standards:</a:t>
            </a:r>
            <a:endParaRPr lang="en-US" sz="4500" b="1" dirty="0" smtClean="0">
              <a:solidFill>
                <a:schemeClr val="tx1"/>
              </a:solidFill>
              <a:latin typeface="Times New Roman" panose="02020603050405020304" pitchFamily="18" charset="0"/>
              <a:cs typeface="Times New Roman" panose="02020603050405020304" pitchFamily="18" charset="0"/>
            </a:endParaRPr>
          </a:p>
          <a:p>
            <a:pPr algn="l"/>
            <a:endParaRPr lang="en-US" sz="34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A coding standard gives a uniform appearance to the codes written by different    engineers.</a:t>
            </a: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It improves readability, and maintainability of the code and it reduces complexity also.</a:t>
            </a: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It helps in code reuse and helps to detect error easily.</a:t>
            </a: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endParaRPr lang="en-US" sz="3800" dirty="0" smtClean="0">
              <a:solidFill>
                <a:schemeClr val="tx1"/>
              </a:solidFill>
              <a:latin typeface="Times New Roman" panose="02020603050405020304" pitchFamily="18" charset="0"/>
              <a:cs typeface="Times New Roman" panose="02020603050405020304" pitchFamily="18" charset="0"/>
            </a:endParaRPr>
          </a:p>
          <a:p>
            <a:pPr lvl="0" algn="l">
              <a:buFont typeface="Wingdings" panose="05000000000000000000" pitchFamily="2" charset="2"/>
              <a:buChar char="§"/>
            </a:pPr>
            <a:r>
              <a:rPr lang="en-US" sz="3800" dirty="0" smtClean="0">
                <a:solidFill>
                  <a:schemeClr val="tx1"/>
                </a:solidFill>
                <a:latin typeface="Times New Roman" panose="02020603050405020304" pitchFamily="18" charset="0"/>
                <a:cs typeface="Times New Roman" panose="02020603050405020304" pitchFamily="18" charset="0"/>
              </a:rPr>
              <a:t>It promotes sound programming practices and increases efficiency of the programmers.</a:t>
            </a:r>
            <a:endParaRPr lang="en-US" sz="3800" dirty="0" smtClean="0">
              <a:solidFill>
                <a:schemeClr val="tx1"/>
              </a:solidFill>
              <a:latin typeface="Times New Roman" panose="02020603050405020304" pitchFamily="18" charset="0"/>
              <a:cs typeface="Times New Roman" panose="02020603050405020304" pitchFamily="18" charset="0"/>
            </a:endParaRPr>
          </a:p>
          <a:p>
            <a:br>
              <a:rPr lang="en-US" dirty="0" smtClean="0"/>
            </a:br>
            <a:endParaRPr lang="en-US" dirty="0" smtClean="0"/>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171450"/>
            <a:ext cx="8686800" cy="4800600"/>
          </a:xfrm>
        </p:spPr>
        <p:txBody>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34693</Words>
  <Application>WPS Presentation</Application>
  <PresentationFormat>On-screen Show (16:9)</PresentationFormat>
  <Paragraphs>703</Paragraphs>
  <Slides>90</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90</vt:i4>
      </vt:variant>
    </vt:vector>
  </HeadingPairs>
  <TitlesOfParts>
    <vt:vector size="100" baseType="lpstr">
      <vt:lpstr>Arial</vt:lpstr>
      <vt:lpstr>SimSun</vt:lpstr>
      <vt:lpstr>Wingdings</vt:lpstr>
      <vt:lpstr>Times New Roman</vt:lpstr>
      <vt:lpstr>Calibri</vt:lpstr>
      <vt:lpstr>Microsoft YaHei</vt:lpstr>
      <vt:lpstr>Arial Unicode MS</vt:lpstr>
      <vt:lpstr>Wingdings</vt:lpstr>
      <vt:lpstr>MS PGothic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MURALI</dc:creator>
  <cp:lastModifiedBy>HP</cp:lastModifiedBy>
  <cp:revision>20</cp:revision>
  <dcterms:created xsi:type="dcterms:W3CDTF">2022-07-12T07:28:00Z</dcterms:created>
  <dcterms:modified xsi:type="dcterms:W3CDTF">2023-06-25T14:17:41Z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13C56F81B136405E9563D6612E513E2C</vt:lpwstr>
  </property>
  <property fmtid="{D5CDD505-2E9C-101B-9397-08002B2CF9AE}" pid="3" name="KSOProductBuildVer">
    <vt:lpwstr>1033-11.2.0.11537</vt:lpwstr>
  </property>
</Properties>
</file>