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32" d="100"/>
          <a:sy n="32" d="100"/>
        </p:scale>
        <p:origin x="1124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6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7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6324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2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8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20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62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9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2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05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7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87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70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93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82D399-BEC3-4FD9-A79E-3D0334DD62D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3A2A263-CB10-4648-9780-68EB56287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984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33C8B6-712C-6371-6068-70672B8736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"/>
            <a:ext cx="12191999" cy="697107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5C82BCB-9593-7779-2087-D3C1A1C21E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Data-Driven Strategies for a New Movie Studio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9927CD-281F-BC25-60FF-77EF5A786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An analysis of market trends to guide our first productions. </a:t>
            </a:r>
          </a:p>
          <a:p>
            <a:r>
              <a:rPr lang="en-US" b="1" dirty="0"/>
              <a:t>Presenter:</a:t>
            </a:r>
            <a:r>
              <a:rPr lang="en-US" dirty="0"/>
              <a:t> [Joel Gitonga]</a:t>
            </a:r>
          </a:p>
          <a:p>
            <a:r>
              <a:rPr lang="en-US" dirty="0"/>
              <a:t> </a:t>
            </a:r>
            <a:r>
              <a:rPr lang="en-US" b="1" dirty="0"/>
              <a:t>Date:</a:t>
            </a:r>
            <a:r>
              <a:rPr lang="en-US" dirty="0"/>
              <a:t> August 1, 2025</a:t>
            </a:r>
          </a:p>
        </p:txBody>
      </p: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E1D236-A05F-2DA0-B2C0-217B22CA0E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12411A-EE2B-5785-D990-115B27AE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the Stage for Success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13984-DA74-BA8C-D9E1-120A00861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E00DD-CEEC-DF9B-6E52-996632A06BD4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The film industry is highly competitive. For a new studio to succeed, it must make smart, data-driven decisions from day one.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BBDFF-EFAC-E0A1-FF65-827C918DF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621162-7105-05CA-E51C-07423CEB2B8B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This analysis dives into thousands of films to uncover the key factors that drive box office success.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B9905B-6CF4-AA57-A63E-698F1B858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Big Question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EC16D2-892A-AAC3-2FDE-6374E335D52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How can we use data to de-risk our initial investments and maximize our chances of producing a hit?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21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79531-5A9A-D547-4445-94FAA5CE9E2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D1DD46-B09D-96CE-EB7D-6721A944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Gem: Return on Investment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CC2CA5-AAE2-8845-D819-2C976F681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620685" y="0"/>
            <a:ext cx="7571315" cy="61561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440D2-0566-EF5B-CEB4-5E7DB106A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While big-budget films make more raw profit, </a:t>
            </a:r>
            <a:r>
              <a:rPr lang="en-US" b="1" dirty="0"/>
              <a:t>Horror and Mystery</a:t>
            </a:r>
            <a:r>
              <a:rPr lang="en-US" dirty="0"/>
              <a:t> films deliver the highest </a:t>
            </a:r>
            <a:r>
              <a:rPr lang="en-US" i="1" dirty="0"/>
              <a:t>return on investment</a:t>
            </a:r>
            <a:r>
              <a:rPr lang="en-US" dirty="0"/>
              <a:t>.</a:t>
            </a:r>
          </a:p>
          <a:p>
            <a:r>
              <a:rPr lang="en-US" dirty="0"/>
              <a:t>These genres often have much lower production costs, meaning even a modest box office success can result in a massive percentage return.</a:t>
            </a:r>
          </a:p>
          <a:p>
            <a:r>
              <a:rPr lang="en-US" b="1" dirty="0"/>
              <a:t>For the Studio:</a:t>
            </a:r>
            <a:r>
              <a:rPr lang="en-US" dirty="0"/>
              <a:t> This is our "stand out" insight. We can produce lower-risk, high-ROI films in the Horror and Mystery genres to build capital and reputation before tackling massive blockbusters.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17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B08A757-D050-DDE5-A55B-5279BF7103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460F71A-D3EE-B2B5-A34C-027ED6E0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72715"/>
            <a:ext cx="3706889" cy="1821918"/>
          </a:xfrm>
        </p:spPr>
        <p:txBody>
          <a:bodyPr/>
          <a:lstStyle/>
          <a:p>
            <a:r>
              <a:rPr lang="en-US"/>
              <a:t>Action &amp; Adventure Dominate the Box Office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EEC6AE1-1FC9-9D8E-242A-96B3AFF1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56163" y="0"/>
            <a:ext cx="7335837" cy="5791199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8FE65-91CB-12B4-4701-AF0A2CEFD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Analysis &amp; Key Takeaway:</a:t>
            </a:r>
            <a:endParaRPr lang="en-US" dirty="0"/>
          </a:p>
          <a:p>
            <a:r>
              <a:rPr lang="en-US" dirty="0"/>
              <a:t>The data is clear: </a:t>
            </a:r>
            <a:r>
              <a:rPr lang="en-US" b="1" dirty="0"/>
              <a:t>Animation, Adventure, and Sci-Fi</a:t>
            </a:r>
            <a:r>
              <a:rPr lang="en-US" dirty="0"/>
              <a:t> are the most profitable genres on average, generating hundreds of millions in profit.</a:t>
            </a:r>
          </a:p>
          <a:p>
            <a:r>
              <a:rPr lang="en-US" dirty="0"/>
              <a:t>These genres have a proven track record of attracting large audiences and driving significant revenue.</a:t>
            </a:r>
          </a:p>
          <a:p>
            <a:r>
              <a:rPr lang="en-US" b="1" dirty="0"/>
              <a:t>For the Studio:</a:t>
            </a:r>
            <a:r>
              <a:rPr lang="en-US" dirty="0"/>
              <a:t> Our first major productions should strongly consider targeting these high-performing genres to maximize potential profit.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40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A849AC-DB7B-E080-2B68-5930DBBFEB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A85885-252F-FBD2-A25B-1965A001B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"Sweet Spot": Runtime vs. Profitability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EE471-DDD8-4181-CCF0-46E26E6DA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There's a clear trend: the most profitable films overwhelmingly fall between </a:t>
            </a:r>
            <a:r>
              <a:rPr lang="en-US" b="1" dirty="0"/>
              <a:t>90 and 150 minutes</a:t>
            </a:r>
            <a:r>
              <a:rPr lang="en-US" dirty="0"/>
              <a:t>.</a:t>
            </a:r>
          </a:p>
          <a:p>
            <a:r>
              <a:rPr lang="en-US" dirty="0"/>
              <a:t>Movies that are too short may be perceived as lacking substance, while those that are too long can alienate audiences and limit the number of daily screenings.</a:t>
            </a:r>
          </a:p>
          <a:p>
            <a:r>
              <a:rPr lang="en-US" b="1" dirty="0"/>
              <a:t>For the Studio:</a:t>
            </a:r>
            <a:r>
              <a:rPr lang="en-US" dirty="0"/>
              <a:t> We should aim for our films to land within this "sweet spot" to align with audience expectations and maximize commercial appeal.</a:t>
            </a:r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E4A2CF-ECFE-A574-EA0D-BCAC21229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054946" y="609600"/>
            <a:ext cx="7137053" cy="62484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469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7E9809-DB1E-C32D-1E11-418A9E5887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04A762E-611B-8273-22BC-0895640D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Three-Tiered Strategy for Success</a:t>
            </a:r>
            <a:br>
              <a:rPr lang="en-US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109A11-3E3D-7CCA-513C-CC804DC3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Three-Tiered Strategy for Success</a:t>
            </a:r>
          </a:p>
          <a:p>
            <a:r>
              <a:rPr lang="en-US" b="1" dirty="0"/>
              <a:t>Focus on Proven Genres:</a:t>
            </a:r>
            <a:r>
              <a:rPr lang="en-US" dirty="0"/>
              <a:t> Prioritize producing films in the </a:t>
            </a:r>
            <a:r>
              <a:rPr lang="en-US" b="1" dirty="0"/>
              <a:t>Action, Adventure, and Sci-Fi</a:t>
            </a:r>
            <a:r>
              <a:rPr lang="en-US" dirty="0"/>
              <a:t> genres for our major releases to maximize profit potential.</a:t>
            </a:r>
          </a:p>
          <a:p>
            <a:r>
              <a:rPr lang="en-US" b="1" dirty="0"/>
              <a:t>Invest in High-ROI "Incubator" Projects:</a:t>
            </a:r>
            <a:r>
              <a:rPr lang="en-US" dirty="0"/>
              <a:t> Simultaneously, develop a slate of lower-budget </a:t>
            </a:r>
            <a:r>
              <a:rPr lang="en-US" b="1" dirty="0"/>
              <a:t>Horror and Mystery</a:t>
            </a:r>
            <a:r>
              <a:rPr lang="en-US" dirty="0"/>
              <a:t> films. These will act as our financial engine, generating high returns that can fund our larger projects.</a:t>
            </a:r>
          </a:p>
          <a:p>
            <a:r>
              <a:rPr lang="en-US" b="1" dirty="0"/>
              <a:t>Target the "Sweet Spot":</a:t>
            </a:r>
            <a:r>
              <a:rPr lang="en-US" dirty="0"/>
              <a:t> Ensure our films have a runtime between </a:t>
            </a:r>
            <a:r>
              <a:rPr lang="en-US" b="1" dirty="0"/>
              <a:t>90-150 minutes</a:t>
            </a:r>
            <a:r>
              <a:rPr lang="en-US" dirty="0"/>
              <a:t> and partner with directors who have a proven track record of delivering commercially successful films.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04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97BF5F-F46F-EF59-EA35-80D58CFC38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7CD8AB-BE39-81EA-DCF0-AFF4213B688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09600"/>
            <a:ext cx="10353675" cy="969963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Our Future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3B1AB-5867-128A-1452-E2EF3CF182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731963"/>
            <a:ext cx="10353675" cy="4059237"/>
          </a:xfrm>
        </p:spPr>
        <p:txBody>
          <a:bodyPr/>
          <a:lstStyle/>
          <a:p>
            <a:r>
              <a:rPr lang="en-US" dirty="0"/>
              <a:t>Building Our Future</a:t>
            </a:r>
          </a:p>
          <a:p>
            <a:r>
              <a:rPr lang="en-US" b="1" dirty="0"/>
              <a:t>Our Blueprint:</a:t>
            </a:r>
            <a:r>
              <a:rPr lang="en-US" dirty="0"/>
              <a:t> By leveraging these data-driven insights, we can make smarter, more strategic decisions that will set our studio up for long-term success.</a:t>
            </a:r>
          </a:p>
          <a:p>
            <a:r>
              <a:rPr lang="en-US" b="1" dirty="0"/>
              <a:t>What's Next?</a:t>
            </a:r>
            <a:endParaRPr lang="en-US" dirty="0"/>
          </a:p>
          <a:p>
            <a:pPr lvl="1"/>
            <a:r>
              <a:rPr lang="en-US" dirty="0"/>
              <a:t>Begin greenlighting projects that align with our genre and runtime strategy.</a:t>
            </a:r>
          </a:p>
          <a:p>
            <a:pPr lvl="1"/>
            <a:r>
              <a:rPr lang="en-US" dirty="0"/>
              <a:t>Start outreach to directors who have a proven track record in our target genres.</a:t>
            </a:r>
          </a:p>
          <a:p>
            <a:pPr lvl="1"/>
            <a:r>
              <a:rPr lang="en-US" dirty="0"/>
              <a:t>Conduct further analysis into the impact of seasonality and marketing spend on profitability.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244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22211-0EF7-3244-3F47-5405F67A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3A4F5D-5090-DBB1-7A38-468FDCDE8872}"/>
              </a:ext>
            </a:extLst>
          </p:cNvPr>
          <p:cNvSpPr txBox="1"/>
          <p:nvPr/>
        </p:nvSpPr>
        <p:spPr>
          <a:xfrm>
            <a:off x="3048000" y="319702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8475873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104</TotalTime>
  <Words>535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Calisto MT</vt:lpstr>
      <vt:lpstr>Wingdings 2</vt:lpstr>
      <vt:lpstr>Slate</vt:lpstr>
      <vt:lpstr>Data-Driven Strategies for a New Movie Studio</vt:lpstr>
      <vt:lpstr>Setting the Stage for Success</vt:lpstr>
      <vt:lpstr>The Hidden Gem: Return on Investment</vt:lpstr>
      <vt:lpstr>Action &amp; Adventure Dominate the Box Office</vt:lpstr>
      <vt:lpstr>The "Sweet Spot": Runtime vs. Profitability</vt:lpstr>
      <vt:lpstr>A Three-Tiered Strategy for Success </vt:lpstr>
      <vt:lpstr>Building Our Future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Gitonga</dc:creator>
  <cp:lastModifiedBy>Joel Gitonga</cp:lastModifiedBy>
  <cp:revision>2</cp:revision>
  <dcterms:created xsi:type="dcterms:W3CDTF">2025-08-05T07:30:20Z</dcterms:created>
  <dcterms:modified xsi:type="dcterms:W3CDTF">2025-08-05T09:40:21Z</dcterms:modified>
</cp:coreProperties>
</file>