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3" r:id="rId12"/>
    <p:sldId id="265" r:id="rId13"/>
    <p:sldId id="266" r:id="rId14"/>
    <p:sldId id="261" r:id="rId15"/>
    <p:sldId id="294" r:id="rId16"/>
    <p:sldId id="268" r:id="rId17"/>
    <p:sldId id="267" r:id="rId18"/>
  </p:sldIdLst>
  <p:sldSz cx="9144000" cy="6858000" type="screen4x3"/>
  <p:notesSz cx="10018713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45F29DA-DA83-4CEE-9FA3-513898EEDA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8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BBBDB-16BA-4356-A65D-855433C7F4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4952" y="1"/>
            <a:ext cx="4341442" cy="34568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F7459AF-EA5F-4494-A226-63D67D92A658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15A3B-BAED-4907-8655-C4D4E944B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4068"/>
            <a:ext cx="4341442" cy="34568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9E309-A34F-4C6A-901F-ADEB33FEF5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4952" y="6544068"/>
            <a:ext cx="4341442" cy="34568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38F78DA-6C87-4A89-A258-8C45E0FB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81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6083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532" y="1"/>
            <a:ext cx="4341442" cy="346083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B99EACD-0FBB-408E-9127-B15C18978FB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2013"/>
            <a:ext cx="3100387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872" y="3315694"/>
            <a:ext cx="8014970" cy="2712839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3669"/>
            <a:ext cx="4341442" cy="34608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532" y="6543669"/>
            <a:ext cx="4341442" cy="346082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325826E-7326-4DFE-AFCD-D5153AAA5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66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1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2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0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3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7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0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3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4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9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9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3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9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3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7E49-43F3-4E58-B01E-D839FBF9B88F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9262-787F-43B3-8483-FDAD22A6DA70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EC8-89B5-4E24-A8A6-86633C7AE213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B1D0-7BE3-4AC4-9897-FD6DFF5421F2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50E-4D48-4917-B809-BE3A853B4515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30AE-94CD-4220-B649-C8D11A92F3A0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A82C-71C6-483D-B537-297DFE079327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E333-BE22-4593-8872-CA7B80EAD347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B205-EB6A-4017-BA8B-F597A3BBB95A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114-D651-4F23-9D6B-97EA389788A2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61975BF-703C-4E95-891A-AD344F6F643F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447B94-8B27-4ED7-9737-9D9DE0B4C698}" type="datetime1">
              <a:rPr lang="en-US" altLang="zh-CN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Course -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CPE 545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A81B26-9EB9-4DE0-866B-2C21F6E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Communication </a:t>
            </a:r>
            <a:r>
              <a:rPr lang="en-US" sz="4800" dirty="0"/>
              <a:t>Eco-system</a:t>
            </a:r>
            <a:r>
              <a:rPr lang="en-US" sz="4600" dirty="0"/>
              <a:t> </a:t>
            </a:r>
            <a:br>
              <a:rPr lang="en-US" sz="4600" dirty="0"/>
            </a:b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 lnSpcReduction="10000"/>
          </a:bodyPr>
          <a:lstStyle/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Communication devices can refer to any kind of device that facilitates communication</a:t>
            </a:r>
          </a:p>
          <a:p>
            <a:pPr lvl="1">
              <a:lnSpc>
                <a:spcPct val="75000"/>
              </a:lnSpc>
            </a:pPr>
            <a:r>
              <a:rPr lang="en-US" sz="1800" dirty="0"/>
              <a:t>These devices transmit data between different computers or computing devices</a:t>
            </a:r>
          </a:p>
          <a:p>
            <a:pPr lvl="1">
              <a:lnSpc>
                <a:spcPct val="75000"/>
              </a:lnSpc>
              <a:buNone/>
            </a:pPr>
            <a:endParaRPr lang="en-US" sz="1800" dirty="0"/>
          </a:p>
          <a:p>
            <a:pPr lvl="1">
              <a:lnSpc>
                <a:spcPct val="75000"/>
              </a:lnSpc>
            </a:pPr>
            <a:r>
              <a:rPr lang="en-US" sz="1800" dirty="0"/>
              <a:t>Each device plays a specific role and implements specific communication functions</a:t>
            </a:r>
          </a:p>
          <a:p>
            <a:pPr lvl="1">
              <a:lnSpc>
                <a:spcPct val="75000"/>
              </a:lnSpc>
              <a:buNone/>
            </a:pPr>
            <a:r>
              <a:rPr lang="en-US" sz="1800" dirty="0"/>
              <a:t> </a:t>
            </a:r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Protocol and Systems Software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Architected for performance and memory efficiency</a:t>
            </a:r>
          </a:p>
          <a:p>
            <a:pPr lvl="1">
              <a:lnSpc>
                <a:spcPct val="85000"/>
              </a:lnSpc>
              <a:buNone/>
            </a:pPr>
            <a:endParaRPr lang="en-US" sz="1800" dirty="0"/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Communication Companies 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Electronic Design Automation (EDA) tool vendors (</a:t>
            </a:r>
            <a:r>
              <a:rPr lang="en-US" sz="1800" dirty="0" err="1"/>
              <a:t>Altera</a:t>
            </a:r>
            <a:r>
              <a:rPr lang="en-US" sz="1800" dirty="0"/>
              <a:t>, Xilinx)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Semiconductor component vendors (ASIC design -  </a:t>
            </a:r>
            <a:r>
              <a:rPr lang="en-US" sz="1800" dirty="0" err="1"/>
              <a:t>fabless</a:t>
            </a:r>
            <a:r>
              <a:rPr lang="en-US" sz="18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RTOS, tools and software vendors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Contract Manufacturers (CMs)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Equipment Manufacturers (EMs)</a:t>
            </a:r>
          </a:p>
          <a:p>
            <a:pPr lvl="1">
              <a:lnSpc>
                <a:spcPct val="95000"/>
              </a:lnSpc>
            </a:pPr>
            <a:r>
              <a:rPr lang="en-US" sz="1800" dirty="0"/>
              <a:t>Home, Enterprise and service-provider users</a:t>
            </a:r>
          </a:p>
          <a:p>
            <a:pPr lvl="1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8DA36-98CC-464F-A92F-675BFCE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Middleware?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Middleware’s multiple definitions.</a:t>
            </a:r>
          </a:p>
          <a:p>
            <a:pPr lvl="1"/>
            <a:r>
              <a:rPr lang="en-US" dirty="0"/>
              <a:t>Software that mediates between an application program and a network.</a:t>
            </a:r>
          </a:p>
          <a:p>
            <a:pPr lvl="1"/>
            <a:r>
              <a:rPr lang="en-US" dirty="0"/>
              <a:t>Software that contains a set of services to allow multiple processes running on one or more computers to interact across a network</a:t>
            </a:r>
          </a:p>
          <a:p>
            <a:pPr lvl="1"/>
            <a:r>
              <a:rPr lang="en-US" dirty="0"/>
              <a:t>General term for any programming that serves to glue together separate, already existing applications</a:t>
            </a:r>
          </a:p>
          <a:p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CE18DA-7EC6-4D67-9A75-AA164E9F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Based Software </a:t>
            </a:r>
          </a:p>
          <a:p>
            <a:pPr lvl="1"/>
            <a:r>
              <a:rPr lang="en-US" dirty="0"/>
              <a:t>Applications composed of software components</a:t>
            </a:r>
          </a:p>
          <a:p>
            <a:pPr lvl="2"/>
            <a:r>
              <a:rPr lang="en-US" dirty="0"/>
              <a:t>Client user interface (presentation layer)</a:t>
            </a:r>
          </a:p>
          <a:p>
            <a:pPr lvl="2"/>
            <a:r>
              <a:rPr lang="en-US" dirty="0"/>
              <a:t>Information management (Database)</a:t>
            </a:r>
          </a:p>
          <a:p>
            <a:pPr lvl="2"/>
            <a:r>
              <a:rPr lang="en-US" dirty="0"/>
              <a:t>Application specific functionality (business logic)</a:t>
            </a:r>
          </a:p>
        </p:txBody>
      </p:sp>
      <p:pic>
        <p:nvPicPr>
          <p:cNvPr id="5122" name="Picture 2" descr="Chapters/Intro/Figs/component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4"/>
          <a:stretch>
            <a:fillRect/>
          </a:stretch>
        </p:blipFill>
        <p:spPr bwMode="auto">
          <a:xfrm>
            <a:off x="1447800" y="4267200"/>
            <a:ext cx="4114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2F1127-E599-4C27-A7A8-324B58DD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Applications use an intermediate software (middleware) that resides on top of the operating systems and communication protocols to perform the following functions:</a:t>
            </a:r>
          </a:p>
          <a:p>
            <a:pPr lvl="1"/>
            <a:r>
              <a:rPr lang="en-US" dirty="0"/>
              <a:t>Hiding </a:t>
            </a:r>
            <a:r>
              <a:rPr lang="en-US" i="1" dirty="0"/>
              <a:t>distribution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Hiding the </a:t>
            </a:r>
            <a:r>
              <a:rPr lang="en-US" i="1" dirty="0"/>
              <a:t>heterogeneity</a:t>
            </a:r>
            <a:r>
              <a:rPr lang="en-US" dirty="0"/>
              <a:t> of the various hardware components, operating systems and communication protocols that are used by the different parts of an application.</a:t>
            </a:r>
          </a:p>
          <a:p>
            <a:pPr lvl="1"/>
            <a:r>
              <a:rPr lang="en-US" dirty="0"/>
              <a:t>Providing uniform, standard, high-level </a:t>
            </a:r>
            <a:r>
              <a:rPr lang="en-US" i="1" dirty="0"/>
              <a:t>interfaces</a:t>
            </a:r>
            <a:r>
              <a:rPr lang="en-US" dirty="0"/>
              <a:t> to the application developers and integrators, so that applications can easily interoperate and be reused, ported, and composed.</a:t>
            </a:r>
          </a:p>
          <a:p>
            <a:pPr lvl="1"/>
            <a:r>
              <a:rPr lang="en-US" dirty="0"/>
              <a:t>Supplying a set of common </a:t>
            </a:r>
            <a:r>
              <a:rPr lang="en-US" i="1" dirty="0"/>
              <a:t>services</a:t>
            </a:r>
            <a:r>
              <a:rPr lang="en-US" dirty="0"/>
              <a:t> to perform various general purpose functions, in order to avoid duplicating efforts and to facilitate collaboration between applications.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A356A-01D8-4D4F-9E71-37DD5991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Reusing Legacy Software </a:t>
            </a:r>
          </a:p>
          <a:p>
            <a:pPr lvl="1"/>
            <a:r>
              <a:rPr lang="en-US" dirty="0"/>
              <a:t>Adopt a common language -- independent standard  to interconnect with other applications</a:t>
            </a:r>
          </a:p>
          <a:p>
            <a:pPr lvl="1"/>
            <a:r>
              <a:rPr lang="en-US" dirty="0"/>
              <a:t>Define the interface and interchange protocols implemented in a software acting as exchange-bus or broker</a:t>
            </a:r>
          </a:p>
          <a:p>
            <a:pPr lvl="1"/>
            <a:r>
              <a:rPr lang="en-US" dirty="0"/>
              <a:t>User wrapper to bridge the legacy interface with the new interface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584AC-B830-4937-99E0-43C3AF51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pic>
        <p:nvPicPr>
          <p:cNvPr id="1026" name="Picture 2" descr="Chapters/Intro/Figs/legac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1" y="2171701"/>
            <a:ext cx="818332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59CA1-54AA-456B-8DD9-E2F70AA1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middleware architecture of a system can be designed according to the following requirements and motivations:</a:t>
            </a:r>
          </a:p>
          <a:p>
            <a:pPr lvl="1"/>
            <a:r>
              <a:rPr lang="en-US" i="1" dirty="0"/>
              <a:t>Managed entities</a:t>
            </a:r>
            <a:r>
              <a:rPr lang="en-US" dirty="0"/>
              <a:t>. Middleware systems manage different kinds of entities  which differ by their definition, properties, and modes of communication (e.g. objects, agents, and components).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Service provision structure</a:t>
            </a:r>
            <a:r>
              <a:rPr lang="en-US" dirty="0"/>
              <a:t>. The entities managed by a middleware system may have predefined roles such as:</a:t>
            </a:r>
          </a:p>
          <a:p>
            <a:pPr lvl="2"/>
            <a:r>
              <a:rPr lang="en-US" dirty="0"/>
              <a:t> </a:t>
            </a:r>
            <a:r>
              <a:rPr lang="en-US" i="1" dirty="0"/>
              <a:t>client</a:t>
            </a:r>
            <a:r>
              <a:rPr lang="en-US" dirty="0"/>
              <a:t> (service requester) and </a:t>
            </a:r>
            <a:r>
              <a:rPr lang="en-US" i="1" dirty="0"/>
              <a:t>server</a:t>
            </a:r>
            <a:r>
              <a:rPr lang="en-US" dirty="0"/>
              <a:t> (service provider), </a:t>
            </a:r>
          </a:p>
          <a:p>
            <a:pPr lvl="2"/>
            <a:r>
              <a:rPr lang="en-US" dirty="0"/>
              <a:t> </a:t>
            </a:r>
            <a:r>
              <a:rPr lang="en-US" i="1" dirty="0"/>
              <a:t>publisher</a:t>
            </a:r>
            <a:r>
              <a:rPr lang="en-US" dirty="0"/>
              <a:t> (information supplier) and </a:t>
            </a:r>
            <a:r>
              <a:rPr lang="en-US" i="1" dirty="0"/>
              <a:t>subscriber</a:t>
            </a:r>
            <a:r>
              <a:rPr lang="en-US" dirty="0"/>
              <a:t> (information receiver). </a:t>
            </a:r>
          </a:p>
          <a:p>
            <a:pPr lvl="2"/>
            <a:r>
              <a:rPr lang="en-US" i="1" dirty="0"/>
              <a:t>peer to peer  - </a:t>
            </a:r>
            <a:r>
              <a:rPr lang="en-US" dirty="0"/>
              <a:t>all entities are at the same level and a given entity may indifferently assume different roles</a:t>
            </a:r>
            <a:br>
              <a:rPr lang="en-US" dirty="0"/>
            </a:br>
            <a:endParaRPr lang="en-US" dirty="0"/>
          </a:p>
          <a:p>
            <a:pPr lvl="1"/>
            <a:r>
              <a:rPr lang="en-US" i="1" dirty="0"/>
              <a:t>Service provision interfaces</a:t>
            </a:r>
            <a:r>
              <a:rPr lang="en-US" dirty="0"/>
              <a:t>. Communication primitives provided by a middleware system may follow the synchronous (blocking) or asynchronous (non-blocking) paradigm.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E4D2-E8DD-46FB-A987-AB161C27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Middleware</a:t>
            </a:r>
          </a:p>
        </p:txBody>
      </p:sp>
      <p:pic>
        <p:nvPicPr>
          <p:cNvPr id="6146" name="Picture 2" descr="Chapters/Intro/Figs/middlewar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8371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60E49-F4FE-44EE-8C22-23FBBD84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Communications Software?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Software that facilitates communication between remote systems to exchange information in various formats: text, audio, video.</a:t>
            </a:r>
          </a:p>
          <a:p>
            <a:endParaRPr lang="en-US" dirty="0"/>
          </a:p>
          <a:p>
            <a:r>
              <a:rPr lang="en-US" dirty="0"/>
              <a:t>What is embedded communications software?</a:t>
            </a:r>
          </a:p>
          <a:p>
            <a:pPr lvl="1"/>
            <a:r>
              <a:rPr lang="en-US" dirty="0"/>
              <a:t>When the remote systems are embedded devices like cell phones, watches, routers, switches, MP3 players…</a:t>
            </a:r>
          </a:p>
          <a:p>
            <a:endParaRPr lang="en-US" dirty="0"/>
          </a:p>
          <a:p>
            <a:r>
              <a:rPr lang="en-US" dirty="0"/>
              <a:t>Communication systems consist of devices that have a wide range in complexity</a:t>
            </a:r>
          </a:p>
          <a:p>
            <a:pPr lvl="1"/>
            <a:r>
              <a:rPr lang="en-US" dirty="0"/>
              <a:t>Software design is determined by the function each kind of device performs in the network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1EA07-EC90-4594-8764-2661A79C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 fontScale="90000"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sz="4600" dirty="0"/>
              <a:t>Communication Software Strategy</a:t>
            </a:r>
            <a:r>
              <a:rPr lang="en-US" sz="3200" dirty="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 lnSpcReduction="10000"/>
          </a:bodyPr>
          <a:lstStyle/>
          <a:p>
            <a:pPr marL="438912" lvl="1" indent="-32004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Issues common to communication equipment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Protocols and standards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International Organization for Standards (ISO), Internet Engineering Task Force (IETF), 3</a:t>
            </a:r>
            <a:r>
              <a:rPr lang="en-US" sz="2000" baseline="30000" dirty="0"/>
              <a:t>rd</a:t>
            </a:r>
            <a:r>
              <a:rPr lang="en-US" sz="2000" dirty="0"/>
              <a:t> Generation Partnership Project (3GPP)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Code size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Real-time processing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/>
          </a:p>
          <a:p>
            <a:pPr marL="438912" lvl="1" indent="-32004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Issues due to increasingly more complex next generation smart devices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Running tasks on multiple processors  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Inter Process Communication (IPC)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Reducing development cycle 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Micro-kernels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Middleware distributed software (RPC, MOM)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01EF7A-BB70-4278-96A9-FD23B863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OSI Layers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/>
          </a:p>
          <a:p>
            <a:pPr marL="438912" lvl="1" indent="-32004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Key Observations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7 layers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of them can be implemented in hardware or software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Lower layers are mostly implemented in hardware while the higher layers are mostly in software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7 are not required to be implemented to execute a system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11BD8-5041-46A6-870B-5A0772CA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Physical Layer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700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Provides hardware means to transmit/receive data</a:t>
            </a:r>
          </a:p>
          <a:p>
            <a:pPr lvl="1"/>
            <a:r>
              <a:rPr lang="en-US" sz="2400" dirty="0"/>
              <a:t>Electrical specifications</a:t>
            </a:r>
          </a:p>
          <a:p>
            <a:pPr lvl="1"/>
            <a:r>
              <a:rPr lang="en-US" sz="2400" dirty="0"/>
              <a:t>Functional and procedural specifications</a:t>
            </a:r>
          </a:p>
          <a:p>
            <a:pPr lvl="1"/>
            <a:r>
              <a:rPr lang="en-US" sz="2400" dirty="0"/>
              <a:t>A/D conversion</a:t>
            </a:r>
          </a:p>
          <a:p>
            <a:pPr lvl="1"/>
            <a:r>
              <a:rPr lang="en-US" sz="2400" dirty="0"/>
              <a:t>Modulations/Demodulations</a:t>
            </a:r>
          </a:p>
          <a:p>
            <a:pPr lvl="1"/>
            <a:r>
              <a:rPr lang="en-US" sz="2400" dirty="0"/>
              <a:t>Handles the physically adjacent nodes (point-to-point)</a:t>
            </a:r>
          </a:p>
          <a:p>
            <a:pPr lvl="1"/>
            <a:r>
              <a:rPr lang="en-US" sz="2400" dirty="0"/>
              <a:t>All in hardware. Examples: </a:t>
            </a:r>
          </a:p>
          <a:p>
            <a:pPr lvl="2">
              <a:lnSpc>
                <a:spcPct val="95000"/>
              </a:lnSpc>
            </a:pPr>
            <a:r>
              <a:rPr lang="en-US" sz="2000" dirty="0"/>
              <a:t>RS232, RS422</a:t>
            </a:r>
          </a:p>
          <a:p>
            <a:pPr lvl="2">
              <a:lnSpc>
                <a:spcPct val="95000"/>
              </a:lnSpc>
            </a:pPr>
            <a:r>
              <a:rPr lang="en-US" sz="2000" dirty="0"/>
              <a:t>RF Modules and Modems in wireless </a:t>
            </a:r>
          </a:p>
          <a:p>
            <a:pPr lvl="2">
              <a:lnSpc>
                <a:spcPct val="95000"/>
              </a:lnSpc>
            </a:pPr>
            <a:r>
              <a:rPr lang="en-US" sz="2000" dirty="0"/>
              <a:t>PHY Ethernet Controllers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B3E727-176D-442C-9519-F6C8B479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Data Link Layer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 lnSpcReduction="1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Provides for more reliable transmit/receive of data between peers</a:t>
            </a:r>
          </a:p>
          <a:p>
            <a:pPr lvl="1"/>
            <a:r>
              <a:rPr lang="en-US" sz="2400" dirty="0"/>
              <a:t>Data Integrity through error detection and correction</a:t>
            </a:r>
          </a:p>
          <a:p>
            <a:pPr lvl="2"/>
            <a:r>
              <a:rPr lang="en-US" sz="2000" dirty="0"/>
              <a:t>(Cyclic Redundancy Check) CRC</a:t>
            </a:r>
          </a:p>
          <a:p>
            <a:pPr lvl="2"/>
            <a:r>
              <a:rPr lang="en-US" sz="2000" dirty="0"/>
              <a:t>Collision Detection and Avoidance</a:t>
            </a:r>
          </a:p>
          <a:p>
            <a:pPr lvl="2">
              <a:buSzPct val="80000"/>
            </a:pPr>
            <a:r>
              <a:rPr lang="en-US" sz="2100" dirty="0" err="1"/>
              <a:t>Viterbi</a:t>
            </a:r>
            <a:r>
              <a:rPr lang="en-US" sz="2100" dirty="0"/>
              <a:t> or Turbo decoding</a:t>
            </a:r>
          </a:p>
          <a:p>
            <a:pPr lvl="1"/>
            <a:r>
              <a:rPr lang="en-US" sz="2400" dirty="0"/>
              <a:t>Both Hardware and Software</a:t>
            </a:r>
          </a:p>
          <a:p>
            <a:pPr lvl="1"/>
            <a:r>
              <a:rPr lang="en-US" sz="2400" dirty="0"/>
              <a:t>MAC (Media Access Layer) layer</a:t>
            </a:r>
          </a:p>
          <a:p>
            <a:pPr lvl="2"/>
            <a:r>
              <a:rPr lang="en-US" sz="2000" dirty="0"/>
              <a:t>Provides addressing and channel access control</a:t>
            </a:r>
            <a:r>
              <a:rPr lang="en-US" sz="2300" dirty="0"/>
              <a:t> </a:t>
            </a:r>
          </a:p>
          <a:p>
            <a:pPr lvl="1"/>
            <a:r>
              <a:rPr lang="en-US" sz="2400" dirty="0"/>
              <a:t>LLC (Logical Link Control) layer</a:t>
            </a:r>
          </a:p>
          <a:p>
            <a:pPr lvl="2">
              <a:buSzPct val="80000"/>
            </a:pPr>
            <a:r>
              <a:rPr lang="en-US" sz="2300" dirty="0"/>
              <a:t>Provides Multiplexing, flow and error control</a:t>
            </a:r>
          </a:p>
          <a:p>
            <a:pPr lvl="1"/>
            <a:r>
              <a:rPr lang="en-US" sz="2400" dirty="0"/>
              <a:t>Examples: </a:t>
            </a:r>
          </a:p>
          <a:p>
            <a:pPr lvl="2">
              <a:buSzPct val="80000"/>
            </a:pPr>
            <a:r>
              <a:rPr lang="en-US" sz="2300" dirty="0"/>
              <a:t>ISDN, ATM, Ethernet MAC 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B20502-A2BA-4BCC-8B08-70582B1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Network Layer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Responsible for delivery of packets from source to destination</a:t>
            </a:r>
          </a:p>
          <a:p>
            <a:pPr lvl="1"/>
            <a:r>
              <a:rPr lang="en-US" sz="2400" dirty="0"/>
              <a:t>Allows for independent link layer end points</a:t>
            </a:r>
          </a:p>
          <a:p>
            <a:pPr lvl="1"/>
            <a:r>
              <a:rPr lang="en-US" sz="2400" dirty="0"/>
              <a:t>Provides network addressing to route the data packets</a:t>
            </a:r>
          </a:p>
          <a:p>
            <a:pPr lvl="1"/>
            <a:r>
              <a:rPr lang="en-US" sz="2400" dirty="0"/>
              <a:t>Routers are used to forward packets from node to node</a:t>
            </a:r>
          </a:p>
          <a:p>
            <a:pPr lvl="1"/>
            <a:r>
              <a:rPr lang="en-US" sz="2400" dirty="0"/>
              <a:t>Routing protocols are usually implemented in software</a:t>
            </a:r>
          </a:p>
          <a:p>
            <a:pPr lvl="1">
              <a:buNone/>
            </a:pPr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193163-FC91-4A44-89DE-BD383E2A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Transport Layer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 fontScale="9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Provides network independent end-to-end integrity between the end points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Transmission Control Protocol (TCP) - connection oriented</a:t>
            </a:r>
          </a:p>
          <a:p>
            <a:pPr lvl="1"/>
            <a:r>
              <a:rPr lang="en-US" sz="2400" dirty="0"/>
              <a:t>Connection established prior to data transmission</a:t>
            </a:r>
          </a:p>
          <a:p>
            <a:pPr lvl="1">
              <a:lnSpc>
                <a:spcPct val="95000"/>
              </a:lnSpc>
            </a:pPr>
            <a:r>
              <a:rPr lang="en-US" sz="2400" dirty="0" err="1"/>
              <a:t>Ack</a:t>
            </a:r>
            <a:r>
              <a:rPr lang="en-US" sz="2400" dirty="0"/>
              <a:t> sent upon receipt of data providing reliability, ordering and data integrity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User Datagram Protocol (UDP) -  connectionless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Assumes that error checking and correction is either not necessary or performed by higher layers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Usually implemented in software except when to support large number of connections.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dirty="0"/>
              <a:t>TCP Offload Engine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As name suggests offloads TCP/IP stack processing to a dedicated hardware unit, Network Interface Cards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 Hard to integrate into computing systems, requiring extensive changes in the operating system 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9A323C-2B8B-4ACA-BAC2-7007653B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14313" y="265748"/>
            <a:ext cx="8696802" cy="81867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600" dirty="0"/>
              <a:t>Communication Devices</a:t>
            </a:r>
            <a:endParaRPr lang="en-US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1645920"/>
            <a:ext cx="8698230" cy="4937760"/>
          </a:xfrm>
        </p:spPr>
        <p:txBody>
          <a:bodyPr lIns="0" tIns="0" rIns="0" bIns="0">
            <a:normAutofit fontScale="62500" lnSpcReduction="2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700" dirty="0"/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Repeaters to regenerate signal (Physical Layer)</a:t>
            </a:r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Layer 2 switches (Data Link Layer)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Switches MAC frames between LAN segments on the same subnet based on their </a:t>
            </a:r>
            <a:r>
              <a:rPr lang="en-US" dirty="0" err="1"/>
              <a:t>dest</a:t>
            </a:r>
            <a:r>
              <a:rPr lang="en-US" dirty="0"/>
              <a:t> address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Monitors traffic and learns about the MAC address of the nodes on its ports</a:t>
            </a:r>
            <a:endParaRPr lang="en-US" sz="2700" dirty="0"/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700" b="1" dirty="0"/>
              <a:t>Layer 3 switches or Routers (Network Layer)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Forwards IP frames across LAN segments and WANs based on their </a:t>
            </a:r>
            <a:r>
              <a:rPr lang="en-US" sz="2900" dirty="0" err="1"/>
              <a:t>dest</a:t>
            </a:r>
            <a:r>
              <a:rPr lang="en-US" sz="2900" dirty="0"/>
              <a:t> address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Hosts are not on the same sub-net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If </a:t>
            </a:r>
            <a:r>
              <a:rPr lang="en-US" sz="2900" dirty="0" err="1"/>
              <a:t>dest</a:t>
            </a:r>
            <a:r>
              <a:rPr lang="en-US" sz="2900" dirty="0"/>
              <a:t> host is not directly connected, it forwards the packet to another router (routing tables)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Routing tables gets updated by neighboring routers according to the routing protocols</a:t>
            </a:r>
          </a:p>
          <a:p>
            <a:pPr lvl="2">
              <a:lnSpc>
                <a:spcPct val="95000"/>
              </a:lnSpc>
              <a:buSzPct val="80000"/>
            </a:pPr>
            <a:r>
              <a:rPr lang="en-US" sz="3300" dirty="0"/>
              <a:t>Routing Information Protocol (RIP)</a:t>
            </a:r>
          </a:p>
          <a:p>
            <a:pPr lvl="2">
              <a:lnSpc>
                <a:spcPct val="95000"/>
              </a:lnSpc>
              <a:buSzPct val="80000"/>
            </a:pPr>
            <a:r>
              <a:rPr lang="en-US" sz="3300" dirty="0"/>
              <a:t>Open Shortest Path First (OSPF)</a:t>
            </a:r>
          </a:p>
          <a:p>
            <a:pPr lvl="2">
              <a:lnSpc>
                <a:spcPct val="95000"/>
              </a:lnSpc>
              <a:buSzPct val="80000"/>
            </a:pPr>
            <a:r>
              <a:rPr lang="en-US" sz="3300" dirty="0"/>
              <a:t>Border Gateway Protocol (BGP)</a:t>
            </a:r>
          </a:p>
          <a:p>
            <a:pPr marL="438912" lvl="1" indent="-32004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7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6C1560-4FE5-4AD2-B20A-50679978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643</Words>
  <Application>Microsoft Office PowerPoint</Application>
  <PresentationFormat>全屏显示(4:3)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华文楷体</vt:lpstr>
      <vt:lpstr>Arial</vt:lpstr>
      <vt:lpstr>Corbel</vt:lpstr>
      <vt:lpstr>Wingdings</vt:lpstr>
      <vt:lpstr>Wingdings 2</vt:lpstr>
      <vt:lpstr>Wingdings 3</vt:lpstr>
      <vt:lpstr>Module</vt:lpstr>
      <vt:lpstr> Course - Introduction</vt:lpstr>
      <vt:lpstr>What is Communications Software?</vt:lpstr>
      <vt:lpstr>Communication Software Strategy </vt:lpstr>
      <vt:lpstr>OSI Layers</vt:lpstr>
      <vt:lpstr>Physical Layer</vt:lpstr>
      <vt:lpstr>Data Link Layer</vt:lpstr>
      <vt:lpstr>Network Layer</vt:lpstr>
      <vt:lpstr>Transport Layer</vt:lpstr>
      <vt:lpstr>Communication Devices</vt:lpstr>
      <vt:lpstr>Communication Eco-system  </vt:lpstr>
      <vt:lpstr>What is Middleware?</vt:lpstr>
      <vt:lpstr>Motivation for Middleware</vt:lpstr>
      <vt:lpstr>Motivation for Middleware</vt:lpstr>
      <vt:lpstr>Motivation for Middleware</vt:lpstr>
      <vt:lpstr>Motivation for Middleware</vt:lpstr>
      <vt:lpstr>Motivation for Middleware</vt:lpstr>
      <vt:lpstr>Motivation for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2012-07-26T20:29:44Z</dcterms:created>
  <dcterms:modified xsi:type="dcterms:W3CDTF">2018-02-28T22:48:28Z</dcterms:modified>
</cp:coreProperties>
</file>