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72"/>
  </p:notesMasterIdLst>
  <p:sldIdLst>
    <p:sldId id="256" r:id="rId2"/>
    <p:sldId id="258" r:id="rId3"/>
    <p:sldId id="259" r:id="rId4"/>
    <p:sldId id="261" r:id="rId5"/>
    <p:sldId id="262" r:id="rId6"/>
    <p:sldId id="263" r:id="rId7"/>
    <p:sldId id="363" r:id="rId8"/>
    <p:sldId id="264" r:id="rId9"/>
    <p:sldId id="265" r:id="rId10"/>
    <p:sldId id="266" r:id="rId11"/>
    <p:sldId id="268" r:id="rId12"/>
    <p:sldId id="269" r:id="rId13"/>
    <p:sldId id="273" r:id="rId14"/>
    <p:sldId id="271" r:id="rId15"/>
    <p:sldId id="277" r:id="rId16"/>
    <p:sldId id="320" r:id="rId17"/>
    <p:sldId id="321" r:id="rId18"/>
    <p:sldId id="322" r:id="rId19"/>
    <p:sldId id="278" r:id="rId20"/>
    <p:sldId id="279" r:id="rId21"/>
    <p:sldId id="280" r:id="rId22"/>
    <p:sldId id="281" r:id="rId23"/>
    <p:sldId id="282" r:id="rId24"/>
    <p:sldId id="283" r:id="rId25"/>
    <p:sldId id="284" r:id="rId26"/>
    <p:sldId id="285" r:id="rId27"/>
    <p:sldId id="330" r:id="rId28"/>
    <p:sldId id="331" r:id="rId29"/>
    <p:sldId id="332" r:id="rId30"/>
    <p:sldId id="333" r:id="rId31"/>
    <p:sldId id="362" r:id="rId32"/>
    <p:sldId id="342" r:id="rId33"/>
    <p:sldId id="344" r:id="rId34"/>
    <p:sldId id="345" r:id="rId35"/>
    <p:sldId id="346" r:id="rId36"/>
    <p:sldId id="347" r:id="rId37"/>
    <p:sldId id="348" r:id="rId38"/>
    <p:sldId id="349" r:id="rId39"/>
    <p:sldId id="350" r:id="rId40"/>
    <p:sldId id="286" r:id="rId41"/>
    <p:sldId id="343" r:id="rId42"/>
    <p:sldId id="287" r:id="rId43"/>
    <p:sldId id="288" r:id="rId44"/>
    <p:sldId id="289" r:id="rId45"/>
    <p:sldId id="291" r:id="rId46"/>
    <p:sldId id="292" r:id="rId47"/>
    <p:sldId id="294" r:id="rId48"/>
    <p:sldId id="293" r:id="rId49"/>
    <p:sldId id="295" r:id="rId50"/>
    <p:sldId id="297" r:id="rId51"/>
    <p:sldId id="298" r:id="rId52"/>
    <p:sldId id="317" r:id="rId53"/>
    <p:sldId id="351" r:id="rId54"/>
    <p:sldId id="352" r:id="rId55"/>
    <p:sldId id="353" r:id="rId56"/>
    <p:sldId id="354" r:id="rId57"/>
    <p:sldId id="316" r:id="rId58"/>
    <p:sldId id="299" r:id="rId59"/>
    <p:sldId id="300" r:id="rId60"/>
    <p:sldId id="301" r:id="rId61"/>
    <p:sldId id="318" r:id="rId62"/>
    <p:sldId id="355" r:id="rId63"/>
    <p:sldId id="357" r:id="rId64"/>
    <p:sldId id="356" r:id="rId65"/>
    <p:sldId id="358" r:id="rId66"/>
    <p:sldId id="359" r:id="rId67"/>
    <p:sldId id="360" r:id="rId68"/>
    <p:sldId id="361" r:id="rId69"/>
    <p:sldId id="302" r:id="rId70"/>
    <p:sldId id="290"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588"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54D698-9D64-41FF-BA24-AB7D1E20E318}" type="datetimeFigureOut">
              <a:rPr lang="en-US" smtClean="0"/>
              <a:pPr/>
              <a:t>11/3/2016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3EF4CF-46F3-462A-B168-0BDE47BF4F29}" type="slidenum">
              <a:rPr lang="en-US" smtClean="0"/>
              <a:pPr/>
              <a:t>‹#›</a:t>
            </a:fld>
            <a:endParaRPr lang="en-US"/>
          </a:p>
        </p:txBody>
      </p:sp>
    </p:spTree>
    <p:extLst>
      <p:ext uri="{BB962C8B-B14F-4D97-AF65-F5344CB8AC3E}">
        <p14:creationId xmlns:p14="http://schemas.microsoft.com/office/powerpoint/2010/main" val="502917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6</a:t>
            </a:fld>
            <a:endParaRPr lang="en-US"/>
          </a:p>
        </p:txBody>
      </p:sp>
    </p:spTree>
    <p:extLst>
      <p:ext uri="{BB962C8B-B14F-4D97-AF65-F5344CB8AC3E}">
        <p14:creationId xmlns:p14="http://schemas.microsoft.com/office/powerpoint/2010/main" val="3740820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16</a:t>
            </a:fld>
            <a:endParaRPr lang="en-US"/>
          </a:p>
        </p:txBody>
      </p:sp>
    </p:spTree>
    <p:extLst>
      <p:ext uri="{BB962C8B-B14F-4D97-AF65-F5344CB8AC3E}">
        <p14:creationId xmlns:p14="http://schemas.microsoft.com/office/powerpoint/2010/main" val="1413676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17</a:t>
            </a:fld>
            <a:endParaRPr lang="en-US"/>
          </a:p>
        </p:txBody>
      </p:sp>
    </p:spTree>
    <p:extLst>
      <p:ext uri="{BB962C8B-B14F-4D97-AF65-F5344CB8AC3E}">
        <p14:creationId xmlns:p14="http://schemas.microsoft.com/office/powerpoint/2010/main" val="380800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18</a:t>
            </a:fld>
            <a:endParaRPr lang="en-US"/>
          </a:p>
        </p:txBody>
      </p:sp>
    </p:spTree>
    <p:extLst>
      <p:ext uri="{BB962C8B-B14F-4D97-AF65-F5344CB8AC3E}">
        <p14:creationId xmlns:p14="http://schemas.microsoft.com/office/powerpoint/2010/main" val="1667739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19</a:t>
            </a:fld>
            <a:endParaRPr lang="en-US"/>
          </a:p>
        </p:txBody>
      </p:sp>
    </p:spTree>
    <p:extLst>
      <p:ext uri="{BB962C8B-B14F-4D97-AF65-F5344CB8AC3E}">
        <p14:creationId xmlns:p14="http://schemas.microsoft.com/office/powerpoint/2010/main" val="3345713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20</a:t>
            </a:fld>
            <a:endParaRPr lang="en-US"/>
          </a:p>
        </p:txBody>
      </p:sp>
    </p:spTree>
    <p:extLst>
      <p:ext uri="{BB962C8B-B14F-4D97-AF65-F5344CB8AC3E}">
        <p14:creationId xmlns:p14="http://schemas.microsoft.com/office/powerpoint/2010/main" val="267517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21</a:t>
            </a:fld>
            <a:endParaRPr lang="en-US"/>
          </a:p>
        </p:txBody>
      </p:sp>
    </p:spTree>
    <p:extLst>
      <p:ext uri="{BB962C8B-B14F-4D97-AF65-F5344CB8AC3E}">
        <p14:creationId xmlns:p14="http://schemas.microsoft.com/office/powerpoint/2010/main" val="872329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22</a:t>
            </a:fld>
            <a:endParaRPr lang="en-US"/>
          </a:p>
        </p:txBody>
      </p:sp>
    </p:spTree>
    <p:extLst>
      <p:ext uri="{BB962C8B-B14F-4D97-AF65-F5344CB8AC3E}">
        <p14:creationId xmlns:p14="http://schemas.microsoft.com/office/powerpoint/2010/main" val="3166132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23</a:t>
            </a:fld>
            <a:endParaRPr lang="en-US"/>
          </a:p>
        </p:txBody>
      </p:sp>
    </p:spTree>
    <p:extLst>
      <p:ext uri="{BB962C8B-B14F-4D97-AF65-F5344CB8AC3E}">
        <p14:creationId xmlns:p14="http://schemas.microsoft.com/office/powerpoint/2010/main" val="29156735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24</a:t>
            </a:fld>
            <a:endParaRPr lang="en-US"/>
          </a:p>
        </p:txBody>
      </p:sp>
    </p:spTree>
    <p:extLst>
      <p:ext uri="{BB962C8B-B14F-4D97-AF65-F5344CB8AC3E}">
        <p14:creationId xmlns:p14="http://schemas.microsoft.com/office/powerpoint/2010/main" val="11744494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25</a:t>
            </a:fld>
            <a:endParaRPr lang="en-US"/>
          </a:p>
        </p:txBody>
      </p:sp>
    </p:spTree>
    <p:extLst>
      <p:ext uri="{BB962C8B-B14F-4D97-AF65-F5344CB8AC3E}">
        <p14:creationId xmlns:p14="http://schemas.microsoft.com/office/powerpoint/2010/main" val="2600882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8</a:t>
            </a:fld>
            <a:endParaRPr lang="en-US"/>
          </a:p>
        </p:txBody>
      </p:sp>
    </p:spTree>
    <p:extLst>
      <p:ext uri="{BB962C8B-B14F-4D97-AF65-F5344CB8AC3E}">
        <p14:creationId xmlns:p14="http://schemas.microsoft.com/office/powerpoint/2010/main" val="29255091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26</a:t>
            </a:fld>
            <a:endParaRPr lang="en-US"/>
          </a:p>
        </p:txBody>
      </p:sp>
    </p:spTree>
    <p:extLst>
      <p:ext uri="{BB962C8B-B14F-4D97-AF65-F5344CB8AC3E}">
        <p14:creationId xmlns:p14="http://schemas.microsoft.com/office/powerpoint/2010/main" val="36767762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40</a:t>
            </a:fld>
            <a:endParaRPr lang="en-US"/>
          </a:p>
        </p:txBody>
      </p:sp>
    </p:spTree>
    <p:extLst>
      <p:ext uri="{BB962C8B-B14F-4D97-AF65-F5344CB8AC3E}">
        <p14:creationId xmlns:p14="http://schemas.microsoft.com/office/powerpoint/2010/main" val="9040984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42</a:t>
            </a:fld>
            <a:endParaRPr lang="en-US"/>
          </a:p>
        </p:txBody>
      </p:sp>
    </p:spTree>
    <p:extLst>
      <p:ext uri="{BB962C8B-B14F-4D97-AF65-F5344CB8AC3E}">
        <p14:creationId xmlns:p14="http://schemas.microsoft.com/office/powerpoint/2010/main" val="12981450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43</a:t>
            </a:fld>
            <a:endParaRPr lang="en-US"/>
          </a:p>
        </p:txBody>
      </p:sp>
    </p:spTree>
    <p:extLst>
      <p:ext uri="{BB962C8B-B14F-4D97-AF65-F5344CB8AC3E}">
        <p14:creationId xmlns:p14="http://schemas.microsoft.com/office/powerpoint/2010/main" val="17307034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44</a:t>
            </a:fld>
            <a:endParaRPr lang="en-US"/>
          </a:p>
        </p:txBody>
      </p:sp>
    </p:spTree>
    <p:extLst>
      <p:ext uri="{BB962C8B-B14F-4D97-AF65-F5344CB8AC3E}">
        <p14:creationId xmlns:p14="http://schemas.microsoft.com/office/powerpoint/2010/main" val="11856765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45</a:t>
            </a:fld>
            <a:endParaRPr lang="en-US"/>
          </a:p>
        </p:txBody>
      </p:sp>
    </p:spTree>
    <p:extLst>
      <p:ext uri="{BB962C8B-B14F-4D97-AF65-F5344CB8AC3E}">
        <p14:creationId xmlns:p14="http://schemas.microsoft.com/office/powerpoint/2010/main" val="2713978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46</a:t>
            </a:fld>
            <a:endParaRPr lang="en-US"/>
          </a:p>
        </p:txBody>
      </p:sp>
    </p:spTree>
    <p:extLst>
      <p:ext uri="{BB962C8B-B14F-4D97-AF65-F5344CB8AC3E}">
        <p14:creationId xmlns:p14="http://schemas.microsoft.com/office/powerpoint/2010/main" val="30927498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47</a:t>
            </a:fld>
            <a:endParaRPr lang="en-US"/>
          </a:p>
        </p:txBody>
      </p:sp>
    </p:spTree>
    <p:extLst>
      <p:ext uri="{BB962C8B-B14F-4D97-AF65-F5344CB8AC3E}">
        <p14:creationId xmlns:p14="http://schemas.microsoft.com/office/powerpoint/2010/main" val="9242988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48</a:t>
            </a:fld>
            <a:endParaRPr lang="en-US"/>
          </a:p>
        </p:txBody>
      </p:sp>
    </p:spTree>
    <p:extLst>
      <p:ext uri="{BB962C8B-B14F-4D97-AF65-F5344CB8AC3E}">
        <p14:creationId xmlns:p14="http://schemas.microsoft.com/office/powerpoint/2010/main" val="25915970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49</a:t>
            </a:fld>
            <a:endParaRPr lang="en-US"/>
          </a:p>
        </p:txBody>
      </p:sp>
    </p:spTree>
    <p:extLst>
      <p:ext uri="{BB962C8B-B14F-4D97-AF65-F5344CB8AC3E}">
        <p14:creationId xmlns:p14="http://schemas.microsoft.com/office/powerpoint/2010/main" val="2155799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9</a:t>
            </a:fld>
            <a:endParaRPr lang="en-US"/>
          </a:p>
        </p:txBody>
      </p:sp>
    </p:spTree>
    <p:extLst>
      <p:ext uri="{BB962C8B-B14F-4D97-AF65-F5344CB8AC3E}">
        <p14:creationId xmlns:p14="http://schemas.microsoft.com/office/powerpoint/2010/main" val="42186176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50</a:t>
            </a:fld>
            <a:endParaRPr lang="en-US"/>
          </a:p>
        </p:txBody>
      </p:sp>
    </p:spTree>
    <p:extLst>
      <p:ext uri="{BB962C8B-B14F-4D97-AF65-F5344CB8AC3E}">
        <p14:creationId xmlns:p14="http://schemas.microsoft.com/office/powerpoint/2010/main" val="20129889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51</a:t>
            </a:fld>
            <a:endParaRPr lang="en-US"/>
          </a:p>
        </p:txBody>
      </p:sp>
    </p:spTree>
    <p:extLst>
      <p:ext uri="{BB962C8B-B14F-4D97-AF65-F5344CB8AC3E}">
        <p14:creationId xmlns:p14="http://schemas.microsoft.com/office/powerpoint/2010/main" val="5078137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52</a:t>
            </a:fld>
            <a:endParaRPr lang="en-US"/>
          </a:p>
        </p:txBody>
      </p:sp>
    </p:spTree>
    <p:extLst>
      <p:ext uri="{BB962C8B-B14F-4D97-AF65-F5344CB8AC3E}">
        <p14:creationId xmlns:p14="http://schemas.microsoft.com/office/powerpoint/2010/main" val="20257982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53</a:t>
            </a:fld>
            <a:endParaRPr lang="en-US"/>
          </a:p>
        </p:txBody>
      </p:sp>
    </p:spTree>
    <p:extLst>
      <p:ext uri="{BB962C8B-B14F-4D97-AF65-F5344CB8AC3E}">
        <p14:creationId xmlns:p14="http://schemas.microsoft.com/office/powerpoint/2010/main" val="35614504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54</a:t>
            </a:fld>
            <a:endParaRPr lang="en-US"/>
          </a:p>
        </p:txBody>
      </p:sp>
    </p:spTree>
    <p:extLst>
      <p:ext uri="{BB962C8B-B14F-4D97-AF65-F5344CB8AC3E}">
        <p14:creationId xmlns:p14="http://schemas.microsoft.com/office/powerpoint/2010/main" val="30632553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55</a:t>
            </a:fld>
            <a:endParaRPr lang="en-US"/>
          </a:p>
        </p:txBody>
      </p:sp>
    </p:spTree>
    <p:extLst>
      <p:ext uri="{BB962C8B-B14F-4D97-AF65-F5344CB8AC3E}">
        <p14:creationId xmlns:p14="http://schemas.microsoft.com/office/powerpoint/2010/main" val="2398631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56</a:t>
            </a:fld>
            <a:endParaRPr lang="en-US"/>
          </a:p>
        </p:txBody>
      </p:sp>
    </p:spTree>
    <p:extLst>
      <p:ext uri="{BB962C8B-B14F-4D97-AF65-F5344CB8AC3E}">
        <p14:creationId xmlns:p14="http://schemas.microsoft.com/office/powerpoint/2010/main" val="15728087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57</a:t>
            </a:fld>
            <a:endParaRPr lang="en-US"/>
          </a:p>
        </p:txBody>
      </p:sp>
    </p:spTree>
    <p:extLst>
      <p:ext uri="{BB962C8B-B14F-4D97-AF65-F5344CB8AC3E}">
        <p14:creationId xmlns:p14="http://schemas.microsoft.com/office/powerpoint/2010/main" val="27314614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58</a:t>
            </a:fld>
            <a:endParaRPr lang="en-US"/>
          </a:p>
        </p:txBody>
      </p:sp>
    </p:spTree>
    <p:extLst>
      <p:ext uri="{BB962C8B-B14F-4D97-AF65-F5344CB8AC3E}">
        <p14:creationId xmlns:p14="http://schemas.microsoft.com/office/powerpoint/2010/main" val="7085604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59</a:t>
            </a:fld>
            <a:endParaRPr lang="en-US"/>
          </a:p>
        </p:txBody>
      </p:sp>
    </p:spTree>
    <p:extLst>
      <p:ext uri="{BB962C8B-B14F-4D97-AF65-F5344CB8AC3E}">
        <p14:creationId xmlns:p14="http://schemas.microsoft.com/office/powerpoint/2010/main" val="1848303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10</a:t>
            </a:fld>
            <a:endParaRPr lang="en-US"/>
          </a:p>
        </p:txBody>
      </p:sp>
    </p:spTree>
    <p:extLst>
      <p:ext uri="{BB962C8B-B14F-4D97-AF65-F5344CB8AC3E}">
        <p14:creationId xmlns:p14="http://schemas.microsoft.com/office/powerpoint/2010/main" val="38038652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60</a:t>
            </a:fld>
            <a:endParaRPr lang="en-US"/>
          </a:p>
        </p:txBody>
      </p:sp>
    </p:spTree>
    <p:extLst>
      <p:ext uri="{BB962C8B-B14F-4D97-AF65-F5344CB8AC3E}">
        <p14:creationId xmlns:p14="http://schemas.microsoft.com/office/powerpoint/2010/main" val="27618515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61</a:t>
            </a:fld>
            <a:endParaRPr lang="en-US"/>
          </a:p>
        </p:txBody>
      </p:sp>
    </p:spTree>
    <p:extLst>
      <p:ext uri="{BB962C8B-B14F-4D97-AF65-F5344CB8AC3E}">
        <p14:creationId xmlns:p14="http://schemas.microsoft.com/office/powerpoint/2010/main" val="23979236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62</a:t>
            </a:fld>
            <a:endParaRPr lang="en-US"/>
          </a:p>
        </p:txBody>
      </p:sp>
    </p:spTree>
    <p:extLst>
      <p:ext uri="{BB962C8B-B14F-4D97-AF65-F5344CB8AC3E}">
        <p14:creationId xmlns:p14="http://schemas.microsoft.com/office/powerpoint/2010/main" val="39894503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63</a:t>
            </a:fld>
            <a:endParaRPr lang="en-US"/>
          </a:p>
        </p:txBody>
      </p:sp>
    </p:spTree>
    <p:extLst>
      <p:ext uri="{BB962C8B-B14F-4D97-AF65-F5344CB8AC3E}">
        <p14:creationId xmlns:p14="http://schemas.microsoft.com/office/powerpoint/2010/main" val="35397849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64</a:t>
            </a:fld>
            <a:endParaRPr lang="en-US"/>
          </a:p>
        </p:txBody>
      </p:sp>
    </p:spTree>
    <p:extLst>
      <p:ext uri="{BB962C8B-B14F-4D97-AF65-F5344CB8AC3E}">
        <p14:creationId xmlns:p14="http://schemas.microsoft.com/office/powerpoint/2010/main" val="6672391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65</a:t>
            </a:fld>
            <a:endParaRPr lang="en-US"/>
          </a:p>
        </p:txBody>
      </p:sp>
    </p:spTree>
    <p:extLst>
      <p:ext uri="{BB962C8B-B14F-4D97-AF65-F5344CB8AC3E}">
        <p14:creationId xmlns:p14="http://schemas.microsoft.com/office/powerpoint/2010/main" val="34621240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66</a:t>
            </a:fld>
            <a:endParaRPr lang="en-US"/>
          </a:p>
        </p:txBody>
      </p:sp>
    </p:spTree>
    <p:extLst>
      <p:ext uri="{BB962C8B-B14F-4D97-AF65-F5344CB8AC3E}">
        <p14:creationId xmlns:p14="http://schemas.microsoft.com/office/powerpoint/2010/main" val="35657327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67</a:t>
            </a:fld>
            <a:endParaRPr lang="en-US"/>
          </a:p>
        </p:txBody>
      </p:sp>
    </p:spTree>
    <p:extLst>
      <p:ext uri="{BB962C8B-B14F-4D97-AF65-F5344CB8AC3E}">
        <p14:creationId xmlns:p14="http://schemas.microsoft.com/office/powerpoint/2010/main" val="526379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68</a:t>
            </a:fld>
            <a:endParaRPr lang="en-US"/>
          </a:p>
        </p:txBody>
      </p:sp>
    </p:spTree>
    <p:extLst>
      <p:ext uri="{BB962C8B-B14F-4D97-AF65-F5344CB8AC3E}">
        <p14:creationId xmlns:p14="http://schemas.microsoft.com/office/powerpoint/2010/main" val="17166658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69</a:t>
            </a:fld>
            <a:endParaRPr lang="en-US"/>
          </a:p>
        </p:txBody>
      </p:sp>
    </p:spTree>
    <p:extLst>
      <p:ext uri="{BB962C8B-B14F-4D97-AF65-F5344CB8AC3E}">
        <p14:creationId xmlns:p14="http://schemas.microsoft.com/office/powerpoint/2010/main" val="3260596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11</a:t>
            </a:fld>
            <a:endParaRPr lang="en-US"/>
          </a:p>
        </p:txBody>
      </p:sp>
    </p:spTree>
    <p:extLst>
      <p:ext uri="{BB962C8B-B14F-4D97-AF65-F5344CB8AC3E}">
        <p14:creationId xmlns:p14="http://schemas.microsoft.com/office/powerpoint/2010/main" val="2472849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12</a:t>
            </a:fld>
            <a:endParaRPr lang="en-US"/>
          </a:p>
        </p:txBody>
      </p:sp>
    </p:spTree>
    <p:extLst>
      <p:ext uri="{BB962C8B-B14F-4D97-AF65-F5344CB8AC3E}">
        <p14:creationId xmlns:p14="http://schemas.microsoft.com/office/powerpoint/2010/main" val="2793674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13</a:t>
            </a:fld>
            <a:endParaRPr lang="en-US"/>
          </a:p>
        </p:txBody>
      </p:sp>
    </p:spTree>
    <p:extLst>
      <p:ext uri="{BB962C8B-B14F-4D97-AF65-F5344CB8AC3E}">
        <p14:creationId xmlns:p14="http://schemas.microsoft.com/office/powerpoint/2010/main" val="2306107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14</a:t>
            </a:fld>
            <a:endParaRPr lang="en-US"/>
          </a:p>
        </p:txBody>
      </p:sp>
    </p:spTree>
    <p:extLst>
      <p:ext uri="{BB962C8B-B14F-4D97-AF65-F5344CB8AC3E}">
        <p14:creationId xmlns:p14="http://schemas.microsoft.com/office/powerpoint/2010/main" val="542478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3EF4CF-46F3-462A-B168-0BDE47BF4F29}" type="slidenum">
              <a:rPr lang="en-US" smtClean="0"/>
              <a:pPr/>
              <a:t>15</a:t>
            </a:fld>
            <a:endParaRPr lang="en-US"/>
          </a:p>
        </p:txBody>
      </p:sp>
    </p:spTree>
    <p:extLst>
      <p:ext uri="{BB962C8B-B14F-4D97-AF65-F5344CB8AC3E}">
        <p14:creationId xmlns:p14="http://schemas.microsoft.com/office/powerpoint/2010/main" val="3340807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11/3/2016</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D8BD707-D9CF-40AE-B4C6-C98DA3205C09}" type="datetimeFigureOut">
              <a:rPr lang="en-US" smtClean="0"/>
              <a:pPr/>
              <a:t>11/3/2016</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D8BD707-D9CF-40AE-B4C6-C98DA3205C09}" type="datetimeFigureOut">
              <a:rPr lang="en-US" smtClean="0"/>
              <a:pPr/>
              <a:t>11/3/2016</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en.wikipedia.org/wiki/Class_(computer_science)"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5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www.tutorialspoint.com/java/java_inheritance.htm" TargetMode="External"/><Relationship Id="rId2" Type="http://schemas.openxmlformats.org/officeDocument/2006/relationships/hyperlink" Target="http://sardes.inrialpes.fr/~krakowia/MW-Book/Chapters/Basic/basic-body.html" TargetMode="External"/><Relationship Id="rId1" Type="http://schemas.openxmlformats.org/officeDocument/2006/relationships/slideLayout" Target="../slideLayouts/slideLayout2.xml"/><Relationship Id="rId5" Type="http://schemas.openxmlformats.org/officeDocument/2006/relationships/hyperlink" Target="http://www.tutorialspoint.com/design_pattern/factory_pattern.htm" TargetMode="External"/><Relationship Id="rId4" Type="http://schemas.openxmlformats.org/officeDocument/2006/relationships/hyperlink" Target="http://www.tutorialspoint.com/java/java_interfaces.ht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200400"/>
            <a:ext cx="8077200" cy="1673352"/>
          </a:xfrm>
        </p:spPr>
        <p:txBody>
          <a:bodyPr>
            <a:normAutofit fontScale="90000"/>
          </a:bodyPr>
          <a:lstStyle/>
          <a:p>
            <a:r>
              <a:rPr lang="en-US" dirty="0" smtClean="0"/>
              <a:t/>
            </a:r>
            <a:br>
              <a:rPr lang="en-US" dirty="0" smtClean="0"/>
            </a:br>
            <a:r>
              <a:rPr lang="en-US" dirty="0" smtClean="0"/>
              <a:t>Middleware </a:t>
            </a:r>
            <a:r>
              <a:rPr lang="en-US" dirty="0"/>
              <a:t>Principles and Basic Patterns</a:t>
            </a:r>
            <a:br>
              <a:rPr lang="en-US" dirty="0"/>
            </a:br>
            <a:endParaRPr lang="en-US" dirty="0"/>
          </a:p>
        </p:txBody>
      </p:sp>
      <p:sp>
        <p:nvSpPr>
          <p:cNvPr id="3" name="Subtitle 2"/>
          <p:cNvSpPr>
            <a:spLocks noGrp="1"/>
          </p:cNvSpPr>
          <p:nvPr>
            <p:ph type="subTitle" idx="1"/>
          </p:nvPr>
        </p:nvSpPr>
        <p:spPr>
          <a:xfrm>
            <a:off x="685800" y="1676400"/>
            <a:ext cx="8077200" cy="1499616"/>
          </a:xfrm>
        </p:spPr>
        <p:txBody>
          <a:bodyPr/>
          <a:lstStyle/>
          <a:p>
            <a:r>
              <a:rPr lang="en-US" dirty="0" smtClean="0"/>
              <a:t>CPE 545 </a:t>
            </a:r>
            <a:endParaRPr lang="en-US" dirty="0"/>
          </a:p>
        </p:txBody>
      </p:sp>
    </p:spTree>
    <p:extLst>
      <p:ext uri="{BB962C8B-B14F-4D97-AF65-F5344CB8AC3E}">
        <p14:creationId xmlns:p14="http://schemas.microsoft.com/office/powerpoint/2010/main" val="642447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Interfaces</a:t>
            </a:r>
            <a:br>
              <a:rPr lang="en-US" dirty="0" smtClean="0"/>
            </a:br>
            <a:endParaRPr lang="en-US" dirty="0"/>
          </a:p>
        </p:txBody>
      </p:sp>
      <p:sp>
        <p:nvSpPr>
          <p:cNvPr id="3" name="Content Placeholder 2"/>
          <p:cNvSpPr>
            <a:spLocks noGrp="1"/>
          </p:cNvSpPr>
          <p:nvPr>
            <p:ph idx="1"/>
          </p:nvPr>
        </p:nvSpPr>
        <p:spPr>
          <a:xfrm>
            <a:off x="457200" y="1600200"/>
            <a:ext cx="8229600" cy="4625609"/>
          </a:xfrm>
        </p:spPr>
        <p:txBody>
          <a:bodyPr>
            <a:normAutofit/>
          </a:bodyPr>
          <a:lstStyle/>
          <a:p>
            <a:r>
              <a:rPr lang="en-US" dirty="0" smtClean="0"/>
              <a:t>An interface is a concrete description of the interaction between the requester (client) and the provider (server) of the service.  </a:t>
            </a:r>
          </a:p>
          <a:p>
            <a:r>
              <a:rPr lang="en-US" dirty="0" smtClean="0"/>
              <a:t> The server interface should be "conformant" with the client interface;</a:t>
            </a:r>
          </a:p>
          <a:p>
            <a:pPr lvl="1"/>
            <a:endParaRPr lang="en-US" sz="1600" b="1" dirty="0"/>
          </a:p>
        </p:txBody>
      </p:sp>
      <p:pic>
        <p:nvPicPr>
          <p:cNvPr id="28674" name="Picture 2" descr="Chapters/Basic/Figs/interface.gif"/>
          <p:cNvPicPr>
            <a:picLocks noChangeAspect="1" noChangeArrowheads="1"/>
          </p:cNvPicPr>
          <p:nvPr/>
        </p:nvPicPr>
        <p:blipFill>
          <a:blip r:embed="rId3" cstate="print"/>
          <a:srcRect/>
          <a:stretch>
            <a:fillRect/>
          </a:stretch>
        </p:blipFill>
        <p:spPr bwMode="auto">
          <a:xfrm>
            <a:off x="2362200" y="4191000"/>
            <a:ext cx="4419600" cy="2254444"/>
          </a:xfrm>
          <a:prstGeom prst="rect">
            <a:avLst/>
          </a:prstGeom>
          <a:noFill/>
        </p:spPr>
      </p:pic>
    </p:spTree>
    <p:extLst>
      <p:ext uri="{BB962C8B-B14F-4D97-AF65-F5344CB8AC3E}">
        <p14:creationId xmlns:p14="http://schemas.microsoft.com/office/powerpoint/2010/main" val="77012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Interfaces</a:t>
            </a:r>
            <a:br>
              <a:rPr lang="en-US" dirty="0" smtClean="0"/>
            </a:br>
            <a:endParaRPr lang="en-US" dirty="0"/>
          </a:p>
        </p:txBody>
      </p:sp>
      <p:sp>
        <p:nvSpPr>
          <p:cNvPr id="3" name="Content Placeholder 2"/>
          <p:cNvSpPr>
            <a:spLocks noGrp="1"/>
          </p:cNvSpPr>
          <p:nvPr>
            <p:ph idx="1"/>
          </p:nvPr>
        </p:nvSpPr>
        <p:spPr>
          <a:xfrm>
            <a:off x="457200" y="1600200"/>
            <a:ext cx="8229600" cy="4625609"/>
          </a:xfrm>
        </p:spPr>
        <p:txBody>
          <a:bodyPr>
            <a:normAutofit fontScale="70000" lnSpcReduction="20000"/>
          </a:bodyPr>
          <a:lstStyle/>
          <a:p>
            <a:r>
              <a:rPr lang="en-US" dirty="0" smtClean="0"/>
              <a:t>The concrete representation of an interface consists of a set of operations, which may take a variety of forms:</a:t>
            </a:r>
          </a:p>
          <a:p>
            <a:endParaRPr lang="en-US" dirty="0" smtClean="0"/>
          </a:p>
          <a:p>
            <a:pPr lvl="1"/>
            <a:r>
              <a:rPr lang="en-US" dirty="0" smtClean="0"/>
              <a:t>Synchronous procedure or method call, with parameters and return value;</a:t>
            </a:r>
            <a:br>
              <a:rPr lang="en-US" dirty="0" smtClean="0"/>
            </a:br>
            <a:endParaRPr lang="en-US" dirty="0" smtClean="0"/>
          </a:p>
          <a:p>
            <a:pPr lvl="1"/>
            <a:r>
              <a:rPr lang="en-US" dirty="0" smtClean="0"/>
              <a:t>asynchronous procedure call;</a:t>
            </a:r>
            <a:br>
              <a:rPr lang="en-US" dirty="0" smtClean="0"/>
            </a:br>
            <a:endParaRPr lang="en-US" dirty="0" smtClean="0"/>
          </a:p>
          <a:p>
            <a:pPr lvl="1"/>
            <a:r>
              <a:rPr lang="en-US" dirty="0" smtClean="0"/>
              <a:t>Access to an attribute, i.e. a data structure (this can be converted into the previous form by means of "getter" or "setter" functions on the elements of the data structure);</a:t>
            </a:r>
          </a:p>
          <a:p>
            <a:endParaRPr lang="en-US" dirty="0" smtClean="0"/>
          </a:p>
          <a:p>
            <a:pPr lvl="1"/>
            <a:r>
              <a:rPr lang="en-US" dirty="0" smtClean="0"/>
              <a:t>event source (sender) e.g. clicking a button -- or sink (receiver) e.g. how to handle clicked button);</a:t>
            </a:r>
            <a:br>
              <a:rPr lang="en-US" dirty="0" smtClean="0"/>
            </a:br>
            <a:endParaRPr lang="en-US" dirty="0" smtClean="0"/>
          </a:p>
          <a:p>
            <a:pPr lvl="1"/>
            <a:r>
              <a:rPr lang="en-US" dirty="0" smtClean="0"/>
              <a:t>data stream provider (output channel) or receiver (input channel);</a:t>
            </a:r>
          </a:p>
          <a:p>
            <a:pPr lvl="1"/>
            <a:endParaRPr lang="en-US" sz="1600" b="1" dirty="0"/>
          </a:p>
        </p:txBody>
      </p:sp>
    </p:spTree>
    <p:extLst>
      <p:ext uri="{BB962C8B-B14F-4D97-AF65-F5344CB8AC3E}">
        <p14:creationId xmlns:p14="http://schemas.microsoft.com/office/powerpoint/2010/main" val="770123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Interfaces - characteristics</a:t>
            </a:r>
            <a:br>
              <a:rPr lang="en-US" dirty="0" smtClean="0"/>
            </a:br>
            <a:endParaRPr lang="en-US" dirty="0"/>
          </a:p>
        </p:txBody>
      </p:sp>
      <p:sp>
        <p:nvSpPr>
          <p:cNvPr id="3" name="Content Placeholder 2"/>
          <p:cNvSpPr>
            <a:spLocks noGrp="1"/>
          </p:cNvSpPr>
          <p:nvPr>
            <p:ph idx="1"/>
          </p:nvPr>
        </p:nvSpPr>
        <p:spPr>
          <a:xfrm>
            <a:off x="457200" y="1600200"/>
            <a:ext cx="8229600" cy="4625609"/>
          </a:xfrm>
        </p:spPr>
        <p:txBody>
          <a:bodyPr>
            <a:normAutofit fontScale="70000" lnSpcReduction="20000"/>
          </a:bodyPr>
          <a:lstStyle/>
          <a:p>
            <a:r>
              <a:rPr lang="en-US" dirty="0" smtClean="0"/>
              <a:t>A number of notations, known as Interface Description Languages (IDL), have been designed to formally describe interfaces. </a:t>
            </a:r>
          </a:p>
          <a:p>
            <a:pPr>
              <a:buNone/>
            </a:pPr>
            <a:endParaRPr lang="en-US" dirty="0" smtClean="0"/>
          </a:p>
          <a:p>
            <a:r>
              <a:rPr lang="en-US" dirty="0" smtClean="0"/>
              <a:t>Neither the requester nor the provider should make any assumption on the other party, beyond the information explicitly specified in the interface. </a:t>
            </a:r>
          </a:p>
          <a:p>
            <a:endParaRPr lang="en-US" dirty="0" smtClean="0"/>
          </a:p>
          <a:p>
            <a:r>
              <a:rPr lang="en-US" dirty="0" smtClean="0"/>
              <a:t>Anything beyond the client or server interface is seen by the other party as a "black box". This rule is known as the </a:t>
            </a:r>
            <a:r>
              <a:rPr lang="en-US" i="1" dirty="0" smtClean="0"/>
              <a:t>encapsulation principle.</a:t>
            </a:r>
          </a:p>
          <a:p>
            <a:endParaRPr lang="en-US" dirty="0" smtClean="0"/>
          </a:p>
          <a:p>
            <a:r>
              <a:rPr lang="en-US" dirty="0" smtClean="0"/>
              <a:t>The encapsulation principle ensures independence between interface and implementation, and allows a system to be modified by "plug and play”; hence the rest of the system remain compatible.</a:t>
            </a:r>
          </a:p>
          <a:p>
            <a:pPr lvl="1"/>
            <a:endParaRPr lang="en-US" sz="1600" b="1" dirty="0"/>
          </a:p>
        </p:txBody>
      </p:sp>
    </p:spTree>
    <p:extLst>
      <p:ext uri="{BB962C8B-B14F-4D97-AF65-F5344CB8AC3E}">
        <p14:creationId xmlns:p14="http://schemas.microsoft.com/office/powerpoint/2010/main" val="770123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Architectural Patterns examples</a:t>
            </a:r>
            <a:br>
              <a:rPr lang="en-US" dirty="0" smtClean="0"/>
            </a:br>
            <a:endParaRPr lang="en-US" dirty="0"/>
          </a:p>
        </p:txBody>
      </p:sp>
      <p:sp>
        <p:nvSpPr>
          <p:cNvPr id="3" name="Content Placeholder 2"/>
          <p:cNvSpPr>
            <a:spLocks noGrp="1"/>
          </p:cNvSpPr>
          <p:nvPr>
            <p:ph idx="1"/>
          </p:nvPr>
        </p:nvSpPr>
        <p:spPr>
          <a:xfrm>
            <a:off x="457200" y="1600201"/>
            <a:ext cx="8382000" cy="3352800"/>
          </a:xfrm>
        </p:spPr>
        <p:txBody>
          <a:bodyPr>
            <a:normAutofit fontScale="92500"/>
          </a:bodyPr>
          <a:lstStyle/>
          <a:p>
            <a:r>
              <a:rPr lang="en-US" b="1" dirty="0" smtClean="0"/>
              <a:t>Multilevel Architectures (Layered Architecture)</a:t>
            </a:r>
          </a:p>
          <a:p>
            <a:pPr lvl="1"/>
            <a:r>
              <a:rPr lang="en-US" sz="2000" dirty="0" smtClean="0"/>
              <a:t> A complex system may be described at different levels of abstraction. </a:t>
            </a:r>
          </a:p>
          <a:p>
            <a:pPr lvl="1"/>
            <a:r>
              <a:rPr lang="en-US" sz="2000" dirty="0" smtClean="0"/>
              <a:t>Each level </a:t>
            </a:r>
            <a:r>
              <a:rPr lang="en-US" sz="2000" i="1" dirty="0" err="1" smtClean="0"/>
              <a:t>i</a:t>
            </a:r>
            <a:r>
              <a:rPr lang="en-US" sz="2000" dirty="0" smtClean="0"/>
              <a:t> defines its own entities, which provide an interface to the upper level (</a:t>
            </a:r>
            <a:r>
              <a:rPr lang="en-US" sz="2000" i="1" dirty="0" smtClean="0"/>
              <a:t>i</a:t>
            </a:r>
            <a:r>
              <a:rPr lang="en-US" sz="2000" dirty="0" smtClean="0"/>
              <a:t>+1). </a:t>
            </a:r>
          </a:p>
          <a:p>
            <a:pPr lvl="1"/>
            <a:r>
              <a:rPr lang="en-US" sz="2000" dirty="0" smtClean="0"/>
              <a:t>These entities are implemented using the interface provided by the lower level (</a:t>
            </a:r>
            <a:r>
              <a:rPr lang="en-US" sz="2000" i="1" dirty="0" smtClean="0"/>
              <a:t>i</a:t>
            </a:r>
            <a:r>
              <a:rPr lang="en-US" sz="2000" dirty="0" smtClean="0"/>
              <a:t>-1), down to a predefined base level </a:t>
            </a:r>
          </a:p>
          <a:p>
            <a:pPr lvl="2"/>
            <a:r>
              <a:rPr lang="en-US" sz="1800" dirty="0" smtClean="0"/>
              <a:t>An alternative view is to consider each level as a virtual machine, instruction set is defined by its interface. By virtue of the encapsulation principle, a virtual machine hides the implementation details of all the lower levels. </a:t>
            </a:r>
            <a:endParaRPr lang="en-US" sz="1800" b="1" dirty="0" smtClean="0"/>
          </a:p>
          <a:p>
            <a:pPr lvl="1"/>
            <a:endParaRPr lang="en-US" dirty="0" smtClean="0"/>
          </a:p>
          <a:p>
            <a:pPr lvl="1"/>
            <a:endParaRPr lang="en-US" dirty="0" smtClean="0"/>
          </a:p>
          <a:p>
            <a:endParaRPr lang="en-US" sz="2800" dirty="0" smtClean="0"/>
          </a:p>
          <a:p>
            <a:endParaRPr lang="en-US" sz="1600" b="1" dirty="0"/>
          </a:p>
        </p:txBody>
      </p:sp>
      <p:pic>
        <p:nvPicPr>
          <p:cNvPr id="4" name="Picture 2" descr="Chapters/Basic/Figs/layers.gif"/>
          <p:cNvPicPr>
            <a:picLocks noChangeAspect="1" noChangeArrowheads="1"/>
          </p:cNvPicPr>
          <p:nvPr/>
        </p:nvPicPr>
        <p:blipFill>
          <a:blip r:embed="rId3" cstate="print"/>
          <a:srcRect r="62155" b="10638"/>
          <a:stretch>
            <a:fillRect/>
          </a:stretch>
        </p:blipFill>
        <p:spPr bwMode="auto">
          <a:xfrm>
            <a:off x="3276599" y="4800600"/>
            <a:ext cx="2494643" cy="1905000"/>
          </a:xfrm>
          <a:prstGeom prst="rect">
            <a:avLst/>
          </a:prstGeom>
          <a:noFill/>
        </p:spPr>
      </p:pic>
    </p:spTree>
    <p:extLst>
      <p:ext uri="{BB962C8B-B14F-4D97-AF65-F5344CB8AC3E}">
        <p14:creationId xmlns:p14="http://schemas.microsoft.com/office/powerpoint/2010/main" val="770123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Architectural </a:t>
            </a:r>
            <a:r>
              <a:rPr lang="en-US" dirty="0"/>
              <a:t>Patterns examples</a:t>
            </a:r>
            <a:r>
              <a:rPr lang="en-US" dirty="0" smtClean="0"/>
              <a:t/>
            </a:r>
            <a:br>
              <a:rPr lang="en-US" dirty="0" smtClean="0"/>
            </a:br>
            <a:endParaRPr lang="en-US" dirty="0"/>
          </a:p>
        </p:txBody>
      </p:sp>
      <p:sp>
        <p:nvSpPr>
          <p:cNvPr id="7" name="Content Placeholder 6"/>
          <p:cNvSpPr>
            <a:spLocks noGrp="1"/>
          </p:cNvSpPr>
          <p:nvPr>
            <p:ph sz="half" idx="1"/>
          </p:nvPr>
        </p:nvSpPr>
        <p:spPr>
          <a:xfrm>
            <a:off x="457200" y="1773936"/>
            <a:ext cx="4495800" cy="4623816"/>
          </a:xfrm>
        </p:spPr>
        <p:txBody>
          <a:bodyPr>
            <a:normAutofit/>
          </a:bodyPr>
          <a:lstStyle/>
          <a:p>
            <a:r>
              <a:rPr lang="en-US" sz="2000" dirty="0" smtClean="0"/>
              <a:t>Each layer receives synchronous calls from the upper layer, and asynchronous calls from the lower layer. </a:t>
            </a:r>
          </a:p>
          <a:p>
            <a:pPr lvl="1"/>
            <a:r>
              <a:rPr lang="en-US" sz="1800" dirty="0" smtClean="0"/>
              <a:t> The upper (application) layer activates the kernel (and hardware-provided functions) through synchronous </a:t>
            </a:r>
            <a:r>
              <a:rPr lang="en-US" sz="1800" b="1" dirty="0" err="1" smtClean="0"/>
              <a:t>downcalls</a:t>
            </a:r>
            <a:r>
              <a:rPr lang="en-US" sz="1800" dirty="0" smtClean="0"/>
              <a:t>. </a:t>
            </a:r>
          </a:p>
          <a:p>
            <a:pPr lvl="1"/>
            <a:endParaRPr lang="en-US" sz="1800" dirty="0" smtClean="0"/>
          </a:p>
          <a:p>
            <a:pPr lvl="1"/>
            <a:r>
              <a:rPr lang="en-US" sz="1800" dirty="0" smtClean="0"/>
              <a:t>On the other hand, the hardware typically activates the kernel through asynchronous interrupts (</a:t>
            </a:r>
            <a:r>
              <a:rPr lang="en-US" sz="1800" b="1" dirty="0" err="1" smtClean="0"/>
              <a:t>upcalls</a:t>
            </a:r>
            <a:r>
              <a:rPr lang="en-US" sz="1800" dirty="0" smtClean="0"/>
              <a:t>), which trigger the execution of handlers. </a:t>
            </a:r>
          </a:p>
        </p:txBody>
      </p:sp>
      <p:pic>
        <p:nvPicPr>
          <p:cNvPr id="2050" name="Picture 2" descr="Chapters/Basic/Figs/layers.gif"/>
          <p:cNvPicPr>
            <a:picLocks noChangeAspect="1" noChangeArrowheads="1"/>
          </p:cNvPicPr>
          <p:nvPr/>
        </p:nvPicPr>
        <p:blipFill>
          <a:blip r:embed="rId3" cstate="print"/>
          <a:srcRect l="65595" t="-2128" b="10638"/>
          <a:stretch>
            <a:fillRect/>
          </a:stretch>
        </p:blipFill>
        <p:spPr bwMode="auto">
          <a:xfrm>
            <a:off x="4876800" y="2133600"/>
            <a:ext cx="3810000" cy="3276600"/>
          </a:xfrm>
          <a:prstGeom prst="rect">
            <a:avLst/>
          </a:prstGeom>
          <a:noFill/>
        </p:spPr>
      </p:pic>
    </p:spTree>
    <p:extLst>
      <p:ext uri="{BB962C8B-B14F-4D97-AF65-F5344CB8AC3E}">
        <p14:creationId xmlns:p14="http://schemas.microsoft.com/office/powerpoint/2010/main" val="770123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dirty="0"/>
              <a:t> Architectural Patterns </a:t>
            </a:r>
            <a:r>
              <a:rPr lang="en-US" dirty="0" smtClean="0"/>
              <a:t>examples</a:t>
            </a:r>
            <a:br>
              <a:rPr lang="en-US" dirty="0" smtClean="0"/>
            </a:br>
            <a:endParaRPr lang="en-US" dirty="0"/>
          </a:p>
        </p:txBody>
      </p:sp>
      <p:sp>
        <p:nvSpPr>
          <p:cNvPr id="3" name="Content Placeholder 2"/>
          <p:cNvSpPr>
            <a:spLocks noGrp="1"/>
          </p:cNvSpPr>
          <p:nvPr>
            <p:ph idx="1"/>
          </p:nvPr>
        </p:nvSpPr>
        <p:spPr>
          <a:xfrm>
            <a:off x="457200" y="1600200"/>
            <a:ext cx="8229600" cy="4625609"/>
          </a:xfrm>
        </p:spPr>
        <p:txBody>
          <a:bodyPr>
            <a:normAutofit/>
          </a:bodyPr>
          <a:lstStyle/>
          <a:p>
            <a:r>
              <a:rPr lang="en-US" dirty="0" smtClean="0"/>
              <a:t>A microkernel-based operating system consists of two layers.</a:t>
            </a:r>
          </a:p>
          <a:p>
            <a:pPr lvl="1"/>
            <a:r>
              <a:rPr lang="en-US" dirty="0" smtClean="0"/>
              <a:t>The microkernel proper, which manages the hardware resources (processor, memory, I/O, network communication), and provides an abstract resource management API to the upper level.</a:t>
            </a:r>
          </a:p>
          <a:p>
            <a:pPr lvl="1"/>
            <a:r>
              <a:rPr lang="en-US" dirty="0" smtClean="0"/>
              <a:t>The kernel, which implements a specific operating system using the API of the microkernel.</a:t>
            </a:r>
          </a:p>
          <a:p>
            <a:pPr lvl="1"/>
            <a:endParaRPr lang="en-US" sz="1200" b="1" dirty="0"/>
          </a:p>
        </p:txBody>
      </p:sp>
    </p:spTree>
    <p:extLst>
      <p:ext uri="{BB962C8B-B14F-4D97-AF65-F5344CB8AC3E}">
        <p14:creationId xmlns:p14="http://schemas.microsoft.com/office/powerpoint/2010/main" val="770123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Microkernel</a:t>
            </a:r>
            <a:endParaRPr lang="en-US" dirty="0"/>
          </a:p>
        </p:txBody>
      </p:sp>
      <p:sp>
        <p:nvSpPr>
          <p:cNvPr id="3" name="Content Placeholder 2"/>
          <p:cNvSpPr>
            <a:spLocks noGrp="1"/>
          </p:cNvSpPr>
          <p:nvPr>
            <p:ph idx="1"/>
          </p:nvPr>
        </p:nvSpPr>
        <p:spPr>
          <a:xfrm>
            <a:off x="457200" y="1600200"/>
            <a:ext cx="8229600" cy="4625609"/>
          </a:xfrm>
        </p:spPr>
        <p:txBody>
          <a:bodyPr>
            <a:normAutofit fontScale="62500" lnSpcReduction="20000"/>
          </a:bodyPr>
          <a:lstStyle/>
          <a:p>
            <a:r>
              <a:rPr lang="en-US" dirty="0" smtClean="0"/>
              <a:t>A Microkernel is a highly modular subsystem  composed of OS-neutral abstractions, providing only essential services such as process abstractions, threads, IPC, and memory management primitives.</a:t>
            </a:r>
          </a:p>
          <a:p>
            <a:endParaRPr lang="en-US" dirty="0" smtClean="0"/>
          </a:p>
          <a:p>
            <a:r>
              <a:rPr lang="en-US" dirty="0" smtClean="0"/>
              <a:t>All device drivers, etc., which are normally part of an OS kernel, run on the microkernel as just another user process</a:t>
            </a:r>
          </a:p>
          <a:p>
            <a:endParaRPr lang="en-US" dirty="0" smtClean="0"/>
          </a:p>
          <a:p>
            <a:r>
              <a:rPr lang="en-US" dirty="0" smtClean="0"/>
              <a:t>Multiple operating systems can then be layered </a:t>
            </a:r>
            <a:r>
              <a:rPr lang="en-US" i="1" dirty="0" smtClean="0"/>
              <a:t>on top of </a:t>
            </a:r>
            <a:r>
              <a:rPr lang="en-US" dirty="0" smtClean="0"/>
              <a:t>these abstractions, and are thus viewed as simply another </a:t>
            </a:r>
            <a:r>
              <a:rPr lang="en-US" i="1" dirty="0" smtClean="0"/>
              <a:t>application.</a:t>
            </a:r>
          </a:p>
          <a:p>
            <a:endParaRPr lang="en-US" dirty="0" smtClean="0"/>
          </a:p>
          <a:p>
            <a:r>
              <a:rPr lang="en-US" dirty="0" smtClean="0"/>
              <a:t>This focus on modularity allows for scalability, extensibility and </a:t>
            </a:r>
            <a:r>
              <a:rPr lang="en-US" sz="3100" dirty="0" smtClean="0"/>
              <a:t>portability not found in monolithic  </a:t>
            </a:r>
            <a:r>
              <a:rPr lang="nb-NO" sz="3100" dirty="0" smtClean="0"/>
              <a:t>operating systems (Unix, Linux, DOS, etc.) </a:t>
            </a:r>
          </a:p>
          <a:p>
            <a:endParaRPr lang="en-US" sz="3100" dirty="0" smtClean="0"/>
          </a:p>
          <a:p>
            <a:r>
              <a:rPr lang="en-US" sz="3100" dirty="0" smtClean="0"/>
              <a:t>Because of its highly modular nature, many of the services commonly found in  “kernel space” are found in “user space” on a microkernel</a:t>
            </a:r>
            <a:endParaRPr lang="en-US" sz="3100" dirty="0"/>
          </a:p>
        </p:txBody>
      </p:sp>
    </p:spTree>
    <p:extLst>
      <p:ext uri="{BB962C8B-B14F-4D97-AF65-F5344CB8AC3E}">
        <p14:creationId xmlns:p14="http://schemas.microsoft.com/office/powerpoint/2010/main" val="770123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Microkernel</a:t>
            </a:r>
            <a:endParaRPr 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2155714" y="1600200"/>
            <a:ext cx="4832572" cy="4625975"/>
          </a:xfrm>
          <a:prstGeom prst="rect">
            <a:avLst/>
          </a:prstGeom>
          <a:noFill/>
          <a:ln w="9525">
            <a:noFill/>
            <a:miter lim="800000"/>
            <a:headEnd/>
            <a:tailEnd/>
          </a:ln>
        </p:spPr>
      </p:pic>
    </p:spTree>
    <p:extLst>
      <p:ext uri="{BB962C8B-B14F-4D97-AF65-F5344CB8AC3E}">
        <p14:creationId xmlns:p14="http://schemas.microsoft.com/office/powerpoint/2010/main" val="770123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Microkernel</a:t>
            </a:r>
            <a:endParaRPr lang="en-US"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1367058" y="1752600"/>
            <a:ext cx="6894983" cy="4648200"/>
          </a:xfrm>
          <a:prstGeom prst="rect">
            <a:avLst/>
          </a:prstGeom>
          <a:noFill/>
          <a:ln w="9525">
            <a:noFill/>
            <a:miter lim="800000"/>
            <a:headEnd/>
            <a:tailEnd/>
          </a:ln>
        </p:spPr>
      </p:pic>
    </p:spTree>
    <p:extLst>
      <p:ext uri="{BB962C8B-B14F-4D97-AF65-F5344CB8AC3E}">
        <p14:creationId xmlns:p14="http://schemas.microsoft.com/office/powerpoint/2010/main" val="770123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Microkernel </a:t>
            </a:r>
            <a:br>
              <a:rPr lang="en-US" dirty="0" smtClean="0"/>
            </a:br>
            <a:endParaRPr lang="en-US" dirty="0"/>
          </a:p>
        </p:txBody>
      </p:sp>
      <p:sp>
        <p:nvSpPr>
          <p:cNvPr id="3" name="Content Placeholder 2"/>
          <p:cNvSpPr>
            <a:spLocks noGrp="1"/>
          </p:cNvSpPr>
          <p:nvPr>
            <p:ph idx="1"/>
          </p:nvPr>
        </p:nvSpPr>
        <p:spPr>
          <a:xfrm>
            <a:off x="457200" y="1600200"/>
            <a:ext cx="8229600" cy="4625609"/>
          </a:xfrm>
        </p:spPr>
        <p:txBody>
          <a:bodyPr>
            <a:normAutofit fontScale="77500" lnSpcReduction="20000"/>
          </a:bodyPr>
          <a:lstStyle/>
          <a:p>
            <a:r>
              <a:rPr lang="en-US" dirty="0" smtClean="0"/>
              <a:t>In most microkernel-based organizations, an operating system kernel is structured as a set of </a:t>
            </a:r>
            <a:r>
              <a:rPr lang="en-US" i="1" dirty="0" smtClean="0"/>
              <a:t>servers</a:t>
            </a:r>
            <a:r>
              <a:rPr lang="en-US" dirty="0" smtClean="0"/>
              <a:t>, each of which is in charge of a specific function . </a:t>
            </a:r>
          </a:p>
          <a:p>
            <a:r>
              <a:rPr lang="en-US" dirty="0" smtClean="0"/>
              <a:t>A typical system call issued by an application is processed as follows:</a:t>
            </a:r>
          </a:p>
          <a:p>
            <a:pPr lvl="1"/>
            <a:r>
              <a:rPr lang="en-US" dirty="0" smtClean="0"/>
              <a:t>The kernel analyzes the call and </a:t>
            </a:r>
            <a:r>
              <a:rPr lang="en-US" dirty="0" err="1" smtClean="0"/>
              <a:t>downcalls</a:t>
            </a:r>
            <a:r>
              <a:rPr lang="en-US" dirty="0" smtClean="0"/>
              <a:t> the microkernel using the appropriate function of its API.</a:t>
            </a:r>
            <a:br>
              <a:rPr lang="en-US" dirty="0" smtClean="0"/>
            </a:br>
            <a:endParaRPr lang="en-US" dirty="0" smtClean="0"/>
          </a:p>
          <a:p>
            <a:pPr lvl="1"/>
            <a:r>
              <a:rPr lang="en-US" dirty="0" smtClean="0"/>
              <a:t>The microkernel </a:t>
            </a:r>
            <a:r>
              <a:rPr lang="en-US" dirty="0" err="1" smtClean="0"/>
              <a:t>upcalls</a:t>
            </a:r>
            <a:r>
              <a:rPr lang="en-US" dirty="0" smtClean="0"/>
              <a:t> a server in the kernel and may interact with the hardware.</a:t>
            </a:r>
            <a:br>
              <a:rPr lang="en-US" dirty="0" smtClean="0"/>
            </a:br>
            <a:endParaRPr lang="en-US" dirty="0" smtClean="0"/>
          </a:p>
          <a:p>
            <a:pPr lvl="1"/>
            <a:r>
              <a:rPr lang="en-US" dirty="0" smtClean="0"/>
              <a:t>The microkernel returns to the kernel, which completes the work and returns to the application.</a:t>
            </a:r>
          </a:p>
          <a:p>
            <a:pPr lvl="1"/>
            <a:endParaRPr lang="en-US" sz="1200" b="1" dirty="0"/>
          </a:p>
        </p:txBody>
      </p:sp>
    </p:spTree>
    <p:extLst>
      <p:ext uri="{BB962C8B-B14F-4D97-AF65-F5344CB8AC3E}">
        <p14:creationId xmlns:p14="http://schemas.microsoft.com/office/powerpoint/2010/main" val="770123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Software component - terminology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software system is organized as a set of parts, or components</a:t>
            </a:r>
          </a:p>
          <a:p>
            <a:r>
              <a:rPr lang="en-US" dirty="0" smtClean="0"/>
              <a:t>A software component is a unit of composition with contractually specified interfaces and explicit context dependencies. </a:t>
            </a:r>
          </a:p>
          <a:p>
            <a:r>
              <a:rPr lang="en-US" dirty="0" smtClean="0"/>
              <a:t>In order to provide its service, a component usually relies on services provided to it by other components.</a:t>
            </a:r>
          </a:p>
          <a:p>
            <a:r>
              <a:rPr lang="en-US" dirty="0" smtClean="0"/>
              <a:t>A provided service is usually embodied in a set of interfaces, each of which represents an aspect of the service. </a:t>
            </a:r>
          </a:p>
          <a:p>
            <a:r>
              <a:rPr lang="en-US" dirty="0" smtClean="0"/>
              <a:t>Software components can be used to offer a modular approach to products</a:t>
            </a:r>
          </a:p>
          <a:p>
            <a:endParaRPr lang="en-US" dirty="0"/>
          </a:p>
        </p:txBody>
      </p:sp>
    </p:spTree>
    <p:extLst>
      <p:ext uri="{BB962C8B-B14F-4D97-AF65-F5344CB8AC3E}">
        <p14:creationId xmlns:p14="http://schemas.microsoft.com/office/powerpoint/2010/main" val="770123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Microkernel </a:t>
            </a:r>
            <a:br>
              <a:rPr lang="en-US" dirty="0" smtClean="0"/>
            </a:br>
            <a:endParaRPr lang="en-US" dirty="0"/>
          </a:p>
        </p:txBody>
      </p:sp>
      <p:sp>
        <p:nvSpPr>
          <p:cNvPr id="3" name="Content Placeholder 2"/>
          <p:cNvSpPr>
            <a:spLocks noGrp="1"/>
          </p:cNvSpPr>
          <p:nvPr>
            <p:ph idx="1"/>
          </p:nvPr>
        </p:nvSpPr>
        <p:spPr>
          <a:xfrm>
            <a:off x="457200" y="1600200"/>
            <a:ext cx="8229600" cy="4625609"/>
          </a:xfrm>
        </p:spPr>
        <p:txBody>
          <a:bodyPr>
            <a:normAutofit/>
          </a:bodyPr>
          <a:lstStyle/>
          <a:p>
            <a:r>
              <a:rPr lang="en-US" dirty="0" smtClean="0"/>
              <a:t>Adding a new function to a kernel is done by developing and integrating a new server.</a:t>
            </a:r>
            <a:endParaRPr lang="en-US" sz="1200" b="1" dirty="0"/>
          </a:p>
        </p:txBody>
      </p:sp>
      <p:pic>
        <p:nvPicPr>
          <p:cNvPr id="48130" name="Picture 2" descr="Chapters/Basic/Figs/frameworks.gif"/>
          <p:cNvPicPr>
            <a:picLocks noChangeAspect="1" noChangeArrowheads="1"/>
          </p:cNvPicPr>
          <p:nvPr/>
        </p:nvPicPr>
        <p:blipFill>
          <a:blip r:embed="rId3" cstate="print"/>
          <a:srcRect r="60839"/>
          <a:stretch>
            <a:fillRect/>
          </a:stretch>
        </p:blipFill>
        <p:spPr bwMode="auto">
          <a:xfrm>
            <a:off x="5908624" y="3657600"/>
            <a:ext cx="3235376" cy="2819400"/>
          </a:xfrm>
          <a:prstGeom prst="rect">
            <a:avLst/>
          </a:prstGeom>
          <a:noFill/>
        </p:spPr>
      </p:pic>
      <p:pic>
        <p:nvPicPr>
          <p:cNvPr id="65538" name="Picture 2" descr="http://upload.wikimedia.org/wikipedia/commons/thumb/6/67/OS-structure.svg/450px-OS-structure.svg.png"/>
          <p:cNvPicPr>
            <a:picLocks noChangeAspect="1" noChangeArrowheads="1"/>
          </p:cNvPicPr>
          <p:nvPr/>
        </p:nvPicPr>
        <p:blipFill>
          <a:blip r:embed="rId4" cstate="print"/>
          <a:srcRect/>
          <a:stretch>
            <a:fillRect/>
          </a:stretch>
        </p:blipFill>
        <p:spPr bwMode="auto">
          <a:xfrm>
            <a:off x="409575" y="3657600"/>
            <a:ext cx="4714875" cy="2514601"/>
          </a:xfrm>
          <a:prstGeom prst="rect">
            <a:avLst/>
          </a:prstGeom>
          <a:noFill/>
        </p:spPr>
      </p:pic>
    </p:spTree>
    <p:extLst>
      <p:ext uri="{BB962C8B-B14F-4D97-AF65-F5344CB8AC3E}">
        <p14:creationId xmlns:p14="http://schemas.microsoft.com/office/powerpoint/2010/main" val="7701233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Frameworks</a:t>
            </a:r>
            <a:br>
              <a:rPr lang="en-US" dirty="0" smtClean="0"/>
            </a:br>
            <a:endParaRPr lang="en-US" dirty="0"/>
          </a:p>
        </p:txBody>
      </p:sp>
      <p:sp>
        <p:nvSpPr>
          <p:cNvPr id="3" name="Content Placeholder 2"/>
          <p:cNvSpPr>
            <a:spLocks noGrp="1"/>
          </p:cNvSpPr>
          <p:nvPr>
            <p:ph idx="1"/>
          </p:nvPr>
        </p:nvSpPr>
        <p:spPr>
          <a:xfrm>
            <a:off x="457200" y="1600200"/>
            <a:ext cx="8229600" cy="4625609"/>
          </a:xfrm>
        </p:spPr>
        <p:txBody>
          <a:bodyPr>
            <a:normAutofit/>
          </a:bodyPr>
          <a:lstStyle/>
          <a:p>
            <a:pPr>
              <a:spcBef>
                <a:spcPts val="1200"/>
              </a:spcBef>
            </a:pPr>
            <a:r>
              <a:rPr lang="en-US" sz="2000" dirty="0" smtClean="0"/>
              <a:t>The middle tier framework - interacts with both the </a:t>
            </a:r>
            <a:r>
              <a:rPr lang="en-US" sz="2000" i="1" dirty="0" smtClean="0"/>
              <a:t>client</a:t>
            </a:r>
            <a:r>
              <a:rPr lang="en-US" sz="2000" dirty="0" smtClean="0"/>
              <a:t> and the </a:t>
            </a:r>
            <a:r>
              <a:rPr lang="en-US" sz="2000" i="1" dirty="0" smtClean="0"/>
              <a:t>data management</a:t>
            </a:r>
            <a:r>
              <a:rPr lang="en-US" sz="2000" dirty="0" smtClean="0"/>
              <a:t> tiers, and mediates the interaction between these tiers and the </a:t>
            </a:r>
            <a:r>
              <a:rPr lang="en-US" sz="2000" i="1" dirty="0" smtClean="0"/>
              <a:t>server application program</a:t>
            </a:r>
            <a:r>
              <a:rPr lang="en-US" sz="2000" dirty="0" smtClean="0"/>
              <a:t>. </a:t>
            </a:r>
          </a:p>
          <a:p>
            <a:pPr>
              <a:spcBef>
                <a:spcPts val="1200"/>
              </a:spcBef>
            </a:pPr>
            <a:r>
              <a:rPr lang="en-US" sz="2000" dirty="0" smtClean="0"/>
              <a:t>A Client application program uses the </a:t>
            </a:r>
            <a:r>
              <a:rPr lang="en-US" sz="2000" i="1" dirty="0" smtClean="0"/>
              <a:t>API provided </a:t>
            </a:r>
            <a:r>
              <a:rPr lang="en-US" sz="2000" dirty="0" smtClean="0"/>
              <a:t>by the framework and  supplies a set of </a:t>
            </a:r>
            <a:r>
              <a:rPr lang="en-US" sz="2000" i="1" dirty="0" smtClean="0"/>
              <a:t>callback</a:t>
            </a:r>
            <a:r>
              <a:rPr lang="en-US" sz="2000" dirty="0" smtClean="0"/>
              <a:t> interfaces (via callback registration).</a:t>
            </a:r>
          </a:p>
          <a:p>
            <a:pPr>
              <a:spcBef>
                <a:spcPts val="1200"/>
              </a:spcBef>
            </a:pPr>
            <a:r>
              <a:rPr lang="en-US" sz="2000" dirty="0" smtClean="0"/>
              <a:t>A client application request is handled by the framework, which activates an appropriate application component (via callbacks), interacts with it using its own API and the component's callback interface, and finally returns to the client.</a:t>
            </a:r>
            <a:endParaRPr lang="en-US" dirty="0" smtClean="0"/>
          </a:p>
        </p:txBody>
      </p:sp>
      <p:pic>
        <p:nvPicPr>
          <p:cNvPr id="48130" name="Picture 2" descr="Chapters/Basic/Figs/frameworks.gif"/>
          <p:cNvPicPr>
            <a:picLocks noChangeAspect="1" noChangeArrowheads="1"/>
          </p:cNvPicPr>
          <p:nvPr/>
        </p:nvPicPr>
        <p:blipFill>
          <a:blip r:embed="rId3" cstate="print"/>
          <a:srcRect l="35804"/>
          <a:stretch>
            <a:fillRect/>
          </a:stretch>
        </p:blipFill>
        <p:spPr bwMode="auto">
          <a:xfrm>
            <a:off x="3276600" y="4419600"/>
            <a:ext cx="4371975" cy="2324101"/>
          </a:xfrm>
          <a:prstGeom prst="rect">
            <a:avLst/>
          </a:prstGeom>
          <a:noFill/>
        </p:spPr>
      </p:pic>
    </p:spTree>
    <p:extLst>
      <p:ext uri="{BB962C8B-B14F-4D97-AF65-F5344CB8AC3E}">
        <p14:creationId xmlns:p14="http://schemas.microsoft.com/office/powerpoint/2010/main" val="7701233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Frameworks</a:t>
            </a:r>
            <a:br>
              <a:rPr lang="en-US" dirty="0" smtClean="0"/>
            </a:br>
            <a:endParaRPr lang="en-US" dirty="0"/>
          </a:p>
        </p:txBody>
      </p:sp>
      <p:sp>
        <p:nvSpPr>
          <p:cNvPr id="3" name="Content Placeholder 2"/>
          <p:cNvSpPr>
            <a:spLocks noGrp="1"/>
          </p:cNvSpPr>
          <p:nvPr>
            <p:ph idx="1"/>
          </p:nvPr>
        </p:nvSpPr>
        <p:spPr>
          <a:xfrm>
            <a:off x="457200" y="1600200"/>
            <a:ext cx="8229600" cy="4625609"/>
          </a:xfrm>
        </p:spPr>
        <p:txBody>
          <a:bodyPr>
            <a:normAutofit/>
          </a:bodyPr>
          <a:lstStyle/>
          <a:p>
            <a:r>
              <a:rPr lang="en-US" sz="2400" dirty="0" smtClean="0"/>
              <a:t>Both above examples illustrate inversion of control. </a:t>
            </a:r>
          </a:p>
          <a:p>
            <a:pPr lvl="1"/>
            <a:r>
              <a:rPr lang="en-US" sz="2000" dirty="0" smtClean="0"/>
              <a:t>To provide its services, the framework uses callbacks to externally supplied software modules</a:t>
            </a:r>
          </a:p>
          <a:p>
            <a:pPr lvl="1">
              <a:buNone/>
            </a:pPr>
            <a:endParaRPr lang="en-US" sz="2000" dirty="0" smtClean="0"/>
          </a:p>
          <a:p>
            <a:r>
              <a:rPr lang="en-US" sz="2400" dirty="0" smtClean="0"/>
              <a:t>These modules in turn must respect the framework contract</a:t>
            </a:r>
          </a:p>
          <a:p>
            <a:pPr lvl="1"/>
            <a:r>
              <a:rPr lang="en-US" sz="2000" dirty="0" smtClean="0"/>
              <a:t>by providing a specified callback interface,</a:t>
            </a:r>
          </a:p>
          <a:p>
            <a:pPr lvl="1"/>
            <a:r>
              <a:rPr lang="en-US" sz="2000" dirty="0" smtClean="0"/>
              <a:t> by using the framework API.</a:t>
            </a:r>
          </a:p>
        </p:txBody>
      </p:sp>
    </p:spTree>
    <p:extLst>
      <p:ext uri="{BB962C8B-B14F-4D97-AF65-F5344CB8AC3E}">
        <p14:creationId xmlns:p14="http://schemas.microsoft.com/office/powerpoint/2010/main" val="7701233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Distributed Objects</a:t>
            </a:r>
            <a:br>
              <a:rPr lang="en-US" dirty="0" smtClean="0"/>
            </a:br>
            <a:endParaRPr lang="en-US" dirty="0"/>
          </a:p>
        </p:txBody>
      </p:sp>
      <p:sp>
        <p:nvSpPr>
          <p:cNvPr id="3" name="Content Placeholder 2"/>
          <p:cNvSpPr>
            <a:spLocks noGrp="1"/>
          </p:cNvSpPr>
          <p:nvPr>
            <p:ph idx="1"/>
          </p:nvPr>
        </p:nvSpPr>
        <p:spPr>
          <a:xfrm>
            <a:off x="457200" y="1600200"/>
            <a:ext cx="8229600" cy="4625609"/>
          </a:xfrm>
        </p:spPr>
        <p:txBody>
          <a:bodyPr>
            <a:normAutofit/>
          </a:bodyPr>
          <a:lstStyle/>
          <a:p>
            <a:r>
              <a:rPr lang="en-US" sz="2800" dirty="0" smtClean="0"/>
              <a:t>An </a:t>
            </a:r>
            <a:r>
              <a:rPr lang="en-US" sz="2800" i="1" dirty="0" smtClean="0"/>
              <a:t>object</a:t>
            </a:r>
            <a:r>
              <a:rPr lang="en-US" sz="2800" dirty="0" smtClean="0"/>
              <a:t> is a software representation of a real-world entity which consist of </a:t>
            </a:r>
            <a:r>
              <a:rPr lang="en-US" sz="2800" i="1" dirty="0" smtClean="0"/>
              <a:t>state</a:t>
            </a:r>
            <a:r>
              <a:rPr lang="en-US" sz="2800" dirty="0" smtClean="0"/>
              <a:t> and related </a:t>
            </a:r>
            <a:r>
              <a:rPr lang="en-US" sz="2800" i="1" dirty="0" smtClean="0"/>
              <a:t>behavior</a:t>
            </a:r>
            <a:r>
              <a:rPr lang="en-US" sz="2800" dirty="0" smtClean="0"/>
              <a:t>.  An object stores its state in </a:t>
            </a:r>
            <a:r>
              <a:rPr lang="en-US" sz="2800" i="1" dirty="0" smtClean="0"/>
              <a:t>fields</a:t>
            </a:r>
            <a:r>
              <a:rPr lang="en-US" sz="2800" dirty="0" smtClean="0"/>
              <a:t> and exposes its behavior through </a:t>
            </a:r>
            <a:r>
              <a:rPr lang="en-US" sz="2800" i="1" dirty="0" smtClean="0"/>
              <a:t>methods</a:t>
            </a:r>
            <a:r>
              <a:rPr lang="en-US" sz="2400" i="1" dirty="0" smtClean="0"/>
              <a:t>.</a:t>
            </a:r>
            <a:r>
              <a:rPr lang="en-US" sz="2400" dirty="0" smtClean="0"/>
              <a:t> </a:t>
            </a:r>
          </a:p>
        </p:txBody>
      </p:sp>
    </p:spTree>
    <p:extLst>
      <p:ext uri="{BB962C8B-B14F-4D97-AF65-F5344CB8AC3E}">
        <p14:creationId xmlns:p14="http://schemas.microsoft.com/office/powerpoint/2010/main" val="7701233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Distributed Objects </a:t>
            </a:r>
            <a:br>
              <a:rPr lang="en-US" dirty="0" smtClean="0"/>
            </a:br>
            <a:r>
              <a:rPr lang="en-US" sz="4800" i="1" dirty="0" smtClean="0"/>
              <a:t>Encapsulation</a:t>
            </a:r>
            <a:endParaRPr lang="en-US" dirty="0"/>
          </a:p>
        </p:txBody>
      </p:sp>
      <p:sp>
        <p:nvSpPr>
          <p:cNvPr id="3" name="Content Placeholder 2"/>
          <p:cNvSpPr>
            <a:spLocks noGrp="1"/>
          </p:cNvSpPr>
          <p:nvPr>
            <p:ph idx="1"/>
          </p:nvPr>
        </p:nvSpPr>
        <p:spPr>
          <a:xfrm>
            <a:off x="457200" y="1600200"/>
            <a:ext cx="8229600" cy="4625609"/>
          </a:xfrm>
        </p:spPr>
        <p:txBody>
          <a:bodyPr>
            <a:normAutofit fontScale="85000" lnSpcReduction="10000"/>
          </a:bodyPr>
          <a:lstStyle/>
          <a:p>
            <a:pPr>
              <a:spcBef>
                <a:spcPts val="1200"/>
              </a:spcBef>
            </a:pPr>
            <a:r>
              <a:rPr lang="en-US" sz="2800" dirty="0" smtClean="0"/>
              <a:t>An object has an interface, which comprises a set of methods and states (attributes). </a:t>
            </a:r>
          </a:p>
          <a:p>
            <a:pPr>
              <a:spcBef>
                <a:spcPts val="1200"/>
              </a:spcBef>
            </a:pPr>
            <a:r>
              <a:rPr lang="en-US" sz="2800" dirty="0" smtClean="0"/>
              <a:t>The only way of accessing an object is through its </a:t>
            </a:r>
            <a:r>
              <a:rPr lang="en-US" sz="2800" i="1" dirty="0" smtClean="0"/>
              <a:t>interface</a:t>
            </a:r>
            <a:r>
              <a:rPr lang="en-US" sz="2800" dirty="0" smtClean="0"/>
              <a:t>. </a:t>
            </a:r>
          </a:p>
          <a:p>
            <a:pPr>
              <a:spcBef>
                <a:spcPts val="1200"/>
              </a:spcBef>
            </a:pPr>
            <a:r>
              <a:rPr lang="en-US" sz="2800" dirty="0" smtClean="0"/>
              <a:t>No part of the state is visible from outside the object, other than those explicitly present in the interface, and the user of an object should not rely on any assumption about its implementation. </a:t>
            </a:r>
          </a:p>
          <a:p>
            <a:pPr>
              <a:spcBef>
                <a:spcPts val="1200"/>
              </a:spcBef>
            </a:pPr>
            <a:r>
              <a:rPr lang="en-US" sz="2800" i="1" dirty="0" smtClean="0"/>
              <a:t>Encapsulation</a:t>
            </a:r>
            <a:r>
              <a:rPr lang="en-US" sz="2800" dirty="0" smtClean="0"/>
              <a:t> achieves independence between interface and implementation. Changing the implementation of an object is invisible to its users, as long as the interface is preserved.</a:t>
            </a:r>
            <a:br>
              <a:rPr lang="en-US" sz="2800" dirty="0" smtClean="0"/>
            </a:br>
            <a:r>
              <a:rPr lang="en-US" sz="2800" dirty="0" smtClean="0"/>
              <a:t/>
            </a:r>
            <a:br>
              <a:rPr lang="en-US" sz="2800" dirty="0" smtClean="0"/>
            </a:br>
            <a:endParaRPr lang="en-US" sz="2800" dirty="0" smtClean="0"/>
          </a:p>
          <a:p>
            <a:pPr>
              <a:buNone/>
            </a:pPr>
            <a:endParaRPr lang="en-US" sz="2800" dirty="0" smtClean="0"/>
          </a:p>
        </p:txBody>
      </p:sp>
    </p:spTree>
    <p:extLst>
      <p:ext uri="{BB962C8B-B14F-4D97-AF65-F5344CB8AC3E}">
        <p14:creationId xmlns:p14="http://schemas.microsoft.com/office/powerpoint/2010/main" val="7701233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Distributed Objects- properties</a:t>
            </a:r>
            <a:br>
              <a:rPr lang="en-US" dirty="0" smtClean="0"/>
            </a:br>
            <a:r>
              <a:rPr lang="en-US" sz="4800" i="1" dirty="0" smtClean="0"/>
              <a:t> Classes and instances</a:t>
            </a:r>
            <a:endParaRPr lang="en-US" dirty="0"/>
          </a:p>
        </p:txBody>
      </p:sp>
      <p:sp>
        <p:nvSpPr>
          <p:cNvPr id="3" name="Content Placeholder 2"/>
          <p:cNvSpPr>
            <a:spLocks noGrp="1"/>
          </p:cNvSpPr>
          <p:nvPr>
            <p:ph idx="1"/>
          </p:nvPr>
        </p:nvSpPr>
        <p:spPr>
          <a:xfrm>
            <a:off x="457200" y="1600200"/>
            <a:ext cx="8229600" cy="4625609"/>
          </a:xfrm>
        </p:spPr>
        <p:txBody>
          <a:bodyPr>
            <a:normAutofit fontScale="77500" lnSpcReduction="20000"/>
          </a:bodyPr>
          <a:lstStyle/>
          <a:p>
            <a:pPr>
              <a:buNone/>
            </a:pPr>
            <a:endParaRPr lang="en-US" sz="2800" dirty="0" smtClean="0"/>
          </a:p>
          <a:p>
            <a:pPr>
              <a:spcBef>
                <a:spcPts val="1200"/>
              </a:spcBef>
            </a:pPr>
            <a:r>
              <a:rPr lang="en-US" sz="2800" dirty="0" smtClean="0"/>
              <a:t>A </a:t>
            </a:r>
            <a:r>
              <a:rPr lang="en-US" sz="2800" i="1" dirty="0" smtClean="0"/>
              <a:t>class</a:t>
            </a:r>
            <a:r>
              <a:rPr lang="en-US" sz="2800" dirty="0" smtClean="0"/>
              <a:t> is a generic description that is common to a set of objects (the instances of the class). </a:t>
            </a:r>
          </a:p>
          <a:p>
            <a:pPr>
              <a:spcBef>
                <a:spcPts val="1200"/>
              </a:spcBef>
            </a:pPr>
            <a:r>
              <a:rPr lang="en-US" sz="2800" dirty="0" smtClean="0"/>
              <a:t>The instances of a class have the same interface (hence the same type), and their state has the same structure; they differ by the value of that state. </a:t>
            </a:r>
          </a:p>
          <a:p>
            <a:pPr>
              <a:spcBef>
                <a:spcPts val="1200"/>
              </a:spcBef>
            </a:pPr>
            <a:r>
              <a:rPr lang="en-US" sz="2800" dirty="0" smtClean="0"/>
              <a:t>Each instance is identified as a distinct entity. </a:t>
            </a:r>
          </a:p>
          <a:p>
            <a:pPr>
              <a:spcBef>
                <a:spcPts val="1200"/>
              </a:spcBef>
            </a:pPr>
            <a:r>
              <a:rPr lang="en-US" sz="2800" dirty="0" smtClean="0"/>
              <a:t>Instances of a class are dynamically created, through an operation called </a:t>
            </a:r>
            <a:r>
              <a:rPr lang="en-US" sz="2800" i="1" dirty="0" smtClean="0"/>
              <a:t>instantiation</a:t>
            </a:r>
            <a:r>
              <a:rPr lang="en-US" sz="2800" dirty="0" smtClean="0"/>
              <a:t>; they may also be dynamically deleted, either explicitly or automatically (by garbage collection) depending on the specific implementation of the object model.</a:t>
            </a:r>
            <a:br>
              <a:rPr lang="en-US" sz="2800" dirty="0" smtClean="0"/>
            </a:br>
            <a:r>
              <a:rPr lang="en-US" sz="2800" dirty="0" smtClean="0"/>
              <a:t/>
            </a:r>
            <a:br>
              <a:rPr lang="en-US" sz="2800" dirty="0" smtClean="0"/>
            </a:br>
            <a:endParaRPr lang="en-US" sz="2800" dirty="0" smtClean="0"/>
          </a:p>
        </p:txBody>
      </p:sp>
    </p:spTree>
    <p:extLst>
      <p:ext uri="{BB962C8B-B14F-4D97-AF65-F5344CB8AC3E}">
        <p14:creationId xmlns:p14="http://schemas.microsoft.com/office/powerpoint/2010/main" val="7701233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Distributed Objects- properties</a:t>
            </a:r>
            <a:br>
              <a:rPr lang="en-US" dirty="0" smtClean="0"/>
            </a:br>
            <a:r>
              <a:rPr lang="en-US" sz="4800" i="1" dirty="0" smtClean="0"/>
              <a:t> Inheritance</a:t>
            </a:r>
            <a:endParaRPr lang="en-US" dirty="0"/>
          </a:p>
        </p:txBody>
      </p:sp>
      <p:sp>
        <p:nvSpPr>
          <p:cNvPr id="3" name="Content Placeholder 2"/>
          <p:cNvSpPr>
            <a:spLocks noGrp="1"/>
          </p:cNvSpPr>
          <p:nvPr>
            <p:ph idx="1"/>
          </p:nvPr>
        </p:nvSpPr>
        <p:spPr>
          <a:xfrm>
            <a:off x="457200" y="1600200"/>
            <a:ext cx="8229600" cy="4625609"/>
          </a:xfrm>
        </p:spPr>
        <p:txBody>
          <a:bodyPr>
            <a:normAutofit/>
          </a:bodyPr>
          <a:lstStyle/>
          <a:p>
            <a:r>
              <a:rPr lang="en-US" sz="2800" dirty="0" smtClean="0"/>
              <a:t>A class may be derived from another class by specialization, i.e. by defining additional methods and/or additional attributes, or by redefining (</a:t>
            </a:r>
            <a:r>
              <a:rPr lang="en-US" sz="2800" i="1" dirty="0" smtClean="0"/>
              <a:t>overloading</a:t>
            </a:r>
            <a:r>
              <a:rPr lang="en-US" sz="2800" dirty="0" smtClean="0"/>
              <a:t>) existing methods. </a:t>
            </a:r>
          </a:p>
          <a:p>
            <a:r>
              <a:rPr lang="en-US" sz="2800" dirty="0" smtClean="0"/>
              <a:t>The derived class is said to </a:t>
            </a:r>
            <a:r>
              <a:rPr lang="en-US" sz="2800" i="1" dirty="0" smtClean="0"/>
              <a:t>extend</a:t>
            </a:r>
            <a:r>
              <a:rPr lang="en-US" sz="2800" dirty="0" smtClean="0"/>
              <a:t> the initial class (or base class) or to </a:t>
            </a:r>
            <a:r>
              <a:rPr lang="en-US" sz="2800" i="1" dirty="0" smtClean="0"/>
              <a:t>inherit</a:t>
            </a:r>
            <a:r>
              <a:rPr lang="en-US" sz="2800" dirty="0" smtClean="0"/>
              <a:t> from it. </a:t>
            </a:r>
          </a:p>
          <a:p>
            <a:r>
              <a:rPr lang="en-US" sz="2800" dirty="0" smtClean="0"/>
              <a:t>Some models also allow a class to inherit from more than one class (multiple inheritance).</a:t>
            </a:r>
            <a:br>
              <a:rPr lang="en-US" sz="2800" dirty="0" smtClean="0"/>
            </a:br>
            <a:r>
              <a:rPr lang="en-US" sz="2800" dirty="0" smtClean="0"/>
              <a:t/>
            </a:r>
            <a:br>
              <a:rPr lang="en-US" sz="2800" dirty="0" smtClean="0"/>
            </a:br>
            <a:endParaRPr lang="en-US" sz="2800" dirty="0" smtClean="0"/>
          </a:p>
        </p:txBody>
      </p:sp>
    </p:spTree>
    <p:extLst>
      <p:ext uri="{BB962C8B-B14F-4D97-AF65-F5344CB8AC3E}">
        <p14:creationId xmlns:p14="http://schemas.microsoft.com/office/powerpoint/2010/main" val="770123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 Java</a:t>
            </a:r>
            <a:endParaRPr lang="en-US" dirty="0"/>
          </a:p>
        </p:txBody>
      </p:sp>
      <p:sp>
        <p:nvSpPr>
          <p:cNvPr id="3" name="Content Placeholder 2"/>
          <p:cNvSpPr>
            <a:spLocks noGrp="1"/>
          </p:cNvSpPr>
          <p:nvPr>
            <p:ph idx="1"/>
          </p:nvPr>
        </p:nvSpPr>
        <p:spPr/>
        <p:txBody>
          <a:bodyPr>
            <a:normAutofit/>
          </a:bodyPr>
          <a:lstStyle/>
          <a:p>
            <a:r>
              <a:rPr lang="en-US" dirty="0"/>
              <a:t>When we talk about inheritance, the most commonly used keyword would be </a:t>
            </a:r>
            <a:r>
              <a:rPr lang="en-US" b="1" dirty="0"/>
              <a:t>extends</a:t>
            </a:r>
            <a:r>
              <a:rPr lang="en-US" dirty="0"/>
              <a:t> </a:t>
            </a:r>
            <a:r>
              <a:rPr lang="en-US" dirty="0" smtClean="0"/>
              <a:t>and </a:t>
            </a:r>
            <a:r>
              <a:rPr lang="en-US" b="1" dirty="0" smtClean="0"/>
              <a:t>implements</a:t>
            </a:r>
            <a:r>
              <a:rPr lang="en-US" dirty="0"/>
              <a:t>. These words would determine whether one object IS-A type of another. </a:t>
            </a:r>
            <a:endParaRPr lang="en-US" dirty="0" smtClean="0"/>
          </a:p>
          <a:p>
            <a:r>
              <a:rPr lang="en-US" dirty="0" smtClean="0"/>
              <a:t>IS-A </a:t>
            </a:r>
            <a:r>
              <a:rPr lang="en-US" dirty="0"/>
              <a:t>Relationship:</a:t>
            </a:r>
          </a:p>
          <a:p>
            <a:pPr lvl="1"/>
            <a:r>
              <a:rPr lang="en-US" dirty="0"/>
              <a:t>IS-A is a way of saying : This object is a type of that object. </a:t>
            </a:r>
          </a:p>
        </p:txBody>
      </p:sp>
    </p:spTree>
    <p:extLst>
      <p:ext uri="{BB962C8B-B14F-4D97-AF65-F5344CB8AC3E}">
        <p14:creationId xmlns:p14="http://schemas.microsoft.com/office/powerpoint/2010/main" val="620861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 Java</a:t>
            </a:r>
          </a:p>
        </p:txBody>
      </p:sp>
      <p:sp>
        <p:nvSpPr>
          <p:cNvPr id="3" name="Content Placeholder 2"/>
          <p:cNvSpPr>
            <a:spLocks noGrp="1"/>
          </p:cNvSpPr>
          <p:nvPr>
            <p:ph idx="1"/>
          </p:nvPr>
        </p:nvSpPr>
        <p:spPr>
          <a:xfrm>
            <a:off x="457200" y="1691152"/>
            <a:ext cx="8229600" cy="4625609"/>
          </a:xfrm>
        </p:spPr>
        <p:txBody>
          <a:bodyPr>
            <a:normAutofit/>
          </a:bodyPr>
          <a:lstStyle/>
          <a:p>
            <a:r>
              <a:rPr lang="en-US" sz="2400" dirty="0"/>
              <a:t>Let us see how the </a:t>
            </a:r>
            <a:r>
              <a:rPr lang="en-US" sz="2400" b="1" dirty="0"/>
              <a:t>extends</a:t>
            </a:r>
            <a:r>
              <a:rPr lang="en-US" sz="2400" dirty="0"/>
              <a:t> keyword is used to achieve </a:t>
            </a:r>
            <a:r>
              <a:rPr lang="en-US" sz="2400" dirty="0" smtClean="0"/>
              <a:t>inheritance:</a:t>
            </a:r>
          </a:p>
          <a:p>
            <a:endParaRPr lang="en-US" dirty="0"/>
          </a:p>
        </p:txBody>
      </p:sp>
      <p:sp>
        <p:nvSpPr>
          <p:cNvPr id="4" name="Rectangle 1"/>
          <p:cNvSpPr>
            <a:spLocks noChangeArrowheads="1"/>
          </p:cNvSpPr>
          <p:nvPr/>
        </p:nvSpPr>
        <p:spPr bwMode="auto">
          <a:xfrm>
            <a:off x="3200400" y="2362200"/>
            <a:ext cx="3821559" cy="384975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88"/>
                </a:solidFill>
                <a:effectLst/>
                <a:latin typeface="Arial Unicode MS" panose="020B0604020202020204" pitchFamily="34" charset="-128"/>
              </a:rPr>
              <a:t>public</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000088"/>
                </a:solidFill>
                <a:effectLst/>
                <a:latin typeface="Arial Unicode MS" panose="020B0604020202020204" pitchFamily="34" charset="-128"/>
              </a:rPr>
              <a:t>class</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7F0055"/>
                </a:solidFill>
                <a:effectLst/>
                <a:latin typeface="Arial Unicode MS" panose="020B0604020202020204" pitchFamily="34" charset="-128"/>
              </a:rPr>
              <a:t>Animal </a:t>
            </a:r>
            <a:r>
              <a:rPr kumimoji="0" lang="en-US" sz="1600" b="0" i="0" u="none" strike="noStrike" cap="none" normalizeH="0" baseline="0" dirty="0" smtClean="0">
                <a:ln>
                  <a:noFill/>
                </a:ln>
                <a:solidFill>
                  <a:srgbClr val="666600"/>
                </a:solidFill>
                <a:effectLst/>
                <a:latin typeface="Arial Unicode MS" panose="020B0604020202020204" pitchFamily="34" charset="-128"/>
              </a:rPr>
              <a:t>{</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6666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666600"/>
                </a:solidFill>
                <a:effectLst/>
                <a:latin typeface="Arial Unicode MS" panose="020B0604020202020204" pitchFamily="34" charset="-128"/>
              </a:rPr>
              <a:t>}</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000088"/>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88"/>
                </a:solidFill>
                <a:effectLst/>
                <a:latin typeface="Arial Unicode MS" panose="020B0604020202020204" pitchFamily="34" charset="-128"/>
              </a:rPr>
              <a:t>public</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000088"/>
                </a:solidFill>
                <a:effectLst/>
                <a:latin typeface="Arial Unicode MS" panose="020B0604020202020204" pitchFamily="34" charset="-128"/>
              </a:rPr>
              <a:t>class</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7F0055"/>
                </a:solidFill>
                <a:effectLst/>
                <a:latin typeface="Arial Unicode MS" panose="020B0604020202020204" pitchFamily="34" charset="-128"/>
              </a:rPr>
              <a:t>Mammal</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000088"/>
                </a:solidFill>
                <a:effectLst/>
                <a:latin typeface="Arial Unicode MS" panose="020B0604020202020204" pitchFamily="34" charset="-128"/>
              </a:rPr>
              <a:t>extends</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7F0055"/>
                </a:solidFill>
                <a:effectLst/>
                <a:latin typeface="Arial Unicode MS" panose="020B0604020202020204" pitchFamily="34" charset="-128"/>
              </a:rPr>
              <a:t>Animal </a:t>
            </a:r>
            <a:r>
              <a:rPr kumimoji="0" lang="en-US" sz="1600" b="0" i="0" u="none" strike="noStrike" cap="none" normalizeH="0" baseline="0" dirty="0" smtClean="0">
                <a:ln>
                  <a:noFill/>
                </a:ln>
                <a:solidFill>
                  <a:srgbClr val="666600"/>
                </a:solidFill>
                <a:effectLst/>
                <a:latin typeface="Arial Unicode MS" panose="020B0604020202020204" pitchFamily="34" charset="-128"/>
              </a:rPr>
              <a:t>{</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smtClean="0">
              <a:solidFill>
                <a:srgbClr val="00000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solidFill>
                  <a:srgbClr val="000000"/>
                </a:solidFill>
                <a:latin typeface="Arial Unicode MS" panose="020B0604020202020204" pitchFamily="34" charset="-128"/>
              </a:rPr>
              <a:t> </a:t>
            </a:r>
            <a:r>
              <a:rPr kumimoji="0" lang="en-US" sz="1600" b="0" i="0" u="none" strike="noStrike" cap="none" normalizeH="0" baseline="0" dirty="0" smtClean="0">
                <a:ln>
                  <a:noFill/>
                </a:ln>
                <a:solidFill>
                  <a:srgbClr val="666600"/>
                </a:solidFill>
                <a:effectLst/>
                <a:latin typeface="Arial Unicode MS" panose="020B0604020202020204" pitchFamily="34" charset="-128"/>
              </a:rPr>
              <a:t>}</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endParaRPr kumimoji="0" lang="en-US" b="0" i="0" u="none" strike="noStrike" cap="none" normalizeH="0" baseline="0" dirty="0" smtClean="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000088"/>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88"/>
                </a:solidFill>
                <a:effectLst/>
                <a:latin typeface="Arial Unicode MS" panose="020B0604020202020204" pitchFamily="34" charset="-128"/>
              </a:rPr>
              <a:t>public</a:t>
            </a:r>
            <a:r>
              <a:rPr kumimoji="0" lang="en-US" b="0" i="0" u="none" strike="noStrike" cap="none" normalizeH="0" baseline="0" dirty="0" smtClean="0">
                <a:ln>
                  <a:noFill/>
                </a:ln>
                <a:solidFill>
                  <a:srgbClr val="000000"/>
                </a:solidFill>
                <a:effectLst/>
                <a:latin typeface="Arial Unicode MS" panose="020B0604020202020204" pitchFamily="34" charset="-128"/>
              </a:rPr>
              <a:t> </a:t>
            </a:r>
            <a:r>
              <a:rPr kumimoji="0" lang="en-US" b="0" i="0" u="none" strike="noStrike" cap="none" normalizeH="0" baseline="0" dirty="0" smtClean="0">
                <a:ln>
                  <a:noFill/>
                </a:ln>
                <a:solidFill>
                  <a:srgbClr val="000088"/>
                </a:solidFill>
                <a:effectLst/>
                <a:latin typeface="Arial Unicode MS" panose="020B0604020202020204" pitchFamily="34" charset="-128"/>
              </a:rPr>
              <a:t>class</a:t>
            </a:r>
            <a:r>
              <a:rPr kumimoji="0" lang="en-US" b="0" i="0" u="none" strike="noStrike" cap="none" normalizeH="0" baseline="0" dirty="0" smtClean="0">
                <a:ln>
                  <a:noFill/>
                </a:ln>
                <a:solidFill>
                  <a:srgbClr val="000000"/>
                </a:solidFill>
                <a:effectLst/>
                <a:latin typeface="Arial Unicode MS" panose="020B0604020202020204" pitchFamily="34" charset="-128"/>
              </a:rPr>
              <a:t> </a:t>
            </a:r>
            <a:r>
              <a:rPr kumimoji="0" lang="en-US" b="0" i="0" u="none" strike="noStrike" cap="none" normalizeH="0" baseline="0" dirty="0" smtClean="0">
                <a:ln>
                  <a:noFill/>
                </a:ln>
                <a:solidFill>
                  <a:srgbClr val="7F0055"/>
                </a:solidFill>
                <a:effectLst/>
                <a:latin typeface="Arial Unicode MS" panose="020B0604020202020204" pitchFamily="34" charset="-128"/>
              </a:rPr>
              <a:t>Reptile</a:t>
            </a:r>
            <a:r>
              <a:rPr kumimoji="0" lang="en-US" b="0" i="0" u="none" strike="noStrike" cap="none" normalizeH="0" baseline="0" dirty="0" smtClean="0">
                <a:ln>
                  <a:noFill/>
                </a:ln>
                <a:solidFill>
                  <a:srgbClr val="000000"/>
                </a:solidFill>
                <a:effectLst/>
                <a:latin typeface="Arial Unicode MS" panose="020B0604020202020204" pitchFamily="34" charset="-128"/>
              </a:rPr>
              <a:t> </a:t>
            </a:r>
            <a:r>
              <a:rPr kumimoji="0" lang="en-US" b="0" i="0" u="none" strike="noStrike" cap="none" normalizeH="0" baseline="0" dirty="0" smtClean="0">
                <a:ln>
                  <a:noFill/>
                </a:ln>
                <a:solidFill>
                  <a:srgbClr val="000088"/>
                </a:solidFill>
                <a:effectLst/>
                <a:latin typeface="Arial Unicode MS" panose="020B0604020202020204" pitchFamily="34" charset="-128"/>
              </a:rPr>
              <a:t>extends</a:t>
            </a:r>
            <a:r>
              <a:rPr kumimoji="0" lang="en-US" b="0" i="0" u="none" strike="noStrike" cap="none" normalizeH="0" baseline="0" dirty="0" smtClean="0">
                <a:ln>
                  <a:noFill/>
                </a:ln>
                <a:solidFill>
                  <a:srgbClr val="000000"/>
                </a:solidFill>
                <a:effectLst/>
                <a:latin typeface="Arial Unicode MS" panose="020B0604020202020204" pitchFamily="34" charset="-128"/>
              </a:rPr>
              <a:t> </a:t>
            </a:r>
            <a:r>
              <a:rPr kumimoji="0" lang="en-US" b="0" i="0" u="none" strike="noStrike" cap="none" normalizeH="0" baseline="0" dirty="0" smtClean="0">
                <a:ln>
                  <a:noFill/>
                </a:ln>
                <a:solidFill>
                  <a:srgbClr val="7F0055"/>
                </a:solidFill>
                <a:effectLst/>
                <a:latin typeface="Arial Unicode MS" panose="020B0604020202020204" pitchFamily="34" charset="-128"/>
              </a:rPr>
              <a:t>Animal </a:t>
            </a:r>
            <a:r>
              <a:rPr kumimoji="0" lang="en-US" b="0" i="0" u="none" strike="noStrike" cap="none" normalizeH="0" baseline="0" dirty="0" smtClean="0">
                <a:ln>
                  <a:noFill/>
                </a:ln>
                <a:solidFill>
                  <a:srgbClr val="666600"/>
                </a:solidFill>
                <a:effectLst/>
                <a:latin typeface="Arial Unicode MS" panose="020B0604020202020204" pitchFamily="34" charset="-128"/>
              </a:rPr>
              <a:t>{</a:t>
            </a:r>
            <a:r>
              <a:rPr kumimoji="0" lang="en-US"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6666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666600"/>
                </a:solidFill>
                <a:effectLst/>
                <a:latin typeface="Arial Unicode MS" panose="020B0604020202020204" pitchFamily="34" charset="-128"/>
              </a:rPr>
              <a:t>}</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000088"/>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88"/>
                </a:solidFill>
                <a:effectLst/>
                <a:latin typeface="Arial Unicode MS" panose="020B0604020202020204" pitchFamily="34" charset="-128"/>
              </a:rPr>
              <a:t>public</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000088"/>
                </a:solidFill>
                <a:effectLst/>
                <a:latin typeface="Arial Unicode MS" panose="020B0604020202020204" pitchFamily="34" charset="-128"/>
              </a:rPr>
              <a:t>class</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7F0055"/>
                </a:solidFill>
                <a:effectLst/>
                <a:latin typeface="Arial Unicode MS" panose="020B0604020202020204" pitchFamily="34" charset="-128"/>
              </a:rPr>
              <a:t>Dog</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000088"/>
                </a:solidFill>
                <a:effectLst/>
                <a:latin typeface="Arial Unicode MS" panose="020B0604020202020204" pitchFamily="34" charset="-128"/>
              </a:rPr>
              <a:t>extends</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7F0055"/>
                </a:solidFill>
                <a:effectLst/>
                <a:latin typeface="Arial Unicode MS" panose="020B0604020202020204" pitchFamily="34" charset="-128"/>
              </a:rPr>
              <a:t>Mammal </a:t>
            </a:r>
            <a:r>
              <a:rPr kumimoji="0" lang="en-US" sz="1600" b="0" i="0" u="none" strike="noStrike" cap="none" normalizeH="0" baseline="0" dirty="0" smtClean="0">
                <a:ln>
                  <a:noFill/>
                </a:ln>
                <a:solidFill>
                  <a:srgbClr val="666600"/>
                </a:solidFill>
                <a:effectLst/>
                <a:latin typeface="Arial Unicode MS" panose="020B0604020202020204" pitchFamily="34" charset="-128"/>
              </a:rPr>
              <a:t>{</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6666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666600"/>
                </a:solidFill>
                <a:effectLst/>
                <a:latin typeface="Arial Unicode MS" panose="020B0604020202020204" pitchFamily="34" charset="-128"/>
              </a:rPr>
              <a:t>}</a:t>
            </a:r>
            <a:r>
              <a:rPr kumimoji="0" lang="en-US" sz="1100" b="0" i="0" u="none" strike="noStrike" cap="none" normalizeH="0" baseline="0" dirty="0" smtClean="0">
                <a:ln>
                  <a:noFill/>
                </a:ln>
                <a:solidFill>
                  <a:schemeClr val="tx1"/>
                </a:solidFill>
                <a:effectLst/>
              </a:rPr>
              <a:t> </a:t>
            </a:r>
            <a:endParaRPr kumimoji="0" 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09018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 Java</a:t>
            </a:r>
          </a:p>
        </p:txBody>
      </p:sp>
      <p:sp>
        <p:nvSpPr>
          <p:cNvPr id="3" name="Content Placeholder 2"/>
          <p:cNvSpPr>
            <a:spLocks noGrp="1"/>
          </p:cNvSpPr>
          <p:nvPr>
            <p:ph idx="1"/>
          </p:nvPr>
        </p:nvSpPr>
        <p:spPr>
          <a:xfrm>
            <a:off x="457200" y="1691152"/>
            <a:ext cx="8229600" cy="4625609"/>
          </a:xfrm>
        </p:spPr>
        <p:txBody>
          <a:bodyPr>
            <a:normAutofit/>
          </a:bodyPr>
          <a:lstStyle/>
          <a:p>
            <a:r>
              <a:rPr lang="en-US" sz="2800" dirty="0" smtClean="0"/>
              <a:t>In the example above, the </a:t>
            </a:r>
            <a:r>
              <a:rPr lang="en-US" sz="2800" dirty="0"/>
              <a:t>following are true:</a:t>
            </a:r>
          </a:p>
          <a:p>
            <a:pPr lvl="1"/>
            <a:r>
              <a:rPr lang="en-US" sz="2400" dirty="0"/>
              <a:t>Animal is the superclass of Mammal class.</a:t>
            </a:r>
          </a:p>
          <a:p>
            <a:pPr lvl="1"/>
            <a:r>
              <a:rPr lang="en-US" sz="2400" dirty="0"/>
              <a:t>Animal is the superclass of Reptile class.</a:t>
            </a:r>
          </a:p>
          <a:p>
            <a:pPr lvl="1"/>
            <a:r>
              <a:rPr lang="en-US" sz="2400" dirty="0"/>
              <a:t>Mammal and Reptile are subclasses of Animal class.</a:t>
            </a:r>
          </a:p>
          <a:p>
            <a:pPr lvl="1"/>
            <a:r>
              <a:rPr lang="en-US" sz="2400" dirty="0"/>
              <a:t>Dog is the subclass of both Mammal and Animal classes.</a:t>
            </a:r>
          </a:p>
          <a:p>
            <a:r>
              <a:rPr lang="en-US" sz="2800" dirty="0" smtClean="0"/>
              <a:t>Considering </a:t>
            </a:r>
            <a:r>
              <a:rPr lang="en-US" sz="2800" dirty="0"/>
              <a:t>the IS-A relationship, we can say:</a:t>
            </a:r>
          </a:p>
          <a:p>
            <a:pPr lvl="1"/>
            <a:r>
              <a:rPr lang="en-US" sz="2400" dirty="0"/>
              <a:t>Mammal IS-A Animal</a:t>
            </a:r>
          </a:p>
          <a:p>
            <a:pPr lvl="1"/>
            <a:r>
              <a:rPr lang="en-US" sz="2400" dirty="0"/>
              <a:t>Reptile IS-A Animal</a:t>
            </a:r>
          </a:p>
          <a:p>
            <a:pPr lvl="1"/>
            <a:r>
              <a:rPr lang="en-US" sz="2400" dirty="0"/>
              <a:t>Dog IS-A Mammal</a:t>
            </a:r>
          </a:p>
          <a:p>
            <a:pPr lvl="1"/>
            <a:r>
              <a:rPr lang="en-US" sz="2400" dirty="0"/>
              <a:t>Hence : Dog IS-A Animal as well</a:t>
            </a:r>
          </a:p>
        </p:txBody>
      </p:sp>
    </p:spTree>
    <p:extLst>
      <p:ext uri="{BB962C8B-B14F-4D97-AF65-F5344CB8AC3E}">
        <p14:creationId xmlns:p14="http://schemas.microsoft.com/office/powerpoint/2010/main" val="452004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Interaction Mechanisms </a:t>
            </a:r>
            <a:r>
              <a:rPr lang="en-US" sz="1600" dirty="0" smtClean="0"/>
              <a:t>between Components</a:t>
            </a:r>
            <a:endParaRPr lang="en-US" dirty="0"/>
          </a:p>
        </p:txBody>
      </p:sp>
      <p:sp>
        <p:nvSpPr>
          <p:cNvPr id="3" name="Content Placeholder 2"/>
          <p:cNvSpPr>
            <a:spLocks noGrp="1"/>
          </p:cNvSpPr>
          <p:nvPr>
            <p:ph idx="1"/>
          </p:nvPr>
        </p:nvSpPr>
        <p:spPr/>
        <p:txBody>
          <a:bodyPr>
            <a:normAutofit/>
          </a:bodyPr>
          <a:lstStyle/>
          <a:p>
            <a:r>
              <a:rPr lang="en-US" dirty="0" smtClean="0"/>
              <a:t>Components interact through an underlying communication system by means of:</a:t>
            </a:r>
          </a:p>
          <a:p>
            <a:pPr lvl="1"/>
            <a:r>
              <a:rPr lang="en-US" dirty="0" smtClean="0"/>
              <a:t>Asynchronous transient event. </a:t>
            </a:r>
          </a:p>
          <a:p>
            <a:pPr lvl="1"/>
            <a:r>
              <a:rPr lang="en-US" dirty="0" smtClean="0"/>
              <a:t>Asynchronous persistent message passing </a:t>
            </a:r>
          </a:p>
          <a:p>
            <a:pPr lvl="1"/>
            <a:r>
              <a:rPr lang="en-US" dirty="0" smtClean="0"/>
              <a:t>Synchronous call</a:t>
            </a:r>
            <a:endParaRPr lang="en-US" dirty="0"/>
          </a:p>
        </p:txBody>
      </p:sp>
    </p:spTree>
    <p:extLst>
      <p:ext uri="{BB962C8B-B14F-4D97-AF65-F5344CB8AC3E}">
        <p14:creationId xmlns:p14="http://schemas.microsoft.com/office/powerpoint/2010/main" val="770123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 Java</a:t>
            </a:r>
          </a:p>
        </p:txBody>
      </p:sp>
      <p:sp>
        <p:nvSpPr>
          <p:cNvPr id="3" name="Content Placeholder 2"/>
          <p:cNvSpPr>
            <a:spLocks noGrp="1"/>
          </p:cNvSpPr>
          <p:nvPr>
            <p:ph idx="1"/>
          </p:nvPr>
        </p:nvSpPr>
        <p:spPr>
          <a:xfrm>
            <a:off x="457200" y="1691152"/>
            <a:ext cx="8229600" cy="4625609"/>
          </a:xfrm>
        </p:spPr>
        <p:txBody>
          <a:bodyPr>
            <a:normAutofit/>
          </a:bodyPr>
          <a:lstStyle/>
          <a:p>
            <a:r>
              <a:rPr lang="en-US" sz="2000" dirty="0"/>
              <a:t>With use of the </a:t>
            </a:r>
            <a:r>
              <a:rPr lang="en-US" sz="2000" dirty="0">
                <a:solidFill>
                  <a:srgbClr val="FF0000"/>
                </a:solidFill>
              </a:rPr>
              <a:t>extends</a:t>
            </a:r>
            <a:r>
              <a:rPr lang="en-US" sz="2000" dirty="0"/>
              <a:t> keyword the subclasses will be able to inherit all the properties of the superclass except for the private properties of the superclass.</a:t>
            </a:r>
          </a:p>
          <a:p>
            <a:r>
              <a:rPr lang="en-US" sz="2000" dirty="0"/>
              <a:t>We can assure that Mammal is actually an Animal with the use of the </a:t>
            </a:r>
            <a:r>
              <a:rPr lang="en-US" sz="2000" dirty="0">
                <a:solidFill>
                  <a:srgbClr val="FF0000"/>
                </a:solidFill>
              </a:rPr>
              <a:t>instance operator</a:t>
            </a:r>
            <a:r>
              <a:rPr lang="en-US" sz="2000" dirty="0" smtClean="0"/>
              <a:t>.</a:t>
            </a:r>
            <a:endParaRPr lang="en-US" sz="2000" dirty="0"/>
          </a:p>
        </p:txBody>
      </p:sp>
      <p:sp>
        <p:nvSpPr>
          <p:cNvPr id="4" name="Rectangle 1"/>
          <p:cNvSpPr>
            <a:spLocks noChangeArrowheads="1"/>
          </p:cNvSpPr>
          <p:nvPr/>
        </p:nvSpPr>
        <p:spPr bwMode="auto">
          <a:xfrm>
            <a:off x="2209800" y="3657600"/>
            <a:ext cx="5638800" cy="283408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88"/>
                </a:solidFill>
                <a:effectLst/>
                <a:latin typeface="Arial Unicode MS" panose="020B0604020202020204" pitchFamily="34" charset="-128"/>
              </a:rPr>
              <a:t>public</a:t>
            </a:r>
            <a:r>
              <a:rPr kumimoji="0" lang="en-US" b="0" i="0" u="none" strike="noStrike" cap="none" normalizeH="0" baseline="0" dirty="0" smtClean="0">
                <a:ln>
                  <a:noFill/>
                </a:ln>
                <a:solidFill>
                  <a:srgbClr val="000000"/>
                </a:solidFill>
                <a:effectLst/>
                <a:latin typeface="Arial Unicode MS" panose="020B0604020202020204" pitchFamily="34" charset="-128"/>
              </a:rPr>
              <a:t> </a:t>
            </a:r>
            <a:r>
              <a:rPr kumimoji="0" lang="en-US" b="0" i="0" u="none" strike="noStrike" cap="none" normalizeH="0" baseline="0" dirty="0" smtClean="0">
                <a:ln>
                  <a:noFill/>
                </a:ln>
                <a:solidFill>
                  <a:srgbClr val="000088"/>
                </a:solidFill>
                <a:effectLst/>
                <a:latin typeface="Arial Unicode MS" panose="020B0604020202020204" pitchFamily="34" charset="-128"/>
              </a:rPr>
              <a:t>class</a:t>
            </a:r>
            <a:r>
              <a:rPr kumimoji="0" lang="en-US" b="0" i="0" u="none" strike="noStrike" cap="none" normalizeH="0" baseline="0" dirty="0" smtClean="0">
                <a:ln>
                  <a:noFill/>
                </a:ln>
                <a:solidFill>
                  <a:srgbClr val="000000"/>
                </a:solidFill>
                <a:effectLst/>
                <a:latin typeface="Arial Unicode MS" panose="020B0604020202020204" pitchFamily="34" charset="-128"/>
              </a:rPr>
              <a:t> </a:t>
            </a:r>
            <a:r>
              <a:rPr kumimoji="0" lang="en-US" b="0" i="0" u="none" strike="noStrike" cap="none" normalizeH="0" baseline="0" dirty="0" smtClean="0">
                <a:ln>
                  <a:noFill/>
                </a:ln>
                <a:solidFill>
                  <a:srgbClr val="7F0055"/>
                </a:solidFill>
                <a:effectLst/>
                <a:latin typeface="Arial Unicode MS" panose="020B0604020202020204" pitchFamily="34" charset="-128"/>
              </a:rPr>
              <a:t>Dog</a:t>
            </a:r>
            <a:r>
              <a:rPr kumimoji="0" lang="en-US" b="0" i="0" u="none" strike="noStrike" cap="none" normalizeH="0" baseline="0" dirty="0" smtClean="0">
                <a:ln>
                  <a:noFill/>
                </a:ln>
                <a:solidFill>
                  <a:srgbClr val="000000"/>
                </a:solidFill>
                <a:effectLst/>
                <a:latin typeface="Arial Unicode MS" panose="020B0604020202020204" pitchFamily="34" charset="-128"/>
              </a:rPr>
              <a:t> </a:t>
            </a:r>
            <a:r>
              <a:rPr kumimoji="0" lang="en-US" b="0" i="0" u="none" strike="noStrike" cap="none" normalizeH="0" baseline="0" dirty="0" smtClean="0">
                <a:ln>
                  <a:noFill/>
                </a:ln>
                <a:solidFill>
                  <a:srgbClr val="000088"/>
                </a:solidFill>
                <a:effectLst/>
                <a:latin typeface="Arial Unicode MS" panose="020B0604020202020204" pitchFamily="34" charset="-128"/>
              </a:rPr>
              <a:t>extends</a:t>
            </a:r>
            <a:r>
              <a:rPr kumimoji="0" lang="en-US" b="0" i="0" u="none" strike="noStrike" cap="none" normalizeH="0" baseline="0" dirty="0" smtClean="0">
                <a:ln>
                  <a:noFill/>
                </a:ln>
                <a:solidFill>
                  <a:srgbClr val="000000"/>
                </a:solidFill>
                <a:effectLst/>
                <a:latin typeface="Arial Unicode MS" panose="020B0604020202020204" pitchFamily="34" charset="-128"/>
              </a:rPr>
              <a:t> </a:t>
            </a:r>
            <a:r>
              <a:rPr kumimoji="0" lang="en-US" b="0" i="0" u="none" strike="noStrike" cap="none" normalizeH="0" baseline="0" dirty="0" smtClean="0">
                <a:ln>
                  <a:noFill/>
                </a:ln>
                <a:solidFill>
                  <a:srgbClr val="7F0055"/>
                </a:solidFill>
                <a:effectLst/>
                <a:latin typeface="Arial Unicode MS" panose="020B0604020202020204" pitchFamily="34" charset="-128"/>
              </a:rPr>
              <a:t>Mammal </a:t>
            </a:r>
            <a:r>
              <a:rPr kumimoji="0" lang="en-US" b="0" i="0" u="none" strike="noStrike" cap="none" normalizeH="0" baseline="0" dirty="0" smtClean="0">
                <a:ln>
                  <a:noFill/>
                </a:ln>
                <a:solidFill>
                  <a:srgbClr val="666600"/>
                </a:solidFill>
                <a:effectLst/>
                <a:latin typeface="Arial Unicode MS" panose="020B0604020202020204" pitchFamily="34" charset="-128"/>
              </a:rPr>
              <a:t>{</a:t>
            </a:r>
            <a:r>
              <a:rPr kumimoji="0" lang="en-US"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Arial Unicode MS" panose="020B0604020202020204" pitchFamily="34" charset="-128"/>
              </a:rPr>
              <a:t> </a:t>
            </a:r>
            <a:r>
              <a:rPr lang="en-US" dirty="0" smtClean="0">
                <a:solidFill>
                  <a:srgbClr val="000000"/>
                </a:solidFill>
                <a:latin typeface="Arial Unicode MS" panose="020B0604020202020204" pitchFamily="34" charset="-128"/>
              </a:rPr>
              <a:t>   </a:t>
            </a:r>
            <a:r>
              <a:rPr kumimoji="0" lang="en-US" b="0" i="0" u="none" strike="noStrike" cap="none" normalizeH="0" baseline="0" dirty="0" smtClean="0">
                <a:ln>
                  <a:noFill/>
                </a:ln>
                <a:solidFill>
                  <a:srgbClr val="000088"/>
                </a:solidFill>
                <a:effectLst/>
                <a:latin typeface="Arial Unicode MS" panose="020B0604020202020204" pitchFamily="34" charset="-128"/>
              </a:rPr>
              <a:t>public</a:t>
            </a:r>
            <a:r>
              <a:rPr kumimoji="0" lang="en-US" b="0" i="0" u="none" strike="noStrike" cap="none" normalizeH="0" baseline="0" dirty="0" smtClean="0">
                <a:ln>
                  <a:noFill/>
                </a:ln>
                <a:solidFill>
                  <a:srgbClr val="000000"/>
                </a:solidFill>
                <a:effectLst/>
                <a:latin typeface="Arial Unicode MS" panose="020B0604020202020204" pitchFamily="34" charset="-128"/>
              </a:rPr>
              <a:t> </a:t>
            </a:r>
            <a:r>
              <a:rPr kumimoji="0" lang="en-US" b="0" i="0" u="none" strike="noStrike" cap="none" normalizeH="0" baseline="0" dirty="0" smtClean="0">
                <a:ln>
                  <a:noFill/>
                </a:ln>
                <a:solidFill>
                  <a:srgbClr val="000088"/>
                </a:solidFill>
                <a:effectLst/>
                <a:latin typeface="Arial Unicode MS" panose="020B0604020202020204" pitchFamily="34" charset="-128"/>
              </a:rPr>
              <a:t>static</a:t>
            </a:r>
            <a:r>
              <a:rPr kumimoji="0" lang="en-US" b="0" i="0" u="none" strike="noStrike" cap="none" normalizeH="0" baseline="0" dirty="0" smtClean="0">
                <a:ln>
                  <a:noFill/>
                </a:ln>
                <a:solidFill>
                  <a:srgbClr val="000000"/>
                </a:solidFill>
                <a:effectLst/>
                <a:latin typeface="Arial Unicode MS" panose="020B0604020202020204" pitchFamily="34" charset="-128"/>
              </a:rPr>
              <a:t> </a:t>
            </a:r>
            <a:r>
              <a:rPr kumimoji="0" lang="en-US" b="0" i="0" u="none" strike="noStrike" cap="none" normalizeH="0" baseline="0" dirty="0" smtClean="0">
                <a:ln>
                  <a:noFill/>
                </a:ln>
                <a:solidFill>
                  <a:srgbClr val="000088"/>
                </a:solidFill>
                <a:effectLst/>
                <a:latin typeface="Arial Unicode MS" panose="020B0604020202020204" pitchFamily="34" charset="-128"/>
              </a:rPr>
              <a:t>void</a:t>
            </a:r>
            <a:r>
              <a:rPr kumimoji="0" lang="en-US" b="0" i="0" u="none" strike="noStrike" cap="none" normalizeH="0" baseline="0" dirty="0" smtClean="0">
                <a:ln>
                  <a:noFill/>
                </a:ln>
                <a:solidFill>
                  <a:srgbClr val="000000"/>
                </a:solidFill>
                <a:effectLst/>
                <a:latin typeface="Arial Unicode MS" panose="020B0604020202020204" pitchFamily="34" charset="-128"/>
              </a:rPr>
              <a:t> main</a:t>
            </a:r>
            <a:r>
              <a:rPr kumimoji="0" lang="en-US" b="0" i="0" u="none" strike="noStrike" cap="none" normalizeH="0" baseline="0" dirty="0" smtClean="0">
                <a:ln>
                  <a:noFill/>
                </a:ln>
                <a:solidFill>
                  <a:srgbClr val="666600"/>
                </a:solidFill>
                <a:effectLst/>
                <a:latin typeface="Arial Unicode MS" panose="020B0604020202020204" pitchFamily="34" charset="-128"/>
              </a:rPr>
              <a:t>(</a:t>
            </a:r>
            <a:r>
              <a:rPr kumimoji="0" lang="en-US" b="0" i="0" u="none" strike="noStrike" cap="none" normalizeH="0" baseline="0" dirty="0" smtClean="0">
                <a:ln>
                  <a:noFill/>
                </a:ln>
                <a:solidFill>
                  <a:srgbClr val="7F0055"/>
                </a:solidFill>
                <a:effectLst/>
                <a:latin typeface="Arial Unicode MS" panose="020B0604020202020204" pitchFamily="34" charset="-128"/>
              </a:rPr>
              <a:t>String</a:t>
            </a:r>
            <a:r>
              <a:rPr kumimoji="0" lang="en-US" b="0" i="0" u="none" strike="noStrike" cap="none" normalizeH="0" baseline="0" dirty="0" smtClean="0">
                <a:ln>
                  <a:noFill/>
                </a:ln>
                <a:solidFill>
                  <a:srgbClr val="000000"/>
                </a:solidFill>
                <a:effectLst/>
                <a:latin typeface="Arial Unicode MS" panose="020B0604020202020204" pitchFamily="34" charset="-128"/>
              </a:rPr>
              <a:t> </a:t>
            </a:r>
            <a:r>
              <a:rPr kumimoji="0" lang="en-US" b="0" i="0" u="none" strike="noStrike" cap="none" normalizeH="0" baseline="0" dirty="0" err="1" smtClean="0">
                <a:ln>
                  <a:noFill/>
                </a:ln>
                <a:solidFill>
                  <a:srgbClr val="000000"/>
                </a:solidFill>
                <a:effectLst/>
                <a:latin typeface="Arial Unicode MS" panose="020B0604020202020204" pitchFamily="34" charset="-128"/>
              </a:rPr>
              <a:t>args</a:t>
            </a:r>
            <a:r>
              <a:rPr kumimoji="0" lang="en-US" b="0" i="0" u="none" strike="noStrike" cap="none" normalizeH="0" baseline="0" dirty="0" smtClean="0">
                <a:ln>
                  <a:noFill/>
                </a:ln>
                <a:solidFill>
                  <a:srgbClr val="666600"/>
                </a:solidFill>
                <a:effectLst/>
                <a:latin typeface="Arial Unicode MS" panose="020B0604020202020204" pitchFamily="34" charset="-128"/>
              </a:rPr>
              <a:t>[]){</a:t>
            </a:r>
            <a:r>
              <a:rPr kumimoji="0" lang="en-US"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Arial Unicode MS" panose="020B0604020202020204" pitchFamily="34" charset="-128"/>
              </a:rPr>
              <a:t> </a:t>
            </a:r>
            <a:r>
              <a:rPr lang="en-US" dirty="0" smtClean="0">
                <a:solidFill>
                  <a:srgbClr val="000000"/>
                </a:solidFill>
                <a:latin typeface="Arial Unicode MS" panose="020B0604020202020204" pitchFamily="34" charset="-128"/>
              </a:rPr>
              <a:t>       </a:t>
            </a:r>
            <a:r>
              <a:rPr kumimoji="0" lang="en-US" b="0" i="0" u="none" strike="noStrike" cap="none" normalizeH="0" baseline="0" dirty="0" smtClean="0">
                <a:ln>
                  <a:noFill/>
                </a:ln>
                <a:solidFill>
                  <a:srgbClr val="7F0055"/>
                </a:solidFill>
                <a:effectLst/>
                <a:latin typeface="Arial Unicode MS" panose="020B0604020202020204" pitchFamily="34" charset="-128"/>
              </a:rPr>
              <a:t>Animal</a:t>
            </a:r>
            <a:r>
              <a:rPr kumimoji="0" lang="en-US" b="0" i="0" u="none" strike="noStrike" cap="none" normalizeH="0" baseline="0" dirty="0" smtClean="0">
                <a:ln>
                  <a:noFill/>
                </a:ln>
                <a:solidFill>
                  <a:srgbClr val="000000"/>
                </a:solidFill>
                <a:effectLst/>
                <a:latin typeface="Arial Unicode MS" panose="020B0604020202020204" pitchFamily="34" charset="-128"/>
              </a:rPr>
              <a:t> a </a:t>
            </a:r>
            <a:r>
              <a:rPr kumimoji="0" lang="en-US" b="0" i="0" u="none" strike="noStrike" cap="none" normalizeH="0" baseline="0" dirty="0" smtClean="0">
                <a:ln>
                  <a:noFill/>
                </a:ln>
                <a:solidFill>
                  <a:srgbClr val="666600"/>
                </a:solidFill>
                <a:effectLst/>
                <a:latin typeface="Arial Unicode MS" panose="020B0604020202020204" pitchFamily="34" charset="-128"/>
              </a:rPr>
              <a:t>=</a:t>
            </a:r>
            <a:r>
              <a:rPr kumimoji="0" lang="en-US" b="0" i="0" u="none" strike="noStrike" cap="none" normalizeH="0" baseline="0" dirty="0" smtClean="0">
                <a:ln>
                  <a:noFill/>
                </a:ln>
                <a:solidFill>
                  <a:srgbClr val="000000"/>
                </a:solidFill>
                <a:effectLst/>
                <a:latin typeface="Arial Unicode MS" panose="020B0604020202020204" pitchFamily="34" charset="-128"/>
              </a:rPr>
              <a:t> </a:t>
            </a:r>
            <a:r>
              <a:rPr kumimoji="0" lang="en-US" b="0" i="0" u="none" strike="noStrike" cap="none" normalizeH="0" baseline="0" dirty="0" smtClean="0">
                <a:ln>
                  <a:noFill/>
                </a:ln>
                <a:solidFill>
                  <a:srgbClr val="000088"/>
                </a:solidFill>
                <a:effectLst/>
                <a:latin typeface="Arial Unicode MS" panose="020B0604020202020204" pitchFamily="34" charset="-128"/>
              </a:rPr>
              <a:t>new</a:t>
            </a:r>
            <a:r>
              <a:rPr kumimoji="0" lang="en-US" b="0" i="0" u="none" strike="noStrike" cap="none" normalizeH="0" baseline="0" dirty="0" smtClean="0">
                <a:ln>
                  <a:noFill/>
                </a:ln>
                <a:solidFill>
                  <a:srgbClr val="000000"/>
                </a:solidFill>
                <a:effectLst/>
                <a:latin typeface="Arial Unicode MS" panose="020B0604020202020204" pitchFamily="34" charset="-128"/>
              </a:rPr>
              <a:t> </a:t>
            </a:r>
            <a:r>
              <a:rPr kumimoji="0" lang="en-US" b="0" i="0" u="none" strike="noStrike" cap="none" normalizeH="0" baseline="0" dirty="0" smtClean="0">
                <a:ln>
                  <a:noFill/>
                </a:ln>
                <a:solidFill>
                  <a:srgbClr val="7F0055"/>
                </a:solidFill>
                <a:effectLst/>
                <a:latin typeface="Arial Unicode MS" panose="020B0604020202020204" pitchFamily="34" charset="-128"/>
              </a:rPr>
              <a:t>Animal</a:t>
            </a:r>
            <a:r>
              <a:rPr kumimoji="0" lang="en-US" b="0" i="0" u="none" strike="noStrike" cap="none" normalizeH="0" baseline="0" dirty="0" smtClean="0">
                <a:ln>
                  <a:noFill/>
                </a:ln>
                <a:solidFill>
                  <a:srgbClr val="666600"/>
                </a:solidFill>
                <a:effectLst/>
                <a:latin typeface="Arial Unicode MS" panose="020B0604020202020204" pitchFamily="34" charset="-128"/>
              </a:rPr>
              <a:t>();</a:t>
            </a:r>
            <a:r>
              <a:rPr kumimoji="0" lang="en-US"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Arial Unicode MS" panose="020B0604020202020204" pitchFamily="34" charset="-128"/>
              </a:rPr>
              <a:t> </a:t>
            </a:r>
            <a:r>
              <a:rPr lang="en-US" dirty="0" smtClean="0">
                <a:solidFill>
                  <a:srgbClr val="000000"/>
                </a:solidFill>
                <a:latin typeface="Arial Unicode MS" panose="020B0604020202020204" pitchFamily="34" charset="-128"/>
              </a:rPr>
              <a:t>       </a:t>
            </a:r>
            <a:r>
              <a:rPr kumimoji="0" lang="en-US" b="0" i="0" u="none" strike="noStrike" cap="none" normalizeH="0" baseline="0" dirty="0" smtClean="0">
                <a:ln>
                  <a:noFill/>
                </a:ln>
                <a:solidFill>
                  <a:srgbClr val="7F0055"/>
                </a:solidFill>
                <a:effectLst/>
                <a:latin typeface="Arial Unicode MS" panose="020B0604020202020204" pitchFamily="34" charset="-128"/>
              </a:rPr>
              <a:t>Mammal</a:t>
            </a:r>
            <a:r>
              <a:rPr kumimoji="0" lang="en-US" b="0" i="0" u="none" strike="noStrike" cap="none" normalizeH="0" baseline="0" dirty="0" smtClean="0">
                <a:ln>
                  <a:noFill/>
                </a:ln>
                <a:solidFill>
                  <a:srgbClr val="000000"/>
                </a:solidFill>
                <a:effectLst/>
                <a:latin typeface="Arial Unicode MS" panose="020B0604020202020204" pitchFamily="34" charset="-128"/>
              </a:rPr>
              <a:t> m </a:t>
            </a:r>
            <a:r>
              <a:rPr kumimoji="0" lang="en-US" b="0" i="0" u="none" strike="noStrike" cap="none" normalizeH="0" baseline="0" dirty="0" smtClean="0">
                <a:ln>
                  <a:noFill/>
                </a:ln>
                <a:solidFill>
                  <a:srgbClr val="666600"/>
                </a:solidFill>
                <a:effectLst/>
                <a:latin typeface="Arial Unicode MS" panose="020B0604020202020204" pitchFamily="34" charset="-128"/>
              </a:rPr>
              <a:t>=</a:t>
            </a:r>
            <a:r>
              <a:rPr kumimoji="0" lang="en-US" b="0" i="0" u="none" strike="noStrike" cap="none" normalizeH="0" baseline="0" dirty="0" smtClean="0">
                <a:ln>
                  <a:noFill/>
                </a:ln>
                <a:solidFill>
                  <a:srgbClr val="000000"/>
                </a:solidFill>
                <a:effectLst/>
                <a:latin typeface="Arial Unicode MS" panose="020B0604020202020204" pitchFamily="34" charset="-128"/>
              </a:rPr>
              <a:t> </a:t>
            </a:r>
            <a:r>
              <a:rPr kumimoji="0" lang="en-US" b="0" i="0" u="none" strike="noStrike" cap="none" normalizeH="0" baseline="0" dirty="0" smtClean="0">
                <a:ln>
                  <a:noFill/>
                </a:ln>
                <a:solidFill>
                  <a:srgbClr val="000088"/>
                </a:solidFill>
                <a:effectLst/>
                <a:latin typeface="Arial Unicode MS" panose="020B0604020202020204" pitchFamily="34" charset="-128"/>
              </a:rPr>
              <a:t>new</a:t>
            </a:r>
            <a:r>
              <a:rPr kumimoji="0" lang="en-US" b="0" i="0" u="none" strike="noStrike" cap="none" normalizeH="0" baseline="0" dirty="0" smtClean="0">
                <a:ln>
                  <a:noFill/>
                </a:ln>
                <a:solidFill>
                  <a:srgbClr val="000000"/>
                </a:solidFill>
                <a:effectLst/>
                <a:latin typeface="Arial Unicode MS" panose="020B0604020202020204" pitchFamily="34" charset="-128"/>
              </a:rPr>
              <a:t> </a:t>
            </a:r>
            <a:r>
              <a:rPr kumimoji="0" lang="en-US" b="0" i="0" u="none" strike="noStrike" cap="none" normalizeH="0" baseline="0" dirty="0" smtClean="0">
                <a:ln>
                  <a:noFill/>
                </a:ln>
                <a:solidFill>
                  <a:srgbClr val="7F0055"/>
                </a:solidFill>
                <a:effectLst/>
                <a:latin typeface="Arial Unicode MS" panose="020B0604020202020204" pitchFamily="34" charset="-128"/>
              </a:rPr>
              <a:t>Mammal</a:t>
            </a:r>
            <a:r>
              <a:rPr kumimoji="0" lang="en-US" b="0" i="0" u="none" strike="noStrike" cap="none" normalizeH="0" baseline="0" dirty="0" smtClean="0">
                <a:ln>
                  <a:noFill/>
                </a:ln>
                <a:solidFill>
                  <a:srgbClr val="666600"/>
                </a:solidFill>
                <a:effectLst/>
                <a:latin typeface="Arial Unicode MS" panose="020B0604020202020204" pitchFamily="34" charset="-128"/>
              </a:rPr>
              <a:t>();</a:t>
            </a:r>
            <a:r>
              <a:rPr kumimoji="0" lang="en-US"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Arial Unicode MS" panose="020B0604020202020204" pitchFamily="34" charset="-128"/>
              </a:rPr>
              <a:t> </a:t>
            </a:r>
            <a:r>
              <a:rPr lang="en-US" dirty="0" smtClean="0">
                <a:solidFill>
                  <a:srgbClr val="000000"/>
                </a:solidFill>
                <a:latin typeface="Arial Unicode MS" panose="020B0604020202020204" pitchFamily="34" charset="-128"/>
              </a:rPr>
              <a:t>       </a:t>
            </a:r>
            <a:r>
              <a:rPr kumimoji="0" lang="en-US" b="0" i="0" u="none" strike="noStrike" cap="none" normalizeH="0" baseline="0" dirty="0" smtClean="0">
                <a:ln>
                  <a:noFill/>
                </a:ln>
                <a:solidFill>
                  <a:srgbClr val="7F0055"/>
                </a:solidFill>
                <a:effectLst/>
                <a:latin typeface="Arial Unicode MS" panose="020B0604020202020204" pitchFamily="34" charset="-128"/>
              </a:rPr>
              <a:t>Dog</a:t>
            </a:r>
            <a:r>
              <a:rPr kumimoji="0" lang="en-US" b="0" i="0" u="none" strike="noStrike" cap="none" normalizeH="0" baseline="0" dirty="0" smtClean="0">
                <a:ln>
                  <a:noFill/>
                </a:ln>
                <a:solidFill>
                  <a:srgbClr val="000000"/>
                </a:solidFill>
                <a:effectLst/>
                <a:latin typeface="Arial Unicode MS" panose="020B0604020202020204" pitchFamily="34" charset="-128"/>
              </a:rPr>
              <a:t> d </a:t>
            </a:r>
            <a:r>
              <a:rPr kumimoji="0" lang="en-US" b="0" i="0" u="none" strike="noStrike" cap="none" normalizeH="0" baseline="0" dirty="0" smtClean="0">
                <a:ln>
                  <a:noFill/>
                </a:ln>
                <a:solidFill>
                  <a:srgbClr val="666600"/>
                </a:solidFill>
                <a:effectLst/>
                <a:latin typeface="Arial Unicode MS" panose="020B0604020202020204" pitchFamily="34" charset="-128"/>
              </a:rPr>
              <a:t>=</a:t>
            </a:r>
            <a:r>
              <a:rPr kumimoji="0" lang="en-US" b="0" i="0" u="none" strike="noStrike" cap="none" normalizeH="0" baseline="0" dirty="0" smtClean="0">
                <a:ln>
                  <a:noFill/>
                </a:ln>
                <a:solidFill>
                  <a:srgbClr val="000000"/>
                </a:solidFill>
                <a:effectLst/>
                <a:latin typeface="Arial Unicode MS" panose="020B0604020202020204" pitchFamily="34" charset="-128"/>
              </a:rPr>
              <a:t> </a:t>
            </a:r>
            <a:r>
              <a:rPr kumimoji="0" lang="en-US" b="0" i="0" u="none" strike="noStrike" cap="none" normalizeH="0" baseline="0" dirty="0" smtClean="0">
                <a:ln>
                  <a:noFill/>
                </a:ln>
                <a:solidFill>
                  <a:srgbClr val="000088"/>
                </a:solidFill>
                <a:effectLst/>
                <a:latin typeface="Arial Unicode MS" panose="020B0604020202020204" pitchFamily="34" charset="-128"/>
              </a:rPr>
              <a:t>new</a:t>
            </a:r>
            <a:r>
              <a:rPr kumimoji="0" lang="en-US" b="0" i="0" u="none" strike="noStrike" cap="none" normalizeH="0" baseline="0" dirty="0" smtClean="0">
                <a:ln>
                  <a:noFill/>
                </a:ln>
                <a:solidFill>
                  <a:srgbClr val="000000"/>
                </a:solidFill>
                <a:effectLst/>
                <a:latin typeface="Arial Unicode MS" panose="020B0604020202020204" pitchFamily="34" charset="-128"/>
              </a:rPr>
              <a:t> </a:t>
            </a:r>
            <a:r>
              <a:rPr kumimoji="0" lang="en-US" b="0" i="0" u="none" strike="noStrike" cap="none" normalizeH="0" baseline="0" dirty="0" smtClean="0">
                <a:ln>
                  <a:noFill/>
                </a:ln>
                <a:solidFill>
                  <a:srgbClr val="7F0055"/>
                </a:solidFill>
                <a:effectLst/>
                <a:latin typeface="Arial Unicode MS" panose="020B0604020202020204" pitchFamily="34" charset="-128"/>
              </a:rPr>
              <a:t>Dog</a:t>
            </a:r>
            <a:r>
              <a:rPr kumimoji="0" lang="en-US" b="0" i="0" u="none" strike="noStrike" cap="none" normalizeH="0" baseline="0" dirty="0" smtClean="0">
                <a:ln>
                  <a:noFill/>
                </a:ln>
                <a:solidFill>
                  <a:srgbClr val="666600"/>
                </a:solidFill>
                <a:effectLst/>
                <a:latin typeface="Arial Unicode MS" panose="020B0604020202020204" pitchFamily="34" charset="-128"/>
              </a:rPr>
              <a:t>();</a:t>
            </a:r>
            <a:r>
              <a:rPr kumimoji="0" lang="en-US"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Arial Unicode MS" panose="020B0604020202020204" pitchFamily="34" charset="-128"/>
              </a:rPr>
              <a:t> </a:t>
            </a:r>
            <a:r>
              <a:rPr lang="en-US" dirty="0" smtClean="0">
                <a:solidFill>
                  <a:srgbClr val="000000"/>
                </a:solidFill>
                <a:latin typeface="Arial Unicode MS" panose="020B0604020202020204" pitchFamily="34" charset="-128"/>
              </a:rPr>
              <a:t>       </a:t>
            </a:r>
            <a:r>
              <a:rPr kumimoji="0" lang="en-US" b="0" i="0" u="none" strike="noStrike" cap="none" normalizeH="0" baseline="0" dirty="0" err="1" smtClean="0">
                <a:ln>
                  <a:noFill/>
                </a:ln>
                <a:solidFill>
                  <a:srgbClr val="7F0055"/>
                </a:solidFill>
                <a:effectLst/>
                <a:latin typeface="Arial Unicode MS" panose="020B0604020202020204" pitchFamily="34" charset="-128"/>
              </a:rPr>
              <a:t>System</a:t>
            </a:r>
            <a:r>
              <a:rPr kumimoji="0" lang="en-US" b="0" i="0" u="none" strike="noStrike" cap="none" normalizeH="0" baseline="0" dirty="0" err="1" smtClean="0">
                <a:ln>
                  <a:noFill/>
                </a:ln>
                <a:solidFill>
                  <a:srgbClr val="666600"/>
                </a:solidFill>
                <a:effectLst/>
                <a:latin typeface="Arial Unicode MS" panose="020B0604020202020204" pitchFamily="34" charset="-128"/>
              </a:rPr>
              <a:t>.</a:t>
            </a:r>
            <a:r>
              <a:rPr kumimoji="0" lang="en-US" b="0" i="0" u="none" strike="noStrike" cap="none" normalizeH="0" baseline="0" dirty="0" err="1" smtClean="0">
                <a:ln>
                  <a:noFill/>
                </a:ln>
                <a:solidFill>
                  <a:srgbClr val="000088"/>
                </a:solidFill>
                <a:effectLst/>
                <a:latin typeface="Arial Unicode MS" panose="020B0604020202020204" pitchFamily="34" charset="-128"/>
              </a:rPr>
              <a:t>out</a:t>
            </a:r>
            <a:r>
              <a:rPr kumimoji="0" lang="en-US" b="0" i="0" u="none" strike="noStrike" cap="none" normalizeH="0" baseline="0" dirty="0" err="1" smtClean="0">
                <a:ln>
                  <a:noFill/>
                </a:ln>
                <a:solidFill>
                  <a:srgbClr val="666600"/>
                </a:solidFill>
                <a:effectLst/>
                <a:latin typeface="Arial Unicode MS" panose="020B0604020202020204" pitchFamily="34" charset="-128"/>
              </a:rPr>
              <a:t>.</a:t>
            </a:r>
            <a:r>
              <a:rPr kumimoji="0" lang="en-US" b="0" i="0" u="none" strike="noStrike" cap="none" normalizeH="0" baseline="0" dirty="0" err="1" smtClean="0">
                <a:ln>
                  <a:noFill/>
                </a:ln>
                <a:solidFill>
                  <a:srgbClr val="000000"/>
                </a:solidFill>
                <a:effectLst/>
                <a:latin typeface="Arial Unicode MS" panose="020B0604020202020204" pitchFamily="34" charset="-128"/>
              </a:rPr>
              <a:t>println</a:t>
            </a:r>
            <a:r>
              <a:rPr kumimoji="0" lang="en-US" b="0" i="0" u="none" strike="noStrike" cap="none" normalizeH="0" baseline="0" dirty="0" smtClean="0">
                <a:ln>
                  <a:noFill/>
                </a:ln>
                <a:solidFill>
                  <a:srgbClr val="666600"/>
                </a:solidFill>
                <a:effectLst/>
                <a:latin typeface="Arial Unicode MS" panose="020B0604020202020204" pitchFamily="34" charset="-128"/>
              </a:rPr>
              <a:t>(</a:t>
            </a:r>
            <a:r>
              <a:rPr kumimoji="0" lang="en-US" b="0" i="0" u="none" strike="noStrike" cap="none" normalizeH="0" baseline="0" dirty="0" smtClean="0">
                <a:ln>
                  <a:noFill/>
                </a:ln>
                <a:solidFill>
                  <a:srgbClr val="000000"/>
                </a:solidFill>
                <a:effectLst/>
                <a:latin typeface="Arial Unicode MS" panose="020B0604020202020204" pitchFamily="34" charset="-128"/>
              </a:rPr>
              <a:t>m </a:t>
            </a:r>
            <a:r>
              <a:rPr kumimoji="0" lang="en-US" b="0" i="0" u="none" strike="noStrike" cap="none" normalizeH="0" baseline="0" dirty="0" err="1" smtClean="0">
                <a:ln>
                  <a:noFill/>
                </a:ln>
                <a:solidFill>
                  <a:srgbClr val="000088"/>
                </a:solidFill>
                <a:effectLst/>
                <a:latin typeface="Arial Unicode MS" panose="020B0604020202020204" pitchFamily="34" charset="-128"/>
              </a:rPr>
              <a:t>instanceof</a:t>
            </a:r>
            <a:r>
              <a:rPr kumimoji="0" lang="en-US" b="0" i="0" u="none" strike="noStrike" cap="none" normalizeH="0" baseline="0" dirty="0" smtClean="0">
                <a:ln>
                  <a:noFill/>
                </a:ln>
                <a:solidFill>
                  <a:srgbClr val="000000"/>
                </a:solidFill>
                <a:effectLst/>
                <a:latin typeface="Arial Unicode MS" panose="020B0604020202020204" pitchFamily="34" charset="-128"/>
              </a:rPr>
              <a:t> </a:t>
            </a:r>
            <a:r>
              <a:rPr kumimoji="0" lang="en-US" b="0" i="0" u="none" strike="noStrike" cap="none" normalizeH="0" baseline="0" dirty="0" smtClean="0">
                <a:ln>
                  <a:noFill/>
                </a:ln>
                <a:solidFill>
                  <a:srgbClr val="7F0055"/>
                </a:solidFill>
                <a:effectLst/>
                <a:latin typeface="Arial Unicode MS" panose="020B0604020202020204" pitchFamily="34" charset="-128"/>
              </a:rPr>
              <a:t>Animal</a:t>
            </a:r>
            <a:r>
              <a:rPr kumimoji="0" lang="en-US" b="0" i="0" u="none" strike="noStrike" cap="none" normalizeH="0" baseline="0" dirty="0" smtClean="0">
                <a:ln>
                  <a:noFill/>
                </a:ln>
                <a:solidFill>
                  <a:srgbClr val="666600"/>
                </a:solidFill>
                <a:effectLst/>
                <a:latin typeface="Arial Unicode MS" panose="020B0604020202020204" pitchFamily="34" charset="-128"/>
              </a:rPr>
              <a:t>);</a:t>
            </a:r>
            <a:r>
              <a:rPr kumimoji="0" lang="en-US"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Arial Unicode MS" panose="020B0604020202020204" pitchFamily="34" charset="-128"/>
              </a:rPr>
              <a:t> </a:t>
            </a:r>
            <a:r>
              <a:rPr lang="en-US" dirty="0" smtClean="0">
                <a:solidFill>
                  <a:srgbClr val="000000"/>
                </a:solidFill>
                <a:latin typeface="Arial Unicode MS" panose="020B0604020202020204" pitchFamily="34" charset="-128"/>
              </a:rPr>
              <a:t>       </a:t>
            </a:r>
            <a:r>
              <a:rPr kumimoji="0" lang="en-US" b="0" i="0" u="none" strike="noStrike" cap="none" normalizeH="0" baseline="0" dirty="0" err="1" smtClean="0">
                <a:ln>
                  <a:noFill/>
                </a:ln>
                <a:solidFill>
                  <a:srgbClr val="7F0055"/>
                </a:solidFill>
                <a:effectLst/>
                <a:latin typeface="Arial Unicode MS" panose="020B0604020202020204" pitchFamily="34" charset="-128"/>
              </a:rPr>
              <a:t>System</a:t>
            </a:r>
            <a:r>
              <a:rPr kumimoji="0" lang="en-US" b="0" i="0" u="none" strike="noStrike" cap="none" normalizeH="0" baseline="0" dirty="0" err="1" smtClean="0">
                <a:ln>
                  <a:noFill/>
                </a:ln>
                <a:solidFill>
                  <a:srgbClr val="666600"/>
                </a:solidFill>
                <a:effectLst/>
                <a:latin typeface="Arial Unicode MS" panose="020B0604020202020204" pitchFamily="34" charset="-128"/>
              </a:rPr>
              <a:t>.</a:t>
            </a:r>
            <a:r>
              <a:rPr kumimoji="0" lang="en-US" b="0" i="0" u="none" strike="noStrike" cap="none" normalizeH="0" baseline="0" dirty="0" err="1" smtClean="0">
                <a:ln>
                  <a:noFill/>
                </a:ln>
                <a:solidFill>
                  <a:srgbClr val="000088"/>
                </a:solidFill>
                <a:effectLst/>
                <a:latin typeface="Arial Unicode MS" panose="020B0604020202020204" pitchFamily="34" charset="-128"/>
              </a:rPr>
              <a:t>out</a:t>
            </a:r>
            <a:r>
              <a:rPr kumimoji="0" lang="en-US" b="0" i="0" u="none" strike="noStrike" cap="none" normalizeH="0" baseline="0" dirty="0" err="1" smtClean="0">
                <a:ln>
                  <a:noFill/>
                </a:ln>
                <a:solidFill>
                  <a:srgbClr val="666600"/>
                </a:solidFill>
                <a:effectLst/>
                <a:latin typeface="Arial Unicode MS" panose="020B0604020202020204" pitchFamily="34" charset="-128"/>
              </a:rPr>
              <a:t>.</a:t>
            </a:r>
            <a:r>
              <a:rPr kumimoji="0" lang="en-US" b="0" i="0" u="none" strike="noStrike" cap="none" normalizeH="0" baseline="0" dirty="0" err="1" smtClean="0">
                <a:ln>
                  <a:noFill/>
                </a:ln>
                <a:solidFill>
                  <a:srgbClr val="000000"/>
                </a:solidFill>
                <a:effectLst/>
                <a:latin typeface="Arial Unicode MS" panose="020B0604020202020204" pitchFamily="34" charset="-128"/>
              </a:rPr>
              <a:t>println</a:t>
            </a:r>
            <a:r>
              <a:rPr kumimoji="0" lang="en-US" b="0" i="0" u="none" strike="noStrike" cap="none" normalizeH="0" baseline="0" dirty="0" smtClean="0">
                <a:ln>
                  <a:noFill/>
                </a:ln>
                <a:solidFill>
                  <a:srgbClr val="666600"/>
                </a:solidFill>
                <a:effectLst/>
                <a:latin typeface="Arial Unicode MS" panose="020B0604020202020204" pitchFamily="34" charset="-128"/>
              </a:rPr>
              <a:t>(</a:t>
            </a:r>
            <a:r>
              <a:rPr kumimoji="0" lang="en-US" b="0" i="0" u="none" strike="noStrike" cap="none" normalizeH="0" baseline="0" dirty="0" smtClean="0">
                <a:ln>
                  <a:noFill/>
                </a:ln>
                <a:solidFill>
                  <a:srgbClr val="000000"/>
                </a:solidFill>
                <a:effectLst/>
                <a:latin typeface="Arial Unicode MS" panose="020B0604020202020204" pitchFamily="34" charset="-128"/>
              </a:rPr>
              <a:t>d </a:t>
            </a:r>
            <a:r>
              <a:rPr kumimoji="0" lang="en-US" b="0" i="0" u="none" strike="noStrike" cap="none" normalizeH="0" baseline="0" dirty="0" err="1" smtClean="0">
                <a:ln>
                  <a:noFill/>
                </a:ln>
                <a:solidFill>
                  <a:srgbClr val="000088"/>
                </a:solidFill>
                <a:effectLst/>
                <a:latin typeface="Arial Unicode MS" panose="020B0604020202020204" pitchFamily="34" charset="-128"/>
              </a:rPr>
              <a:t>instanceof</a:t>
            </a:r>
            <a:r>
              <a:rPr kumimoji="0" lang="en-US" b="0" i="0" u="none" strike="noStrike" cap="none" normalizeH="0" baseline="0" dirty="0" smtClean="0">
                <a:ln>
                  <a:noFill/>
                </a:ln>
                <a:solidFill>
                  <a:srgbClr val="000000"/>
                </a:solidFill>
                <a:effectLst/>
                <a:latin typeface="Arial Unicode MS" panose="020B0604020202020204" pitchFamily="34" charset="-128"/>
              </a:rPr>
              <a:t> </a:t>
            </a:r>
            <a:r>
              <a:rPr kumimoji="0" lang="en-US" b="0" i="0" u="none" strike="noStrike" cap="none" normalizeH="0" baseline="0" dirty="0" smtClean="0">
                <a:ln>
                  <a:noFill/>
                </a:ln>
                <a:solidFill>
                  <a:srgbClr val="7F0055"/>
                </a:solidFill>
                <a:effectLst/>
                <a:latin typeface="Arial Unicode MS" panose="020B0604020202020204" pitchFamily="34" charset="-128"/>
              </a:rPr>
              <a:t>Mammal</a:t>
            </a:r>
            <a:r>
              <a:rPr kumimoji="0" lang="en-US" b="0" i="0" u="none" strike="noStrike" cap="none" normalizeH="0" baseline="0" dirty="0" smtClean="0">
                <a:ln>
                  <a:noFill/>
                </a:ln>
                <a:solidFill>
                  <a:srgbClr val="666600"/>
                </a:solidFill>
                <a:effectLst/>
                <a:latin typeface="Arial Unicode MS" panose="020B0604020202020204" pitchFamily="34" charset="-128"/>
              </a:rPr>
              <a:t>);</a:t>
            </a:r>
            <a:r>
              <a:rPr kumimoji="0" lang="en-US"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Arial Unicode MS" panose="020B0604020202020204" pitchFamily="34" charset="-128"/>
              </a:rPr>
              <a:t> </a:t>
            </a:r>
            <a:r>
              <a:rPr lang="en-US" dirty="0" smtClean="0">
                <a:solidFill>
                  <a:srgbClr val="000000"/>
                </a:solidFill>
                <a:latin typeface="Arial Unicode MS" panose="020B0604020202020204" pitchFamily="34" charset="-128"/>
              </a:rPr>
              <a:t>       </a:t>
            </a:r>
            <a:r>
              <a:rPr kumimoji="0" lang="en-US" b="0" i="0" u="none" strike="noStrike" cap="none" normalizeH="0" baseline="0" dirty="0" err="1" smtClean="0">
                <a:ln>
                  <a:noFill/>
                </a:ln>
                <a:solidFill>
                  <a:srgbClr val="7F0055"/>
                </a:solidFill>
                <a:effectLst/>
                <a:latin typeface="Arial Unicode MS" panose="020B0604020202020204" pitchFamily="34" charset="-128"/>
              </a:rPr>
              <a:t>System</a:t>
            </a:r>
            <a:r>
              <a:rPr kumimoji="0" lang="en-US" b="0" i="0" u="none" strike="noStrike" cap="none" normalizeH="0" baseline="0" dirty="0" err="1" smtClean="0">
                <a:ln>
                  <a:noFill/>
                </a:ln>
                <a:solidFill>
                  <a:srgbClr val="666600"/>
                </a:solidFill>
                <a:effectLst/>
                <a:latin typeface="Arial Unicode MS" panose="020B0604020202020204" pitchFamily="34" charset="-128"/>
              </a:rPr>
              <a:t>.</a:t>
            </a:r>
            <a:r>
              <a:rPr kumimoji="0" lang="en-US" b="0" i="0" u="none" strike="noStrike" cap="none" normalizeH="0" baseline="0" dirty="0" err="1" smtClean="0">
                <a:ln>
                  <a:noFill/>
                </a:ln>
                <a:solidFill>
                  <a:srgbClr val="000088"/>
                </a:solidFill>
                <a:effectLst/>
                <a:latin typeface="Arial Unicode MS" panose="020B0604020202020204" pitchFamily="34" charset="-128"/>
              </a:rPr>
              <a:t>out</a:t>
            </a:r>
            <a:r>
              <a:rPr kumimoji="0" lang="en-US" b="0" i="0" u="none" strike="noStrike" cap="none" normalizeH="0" baseline="0" dirty="0" err="1" smtClean="0">
                <a:ln>
                  <a:noFill/>
                </a:ln>
                <a:solidFill>
                  <a:srgbClr val="666600"/>
                </a:solidFill>
                <a:effectLst/>
                <a:latin typeface="Arial Unicode MS" panose="020B0604020202020204" pitchFamily="34" charset="-128"/>
              </a:rPr>
              <a:t>.</a:t>
            </a:r>
            <a:r>
              <a:rPr kumimoji="0" lang="en-US" b="0" i="0" u="none" strike="noStrike" cap="none" normalizeH="0" baseline="0" dirty="0" err="1" smtClean="0">
                <a:ln>
                  <a:noFill/>
                </a:ln>
                <a:solidFill>
                  <a:srgbClr val="000000"/>
                </a:solidFill>
                <a:effectLst/>
                <a:latin typeface="Arial Unicode MS" panose="020B0604020202020204" pitchFamily="34" charset="-128"/>
              </a:rPr>
              <a:t>println</a:t>
            </a:r>
            <a:r>
              <a:rPr kumimoji="0" lang="en-US" b="0" i="0" u="none" strike="noStrike" cap="none" normalizeH="0" baseline="0" dirty="0" smtClean="0">
                <a:ln>
                  <a:noFill/>
                </a:ln>
                <a:solidFill>
                  <a:srgbClr val="666600"/>
                </a:solidFill>
                <a:effectLst/>
                <a:latin typeface="Arial Unicode MS" panose="020B0604020202020204" pitchFamily="34" charset="-128"/>
              </a:rPr>
              <a:t>(</a:t>
            </a:r>
            <a:r>
              <a:rPr kumimoji="0" lang="en-US" b="0" i="0" u="none" strike="noStrike" cap="none" normalizeH="0" baseline="0" dirty="0" smtClean="0">
                <a:ln>
                  <a:noFill/>
                </a:ln>
                <a:solidFill>
                  <a:srgbClr val="000000"/>
                </a:solidFill>
                <a:effectLst/>
                <a:latin typeface="Arial Unicode MS" panose="020B0604020202020204" pitchFamily="34" charset="-128"/>
              </a:rPr>
              <a:t>d </a:t>
            </a:r>
            <a:r>
              <a:rPr kumimoji="0" lang="en-US" b="0" i="0" u="none" strike="noStrike" cap="none" normalizeH="0" baseline="0" dirty="0" err="1" smtClean="0">
                <a:ln>
                  <a:noFill/>
                </a:ln>
                <a:solidFill>
                  <a:srgbClr val="000088"/>
                </a:solidFill>
                <a:effectLst/>
                <a:latin typeface="Arial Unicode MS" panose="020B0604020202020204" pitchFamily="34" charset="-128"/>
              </a:rPr>
              <a:t>instanceof</a:t>
            </a:r>
            <a:r>
              <a:rPr kumimoji="0" lang="en-US" b="0" i="0" u="none" strike="noStrike" cap="none" normalizeH="0" baseline="0" dirty="0" smtClean="0">
                <a:ln>
                  <a:noFill/>
                </a:ln>
                <a:solidFill>
                  <a:srgbClr val="000000"/>
                </a:solidFill>
                <a:effectLst/>
                <a:latin typeface="Arial Unicode MS" panose="020B0604020202020204" pitchFamily="34" charset="-128"/>
              </a:rPr>
              <a:t> </a:t>
            </a:r>
            <a:r>
              <a:rPr kumimoji="0" lang="en-US" b="0" i="0" u="none" strike="noStrike" cap="none" normalizeH="0" baseline="0" dirty="0" smtClean="0">
                <a:ln>
                  <a:noFill/>
                </a:ln>
                <a:solidFill>
                  <a:srgbClr val="7F0055"/>
                </a:solidFill>
                <a:effectLst/>
                <a:latin typeface="Arial Unicode MS" panose="020B0604020202020204" pitchFamily="34" charset="-128"/>
              </a:rPr>
              <a:t>Animal</a:t>
            </a:r>
            <a:r>
              <a:rPr kumimoji="0" lang="en-US" b="0" i="0" u="none" strike="noStrike" cap="none" normalizeH="0" baseline="0" dirty="0" smtClean="0">
                <a:ln>
                  <a:noFill/>
                </a:ln>
                <a:solidFill>
                  <a:srgbClr val="666600"/>
                </a:solidFill>
                <a:effectLst/>
                <a:latin typeface="Arial Unicode MS" panose="020B0604020202020204" pitchFamily="34" charset="-128"/>
              </a:rPr>
              <a:t>);</a:t>
            </a:r>
            <a:r>
              <a:rPr kumimoji="0" lang="en-US"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Arial Unicode MS" panose="020B0604020202020204" pitchFamily="34" charset="-128"/>
              </a:rPr>
              <a:t> </a:t>
            </a:r>
            <a:r>
              <a:rPr lang="en-US" dirty="0" smtClean="0">
                <a:solidFill>
                  <a:srgbClr val="000000"/>
                </a:solidFill>
                <a:latin typeface="Arial Unicode MS" panose="020B0604020202020204" pitchFamily="34" charset="-128"/>
              </a:rPr>
              <a:t>   </a:t>
            </a:r>
            <a:r>
              <a:rPr kumimoji="0" lang="en-US" b="0" i="0" u="none" strike="noStrike" cap="none" normalizeH="0" baseline="0" dirty="0" smtClean="0">
                <a:ln>
                  <a:noFill/>
                </a:ln>
                <a:solidFill>
                  <a:srgbClr val="666600"/>
                </a:solidFill>
                <a:effectLst/>
                <a:latin typeface="Arial Unicode MS" panose="020B0604020202020204" pitchFamily="34" charset="-128"/>
              </a:rPr>
              <a:t>}</a:t>
            </a:r>
            <a:r>
              <a:rPr kumimoji="0" lang="en-US"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666600"/>
                </a:solidFill>
                <a:effectLst/>
                <a:latin typeface="Arial Unicode MS" panose="020B0604020202020204" pitchFamily="34" charset="-128"/>
              </a:rPr>
              <a:t>}</a:t>
            </a:r>
            <a:r>
              <a:rPr kumimoji="0" lang="en-US" sz="1200" b="0" i="0" u="none" strike="noStrike" cap="none" normalizeH="0" baseline="0" dirty="0" smtClean="0">
                <a:ln>
                  <a:noFill/>
                </a:ln>
                <a:solidFill>
                  <a:schemeClr val="tx1"/>
                </a:solidFill>
                <a:effectLst/>
              </a:rPr>
              <a:t> </a:t>
            </a:r>
            <a:endParaRPr kumimoji="0" 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83490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 Java</a:t>
            </a:r>
          </a:p>
        </p:txBody>
      </p:sp>
      <p:sp>
        <p:nvSpPr>
          <p:cNvPr id="3" name="Content Placeholder 2"/>
          <p:cNvSpPr>
            <a:spLocks noGrp="1"/>
          </p:cNvSpPr>
          <p:nvPr>
            <p:ph idx="1"/>
          </p:nvPr>
        </p:nvSpPr>
        <p:spPr>
          <a:xfrm>
            <a:off x="457200" y="1691152"/>
            <a:ext cx="8229600" cy="4625609"/>
          </a:xfrm>
        </p:spPr>
        <p:txBody>
          <a:bodyPr>
            <a:normAutofit/>
          </a:bodyPr>
          <a:lstStyle/>
          <a:p>
            <a:r>
              <a:rPr lang="en-US" sz="2000" dirty="0"/>
              <a:t>An </a:t>
            </a:r>
            <a:r>
              <a:rPr lang="en-US" sz="2000" b="1" dirty="0">
                <a:solidFill>
                  <a:srgbClr val="FF0000"/>
                </a:solidFill>
              </a:rPr>
              <a:t>interface</a:t>
            </a:r>
            <a:r>
              <a:rPr lang="en-US" sz="2000" dirty="0"/>
              <a:t> is a collection of abstract methods. The </a:t>
            </a:r>
            <a:r>
              <a:rPr lang="en-US" sz="2000" b="1" dirty="0">
                <a:solidFill>
                  <a:srgbClr val="FF0000"/>
                </a:solidFill>
              </a:rPr>
              <a:t>implements</a:t>
            </a:r>
            <a:r>
              <a:rPr lang="en-US" sz="2000" dirty="0"/>
              <a:t> keyword is used by classes to inherit from interfaces. Interfaces can never be extended by the classes.</a:t>
            </a:r>
          </a:p>
        </p:txBody>
      </p:sp>
      <p:sp>
        <p:nvSpPr>
          <p:cNvPr id="5" name="Rectangle 1"/>
          <p:cNvSpPr>
            <a:spLocks noChangeArrowheads="1"/>
          </p:cNvSpPr>
          <p:nvPr/>
        </p:nvSpPr>
        <p:spPr bwMode="auto">
          <a:xfrm>
            <a:off x="1237747" y="3482427"/>
            <a:ext cx="2067874" cy="129520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88"/>
                </a:solidFill>
                <a:effectLst/>
                <a:latin typeface="Arial Unicode MS" panose="020B0604020202020204" pitchFamily="34" charset="-128"/>
              </a:rPr>
              <a:t>interface</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7F0055"/>
                </a:solidFill>
                <a:effectLst/>
                <a:latin typeface="Arial Unicode MS" panose="020B0604020202020204" pitchFamily="34" charset="-128"/>
              </a:rPr>
              <a:t>Animal</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666600"/>
                </a:solidFill>
                <a:effectLst/>
                <a:latin typeface="Arial Unicode MS" panose="020B0604020202020204" pitchFamily="34" charset="-128"/>
              </a:rPr>
              <a:t>{</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solidFill>
                  <a:srgbClr val="000000"/>
                </a:solidFill>
                <a:latin typeface="Arial Unicode MS" panose="020B0604020202020204" pitchFamily="34" charset="-128"/>
              </a:rPr>
              <a:t>     </a:t>
            </a:r>
            <a:r>
              <a:rPr kumimoji="0" lang="en-US" sz="1600" b="0" i="0" u="none" strike="noStrike" cap="none" normalizeH="0" baseline="0" dirty="0" smtClean="0">
                <a:ln>
                  <a:noFill/>
                </a:ln>
                <a:solidFill>
                  <a:srgbClr val="000088"/>
                </a:solidFill>
                <a:effectLst/>
                <a:latin typeface="Arial Unicode MS" panose="020B0604020202020204" pitchFamily="34" charset="-128"/>
              </a:rPr>
              <a:t>public</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000088"/>
                </a:solidFill>
                <a:effectLst/>
                <a:latin typeface="Arial Unicode MS" panose="020B0604020202020204" pitchFamily="34" charset="-128"/>
              </a:rPr>
              <a:t>void</a:t>
            </a:r>
            <a:r>
              <a:rPr kumimoji="0" lang="en-US" sz="1600" b="0" i="0" u="none" strike="noStrike" cap="none" normalizeH="0" baseline="0" dirty="0" smtClean="0">
                <a:ln>
                  <a:noFill/>
                </a:ln>
                <a:solidFill>
                  <a:srgbClr val="000000"/>
                </a:solidFill>
                <a:effectLst/>
                <a:latin typeface="Arial Unicode MS" panose="020B0604020202020204" pitchFamily="34" charset="-128"/>
              </a:rPr>
              <a:t> eat</a:t>
            </a:r>
            <a:r>
              <a:rPr kumimoji="0" lang="en-US" sz="1600" b="0" i="0" u="none" strike="noStrike" cap="none" normalizeH="0" baseline="0" dirty="0" smtClean="0">
                <a:ln>
                  <a:noFill/>
                </a:ln>
                <a:solidFill>
                  <a:srgbClr val="666600"/>
                </a:solidFill>
                <a:effectLst/>
                <a:latin typeface="Arial Unicode MS" panose="020B0604020202020204" pitchFamily="34" charset="-128"/>
              </a:rPr>
              <a:t>();</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00"/>
                </a:solidFill>
                <a:latin typeface="Arial Unicode MS" panose="020B0604020202020204" pitchFamily="34" charset="-128"/>
              </a:rPr>
              <a:t> </a:t>
            </a:r>
            <a:r>
              <a:rPr lang="en-US" sz="1600" dirty="0" smtClean="0">
                <a:solidFill>
                  <a:srgbClr val="000000"/>
                </a:solidFill>
                <a:latin typeface="Arial Unicode MS" panose="020B0604020202020204" pitchFamily="34" charset="-128"/>
              </a:rPr>
              <a:t>    </a:t>
            </a:r>
            <a:r>
              <a:rPr kumimoji="0" lang="en-US" sz="1600" b="0" i="0" u="none" strike="noStrike" cap="none" normalizeH="0" baseline="0" dirty="0" smtClean="0">
                <a:ln>
                  <a:noFill/>
                </a:ln>
                <a:solidFill>
                  <a:srgbClr val="000088"/>
                </a:solidFill>
                <a:effectLst/>
                <a:latin typeface="Arial Unicode MS" panose="020B0604020202020204" pitchFamily="34" charset="-128"/>
              </a:rPr>
              <a:t>public</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000088"/>
                </a:solidFill>
                <a:effectLst/>
                <a:latin typeface="Arial Unicode MS" panose="020B0604020202020204" pitchFamily="34" charset="-128"/>
              </a:rPr>
              <a:t>void</a:t>
            </a:r>
            <a:r>
              <a:rPr kumimoji="0" lang="en-US" sz="1600" b="0" i="0" u="none" strike="noStrike" cap="none" normalizeH="0" baseline="0" dirty="0" smtClean="0">
                <a:ln>
                  <a:noFill/>
                </a:ln>
                <a:solidFill>
                  <a:srgbClr val="000000"/>
                </a:solidFill>
                <a:effectLst/>
                <a:latin typeface="Arial Unicode MS" panose="020B0604020202020204" pitchFamily="34" charset="-128"/>
              </a:rPr>
              <a:t> travel</a:t>
            </a:r>
            <a:r>
              <a:rPr kumimoji="0" lang="en-US" sz="1600" b="0" i="0" u="none" strike="noStrike" cap="none" normalizeH="0" baseline="0" dirty="0" smtClean="0">
                <a:ln>
                  <a:noFill/>
                </a:ln>
                <a:solidFill>
                  <a:srgbClr val="666600"/>
                </a:solidFill>
                <a:effectLst/>
                <a:latin typeface="Arial Unicode MS" panose="020B0604020202020204" pitchFamily="34" charset="-128"/>
              </a:rPr>
              <a:t>();</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666600"/>
                </a:solidFill>
                <a:effectLst/>
                <a:latin typeface="Arial Unicode MS" panose="020B0604020202020204" pitchFamily="34" charset="-128"/>
              </a:rPr>
              <a:t>}</a:t>
            </a:r>
            <a:r>
              <a:rPr kumimoji="0" lang="en-US" sz="1100" b="0" i="0" u="none" strike="noStrike" cap="none" normalizeH="0" baseline="0" dirty="0" smtClean="0">
                <a:ln>
                  <a:noFill/>
                </a:ln>
                <a:solidFill>
                  <a:schemeClr val="tx1"/>
                </a:solidFill>
                <a:effectLst/>
              </a:rPr>
              <a:t> </a:t>
            </a:r>
            <a:endParaRPr kumimoji="0" lang="en-US" sz="4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4495800" y="2866267"/>
            <a:ext cx="3000821" cy="3757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88"/>
                </a:solidFill>
                <a:effectLst/>
                <a:latin typeface="Arial Unicode MS" panose="020B0604020202020204" pitchFamily="34" charset="-128"/>
              </a:rPr>
              <a:t>public</a:t>
            </a:r>
            <a:r>
              <a:rPr kumimoji="0" lang="en-US" sz="1200" b="0" i="0" u="none" strike="noStrike" cap="none" normalizeH="0" baseline="0" dirty="0" smtClean="0">
                <a:ln>
                  <a:noFill/>
                </a:ln>
                <a:solidFill>
                  <a:srgbClr val="000000"/>
                </a:solidFill>
                <a:effectLst/>
                <a:latin typeface="Arial Unicode MS" panose="020B0604020202020204" pitchFamily="34" charset="-128"/>
              </a:rPr>
              <a:t> </a:t>
            </a:r>
            <a:r>
              <a:rPr kumimoji="0" lang="en-US" sz="1200" b="0" i="0" u="none" strike="noStrike" cap="none" normalizeH="0" baseline="0" dirty="0" smtClean="0">
                <a:ln>
                  <a:noFill/>
                </a:ln>
                <a:solidFill>
                  <a:srgbClr val="000088"/>
                </a:solidFill>
                <a:effectLst/>
                <a:latin typeface="Arial Unicode MS" panose="020B0604020202020204" pitchFamily="34" charset="-128"/>
              </a:rPr>
              <a:t>class</a:t>
            </a:r>
            <a:r>
              <a:rPr kumimoji="0" lang="en-US" sz="1200" b="0" i="0" u="none" strike="noStrike" cap="none" normalizeH="0" baseline="0" dirty="0" smtClean="0">
                <a:ln>
                  <a:noFill/>
                </a:ln>
                <a:solidFill>
                  <a:srgbClr val="000000"/>
                </a:solidFill>
                <a:effectLst/>
                <a:latin typeface="Arial Unicode MS" panose="020B0604020202020204" pitchFamily="34" charset="-128"/>
              </a:rPr>
              <a:t> </a:t>
            </a:r>
            <a:r>
              <a:rPr kumimoji="0" lang="en-US" sz="1200" b="0" i="0" u="none" strike="noStrike" cap="none" normalizeH="0" baseline="0" dirty="0" err="1" smtClean="0">
                <a:ln>
                  <a:noFill/>
                </a:ln>
                <a:solidFill>
                  <a:srgbClr val="7F0055"/>
                </a:solidFill>
                <a:effectLst/>
                <a:latin typeface="Arial Unicode MS" panose="020B0604020202020204" pitchFamily="34" charset="-128"/>
              </a:rPr>
              <a:t>MammalInt</a:t>
            </a:r>
            <a:r>
              <a:rPr kumimoji="0" lang="en-US" sz="1200" b="0" i="0" u="none" strike="noStrike" cap="none" normalizeH="0" baseline="0" dirty="0" smtClean="0">
                <a:ln>
                  <a:noFill/>
                </a:ln>
                <a:solidFill>
                  <a:srgbClr val="000000"/>
                </a:solidFill>
                <a:effectLst/>
                <a:latin typeface="Arial Unicode MS" panose="020B0604020202020204" pitchFamily="34" charset="-128"/>
              </a:rPr>
              <a:t> </a:t>
            </a:r>
            <a:r>
              <a:rPr kumimoji="0" lang="en-US" sz="1200" b="0" i="0" u="none" strike="noStrike" cap="none" normalizeH="0" baseline="0" dirty="0" smtClean="0">
                <a:ln>
                  <a:noFill/>
                </a:ln>
                <a:solidFill>
                  <a:srgbClr val="000088"/>
                </a:solidFill>
                <a:effectLst/>
                <a:latin typeface="Arial Unicode MS" panose="020B0604020202020204" pitchFamily="34" charset="-128"/>
              </a:rPr>
              <a:t>implements</a:t>
            </a:r>
            <a:r>
              <a:rPr kumimoji="0" lang="en-US" sz="1200" b="0" i="0" u="none" strike="noStrike" cap="none" normalizeH="0" baseline="0" dirty="0" smtClean="0">
                <a:ln>
                  <a:noFill/>
                </a:ln>
                <a:solidFill>
                  <a:srgbClr val="000000"/>
                </a:solidFill>
                <a:effectLst/>
                <a:latin typeface="Arial Unicode MS" panose="020B0604020202020204" pitchFamily="34" charset="-128"/>
              </a:rPr>
              <a:t> </a:t>
            </a:r>
            <a:r>
              <a:rPr kumimoji="0" lang="en-US" sz="1200" b="0" i="0" u="none" strike="noStrike" cap="none" normalizeH="0" baseline="0" dirty="0" smtClean="0">
                <a:ln>
                  <a:noFill/>
                </a:ln>
                <a:solidFill>
                  <a:srgbClr val="7F0055"/>
                </a:solidFill>
                <a:effectLst/>
                <a:latin typeface="Arial Unicode MS" panose="020B0604020202020204" pitchFamily="34" charset="-128"/>
              </a:rPr>
              <a:t>Animal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666600"/>
                </a:solidFill>
                <a:effectLst/>
                <a:latin typeface="Arial Unicode MS" panose="020B0604020202020204" pitchFamily="34" charset="-128"/>
              </a:rPr>
              <a:t>{</a:t>
            </a:r>
            <a:r>
              <a:rPr kumimoji="0" lang="en-US" sz="12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solidFill>
                  <a:srgbClr val="000000"/>
                </a:solidFill>
                <a:latin typeface="Arial Unicode MS" panose="020B0604020202020204" pitchFamily="34" charset="-128"/>
              </a:rPr>
              <a:t> </a:t>
            </a:r>
            <a:r>
              <a:rPr lang="en-US" sz="1200" dirty="0" smtClean="0">
                <a:solidFill>
                  <a:srgbClr val="000000"/>
                </a:solidFill>
                <a:latin typeface="Arial Unicode MS" panose="020B0604020202020204" pitchFamily="34" charset="-128"/>
              </a:rPr>
              <a:t>   </a:t>
            </a:r>
            <a:r>
              <a:rPr kumimoji="0" lang="en-US" sz="1200" b="0" i="0" u="none" strike="noStrike" cap="none" normalizeH="0" baseline="0" dirty="0" smtClean="0">
                <a:ln>
                  <a:noFill/>
                </a:ln>
                <a:solidFill>
                  <a:srgbClr val="000088"/>
                </a:solidFill>
                <a:effectLst/>
                <a:latin typeface="Arial Unicode MS" panose="020B0604020202020204" pitchFamily="34" charset="-128"/>
              </a:rPr>
              <a:t>public</a:t>
            </a:r>
            <a:r>
              <a:rPr kumimoji="0" lang="en-US" sz="1200" b="0" i="0" u="none" strike="noStrike" cap="none" normalizeH="0" baseline="0" dirty="0" smtClean="0">
                <a:ln>
                  <a:noFill/>
                </a:ln>
                <a:solidFill>
                  <a:srgbClr val="000000"/>
                </a:solidFill>
                <a:effectLst/>
                <a:latin typeface="Arial Unicode MS" panose="020B0604020202020204" pitchFamily="34" charset="-128"/>
              </a:rPr>
              <a:t> </a:t>
            </a:r>
            <a:r>
              <a:rPr kumimoji="0" lang="en-US" sz="1200" b="0" i="0" u="none" strike="noStrike" cap="none" normalizeH="0" baseline="0" dirty="0" smtClean="0">
                <a:ln>
                  <a:noFill/>
                </a:ln>
                <a:solidFill>
                  <a:srgbClr val="000088"/>
                </a:solidFill>
                <a:effectLst/>
                <a:latin typeface="Arial Unicode MS" panose="020B0604020202020204" pitchFamily="34" charset="-128"/>
              </a:rPr>
              <a:t>void</a:t>
            </a:r>
            <a:r>
              <a:rPr kumimoji="0" lang="en-US" sz="1200" b="0" i="0" u="none" strike="noStrike" cap="none" normalizeH="0" baseline="0" dirty="0" smtClean="0">
                <a:ln>
                  <a:noFill/>
                </a:ln>
                <a:solidFill>
                  <a:srgbClr val="000000"/>
                </a:solidFill>
                <a:effectLst/>
                <a:latin typeface="Arial Unicode MS" panose="020B0604020202020204" pitchFamily="34" charset="-128"/>
              </a:rPr>
              <a:t> eat</a:t>
            </a:r>
            <a:r>
              <a:rPr kumimoji="0" lang="en-US" sz="1200" b="0" i="0" u="none" strike="noStrike" cap="none" normalizeH="0" baseline="0" dirty="0" smtClean="0">
                <a:ln>
                  <a:noFill/>
                </a:ln>
                <a:solidFill>
                  <a:srgbClr val="666600"/>
                </a:solidFill>
                <a:effectLst/>
                <a:latin typeface="Arial Unicode MS" panose="020B060402020202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solidFill>
                  <a:srgbClr val="666600"/>
                </a:solidFill>
                <a:latin typeface="Arial Unicode MS" panose="020B0604020202020204" pitchFamily="34" charset="-128"/>
              </a:rPr>
              <a:t> </a:t>
            </a:r>
            <a:r>
              <a:rPr lang="en-US" sz="1200" dirty="0" smtClean="0">
                <a:solidFill>
                  <a:srgbClr val="666600"/>
                </a:solidFill>
                <a:latin typeface="Arial Unicode MS" panose="020B0604020202020204" pitchFamily="34" charset="-128"/>
              </a:rPr>
              <a:t>   </a:t>
            </a:r>
            <a:r>
              <a:rPr kumimoji="0" lang="en-US" sz="1200" b="0" i="0" u="none" strike="noStrike" cap="none" normalizeH="0" baseline="0" dirty="0" smtClean="0">
                <a:ln>
                  <a:noFill/>
                </a:ln>
                <a:solidFill>
                  <a:srgbClr val="666600"/>
                </a:solidFill>
                <a:effectLst/>
                <a:latin typeface="Arial Unicode MS" panose="020B0604020202020204" pitchFamily="34" charset="-128"/>
              </a:rPr>
              <a:t>{</a:t>
            </a:r>
            <a:r>
              <a:rPr kumimoji="0" lang="en-US" sz="12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solidFill>
                  <a:srgbClr val="000000"/>
                </a:solidFill>
                <a:latin typeface="Arial Unicode MS" panose="020B0604020202020204" pitchFamily="34" charset="-128"/>
              </a:rPr>
              <a:t> </a:t>
            </a:r>
            <a:r>
              <a:rPr lang="en-US" sz="1200" dirty="0" smtClean="0">
                <a:solidFill>
                  <a:srgbClr val="000000"/>
                </a:solidFill>
                <a:latin typeface="Arial Unicode MS" panose="020B0604020202020204" pitchFamily="34" charset="-128"/>
              </a:rPr>
              <a:t>        </a:t>
            </a:r>
            <a:r>
              <a:rPr kumimoji="0" lang="en-US" sz="1200" b="0" i="0" u="none" strike="noStrike" cap="none" normalizeH="0" baseline="0" dirty="0" err="1" smtClean="0">
                <a:ln>
                  <a:noFill/>
                </a:ln>
                <a:solidFill>
                  <a:srgbClr val="7F0055"/>
                </a:solidFill>
                <a:effectLst/>
                <a:latin typeface="Arial Unicode MS" panose="020B0604020202020204" pitchFamily="34" charset="-128"/>
              </a:rPr>
              <a:t>System</a:t>
            </a:r>
            <a:r>
              <a:rPr kumimoji="0" lang="en-US" sz="1200" b="0" i="0" u="none" strike="noStrike" cap="none" normalizeH="0" baseline="0" dirty="0" err="1" smtClean="0">
                <a:ln>
                  <a:noFill/>
                </a:ln>
                <a:solidFill>
                  <a:srgbClr val="666600"/>
                </a:solidFill>
                <a:effectLst/>
                <a:latin typeface="Arial Unicode MS" panose="020B0604020202020204" pitchFamily="34" charset="-128"/>
              </a:rPr>
              <a:t>.</a:t>
            </a:r>
            <a:r>
              <a:rPr kumimoji="0" lang="en-US" sz="1200" b="0" i="0" u="none" strike="noStrike" cap="none" normalizeH="0" baseline="0" dirty="0" err="1" smtClean="0">
                <a:ln>
                  <a:noFill/>
                </a:ln>
                <a:solidFill>
                  <a:srgbClr val="000088"/>
                </a:solidFill>
                <a:effectLst/>
                <a:latin typeface="Arial Unicode MS" panose="020B0604020202020204" pitchFamily="34" charset="-128"/>
              </a:rPr>
              <a:t>out</a:t>
            </a:r>
            <a:r>
              <a:rPr kumimoji="0" lang="en-US" sz="1200" b="0" i="0" u="none" strike="noStrike" cap="none" normalizeH="0" baseline="0" dirty="0" err="1" smtClean="0">
                <a:ln>
                  <a:noFill/>
                </a:ln>
                <a:solidFill>
                  <a:srgbClr val="666600"/>
                </a:solidFill>
                <a:effectLst/>
                <a:latin typeface="Arial Unicode MS" panose="020B0604020202020204" pitchFamily="34" charset="-128"/>
              </a:rPr>
              <a:t>.</a:t>
            </a:r>
            <a:r>
              <a:rPr kumimoji="0" lang="en-US" sz="1200" b="0" i="0" u="none" strike="noStrike" cap="none" normalizeH="0" baseline="0" dirty="0" err="1" smtClean="0">
                <a:ln>
                  <a:noFill/>
                </a:ln>
                <a:solidFill>
                  <a:srgbClr val="000000"/>
                </a:solidFill>
                <a:effectLst/>
                <a:latin typeface="Arial Unicode MS" panose="020B0604020202020204" pitchFamily="34" charset="-128"/>
              </a:rPr>
              <a:t>println</a:t>
            </a:r>
            <a:r>
              <a:rPr kumimoji="0" lang="en-US" sz="1200" b="0" i="0" u="none" strike="noStrike" cap="none" normalizeH="0" baseline="0" dirty="0" smtClean="0">
                <a:ln>
                  <a:noFill/>
                </a:ln>
                <a:solidFill>
                  <a:srgbClr val="666600"/>
                </a:solidFill>
                <a:effectLst/>
                <a:latin typeface="Arial Unicode MS" panose="020B0604020202020204" pitchFamily="34" charset="-128"/>
              </a:rPr>
              <a:t>(</a:t>
            </a:r>
            <a:r>
              <a:rPr kumimoji="0" lang="en-US" sz="1200" b="0" i="0" u="none" strike="noStrike" cap="none" normalizeH="0" baseline="0" dirty="0" smtClean="0">
                <a:ln>
                  <a:noFill/>
                </a:ln>
                <a:solidFill>
                  <a:srgbClr val="008800"/>
                </a:solidFill>
                <a:effectLst/>
                <a:latin typeface="Arial Unicode MS" panose="020B0604020202020204" pitchFamily="34" charset="-128"/>
              </a:rPr>
              <a:t>"Mammal eats"</a:t>
            </a:r>
            <a:r>
              <a:rPr kumimoji="0" lang="en-US" sz="1200" b="0" i="0" u="none" strike="noStrike" cap="none" normalizeH="0" baseline="0" dirty="0" smtClean="0">
                <a:ln>
                  <a:noFill/>
                </a:ln>
                <a:solidFill>
                  <a:srgbClr val="666600"/>
                </a:solidFill>
                <a:effectLst/>
                <a:latin typeface="Arial Unicode MS" panose="020B0604020202020204" pitchFamily="34" charset="-128"/>
              </a:rPr>
              <a:t>);</a:t>
            </a:r>
            <a:r>
              <a:rPr kumimoji="0" lang="en-US" sz="12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solidFill>
                  <a:srgbClr val="000000"/>
                </a:solidFill>
                <a:latin typeface="Arial Unicode MS" panose="020B0604020202020204" pitchFamily="34" charset="-128"/>
              </a:rPr>
              <a:t> </a:t>
            </a:r>
            <a:r>
              <a:rPr lang="en-US" sz="1200" dirty="0" smtClean="0">
                <a:solidFill>
                  <a:srgbClr val="000000"/>
                </a:solidFill>
                <a:latin typeface="Arial Unicode MS" panose="020B0604020202020204" pitchFamily="34" charset="-128"/>
              </a:rPr>
              <a:t>   </a:t>
            </a:r>
            <a:r>
              <a:rPr kumimoji="0" lang="en-US" sz="1200" b="0" i="0" u="none" strike="noStrike" cap="none" normalizeH="0" baseline="0" dirty="0" smtClean="0">
                <a:ln>
                  <a:noFill/>
                </a:ln>
                <a:solidFill>
                  <a:srgbClr val="666600"/>
                </a:solidFill>
                <a:effectLst/>
                <a:latin typeface="Arial Unicode MS" panose="020B0604020202020204" pitchFamily="34" charset="-128"/>
              </a:rPr>
              <a:t>}</a:t>
            </a:r>
            <a:r>
              <a:rPr kumimoji="0" lang="en-US" sz="12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solidFill>
                  <a:srgbClr val="000000"/>
                </a:solidFill>
                <a:latin typeface="Arial Unicode MS" panose="020B0604020202020204" pitchFamily="34" charset="-128"/>
              </a:rPr>
              <a:t> </a:t>
            </a:r>
            <a:r>
              <a:rPr lang="en-US" sz="1200" dirty="0" smtClean="0">
                <a:solidFill>
                  <a:srgbClr val="000000"/>
                </a:solidFill>
                <a:latin typeface="Arial Unicode MS" panose="020B0604020202020204" pitchFamily="34" charset="-128"/>
              </a:rPr>
              <a:t>   </a:t>
            </a:r>
            <a:r>
              <a:rPr kumimoji="0" lang="en-US" sz="1200" b="0" i="0" u="none" strike="noStrike" cap="none" normalizeH="0" baseline="0" dirty="0" smtClean="0">
                <a:ln>
                  <a:noFill/>
                </a:ln>
                <a:solidFill>
                  <a:srgbClr val="000088"/>
                </a:solidFill>
                <a:effectLst/>
                <a:latin typeface="Arial Unicode MS" panose="020B0604020202020204" pitchFamily="34" charset="-128"/>
              </a:rPr>
              <a:t>public</a:t>
            </a:r>
            <a:r>
              <a:rPr kumimoji="0" lang="en-US" sz="1200" b="0" i="0" u="none" strike="noStrike" cap="none" normalizeH="0" baseline="0" dirty="0" smtClean="0">
                <a:ln>
                  <a:noFill/>
                </a:ln>
                <a:solidFill>
                  <a:srgbClr val="000000"/>
                </a:solidFill>
                <a:effectLst/>
                <a:latin typeface="Arial Unicode MS" panose="020B0604020202020204" pitchFamily="34" charset="-128"/>
              </a:rPr>
              <a:t> </a:t>
            </a:r>
            <a:r>
              <a:rPr kumimoji="0" lang="en-US" sz="1200" b="0" i="0" u="none" strike="noStrike" cap="none" normalizeH="0" baseline="0" dirty="0" smtClean="0">
                <a:ln>
                  <a:noFill/>
                </a:ln>
                <a:solidFill>
                  <a:srgbClr val="000088"/>
                </a:solidFill>
                <a:effectLst/>
                <a:latin typeface="Arial Unicode MS" panose="020B0604020202020204" pitchFamily="34" charset="-128"/>
              </a:rPr>
              <a:t>void</a:t>
            </a:r>
            <a:r>
              <a:rPr kumimoji="0" lang="en-US" sz="1200" b="0" i="0" u="none" strike="noStrike" cap="none" normalizeH="0" baseline="0" dirty="0" smtClean="0">
                <a:ln>
                  <a:noFill/>
                </a:ln>
                <a:solidFill>
                  <a:srgbClr val="000000"/>
                </a:solidFill>
                <a:effectLst/>
                <a:latin typeface="Arial Unicode MS" panose="020B0604020202020204" pitchFamily="34" charset="-128"/>
              </a:rPr>
              <a:t> travel</a:t>
            </a:r>
            <a:r>
              <a:rPr kumimoji="0" lang="en-US" sz="1200" b="0" i="0" u="none" strike="noStrike" cap="none" normalizeH="0" baseline="0" dirty="0" smtClean="0">
                <a:ln>
                  <a:noFill/>
                </a:ln>
                <a:solidFill>
                  <a:srgbClr val="666600"/>
                </a:solidFill>
                <a:effectLst/>
                <a:latin typeface="Arial Unicode MS" panose="020B060402020202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solidFill>
                  <a:srgbClr val="666600"/>
                </a:solidFill>
                <a:latin typeface="Arial Unicode MS" panose="020B0604020202020204" pitchFamily="34" charset="-128"/>
              </a:rPr>
              <a:t> </a:t>
            </a:r>
            <a:r>
              <a:rPr lang="en-US" sz="1200" dirty="0" smtClean="0">
                <a:solidFill>
                  <a:srgbClr val="666600"/>
                </a:solidFill>
                <a:latin typeface="Arial Unicode MS" panose="020B0604020202020204" pitchFamily="34" charset="-128"/>
              </a:rPr>
              <a:t>   </a:t>
            </a:r>
            <a:r>
              <a:rPr kumimoji="0" lang="en-US" sz="1200" b="0" i="0" u="none" strike="noStrike" cap="none" normalizeH="0" baseline="0" dirty="0" smtClean="0">
                <a:ln>
                  <a:noFill/>
                </a:ln>
                <a:solidFill>
                  <a:srgbClr val="666600"/>
                </a:solidFill>
                <a:effectLst/>
                <a:latin typeface="Arial Unicode MS" panose="020B0604020202020204" pitchFamily="34" charset="-128"/>
              </a:rPr>
              <a:t>{</a:t>
            </a:r>
            <a:r>
              <a:rPr kumimoji="0" lang="en-US" sz="12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solidFill>
                  <a:srgbClr val="000000"/>
                </a:solidFill>
                <a:latin typeface="Arial Unicode MS" panose="020B0604020202020204" pitchFamily="34" charset="-128"/>
              </a:rPr>
              <a:t> </a:t>
            </a:r>
            <a:r>
              <a:rPr lang="en-US" sz="1200" dirty="0" smtClean="0">
                <a:solidFill>
                  <a:srgbClr val="000000"/>
                </a:solidFill>
                <a:latin typeface="Arial Unicode MS" panose="020B0604020202020204" pitchFamily="34" charset="-128"/>
              </a:rPr>
              <a:t>        </a:t>
            </a:r>
            <a:r>
              <a:rPr kumimoji="0" lang="en-US" sz="1200" b="0" i="0" u="none" strike="noStrike" cap="none" normalizeH="0" baseline="0" dirty="0" err="1" smtClean="0">
                <a:ln>
                  <a:noFill/>
                </a:ln>
                <a:solidFill>
                  <a:srgbClr val="7F0055"/>
                </a:solidFill>
                <a:effectLst/>
                <a:latin typeface="Arial Unicode MS" panose="020B0604020202020204" pitchFamily="34" charset="-128"/>
              </a:rPr>
              <a:t>System</a:t>
            </a:r>
            <a:r>
              <a:rPr kumimoji="0" lang="en-US" sz="1200" b="0" i="0" u="none" strike="noStrike" cap="none" normalizeH="0" baseline="0" dirty="0" err="1" smtClean="0">
                <a:ln>
                  <a:noFill/>
                </a:ln>
                <a:solidFill>
                  <a:srgbClr val="666600"/>
                </a:solidFill>
                <a:effectLst/>
                <a:latin typeface="Arial Unicode MS" panose="020B0604020202020204" pitchFamily="34" charset="-128"/>
              </a:rPr>
              <a:t>.</a:t>
            </a:r>
            <a:r>
              <a:rPr kumimoji="0" lang="en-US" sz="1200" b="0" i="0" u="none" strike="noStrike" cap="none" normalizeH="0" baseline="0" dirty="0" err="1" smtClean="0">
                <a:ln>
                  <a:noFill/>
                </a:ln>
                <a:solidFill>
                  <a:srgbClr val="000088"/>
                </a:solidFill>
                <a:effectLst/>
                <a:latin typeface="Arial Unicode MS" panose="020B0604020202020204" pitchFamily="34" charset="-128"/>
              </a:rPr>
              <a:t>out</a:t>
            </a:r>
            <a:r>
              <a:rPr kumimoji="0" lang="en-US" sz="1200" b="0" i="0" u="none" strike="noStrike" cap="none" normalizeH="0" baseline="0" dirty="0" err="1" smtClean="0">
                <a:ln>
                  <a:noFill/>
                </a:ln>
                <a:solidFill>
                  <a:srgbClr val="666600"/>
                </a:solidFill>
                <a:effectLst/>
                <a:latin typeface="Arial Unicode MS" panose="020B0604020202020204" pitchFamily="34" charset="-128"/>
              </a:rPr>
              <a:t>.</a:t>
            </a:r>
            <a:r>
              <a:rPr kumimoji="0" lang="en-US" sz="1200" b="0" i="0" u="none" strike="noStrike" cap="none" normalizeH="0" baseline="0" dirty="0" err="1" smtClean="0">
                <a:ln>
                  <a:noFill/>
                </a:ln>
                <a:solidFill>
                  <a:srgbClr val="000000"/>
                </a:solidFill>
                <a:effectLst/>
                <a:latin typeface="Arial Unicode MS" panose="020B0604020202020204" pitchFamily="34" charset="-128"/>
              </a:rPr>
              <a:t>println</a:t>
            </a:r>
            <a:r>
              <a:rPr kumimoji="0" lang="en-US" sz="1200" b="0" i="0" u="none" strike="noStrike" cap="none" normalizeH="0" baseline="0" dirty="0" smtClean="0">
                <a:ln>
                  <a:noFill/>
                </a:ln>
                <a:solidFill>
                  <a:srgbClr val="666600"/>
                </a:solidFill>
                <a:effectLst/>
                <a:latin typeface="Arial Unicode MS" panose="020B0604020202020204" pitchFamily="34" charset="-128"/>
              </a:rPr>
              <a:t>(</a:t>
            </a:r>
            <a:r>
              <a:rPr kumimoji="0" lang="en-US" sz="1200" b="0" i="0" u="none" strike="noStrike" cap="none" normalizeH="0" baseline="0" dirty="0" smtClean="0">
                <a:ln>
                  <a:noFill/>
                </a:ln>
                <a:solidFill>
                  <a:srgbClr val="008800"/>
                </a:solidFill>
                <a:effectLst/>
                <a:latin typeface="Arial Unicode MS" panose="020B0604020202020204" pitchFamily="34" charset="-128"/>
              </a:rPr>
              <a:t>"Mammal travels"</a:t>
            </a:r>
            <a:r>
              <a:rPr kumimoji="0" lang="en-US" sz="1200" b="0" i="0" u="none" strike="noStrike" cap="none" normalizeH="0" baseline="0" dirty="0" smtClean="0">
                <a:ln>
                  <a:noFill/>
                </a:ln>
                <a:solidFill>
                  <a:srgbClr val="666600"/>
                </a:solidFill>
                <a:effectLst/>
                <a:latin typeface="Arial Unicode MS" panose="020B0604020202020204" pitchFamily="34" charset="-128"/>
              </a:rPr>
              <a:t>);</a:t>
            </a:r>
            <a:r>
              <a:rPr kumimoji="0" lang="en-US" sz="12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solidFill>
                  <a:srgbClr val="000000"/>
                </a:solidFill>
                <a:latin typeface="Arial Unicode MS" panose="020B0604020202020204" pitchFamily="34" charset="-128"/>
              </a:rPr>
              <a:t> </a:t>
            </a:r>
            <a:r>
              <a:rPr lang="en-US" sz="1200" dirty="0" smtClean="0">
                <a:solidFill>
                  <a:srgbClr val="000000"/>
                </a:solidFill>
                <a:latin typeface="Arial Unicode MS" panose="020B0604020202020204" pitchFamily="34" charset="-128"/>
              </a:rPr>
              <a:t>   </a:t>
            </a:r>
            <a:r>
              <a:rPr kumimoji="0" lang="en-US" sz="1200" b="0" i="0" u="none" strike="noStrike" cap="none" normalizeH="0" baseline="0" dirty="0" smtClean="0">
                <a:ln>
                  <a:noFill/>
                </a:ln>
                <a:solidFill>
                  <a:srgbClr val="666600"/>
                </a:solidFill>
                <a:effectLst/>
                <a:latin typeface="Arial Unicode MS" panose="020B0604020202020204" pitchFamily="34" charset="-128"/>
              </a:rPr>
              <a:t>}</a:t>
            </a:r>
            <a:r>
              <a:rPr kumimoji="0" lang="en-US" sz="12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smtClean="0">
                <a:solidFill>
                  <a:srgbClr val="000000"/>
                </a:solidFill>
                <a:latin typeface="Arial Unicode MS" panose="020B0604020202020204" pitchFamily="34" charset="-128"/>
              </a:rPr>
              <a:t>    </a:t>
            </a:r>
            <a:r>
              <a:rPr kumimoji="0" lang="en-US" sz="1200" b="0" i="0" u="none" strike="noStrike" cap="none" normalizeH="0" baseline="0" dirty="0" smtClean="0">
                <a:ln>
                  <a:noFill/>
                </a:ln>
                <a:solidFill>
                  <a:srgbClr val="000088"/>
                </a:solidFill>
                <a:effectLst/>
                <a:latin typeface="Arial Unicode MS" panose="020B0604020202020204" pitchFamily="34" charset="-128"/>
              </a:rPr>
              <a:t>public</a:t>
            </a:r>
            <a:r>
              <a:rPr kumimoji="0" lang="en-US" sz="1200" b="0" i="0" u="none" strike="noStrike" cap="none" normalizeH="0" baseline="0" dirty="0" smtClean="0">
                <a:ln>
                  <a:noFill/>
                </a:ln>
                <a:solidFill>
                  <a:srgbClr val="000000"/>
                </a:solidFill>
                <a:effectLst/>
                <a:latin typeface="Arial Unicode MS" panose="020B0604020202020204" pitchFamily="34" charset="-128"/>
              </a:rPr>
              <a:t> </a:t>
            </a:r>
            <a:r>
              <a:rPr kumimoji="0" lang="en-US" sz="1200" b="0" i="0" u="none" strike="noStrike" cap="none" normalizeH="0" baseline="0" dirty="0" err="1" smtClean="0">
                <a:ln>
                  <a:noFill/>
                </a:ln>
                <a:solidFill>
                  <a:srgbClr val="000088"/>
                </a:solidFill>
                <a:effectLst/>
                <a:latin typeface="Arial Unicode MS" panose="020B0604020202020204" pitchFamily="34" charset="-128"/>
              </a:rPr>
              <a:t>int</a:t>
            </a:r>
            <a:r>
              <a:rPr kumimoji="0" lang="en-US" sz="1200" b="0" i="0" u="none" strike="noStrike" cap="none" normalizeH="0" baseline="0" dirty="0" smtClean="0">
                <a:ln>
                  <a:noFill/>
                </a:ln>
                <a:solidFill>
                  <a:srgbClr val="000000"/>
                </a:solidFill>
                <a:effectLst/>
                <a:latin typeface="Arial Unicode MS" panose="020B0604020202020204" pitchFamily="34" charset="-128"/>
              </a:rPr>
              <a:t> </a:t>
            </a:r>
            <a:r>
              <a:rPr kumimoji="0" lang="en-US" sz="1200" b="0" i="0" u="none" strike="noStrike" cap="none" normalizeH="0" baseline="0" dirty="0" err="1" smtClean="0">
                <a:ln>
                  <a:noFill/>
                </a:ln>
                <a:solidFill>
                  <a:srgbClr val="000000"/>
                </a:solidFill>
                <a:effectLst/>
                <a:latin typeface="Arial Unicode MS" panose="020B0604020202020204" pitchFamily="34" charset="-128"/>
              </a:rPr>
              <a:t>noOfLegs</a:t>
            </a:r>
            <a:r>
              <a:rPr kumimoji="0" lang="en-US" sz="1200" b="0" i="0" u="none" strike="noStrike" cap="none" normalizeH="0" baseline="0" dirty="0" smtClean="0">
                <a:ln>
                  <a:noFill/>
                </a:ln>
                <a:solidFill>
                  <a:srgbClr val="666600"/>
                </a:solidFill>
                <a:effectLst/>
                <a:latin typeface="Arial Unicode MS" panose="020B060402020202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solidFill>
                  <a:srgbClr val="666600"/>
                </a:solidFill>
                <a:latin typeface="Arial Unicode MS" panose="020B0604020202020204" pitchFamily="34" charset="-128"/>
              </a:rPr>
              <a:t> </a:t>
            </a:r>
            <a:r>
              <a:rPr lang="en-US" sz="1200" dirty="0" smtClean="0">
                <a:solidFill>
                  <a:srgbClr val="666600"/>
                </a:solidFill>
                <a:latin typeface="Arial Unicode MS" panose="020B0604020202020204" pitchFamily="34" charset="-128"/>
              </a:rPr>
              <a:t>   </a:t>
            </a:r>
            <a:r>
              <a:rPr kumimoji="0" lang="en-US" sz="1200" b="0" i="0" u="none" strike="noStrike" cap="none" normalizeH="0" baseline="0" dirty="0" smtClean="0">
                <a:ln>
                  <a:noFill/>
                </a:ln>
                <a:solidFill>
                  <a:srgbClr val="666600"/>
                </a:solidFill>
                <a:effectLst/>
                <a:latin typeface="Arial Unicode MS" panose="020B0604020202020204" pitchFamily="34" charset="-128"/>
              </a:rPr>
              <a:t>{</a:t>
            </a:r>
            <a:r>
              <a:rPr kumimoji="0" lang="en-US" sz="12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solidFill>
                  <a:srgbClr val="000000"/>
                </a:solidFill>
                <a:latin typeface="Arial Unicode MS" panose="020B0604020202020204" pitchFamily="34" charset="-128"/>
              </a:rPr>
              <a:t> </a:t>
            </a:r>
            <a:r>
              <a:rPr lang="en-US" sz="1200" dirty="0" smtClean="0">
                <a:solidFill>
                  <a:srgbClr val="000000"/>
                </a:solidFill>
                <a:latin typeface="Arial Unicode MS" panose="020B0604020202020204" pitchFamily="34" charset="-128"/>
              </a:rPr>
              <a:t>      </a:t>
            </a:r>
            <a:r>
              <a:rPr kumimoji="0" lang="en-US" sz="1200" b="0" i="0" u="none" strike="noStrike" cap="none" normalizeH="0" baseline="0" dirty="0" smtClean="0">
                <a:ln>
                  <a:noFill/>
                </a:ln>
                <a:solidFill>
                  <a:srgbClr val="000088"/>
                </a:solidFill>
                <a:effectLst/>
                <a:latin typeface="Arial Unicode MS" panose="020B0604020202020204" pitchFamily="34" charset="-128"/>
              </a:rPr>
              <a:t>return</a:t>
            </a:r>
            <a:r>
              <a:rPr kumimoji="0" lang="en-US" sz="1200" b="0" i="0" u="none" strike="noStrike" cap="none" normalizeH="0" baseline="0" dirty="0" smtClean="0">
                <a:ln>
                  <a:noFill/>
                </a:ln>
                <a:solidFill>
                  <a:srgbClr val="000000"/>
                </a:solidFill>
                <a:effectLst/>
                <a:latin typeface="Arial Unicode MS" panose="020B0604020202020204" pitchFamily="34" charset="-128"/>
              </a:rPr>
              <a:t> </a:t>
            </a:r>
            <a:r>
              <a:rPr kumimoji="0" lang="en-US" sz="1200" b="0" i="0" u="none" strike="noStrike" cap="none" normalizeH="0" baseline="0" dirty="0" smtClean="0">
                <a:ln>
                  <a:noFill/>
                </a:ln>
                <a:solidFill>
                  <a:srgbClr val="006666"/>
                </a:solidFill>
                <a:effectLst/>
                <a:latin typeface="Arial Unicode MS" panose="020B0604020202020204" pitchFamily="34" charset="-128"/>
              </a:rPr>
              <a:t>0</a:t>
            </a:r>
            <a:r>
              <a:rPr kumimoji="0" lang="en-US" sz="1200" b="0" i="0" u="none" strike="noStrike" cap="none" normalizeH="0" baseline="0" dirty="0" smtClean="0">
                <a:ln>
                  <a:noFill/>
                </a:ln>
                <a:solidFill>
                  <a:srgbClr val="666600"/>
                </a:solidFill>
                <a:effectLst/>
                <a:latin typeface="Arial Unicode MS" panose="020B0604020202020204" pitchFamily="34" charset="-128"/>
              </a:rPr>
              <a:t>;</a:t>
            </a:r>
            <a:r>
              <a:rPr kumimoji="0" lang="en-US" sz="12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666600"/>
                </a:solidFill>
                <a:effectLst/>
                <a:latin typeface="Arial Unicode MS" panose="020B0604020202020204" pitchFamily="34" charset="-128"/>
              </a:rPr>
              <a:t>    }</a:t>
            </a:r>
            <a:r>
              <a:rPr kumimoji="0" lang="en-US" sz="12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88"/>
                </a:solidFill>
                <a:effectLst/>
                <a:latin typeface="Arial Unicode MS" panose="020B0604020202020204" pitchFamily="34" charset="-128"/>
              </a:rPr>
              <a:t>    public</a:t>
            </a:r>
            <a:r>
              <a:rPr kumimoji="0" lang="en-US" sz="1200" b="0" i="0" u="none" strike="noStrike" cap="none" normalizeH="0" baseline="0" dirty="0" smtClean="0">
                <a:ln>
                  <a:noFill/>
                </a:ln>
                <a:solidFill>
                  <a:srgbClr val="000000"/>
                </a:solidFill>
                <a:effectLst/>
                <a:latin typeface="Arial Unicode MS" panose="020B0604020202020204" pitchFamily="34" charset="-128"/>
              </a:rPr>
              <a:t> </a:t>
            </a:r>
            <a:r>
              <a:rPr kumimoji="0" lang="en-US" sz="1200" b="0" i="0" u="none" strike="noStrike" cap="none" normalizeH="0" baseline="0" dirty="0" smtClean="0">
                <a:ln>
                  <a:noFill/>
                </a:ln>
                <a:solidFill>
                  <a:srgbClr val="000088"/>
                </a:solidFill>
                <a:effectLst/>
                <a:latin typeface="Arial Unicode MS" panose="020B0604020202020204" pitchFamily="34" charset="-128"/>
              </a:rPr>
              <a:t>static</a:t>
            </a:r>
            <a:r>
              <a:rPr kumimoji="0" lang="en-US" sz="1200" b="0" i="0" u="none" strike="noStrike" cap="none" normalizeH="0" baseline="0" dirty="0" smtClean="0">
                <a:ln>
                  <a:noFill/>
                </a:ln>
                <a:solidFill>
                  <a:srgbClr val="000000"/>
                </a:solidFill>
                <a:effectLst/>
                <a:latin typeface="Arial Unicode MS" panose="020B0604020202020204" pitchFamily="34" charset="-128"/>
              </a:rPr>
              <a:t> </a:t>
            </a:r>
            <a:r>
              <a:rPr kumimoji="0" lang="en-US" sz="1200" b="0" i="0" u="none" strike="noStrike" cap="none" normalizeH="0" baseline="0" dirty="0" smtClean="0">
                <a:ln>
                  <a:noFill/>
                </a:ln>
                <a:solidFill>
                  <a:srgbClr val="000088"/>
                </a:solidFill>
                <a:effectLst/>
                <a:latin typeface="Arial Unicode MS" panose="020B0604020202020204" pitchFamily="34" charset="-128"/>
              </a:rPr>
              <a:t>void</a:t>
            </a:r>
            <a:r>
              <a:rPr kumimoji="0" lang="en-US" sz="1200" b="0" i="0" u="none" strike="noStrike" cap="none" normalizeH="0" baseline="0" dirty="0" smtClean="0">
                <a:ln>
                  <a:noFill/>
                </a:ln>
                <a:solidFill>
                  <a:srgbClr val="000000"/>
                </a:solidFill>
                <a:effectLst/>
                <a:latin typeface="Arial Unicode MS" panose="020B0604020202020204" pitchFamily="34" charset="-128"/>
              </a:rPr>
              <a:t> main</a:t>
            </a:r>
            <a:r>
              <a:rPr kumimoji="0" lang="en-US" sz="1200" b="0" i="0" u="none" strike="noStrike" cap="none" normalizeH="0" baseline="0" dirty="0" smtClean="0">
                <a:ln>
                  <a:noFill/>
                </a:ln>
                <a:solidFill>
                  <a:srgbClr val="666600"/>
                </a:solidFill>
                <a:effectLst/>
                <a:latin typeface="Arial Unicode MS" panose="020B0604020202020204" pitchFamily="34" charset="-128"/>
              </a:rPr>
              <a:t>(</a:t>
            </a:r>
            <a:r>
              <a:rPr kumimoji="0" lang="en-US" sz="1200" b="0" i="0" u="none" strike="noStrike" cap="none" normalizeH="0" baseline="0" dirty="0" smtClean="0">
                <a:ln>
                  <a:noFill/>
                </a:ln>
                <a:solidFill>
                  <a:srgbClr val="7F0055"/>
                </a:solidFill>
                <a:effectLst/>
                <a:latin typeface="Arial Unicode MS" panose="020B0604020202020204" pitchFamily="34" charset="-128"/>
              </a:rPr>
              <a:t>String</a:t>
            </a:r>
            <a:r>
              <a:rPr kumimoji="0" lang="en-US" sz="1200" b="0" i="0" u="none" strike="noStrike" cap="none" normalizeH="0" baseline="0" dirty="0" smtClean="0">
                <a:ln>
                  <a:noFill/>
                </a:ln>
                <a:solidFill>
                  <a:srgbClr val="000000"/>
                </a:solidFill>
                <a:effectLst/>
                <a:latin typeface="Arial Unicode MS" panose="020B0604020202020204" pitchFamily="34" charset="-128"/>
              </a:rPr>
              <a:t> </a:t>
            </a:r>
            <a:r>
              <a:rPr kumimoji="0" lang="en-US" sz="1200" b="0" i="0" u="none" strike="noStrike" cap="none" normalizeH="0" baseline="0" dirty="0" err="1" smtClean="0">
                <a:ln>
                  <a:noFill/>
                </a:ln>
                <a:solidFill>
                  <a:srgbClr val="000000"/>
                </a:solidFill>
                <a:effectLst/>
                <a:latin typeface="Arial Unicode MS" panose="020B0604020202020204" pitchFamily="34" charset="-128"/>
              </a:rPr>
              <a:t>args</a:t>
            </a:r>
            <a:r>
              <a:rPr kumimoji="0" lang="en-US" sz="1200" b="0" i="0" u="none" strike="noStrike" cap="none" normalizeH="0" baseline="0" dirty="0" smtClean="0">
                <a:ln>
                  <a:noFill/>
                </a:ln>
                <a:solidFill>
                  <a:srgbClr val="666600"/>
                </a:solidFill>
                <a:effectLst/>
                <a:latin typeface="Arial Unicode MS" panose="020B060402020202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solidFill>
                  <a:srgbClr val="666600"/>
                </a:solidFill>
                <a:latin typeface="Arial Unicode MS" panose="020B0604020202020204" pitchFamily="34" charset="-128"/>
              </a:rPr>
              <a:t> </a:t>
            </a:r>
            <a:r>
              <a:rPr lang="en-US" sz="1200" dirty="0" smtClean="0">
                <a:solidFill>
                  <a:srgbClr val="666600"/>
                </a:solidFill>
                <a:latin typeface="Arial Unicode MS" panose="020B0604020202020204" pitchFamily="34" charset="-128"/>
              </a:rPr>
              <a:t>   </a:t>
            </a:r>
            <a:r>
              <a:rPr kumimoji="0" lang="en-US" sz="1200" b="0" i="0" u="none" strike="noStrike" cap="none" normalizeH="0" baseline="0" dirty="0" smtClean="0">
                <a:ln>
                  <a:noFill/>
                </a:ln>
                <a:solidFill>
                  <a:srgbClr val="666600"/>
                </a:solidFill>
                <a:effectLst/>
                <a:latin typeface="Arial Unicode MS" panose="020B0604020202020204" pitchFamily="34" charset="-128"/>
              </a:rPr>
              <a:t>{</a:t>
            </a:r>
            <a:r>
              <a:rPr kumimoji="0" lang="en-US" sz="12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solidFill>
                  <a:srgbClr val="000000"/>
                </a:solidFill>
                <a:latin typeface="Arial Unicode MS" panose="020B0604020202020204" pitchFamily="34" charset="-128"/>
              </a:rPr>
              <a:t> </a:t>
            </a:r>
            <a:r>
              <a:rPr lang="en-US" sz="1200" dirty="0" smtClean="0">
                <a:solidFill>
                  <a:srgbClr val="000000"/>
                </a:solidFill>
                <a:latin typeface="Arial Unicode MS" panose="020B0604020202020204" pitchFamily="34" charset="-128"/>
              </a:rPr>
              <a:t>      </a:t>
            </a:r>
            <a:r>
              <a:rPr kumimoji="0" lang="en-US" sz="1200" b="0" i="0" u="none" strike="noStrike" cap="none" normalizeH="0" baseline="0" dirty="0" err="1" smtClean="0">
                <a:ln>
                  <a:noFill/>
                </a:ln>
                <a:solidFill>
                  <a:srgbClr val="7F0055"/>
                </a:solidFill>
                <a:effectLst/>
                <a:latin typeface="Arial Unicode MS" panose="020B0604020202020204" pitchFamily="34" charset="-128"/>
              </a:rPr>
              <a:t>MammalInt</a:t>
            </a:r>
            <a:r>
              <a:rPr kumimoji="0" lang="en-US" sz="1200" b="0" i="0" u="none" strike="noStrike" cap="none" normalizeH="0" baseline="0" dirty="0" smtClean="0">
                <a:ln>
                  <a:noFill/>
                </a:ln>
                <a:solidFill>
                  <a:srgbClr val="000000"/>
                </a:solidFill>
                <a:effectLst/>
                <a:latin typeface="Arial Unicode MS" panose="020B0604020202020204" pitchFamily="34" charset="-128"/>
              </a:rPr>
              <a:t> m </a:t>
            </a:r>
            <a:r>
              <a:rPr kumimoji="0" lang="en-US" sz="1200" b="0" i="0" u="none" strike="noStrike" cap="none" normalizeH="0" baseline="0" dirty="0" smtClean="0">
                <a:ln>
                  <a:noFill/>
                </a:ln>
                <a:solidFill>
                  <a:srgbClr val="666600"/>
                </a:solidFill>
                <a:effectLst/>
                <a:latin typeface="Arial Unicode MS" panose="020B0604020202020204" pitchFamily="34" charset="-128"/>
              </a:rPr>
              <a:t>=</a:t>
            </a:r>
            <a:r>
              <a:rPr kumimoji="0" lang="en-US" sz="1200" b="0" i="0" u="none" strike="noStrike" cap="none" normalizeH="0" baseline="0" dirty="0" smtClean="0">
                <a:ln>
                  <a:noFill/>
                </a:ln>
                <a:solidFill>
                  <a:srgbClr val="000000"/>
                </a:solidFill>
                <a:effectLst/>
                <a:latin typeface="Arial Unicode MS" panose="020B0604020202020204" pitchFamily="34" charset="-128"/>
              </a:rPr>
              <a:t> </a:t>
            </a:r>
            <a:r>
              <a:rPr kumimoji="0" lang="en-US" sz="1200" b="0" i="0" u="none" strike="noStrike" cap="none" normalizeH="0" baseline="0" dirty="0" smtClean="0">
                <a:ln>
                  <a:noFill/>
                </a:ln>
                <a:solidFill>
                  <a:srgbClr val="000088"/>
                </a:solidFill>
                <a:effectLst/>
                <a:latin typeface="Arial Unicode MS" panose="020B0604020202020204" pitchFamily="34" charset="-128"/>
              </a:rPr>
              <a:t>new</a:t>
            </a:r>
            <a:r>
              <a:rPr kumimoji="0" lang="en-US" sz="1200" b="0" i="0" u="none" strike="noStrike" cap="none" normalizeH="0" baseline="0" dirty="0" smtClean="0">
                <a:ln>
                  <a:noFill/>
                </a:ln>
                <a:solidFill>
                  <a:srgbClr val="000000"/>
                </a:solidFill>
                <a:effectLst/>
                <a:latin typeface="Arial Unicode MS" panose="020B0604020202020204" pitchFamily="34" charset="-128"/>
              </a:rPr>
              <a:t> </a:t>
            </a:r>
            <a:r>
              <a:rPr kumimoji="0" lang="en-US" sz="1200" b="0" i="0" u="none" strike="noStrike" cap="none" normalizeH="0" baseline="0" dirty="0" err="1" smtClean="0">
                <a:ln>
                  <a:noFill/>
                </a:ln>
                <a:solidFill>
                  <a:srgbClr val="7F0055"/>
                </a:solidFill>
                <a:effectLst/>
                <a:latin typeface="Arial Unicode MS" panose="020B0604020202020204" pitchFamily="34" charset="-128"/>
              </a:rPr>
              <a:t>MammalInt</a:t>
            </a:r>
            <a:r>
              <a:rPr kumimoji="0" lang="en-US" sz="1200" b="0" i="0" u="none" strike="noStrike" cap="none" normalizeH="0" baseline="0" dirty="0" smtClean="0">
                <a:ln>
                  <a:noFill/>
                </a:ln>
                <a:solidFill>
                  <a:srgbClr val="666600"/>
                </a:solidFill>
                <a:effectLst/>
                <a:latin typeface="Arial Unicode MS" panose="020B0604020202020204" pitchFamily="34" charset="-128"/>
              </a:rPr>
              <a:t>();</a:t>
            </a:r>
            <a:r>
              <a:rPr kumimoji="0" lang="en-US" sz="12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solidFill>
                  <a:srgbClr val="000000"/>
                </a:solidFill>
                <a:latin typeface="Arial Unicode MS" panose="020B0604020202020204" pitchFamily="34" charset="-128"/>
              </a:rPr>
              <a:t> </a:t>
            </a:r>
            <a:r>
              <a:rPr lang="en-US" sz="1200" dirty="0" smtClean="0">
                <a:solidFill>
                  <a:srgbClr val="000000"/>
                </a:solidFill>
                <a:latin typeface="Arial Unicode MS" panose="020B0604020202020204" pitchFamily="34" charset="-128"/>
              </a:rPr>
              <a:t>      </a:t>
            </a:r>
            <a:r>
              <a:rPr kumimoji="0" lang="en-US" sz="1200" b="0" i="0" u="none" strike="noStrike" cap="none" normalizeH="0" baseline="0" dirty="0" err="1" smtClean="0">
                <a:ln>
                  <a:noFill/>
                </a:ln>
                <a:solidFill>
                  <a:srgbClr val="000000"/>
                </a:solidFill>
                <a:effectLst/>
                <a:latin typeface="Arial Unicode MS" panose="020B0604020202020204" pitchFamily="34" charset="-128"/>
              </a:rPr>
              <a:t>m</a:t>
            </a:r>
            <a:r>
              <a:rPr kumimoji="0" lang="en-US" sz="1200" b="0" i="0" u="none" strike="noStrike" cap="none" normalizeH="0" baseline="0" dirty="0" err="1" smtClean="0">
                <a:ln>
                  <a:noFill/>
                </a:ln>
                <a:solidFill>
                  <a:srgbClr val="666600"/>
                </a:solidFill>
                <a:effectLst/>
                <a:latin typeface="Arial Unicode MS" panose="020B0604020202020204" pitchFamily="34" charset="-128"/>
              </a:rPr>
              <a:t>.</a:t>
            </a:r>
            <a:r>
              <a:rPr kumimoji="0" lang="en-US" sz="1200" b="0" i="0" u="none" strike="noStrike" cap="none" normalizeH="0" baseline="0" dirty="0" err="1" smtClean="0">
                <a:ln>
                  <a:noFill/>
                </a:ln>
                <a:solidFill>
                  <a:srgbClr val="000000"/>
                </a:solidFill>
                <a:effectLst/>
                <a:latin typeface="Arial Unicode MS" panose="020B0604020202020204" pitchFamily="34" charset="-128"/>
              </a:rPr>
              <a:t>eat</a:t>
            </a:r>
            <a:r>
              <a:rPr kumimoji="0" lang="en-US" sz="1200" b="0" i="0" u="none" strike="noStrike" cap="none" normalizeH="0" baseline="0" dirty="0" smtClean="0">
                <a:ln>
                  <a:noFill/>
                </a:ln>
                <a:solidFill>
                  <a:srgbClr val="666600"/>
                </a:solidFill>
                <a:effectLst/>
                <a:latin typeface="Arial Unicode MS" panose="020B0604020202020204" pitchFamily="34" charset="-128"/>
              </a:rPr>
              <a:t>();</a:t>
            </a:r>
            <a:r>
              <a:rPr kumimoji="0" lang="en-US" sz="1200" b="0" i="0" u="none" strike="noStrike" cap="none" normalizeH="0" baseline="0" dirty="0" smtClean="0">
                <a:ln>
                  <a:noFill/>
                </a:ln>
                <a:solidFill>
                  <a:srgbClr val="000000"/>
                </a:solidFill>
                <a:effectLst/>
                <a:latin typeface="Arial Unicode MS" panose="020B0604020202020204" pitchFamily="34" charset="-128"/>
              </a:rPr>
              <a:t> m</a:t>
            </a:r>
            <a:r>
              <a:rPr kumimoji="0" lang="en-US" sz="1200" b="0" i="0" u="none" strike="noStrike" cap="none" normalizeH="0" baseline="0" dirty="0" smtClean="0">
                <a:ln>
                  <a:noFill/>
                </a:ln>
                <a:solidFill>
                  <a:srgbClr val="666600"/>
                </a:solidFill>
                <a:effectLst/>
                <a:latin typeface="Arial Unicode MS" panose="020B0604020202020204" pitchFamily="34" charset="-128"/>
              </a:rPr>
              <a:t>.</a:t>
            </a:r>
            <a:r>
              <a:rPr kumimoji="0" lang="en-US" sz="1200" b="0" i="0" u="none" strike="noStrike" cap="none" normalizeH="0" baseline="0" dirty="0" smtClean="0">
                <a:ln>
                  <a:noFill/>
                </a:ln>
                <a:solidFill>
                  <a:srgbClr val="000000"/>
                </a:solidFill>
                <a:effectLst/>
                <a:latin typeface="Arial Unicode MS" panose="020B0604020202020204" pitchFamily="34" charset="-128"/>
              </a:rPr>
              <a:t>travel</a:t>
            </a:r>
            <a:r>
              <a:rPr kumimoji="0" lang="en-US" sz="1200" b="0" i="0" u="none" strike="noStrike" cap="none" normalizeH="0" baseline="0" dirty="0" smtClean="0">
                <a:ln>
                  <a:noFill/>
                </a:ln>
                <a:solidFill>
                  <a:srgbClr val="666600"/>
                </a:solidFill>
                <a:effectLst/>
                <a:latin typeface="Arial Unicode MS" panose="020B0604020202020204" pitchFamily="34" charset="-128"/>
              </a:rPr>
              <a:t>();</a:t>
            </a:r>
            <a:r>
              <a:rPr kumimoji="0" lang="en-US" sz="12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solidFill>
                  <a:srgbClr val="000000"/>
                </a:solidFill>
                <a:latin typeface="Arial Unicode MS" panose="020B0604020202020204" pitchFamily="34" charset="-128"/>
              </a:rPr>
              <a:t> </a:t>
            </a:r>
            <a:r>
              <a:rPr lang="en-US" sz="1200" dirty="0" smtClean="0">
                <a:solidFill>
                  <a:srgbClr val="000000"/>
                </a:solidFill>
                <a:latin typeface="Arial Unicode MS" panose="020B0604020202020204" pitchFamily="34" charset="-128"/>
              </a:rPr>
              <a:t>   </a:t>
            </a:r>
            <a:r>
              <a:rPr kumimoji="0" lang="en-US" sz="1200" b="0" i="0" u="none" strike="noStrike" cap="none" normalizeH="0" baseline="0" dirty="0" smtClean="0">
                <a:ln>
                  <a:noFill/>
                </a:ln>
                <a:solidFill>
                  <a:srgbClr val="666600"/>
                </a:solidFill>
                <a:effectLst/>
                <a:latin typeface="Arial Unicode MS" panose="020B0604020202020204" pitchFamily="34" charset="-128"/>
              </a:rPr>
              <a:t>}</a:t>
            </a:r>
            <a:r>
              <a:rPr kumimoji="0" lang="en-US" sz="12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666600"/>
                </a:solidFill>
                <a:effectLst/>
                <a:latin typeface="Arial Unicode MS" panose="020B0604020202020204" pitchFamily="34" charset="-128"/>
              </a:rPr>
              <a:t>}</a:t>
            </a:r>
            <a:r>
              <a:rPr kumimoji="0" lang="en-US" sz="1200" b="0" i="0" u="none" strike="noStrike" cap="none" normalizeH="0" baseline="0" dirty="0" smtClean="0">
                <a:ln>
                  <a:noFill/>
                </a:ln>
                <a:solidFill>
                  <a:srgbClr val="000000"/>
                </a:solidFill>
                <a:effectLst/>
                <a:latin typeface="Arial Unicode MS" panose="020B0604020202020204" pitchFamily="34" charset="-128"/>
              </a:rPr>
              <a:t> </a:t>
            </a:r>
            <a:endParaRPr kumimoji="0" 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7803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 Java</a:t>
            </a:r>
          </a:p>
        </p:txBody>
      </p:sp>
      <p:sp>
        <p:nvSpPr>
          <p:cNvPr id="3" name="Content Placeholder 2"/>
          <p:cNvSpPr>
            <a:spLocks noGrp="1"/>
          </p:cNvSpPr>
          <p:nvPr>
            <p:ph idx="1"/>
          </p:nvPr>
        </p:nvSpPr>
        <p:spPr>
          <a:xfrm>
            <a:off x="609600" y="1676400"/>
            <a:ext cx="8229600" cy="4625609"/>
          </a:xfrm>
        </p:spPr>
        <p:txBody>
          <a:bodyPr>
            <a:normAutofit/>
          </a:bodyPr>
          <a:lstStyle/>
          <a:p>
            <a:r>
              <a:rPr lang="en-US" sz="2400" dirty="0"/>
              <a:t>HAS-A relationship:</a:t>
            </a:r>
          </a:p>
          <a:p>
            <a:pPr lvl="1"/>
            <a:r>
              <a:rPr lang="en-US" sz="2000" dirty="0" smtClean="0"/>
              <a:t>This </a:t>
            </a:r>
            <a:r>
              <a:rPr lang="en-US" sz="2000" dirty="0"/>
              <a:t>determines whether a certain class </a:t>
            </a:r>
            <a:r>
              <a:rPr lang="en-US" sz="2000" b="1" dirty="0" smtClean="0"/>
              <a:t>HAS-A </a:t>
            </a:r>
            <a:r>
              <a:rPr lang="en-US" sz="2000" dirty="0" smtClean="0"/>
              <a:t>certain </a:t>
            </a:r>
            <a:r>
              <a:rPr lang="en-US" sz="2000" dirty="0"/>
              <a:t>thing. This relationship helps to reduce duplication of code as well as bugs</a:t>
            </a:r>
            <a:r>
              <a:rPr lang="en-US" sz="2000" dirty="0" smtClean="0"/>
              <a:t>.</a:t>
            </a:r>
          </a:p>
          <a:p>
            <a:pPr lvl="1"/>
            <a:r>
              <a:rPr lang="en-US" sz="2000" dirty="0"/>
              <a:t>This shows that class Van HAS-A Speed. </a:t>
            </a:r>
            <a:endParaRPr lang="en-US" sz="2000" dirty="0" smtClean="0"/>
          </a:p>
          <a:p>
            <a:pPr lvl="1"/>
            <a:r>
              <a:rPr lang="en-US" sz="2000" dirty="0" smtClean="0"/>
              <a:t>By </a:t>
            </a:r>
            <a:r>
              <a:rPr lang="en-US" sz="2000" dirty="0"/>
              <a:t>having a separate class for Speed, we do not have to put the entire code that belongs to speed inside the Van class., which makes it possible to reuse the Speed class in multiple applications.</a:t>
            </a:r>
          </a:p>
          <a:p>
            <a:endParaRPr lang="en-US" sz="2400" dirty="0"/>
          </a:p>
          <a:p>
            <a:endParaRPr lang="en-US" sz="2400" dirty="0"/>
          </a:p>
        </p:txBody>
      </p:sp>
      <p:sp>
        <p:nvSpPr>
          <p:cNvPr id="4" name="Rectangle 1"/>
          <p:cNvSpPr>
            <a:spLocks noChangeArrowheads="1"/>
          </p:cNvSpPr>
          <p:nvPr/>
        </p:nvSpPr>
        <p:spPr bwMode="auto">
          <a:xfrm>
            <a:off x="3352800" y="4514360"/>
            <a:ext cx="3167534" cy="17876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88"/>
                </a:solidFill>
                <a:effectLst/>
                <a:latin typeface="Arial Unicode MS" panose="020B0604020202020204" pitchFamily="34" charset="-128"/>
              </a:rPr>
              <a:t>public</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000088"/>
                </a:solidFill>
                <a:effectLst/>
                <a:latin typeface="Arial Unicode MS" panose="020B0604020202020204" pitchFamily="34" charset="-128"/>
              </a:rPr>
              <a:t>class</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7F0055"/>
                </a:solidFill>
                <a:effectLst/>
                <a:latin typeface="Arial Unicode MS" panose="020B0604020202020204" pitchFamily="34" charset="-128"/>
              </a:rPr>
              <a:t>Vehicle</a:t>
            </a:r>
            <a:r>
              <a:rPr kumimoji="0" lang="en-US" sz="1600" b="0" i="0" u="none" strike="noStrike" cap="none" normalizeH="0" baseline="0" dirty="0" smtClean="0">
                <a:ln>
                  <a:noFill/>
                </a:ln>
                <a:solidFill>
                  <a:srgbClr val="666600"/>
                </a:solidFill>
                <a:effectLst/>
                <a:latin typeface="Arial Unicode MS" panose="020B0604020202020204" pitchFamily="34" charset="-128"/>
              </a:rPr>
              <a:t>{}</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000088"/>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88"/>
                </a:solidFill>
                <a:effectLst/>
                <a:latin typeface="Arial Unicode MS" panose="020B0604020202020204" pitchFamily="34" charset="-128"/>
              </a:rPr>
              <a:t>public</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000088"/>
                </a:solidFill>
                <a:effectLst/>
                <a:latin typeface="Arial Unicode MS" panose="020B0604020202020204" pitchFamily="34" charset="-128"/>
              </a:rPr>
              <a:t>class</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7F0055"/>
                </a:solidFill>
                <a:effectLst/>
                <a:latin typeface="Arial Unicode MS" panose="020B0604020202020204" pitchFamily="34" charset="-128"/>
              </a:rPr>
              <a:t>Speed</a:t>
            </a:r>
            <a:r>
              <a:rPr kumimoji="0" lang="en-US" sz="1600" b="0" i="0" u="none" strike="noStrike" cap="none" normalizeH="0" baseline="0" dirty="0" smtClean="0">
                <a:ln>
                  <a:noFill/>
                </a:ln>
                <a:solidFill>
                  <a:srgbClr val="666600"/>
                </a:solidFill>
                <a:effectLst/>
                <a:latin typeface="Arial Unicode MS" panose="020B0604020202020204" pitchFamily="34" charset="-128"/>
              </a:rPr>
              <a:t>{}</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000088"/>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88"/>
                </a:solidFill>
                <a:effectLst/>
                <a:latin typeface="Arial Unicode MS" panose="020B0604020202020204" pitchFamily="34" charset="-128"/>
              </a:rPr>
              <a:t>public</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000088"/>
                </a:solidFill>
                <a:effectLst/>
                <a:latin typeface="Arial Unicode MS" panose="020B0604020202020204" pitchFamily="34" charset="-128"/>
              </a:rPr>
              <a:t>class</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7F0055"/>
                </a:solidFill>
                <a:effectLst/>
                <a:latin typeface="Arial Unicode MS" panose="020B0604020202020204" pitchFamily="34" charset="-128"/>
              </a:rPr>
              <a:t>Van</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000088"/>
                </a:solidFill>
                <a:effectLst/>
                <a:latin typeface="Arial Unicode MS" panose="020B0604020202020204" pitchFamily="34" charset="-128"/>
              </a:rPr>
              <a:t>extends</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7F0055"/>
                </a:solidFill>
                <a:effectLst/>
                <a:latin typeface="Arial Unicode MS" panose="020B0604020202020204" pitchFamily="34" charset="-128"/>
              </a:rPr>
              <a:t>Vehicle </a:t>
            </a:r>
            <a:r>
              <a:rPr kumimoji="0" lang="en-US" sz="1600" b="0" i="0" u="none" strike="noStrike" cap="none" normalizeH="0" baseline="0" dirty="0" smtClean="0">
                <a:ln>
                  <a:noFill/>
                </a:ln>
                <a:solidFill>
                  <a:srgbClr val="666600"/>
                </a:solidFill>
                <a:effectLst/>
                <a:latin typeface="Arial Unicode MS" panose="020B0604020202020204" pitchFamily="34" charset="-128"/>
              </a:rPr>
              <a:t>{</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00"/>
                </a:solidFill>
                <a:latin typeface="Arial Unicode MS" panose="020B0604020202020204" pitchFamily="34" charset="-128"/>
              </a:rPr>
              <a:t> </a:t>
            </a:r>
            <a:r>
              <a:rPr lang="en-US" sz="1600" dirty="0" smtClean="0">
                <a:solidFill>
                  <a:srgbClr val="000000"/>
                </a:solidFill>
                <a:latin typeface="Arial Unicode MS" panose="020B0604020202020204" pitchFamily="34" charset="-128"/>
              </a:rPr>
              <a:t>   </a:t>
            </a:r>
            <a:r>
              <a:rPr kumimoji="0" lang="en-US" sz="1600" b="0" i="0" u="none" strike="noStrike" cap="none" normalizeH="0" baseline="0" dirty="0" smtClean="0">
                <a:ln>
                  <a:noFill/>
                </a:ln>
                <a:solidFill>
                  <a:srgbClr val="000088"/>
                </a:solidFill>
                <a:effectLst/>
                <a:latin typeface="Arial Unicode MS" panose="020B0604020202020204" pitchFamily="34" charset="-128"/>
              </a:rPr>
              <a:t>private</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7F0055"/>
                </a:solidFill>
                <a:effectLst/>
                <a:latin typeface="Arial Unicode MS" panose="020B0604020202020204" pitchFamily="34" charset="-128"/>
              </a:rPr>
              <a:t>Speed</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err="1" smtClean="0">
                <a:ln>
                  <a:noFill/>
                </a:ln>
                <a:solidFill>
                  <a:srgbClr val="000000"/>
                </a:solidFill>
                <a:effectLst/>
                <a:latin typeface="Arial Unicode MS" panose="020B0604020202020204" pitchFamily="34" charset="-128"/>
              </a:rPr>
              <a:t>sp</a:t>
            </a:r>
            <a:r>
              <a:rPr kumimoji="0" lang="en-US" sz="1600" b="0" i="0" u="none" strike="noStrike" cap="none" normalizeH="0" baseline="0" dirty="0" smtClean="0">
                <a:ln>
                  <a:noFill/>
                </a:ln>
                <a:solidFill>
                  <a:srgbClr val="666600"/>
                </a:solidFill>
                <a:effectLst/>
                <a:latin typeface="Arial Unicode MS" panose="020B0604020202020204" pitchFamily="34" charset="-128"/>
              </a:rPr>
              <a:t>;</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666600"/>
                </a:solidFill>
                <a:effectLst/>
                <a:latin typeface="Arial Unicode MS" panose="020B0604020202020204" pitchFamily="34" charset="-128"/>
              </a:rPr>
              <a:t>}</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endParaRPr kumimoji="0" 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4184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&amp; Interface - Java</a:t>
            </a:r>
            <a:endParaRPr lang="en-US" dirty="0"/>
          </a:p>
        </p:txBody>
      </p:sp>
      <p:sp>
        <p:nvSpPr>
          <p:cNvPr id="3" name="Content Placeholder 2"/>
          <p:cNvSpPr>
            <a:spLocks noGrp="1"/>
          </p:cNvSpPr>
          <p:nvPr>
            <p:ph idx="1"/>
          </p:nvPr>
        </p:nvSpPr>
        <p:spPr/>
        <p:txBody>
          <a:bodyPr>
            <a:normAutofit fontScale="92500" lnSpcReduction="20000"/>
          </a:bodyPr>
          <a:lstStyle/>
          <a:p>
            <a:r>
              <a:rPr lang="en-US" dirty="0"/>
              <a:t>An interface is a collection of abstract methods. A class implements an interface, thereby inheriting the abstract methods of the interface.</a:t>
            </a:r>
          </a:p>
          <a:p>
            <a:r>
              <a:rPr lang="en-US" dirty="0"/>
              <a:t>An interface is not a class. Writing an interface is similar to writing a class, but they are two different concepts. A class describes the attributes and behaviors of an object. An interface contains behaviors that a class implements.</a:t>
            </a:r>
          </a:p>
          <a:p>
            <a:r>
              <a:rPr lang="en-US" dirty="0"/>
              <a:t>Unless the class that implements the interface is abstract, all the methods of the interface need to be defined in the class.</a:t>
            </a:r>
          </a:p>
        </p:txBody>
      </p:sp>
    </p:spTree>
    <p:extLst>
      <p:ext uri="{BB962C8B-B14F-4D97-AF65-F5344CB8AC3E}">
        <p14:creationId xmlns:p14="http://schemas.microsoft.com/office/powerpoint/2010/main" val="3064860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&amp; Interface - Java</a:t>
            </a:r>
            <a:endParaRPr lang="en-US" dirty="0"/>
          </a:p>
        </p:txBody>
      </p:sp>
      <p:sp>
        <p:nvSpPr>
          <p:cNvPr id="3" name="Content Placeholder 2"/>
          <p:cNvSpPr>
            <a:spLocks noGrp="1"/>
          </p:cNvSpPr>
          <p:nvPr>
            <p:ph idx="1"/>
          </p:nvPr>
        </p:nvSpPr>
        <p:spPr/>
        <p:txBody>
          <a:bodyPr>
            <a:normAutofit/>
          </a:bodyPr>
          <a:lstStyle/>
          <a:p>
            <a:r>
              <a:rPr lang="en-US" dirty="0"/>
              <a:t>Extending Interfaces:</a:t>
            </a:r>
          </a:p>
          <a:p>
            <a:pPr lvl="1"/>
            <a:r>
              <a:rPr lang="en-US" dirty="0"/>
              <a:t>An interface can extend another interface, similarly to the way that a class can extend another class. The </a:t>
            </a:r>
            <a:r>
              <a:rPr lang="en-US" b="1" dirty="0"/>
              <a:t>extends</a:t>
            </a:r>
            <a:r>
              <a:rPr lang="en-US" dirty="0"/>
              <a:t> keyword is used to extend an interface, and the child interface inherits the methods of the parent interface.</a:t>
            </a:r>
          </a:p>
          <a:p>
            <a:pPr lvl="1"/>
            <a:r>
              <a:rPr lang="en-US" dirty="0"/>
              <a:t>The following Sports interface is extended by Hockey and Football interfaces.</a:t>
            </a:r>
          </a:p>
          <a:p>
            <a:endParaRPr lang="en-US" dirty="0"/>
          </a:p>
        </p:txBody>
      </p:sp>
    </p:spTree>
    <p:extLst>
      <p:ext uri="{BB962C8B-B14F-4D97-AF65-F5344CB8AC3E}">
        <p14:creationId xmlns:p14="http://schemas.microsoft.com/office/powerpoint/2010/main" val="19656818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&amp; Interface - Java</a:t>
            </a:r>
            <a:endParaRPr lang="en-US" dirty="0"/>
          </a:p>
        </p:txBody>
      </p:sp>
      <p:sp>
        <p:nvSpPr>
          <p:cNvPr id="4" name="Rectangle 1"/>
          <p:cNvSpPr>
            <a:spLocks noGrp="1" noChangeArrowheads="1"/>
          </p:cNvSpPr>
          <p:nvPr>
            <p:ph idx="1"/>
          </p:nvPr>
        </p:nvSpPr>
        <p:spPr bwMode="auto">
          <a:xfrm>
            <a:off x="2209800" y="1828800"/>
            <a:ext cx="3601948" cy="437297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880000"/>
                </a:solidFill>
                <a:effectLst/>
                <a:latin typeface="Arial Unicode MS" panose="020B0604020202020204" pitchFamily="34" charset="-128"/>
              </a:rPr>
              <a:t>//Filename: Sports.java</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88"/>
                </a:solidFill>
                <a:effectLst/>
                <a:latin typeface="Arial Unicode MS" panose="020B0604020202020204" pitchFamily="34" charset="-128"/>
              </a:rPr>
              <a:t>public</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sz="1400" b="0" i="0" u="none" strike="noStrike" cap="none" normalizeH="0" baseline="0" dirty="0" smtClean="0">
                <a:ln>
                  <a:noFill/>
                </a:ln>
                <a:solidFill>
                  <a:srgbClr val="000088"/>
                </a:solidFill>
                <a:effectLst/>
                <a:latin typeface="Arial Unicode MS" panose="020B0604020202020204" pitchFamily="34" charset="-128"/>
              </a:rPr>
              <a:t>interface</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sz="1400" b="0" i="0" u="none" strike="noStrike" cap="none" normalizeH="0" baseline="0" dirty="0" smtClean="0">
                <a:ln>
                  <a:noFill/>
                </a:ln>
                <a:solidFill>
                  <a:srgbClr val="7F0055"/>
                </a:solidFill>
                <a:effectLst/>
                <a:latin typeface="Arial Unicode MS" panose="020B0604020202020204" pitchFamily="34" charset="-128"/>
              </a:rPr>
              <a:t>Sports</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sz="1400" b="0" i="0" u="none" strike="noStrike" cap="none" normalizeH="0" baseline="0" dirty="0" smtClean="0">
                <a:ln>
                  <a:noFill/>
                </a:ln>
                <a:solidFill>
                  <a:srgbClr val="666600"/>
                </a:solidFill>
                <a:effectLst/>
                <a:latin typeface="Arial Unicode MS" panose="020B0604020202020204" pitchFamily="34" charset="-128"/>
              </a:rPr>
              <a:t>{</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Arial Unicode MS" panose="020B0604020202020204" pitchFamily="34" charset="-128"/>
              </a:rPr>
              <a:t> </a:t>
            </a:r>
            <a:r>
              <a:rPr lang="en-US" sz="1400" dirty="0" smtClean="0">
                <a:solidFill>
                  <a:srgbClr val="000000"/>
                </a:solidFill>
                <a:latin typeface="Arial Unicode MS" panose="020B0604020202020204" pitchFamily="34" charset="-128"/>
              </a:rPr>
              <a:t>   </a:t>
            </a:r>
            <a:r>
              <a:rPr kumimoji="0" lang="en-US" sz="1400" b="0" i="0" u="none" strike="noStrike" cap="none" normalizeH="0" baseline="0" dirty="0" smtClean="0">
                <a:ln>
                  <a:noFill/>
                </a:ln>
                <a:solidFill>
                  <a:srgbClr val="000088"/>
                </a:solidFill>
                <a:effectLst/>
                <a:latin typeface="Arial Unicode MS" panose="020B0604020202020204" pitchFamily="34" charset="-128"/>
              </a:rPr>
              <a:t>public</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sz="1400" b="0" i="0" u="none" strike="noStrike" cap="none" normalizeH="0" baseline="0" dirty="0" smtClean="0">
                <a:ln>
                  <a:noFill/>
                </a:ln>
                <a:solidFill>
                  <a:srgbClr val="000088"/>
                </a:solidFill>
                <a:effectLst/>
                <a:latin typeface="Arial Unicode MS" panose="020B0604020202020204" pitchFamily="34" charset="-128"/>
              </a:rPr>
              <a:t>void</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sz="1400" b="0" i="0" u="none" strike="noStrike" cap="none" normalizeH="0" baseline="0" dirty="0" err="1" smtClean="0">
                <a:ln>
                  <a:noFill/>
                </a:ln>
                <a:solidFill>
                  <a:srgbClr val="000000"/>
                </a:solidFill>
                <a:effectLst/>
                <a:latin typeface="Arial Unicode MS" panose="020B0604020202020204" pitchFamily="34" charset="-128"/>
              </a:rPr>
              <a:t>setHomeTeam</a:t>
            </a:r>
            <a:r>
              <a:rPr kumimoji="0" lang="en-US" sz="1400" b="0" i="0" u="none" strike="noStrike" cap="none" normalizeH="0" baseline="0" dirty="0" smtClean="0">
                <a:ln>
                  <a:noFill/>
                </a:ln>
                <a:solidFill>
                  <a:srgbClr val="666600"/>
                </a:solidFill>
                <a:effectLst/>
                <a:latin typeface="Arial Unicode MS" panose="020B0604020202020204" pitchFamily="34" charset="-128"/>
              </a:rPr>
              <a:t>(</a:t>
            </a:r>
            <a:r>
              <a:rPr kumimoji="0" lang="en-US" sz="1400" b="0" i="0" u="none" strike="noStrike" cap="none" normalizeH="0" baseline="0" dirty="0" smtClean="0">
                <a:ln>
                  <a:noFill/>
                </a:ln>
                <a:solidFill>
                  <a:srgbClr val="7F0055"/>
                </a:solidFill>
                <a:effectLst/>
                <a:latin typeface="Arial Unicode MS" panose="020B0604020202020204" pitchFamily="34" charset="-128"/>
              </a:rPr>
              <a:t>String</a:t>
            </a:r>
            <a:r>
              <a:rPr kumimoji="0" lang="en-US" sz="1400" b="0" i="0" u="none" strike="noStrike" cap="none" normalizeH="0" baseline="0" dirty="0" smtClean="0">
                <a:ln>
                  <a:noFill/>
                </a:ln>
                <a:solidFill>
                  <a:srgbClr val="000000"/>
                </a:solidFill>
                <a:effectLst/>
                <a:latin typeface="Arial Unicode MS" panose="020B0604020202020204" pitchFamily="34" charset="-128"/>
              </a:rPr>
              <a:t> name</a:t>
            </a:r>
            <a:r>
              <a:rPr kumimoji="0" lang="en-US" sz="1400" b="0" i="0" u="none" strike="noStrike" cap="none" normalizeH="0" baseline="0" dirty="0" smtClean="0">
                <a:ln>
                  <a:noFill/>
                </a:ln>
                <a:solidFill>
                  <a:srgbClr val="666600"/>
                </a:solidFill>
                <a:effectLst/>
                <a:latin typeface="Arial Unicode MS" panose="020B0604020202020204" pitchFamily="34" charset="-128"/>
              </a:rPr>
              <a:t>);</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Arial Unicode MS" panose="020B0604020202020204" pitchFamily="34" charset="-128"/>
              </a:rPr>
              <a:t> </a:t>
            </a:r>
            <a:r>
              <a:rPr lang="en-US" sz="1400" dirty="0" smtClean="0">
                <a:solidFill>
                  <a:srgbClr val="000000"/>
                </a:solidFill>
                <a:latin typeface="Arial Unicode MS" panose="020B0604020202020204" pitchFamily="34" charset="-128"/>
              </a:rPr>
              <a:t>   </a:t>
            </a:r>
            <a:r>
              <a:rPr kumimoji="0" lang="en-US" sz="1400" b="0" i="0" u="none" strike="noStrike" cap="none" normalizeH="0" baseline="0" dirty="0" smtClean="0">
                <a:ln>
                  <a:noFill/>
                </a:ln>
                <a:solidFill>
                  <a:srgbClr val="000088"/>
                </a:solidFill>
                <a:effectLst/>
                <a:latin typeface="Arial Unicode MS" panose="020B0604020202020204" pitchFamily="34" charset="-128"/>
              </a:rPr>
              <a:t>public</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sz="1400" b="0" i="0" u="none" strike="noStrike" cap="none" normalizeH="0" baseline="0" dirty="0" smtClean="0">
                <a:ln>
                  <a:noFill/>
                </a:ln>
                <a:solidFill>
                  <a:srgbClr val="000088"/>
                </a:solidFill>
                <a:effectLst/>
                <a:latin typeface="Arial Unicode MS" panose="020B0604020202020204" pitchFamily="34" charset="-128"/>
              </a:rPr>
              <a:t>void</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sz="1400" b="0" i="0" u="none" strike="noStrike" cap="none" normalizeH="0" baseline="0" dirty="0" err="1" smtClean="0">
                <a:ln>
                  <a:noFill/>
                </a:ln>
                <a:solidFill>
                  <a:srgbClr val="000000"/>
                </a:solidFill>
                <a:effectLst/>
                <a:latin typeface="Arial Unicode MS" panose="020B0604020202020204" pitchFamily="34" charset="-128"/>
              </a:rPr>
              <a:t>setVisitingTeam</a:t>
            </a:r>
            <a:r>
              <a:rPr kumimoji="0" lang="en-US" sz="1400" b="0" i="0" u="none" strike="noStrike" cap="none" normalizeH="0" baseline="0" dirty="0" smtClean="0">
                <a:ln>
                  <a:noFill/>
                </a:ln>
                <a:solidFill>
                  <a:srgbClr val="666600"/>
                </a:solidFill>
                <a:effectLst/>
                <a:latin typeface="Arial Unicode MS" panose="020B0604020202020204" pitchFamily="34" charset="-128"/>
              </a:rPr>
              <a:t>(</a:t>
            </a:r>
            <a:r>
              <a:rPr kumimoji="0" lang="en-US" sz="1400" b="0" i="0" u="none" strike="noStrike" cap="none" normalizeH="0" baseline="0" dirty="0" smtClean="0">
                <a:ln>
                  <a:noFill/>
                </a:ln>
                <a:solidFill>
                  <a:srgbClr val="7F0055"/>
                </a:solidFill>
                <a:effectLst/>
                <a:latin typeface="Arial Unicode MS" panose="020B0604020202020204" pitchFamily="34" charset="-128"/>
              </a:rPr>
              <a:t>String</a:t>
            </a:r>
            <a:r>
              <a:rPr kumimoji="0" lang="en-US" sz="1400" b="0" i="0" u="none" strike="noStrike" cap="none" normalizeH="0" baseline="0" dirty="0" smtClean="0">
                <a:ln>
                  <a:noFill/>
                </a:ln>
                <a:solidFill>
                  <a:srgbClr val="000000"/>
                </a:solidFill>
                <a:effectLst/>
                <a:latin typeface="Arial Unicode MS" panose="020B0604020202020204" pitchFamily="34" charset="-128"/>
              </a:rPr>
              <a:t> name</a:t>
            </a:r>
            <a:r>
              <a:rPr kumimoji="0" lang="en-US" sz="1400" b="0" i="0" u="none" strike="noStrike" cap="none" normalizeH="0" baseline="0" dirty="0" smtClean="0">
                <a:ln>
                  <a:noFill/>
                </a:ln>
                <a:solidFill>
                  <a:srgbClr val="666600"/>
                </a:solidFill>
                <a:effectLst/>
                <a:latin typeface="Arial Unicode MS" panose="020B0604020202020204" pitchFamily="34" charset="-128"/>
              </a:rPr>
              <a:t>);</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00"/>
                </a:solidFill>
                <a:effectLst/>
                <a:latin typeface="Arial Unicode MS" panose="020B0604020202020204" pitchFamily="34" charset="-128"/>
              </a:rPr>
              <a:t>}</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solidFill>
                <a:srgbClr val="00000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880000"/>
                </a:solidFill>
                <a:effectLst/>
                <a:latin typeface="Arial Unicode MS" panose="020B0604020202020204" pitchFamily="34" charset="-128"/>
              </a:rPr>
              <a:t>//Filename: Football.java</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88"/>
                </a:solidFill>
                <a:effectLst/>
                <a:latin typeface="Arial Unicode MS" panose="020B0604020202020204" pitchFamily="34" charset="-128"/>
              </a:rPr>
              <a:t>public</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sz="1400" b="0" i="0" u="none" strike="noStrike" cap="none" normalizeH="0" baseline="0" dirty="0" smtClean="0">
                <a:ln>
                  <a:noFill/>
                </a:ln>
                <a:solidFill>
                  <a:srgbClr val="000088"/>
                </a:solidFill>
                <a:effectLst/>
                <a:latin typeface="Arial Unicode MS" panose="020B0604020202020204" pitchFamily="34" charset="-128"/>
              </a:rPr>
              <a:t>interface</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sz="1400" b="0" i="0" u="none" strike="noStrike" cap="none" normalizeH="0" baseline="0" dirty="0" smtClean="0">
                <a:ln>
                  <a:noFill/>
                </a:ln>
                <a:solidFill>
                  <a:srgbClr val="7F0055"/>
                </a:solidFill>
                <a:effectLst/>
                <a:latin typeface="Arial Unicode MS" panose="020B0604020202020204" pitchFamily="34" charset="-128"/>
              </a:rPr>
              <a:t>Football</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sz="1400" b="0" i="0" u="none" strike="noStrike" cap="none" normalizeH="0" baseline="0" dirty="0" smtClean="0">
                <a:ln>
                  <a:noFill/>
                </a:ln>
                <a:solidFill>
                  <a:srgbClr val="000088"/>
                </a:solidFill>
                <a:effectLst/>
                <a:latin typeface="Arial Unicode MS" panose="020B0604020202020204" pitchFamily="34" charset="-128"/>
              </a:rPr>
              <a:t>extends</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sz="1400" b="0" i="0" u="none" strike="noStrike" cap="none" normalizeH="0" baseline="0" dirty="0" smtClean="0">
                <a:ln>
                  <a:noFill/>
                </a:ln>
                <a:solidFill>
                  <a:srgbClr val="7F0055"/>
                </a:solidFill>
                <a:effectLst/>
                <a:latin typeface="Arial Unicode MS" panose="020B0604020202020204" pitchFamily="34" charset="-128"/>
              </a:rPr>
              <a:t>Sports</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sz="1400" b="0" i="0" u="none" strike="noStrike" cap="none" normalizeH="0" baseline="0" dirty="0" smtClean="0">
                <a:ln>
                  <a:noFill/>
                </a:ln>
                <a:solidFill>
                  <a:srgbClr val="666600"/>
                </a:solidFill>
                <a:effectLst/>
                <a:latin typeface="Arial Unicode MS" panose="020B0604020202020204" pitchFamily="34" charset="-128"/>
              </a:rPr>
              <a:t>{</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Arial Unicode MS" panose="020B0604020202020204" pitchFamily="34" charset="-128"/>
              </a:rPr>
              <a:t> </a:t>
            </a:r>
            <a:r>
              <a:rPr lang="en-US" sz="1400" dirty="0" smtClean="0">
                <a:solidFill>
                  <a:srgbClr val="000000"/>
                </a:solidFill>
                <a:latin typeface="Arial Unicode MS" panose="020B0604020202020204" pitchFamily="34" charset="-128"/>
              </a:rPr>
              <a:t>   </a:t>
            </a:r>
            <a:r>
              <a:rPr kumimoji="0" lang="en-US" sz="1400" b="0" i="0" u="none" strike="noStrike" cap="none" normalizeH="0" baseline="0" dirty="0" smtClean="0">
                <a:ln>
                  <a:noFill/>
                </a:ln>
                <a:solidFill>
                  <a:srgbClr val="000088"/>
                </a:solidFill>
                <a:effectLst/>
                <a:latin typeface="Arial Unicode MS" panose="020B0604020202020204" pitchFamily="34" charset="-128"/>
              </a:rPr>
              <a:t>public</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sz="1400" b="0" i="0" u="none" strike="noStrike" cap="none" normalizeH="0" baseline="0" dirty="0" smtClean="0">
                <a:ln>
                  <a:noFill/>
                </a:ln>
                <a:solidFill>
                  <a:srgbClr val="000088"/>
                </a:solidFill>
                <a:effectLst/>
                <a:latin typeface="Arial Unicode MS" panose="020B0604020202020204" pitchFamily="34" charset="-128"/>
              </a:rPr>
              <a:t>void</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sz="1400" b="0" i="0" u="none" strike="noStrike" cap="none" normalizeH="0" baseline="0" dirty="0" err="1" smtClean="0">
                <a:ln>
                  <a:noFill/>
                </a:ln>
                <a:solidFill>
                  <a:srgbClr val="000000"/>
                </a:solidFill>
                <a:effectLst/>
                <a:latin typeface="Arial Unicode MS" panose="020B0604020202020204" pitchFamily="34" charset="-128"/>
              </a:rPr>
              <a:t>homeTeamScored</a:t>
            </a:r>
            <a:r>
              <a:rPr kumimoji="0" lang="en-US" sz="1400" b="0" i="0" u="none" strike="noStrike" cap="none" normalizeH="0" baseline="0" dirty="0" smtClean="0">
                <a:ln>
                  <a:noFill/>
                </a:ln>
                <a:solidFill>
                  <a:srgbClr val="666600"/>
                </a:solidFill>
                <a:effectLst/>
                <a:latin typeface="Arial Unicode MS" panose="020B0604020202020204" pitchFamily="34" charset="-128"/>
              </a:rPr>
              <a:t>(</a:t>
            </a:r>
            <a:r>
              <a:rPr kumimoji="0" lang="en-US" sz="1400" b="0" i="0" u="none" strike="noStrike" cap="none" normalizeH="0" baseline="0" dirty="0" err="1" smtClean="0">
                <a:ln>
                  <a:noFill/>
                </a:ln>
                <a:solidFill>
                  <a:srgbClr val="000088"/>
                </a:solidFill>
                <a:effectLst/>
                <a:latin typeface="Arial Unicode MS" panose="020B0604020202020204" pitchFamily="34" charset="-128"/>
              </a:rPr>
              <a:t>int</a:t>
            </a:r>
            <a:r>
              <a:rPr kumimoji="0" lang="en-US" sz="1400" b="0" i="0" u="none" strike="noStrike" cap="none" normalizeH="0" baseline="0" dirty="0" smtClean="0">
                <a:ln>
                  <a:noFill/>
                </a:ln>
                <a:solidFill>
                  <a:srgbClr val="000000"/>
                </a:solidFill>
                <a:effectLst/>
                <a:latin typeface="Arial Unicode MS" panose="020B0604020202020204" pitchFamily="34" charset="-128"/>
              </a:rPr>
              <a:t> points</a:t>
            </a:r>
            <a:r>
              <a:rPr kumimoji="0" lang="en-US" sz="1400" b="0" i="0" u="none" strike="noStrike" cap="none" normalizeH="0" baseline="0" dirty="0" smtClean="0">
                <a:ln>
                  <a:noFill/>
                </a:ln>
                <a:solidFill>
                  <a:srgbClr val="666600"/>
                </a:solidFill>
                <a:effectLst/>
                <a:latin typeface="Arial Unicode MS" panose="020B0604020202020204" pitchFamily="34" charset="-128"/>
              </a:rPr>
              <a:t>);</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Arial Unicode MS" panose="020B0604020202020204" pitchFamily="34" charset="-128"/>
              </a:rPr>
              <a:t> </a:t>
            </a:r>
            <a:r>
              <a:rPr lang="en-US" sz="1400" dirty="0" smtClean="0">
                <a:solidFill>
                  <a:srgbClr val="000000"/>
                </a:solidFill>
                <a:latin typeface="Arial Unicode MS" panose="020B0604020202020204" pitchFamily="34" charset="-128"/>
              </a:rPr>
              <a:t>   </a:t>
            </a:r>
            <a:r>
              <a:rPr kumimoji="0" lang="en-US" sz="1400" b="0" i="0" u="none" strike="noStrike" cap="none" normalizeH="0" baseline="0" dirty="0" smtClean="0">
                <a:ln>
                  <a:noFill/>
                </a:ln>
                <a:solidFill>
                  <a:srgbClr val="000088"/>
                </a:solidFill>
                <a:effectLst/>
                <a:latin typeface="Arial Unicode MS" panose="020B0604020202020204" pitchFamily="34" charset="-128"/>
              </a:rPr>
              <a:t>public</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sz="1400" b="0" i="0" u="none" strike="noStrike" cap="none" normalizeH="0" baseline="0" dirty="0" smtClean="0">
                <a:ln>
                  <a:noFill/>
                </a:ln>
                <a:solidFill>
                  <a:srgbClr val="000088"/>
                </a:solidFill>
                <a:effectLst/>
                <a:latin typeface="Arial Unicode MS" panose="020B0604020202020204" pitchFamily="34" charset="-128"/>
              </a:rPr>
              <a:t>void</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sz="1400" b="0" i="0" u="none" strike="noStrike" cap="none" normalizeH="0" baseline="0" dirty="0" err="1" smtClean="0">
                <a:ln>
                  <a:noFill/>
                </a:ln>
                <a:solidFill>
                  <a:srgbClr val="000000"/>
                </a:solidFill>
                <a:effectLst/>
                <a:latin typeface="Arial Unicode MS" panose="020B0604020202020204" pitchFamily="34" charset="-128"/>
              </a:rPr>
              <a:t>visitingTeamScored</a:t>
            </a:r>
            <a:r>
              <a:rPr kumimoji="0" lang="en-US" sz="1400" b="0" i="0" u="none" strike="noStrike" cap="none" normalizeH="0" baseline="0" dirty="0" smtClean="0">
                <a:ln>
                  <a:noFill/>
                </a:ln>
                <a:solidFill>
                  <a:srgbClr val="666600"/>
                </a:solidFill>
                <a:effectLst/>
                <a:latin typeface="Arial Unicode MS" panose="020B0604020202020204" pitchFamily="34" charset="-128"/>
              </a:rPr>
              <a:t>(</a:t>
            </a:r>
            <a:r>
              <a:rPr kumimoji="0" lang="en-US" sz="1400" b="0" i="0" u="none" strike="noStrike" cap="none" normalizeH="0" baseline="0" dirty="0" err="1" smtClean="0">
                <a:ln>
                  <a:noFill/>
                </a:ln>
                <a:solidFill>
                  <a:srgbClr val="000088"/>
                </a:solidFill>
                <a:effectLst/>
                <a:latin typeface="Arial Unicode MS" panose="020B0604020202020204" pitchFamily="34" charset="-128"/>
              </a:rPr>
              <a:t>int</a:t>
            </a:r>
            <a:r>
              <a:rPr kumimoji="0" lang="en-US" sz="1400" b="0" i="0" u="none" strike="noStrike" cap="none" normalizeH="0" baseline="0" dirty="0" smtClean="0">
                <a:ln>
                  <a:noFill/>
                </a:ln>
                <a:solidFill>
                  <a:srgbClr val="000000"/>
                </a:solidFill>
                <a:effectLst/>
                <a:latin typeface="Arial Unicode MS" panose="020B0604020202020204" pitchFamily="34" charset="-128"/>
              </a:rPr>
              <a:t> points</a:t>
            </a:r>
            <a:r>
              <a:rPr kumimoji="0" lang="en-US" sz="1400" b="0" i="0" u="none" strike="noStrike" cap="none" normalizeH="0" baseline="0" dirty="0" smtClean="0">
                <a:ln>
                  <a:noFill/>
                </a:ln>
                <a:solidFill>
                  <a:srgbClr val="666600"/>
                </a:solidFill>
                <a:effectLst/>
                <a:latin typeface="Arial Unicode MS" panose="020B0604020202020204" pitchFamily="34" charset="-128"/>
              </a:rPr>
              <a:t>);</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Arial Unicode MS" panose="020B0604020202020204" pitchFamily="34" charset="-128"/>
              </a:rPr>
              <a:t> </a:t>
            </a:r>
            <a:r>
              <a:rPr lang="en-US" sz="1400" dirty="0" smtClean="0">
                <a:solidFill>
                  <a:srgbClr val="000000"/>
                </a:solidFill>
                <a:latin typeface="Arial Unicode MS" panose="020B0604020202020204" pitchFamily="34" charset="-128"/>
              </a:rPr>
              <a:t>   </a:t>
            </a:r>
            <a:r>
              <a:rPr kumimoji="0" lang="en-US" sz="1400" b="0" i="0" u="none" strike="noStrike" cap="none" normalizeH="0" baseline="0" dirty="0" smtClean="0">
                <a:ln>
                  <a:noFill/>
                </a:ln>
                <a:solidFill>
                  <a:srgbClr val="000088"/>
                </a:solidFill>
                <a:effectLst/>
                <a:latin typeface="Arial Unicode MS" panose="020B0604020202020204" pitchFamily="34" charset="-128"/>
              </a:rPr>
              <a:t>public</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sz="1400" b="0" i="0" u="none" strike="noStrike" cap="none" normalizeH="0" baseline="0" dirty="0" smtClean="0">
                <a:ln>
                  <a:noFill/>
                </a:ln>
                <a:solidFill>
                  <a:srgbClr val="000088"/>
                </a:solidFill>
                <a:effectLst/>
                <a:latin typeface="Arial Unicode MS" panose="020B0604020202020204" pitchFamily="34" charset="-128"/>
              </a:rPr>
              <a:t>void</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sz="1400" b="0" i="0" u="none" strike="noStrike" cap="none" normalizeH="0" baseline="0" dirty="0" err="1" smtClean="0">
                <a:ln>
                  <a:noFill/>
                </a:ln>
                <a:solidFill>
                  <a:srgbClr val="000000"/>
                </a:solidFill>
                <a:effectLst/>
                <a:latin typeface="Arial Unicode MS" panose="020B0604020202020204" pitchFamily="34" charset="-128"/>
              </a:rPr>
              <a:t>endOfQuarter</a:t>
            </a:r>
            <a:r>
              <a:rPr kumimoji="0" lang="en-US" sz="1400" b="0" i="0" u="none" strike="noStrike" cap="none" normalizeH="0" baseline="0" dirty="0" smtClean="0">
                <a:ln>
                  <a:noFill/>
                </a:ln>
                <a:solidFill>
                  <a:srgbClr val="666600"/>
                </a:solidFill>
                <a:effectLst/>
                <a:latin typeface="Arial Unicode MS" panose="020B0604020202020204" pitchFamily="34" charset="-128"/>
              </a:rPr>
              <a:t>(</a:t>
            </a:r>
            <a:r>
              <a:rPr kumimoji="0" lang="en-US" sz="1400" b="0" i="0" u="none" strike="noStrike" cap="none" normalizeH="0" baseline="0" dirty="0" err="1" smtClean="0">
                <a:ln>
                  <a:noFill/>
                </a:ln>
                <a:solidFill>
                  <a:srgbClr val="000088"/>
                </a:solidFill>
                <a:effectLst/>
                <a:latin typeface="Arial Unicode MS" panose="020B0604020202020204" pitchFamily="34" charset="-128"/>
              </a:rPr>
              <a:t>int</a:t>
            </a:r>
            <a:r>
              <a:rPr kumimoji="0" lang="en-US" sz="1400" b="0" i="0" u="none" strike="noStrike" cap="none" normalizeH="0" baseline="0" dirty="0" smtClean="0">
                <a:ln>
                  <a:noFill/>
                </a:ln>
                <a:solidFill>
                  <a:srgbClr val="000000"/>
                </a:solidFill>
                <a:effectLst/>
                <a:latin typeface="Arial Unicode MS" panose="020B0604020202020204" pitchFamily="34" charset="-128"/>
              </a:rPr>
              <a:t> quarter</a:t>
            </a:r>
            <a:r>
              <a:rPr kumimoji="0" lang="en-US" sz="1400" b="0" i="0" u="none" strike="noStrike" cap="none" normalizeH="0" baseline="0" dirty="0" smtClean="0">
                <a:ln>
                  <a:noFill/>
                </a:ln>
                <a:solidFill>
                  <a:srgbClr val="666600"/>
                </a:solidFill>
                <a:effectLst/>
                <a:latin typeface="Arial Unicode MS" panose="020B0604020202020204" pitchFamily="34" charset="-128"/>
              </a:rPr>
              <a:t>);</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00"/>
                </a:solidFill>
                <a:effectLst/>
                <a:latin typeface="Arial Unicode MS" panose="020B0604020202020204" pitchFamily="34" charset="-128"/>
              </a:rPr>
              <a:t>}</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solidFill>
                <a:srgbClr val="00000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880000"/>
                </a:solidFill>
                <a:effectLst/>
                <a:latin typeface="Arial Unicode MS" panose="020B0604020202020204" pitchFamily="34" charset="-128"/>
              </a:rPr>
              <a:t>//Filename: Hockey.java</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88"/>
                </a:solidFill>
                <a:effectLst/>
                <a:latin typeface="Arial Unicode MS" panose="020B0604020202020204" pitchFamily="34" charset="-128"/>
              </a:rPr>
              <a:t>public</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sz="1400" b="0" i="0" u="none" strike="noStrike" cap="none" normalizeH="0" baseline="0" dirty="0" smtClean="0">
                <a:ln>
                  <a:noFill/>
                </a:ln>
                <a:solidFill>
                  <a:srgbClr val="000088"/>
                </a:solidFill>
                <a:effectLst/>
                <a:latin typeface="Arial Unicode MS" panose="020B0604020202020204" pitchFamily="34" charset="-128"/>
              </a:rPr>
              <a:t>interface</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sz="1400" b="0" i="0" u="none" strike="noStrike" cap="none" normalizeH="0" baseline="0" dirty="0" smtClean="0">
                <a:ln>
                  <a:noFill/>
                </a:ln>
                <a:solidFill>
                  <a:srgbClr val="7F0055"/>
                </a:solidFill>
                <a:effectLst/>
                <a:latin typeface="Arial Unicode MS" panose="020B0604020202020204" pitchFamily="34" charset="-128"/>
              </a:rPr>
              <a:t>Hockey</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sz="1400" b="0" i="0" u="none" strike="noStrike" cap="none" normalizeH="0" baseline="0" dirty="0" smtClean="0">
                <a:ln>
                  <a:noFill/>
                </a:ln>
                <a:solidFill>
                  <a:srgbClr val="000088"/>
                </a:solidFill>
                <a:effectLst/>
                <a:latin typeface="Arial Unicode MS" panose="020B0604020202020204" pitchFamily="34" charset="-128"/>
              </a:rPr>
              <a:t>extends</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sz="1400" b="0" i="0" u="none" strike="noStrike" cap="none" normalizeH="0" baseline="0" dirty="0" smtClean="0">
                <a:ln>
                  <a:noFill/>
                </a:ln>
                <a:solidFill>
                  <a:srgbClr val="7F0055"/>
                </a:solidFill>
                <a:effectLst/>
                <a:latin typeface="Arial Unicode MS" panose="020B0604020202020204" pitchFamily="34" charset="-128"/>
              </a:rPr>
              <a:t>Sports</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sz="1400" b="0" i="0" u="none" strike="noStrike" cap="none" normalizeH="0" baseline="0" dirty="0" smtClean="0">
                <a:ln>
                  <a:noFill/>
                </a:ln>
                <a:solidFill>
                  <a:srgbClr val="666600"/>
                </a:solidFill>
                <a:effectLst/>
                <a:latin typeface="Arial Unicode MS" panose="020B0604020202020204" pitchFamily="34" charset="-128"/>
              </a:rPr>
              <a:t>{</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Arial Unicode MS" panose="020B0604020202020204" pitchFamily="34" charset="-128"/>
              </a:rPr>
              <a:t> </a:t>
            </a:r>
            <a:r>
              <a:rPr lang="en-US" sz="1400" dirty="0" smtClean="0">
                <a:solidFill>
                  <a:srgbClr val="000000"/>
                </a:solidFill>
                <a:latin typeface="Arial Unicode MS" panose="020B0604020202020204" pitchFamily="34" charset="-128"/>
              </a:rPr>
              <a:t>   </a:t>
            </a:r>
            <a:r>
              <a:rPr kumimoji="0" lang="en-US" sz="1400" b="0" i="0" u="none" strike="noStrike" cap="none" normalizeH="0" baseline="0" dirty="0" smtClean="0">
                <a:ln>
                  <a:noFill/>
                </a:ln>
                <a:solidFill>
                  <a:srgbClr val="000088"/>
                </a:solidFill>
                <a:effectLst/>
                <a:latin typeface="Arial Unicode MS" panose="020B0604020202020204" pitchFamily="34" charset="-128"/>
              </a:rPr>
              <a:t>public</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sz="1400" b="0" i="0" u="none" strike="noStrike" cap="none" normalizeH="0" baseline="0" dirty="0" smtClean="0">
                <a:ln>
                  <a:noFill/>
                </a:ln>
                <a:solidFill>
                  <a:srgbClr val="000088"/>
                </a:solidFill>
                <a:effectLst/>
                <a:latin typeface="Arial Unicode MS" panose="020B0604020202020204" pitchFamily="34" charset="-128"/>
              </a:rPr>
              <a:t>void</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sz="1400" b="0" i="0" u="none" strike="noStrike" cap="none" normalizeH="0" baseline="0" dirty="0" err="1" smtClean="0">
                <a:ln>
                  <a:noFill/>
                </a:ln>
                <a:solidFill>
                  <a:srgbClr val="000000"/>
                </a:solidFill>
                <a:effectLst/>
                <a:latin typeface="Arial Unicode MS" panose="020B0604020202020204" pitchFamily="34" charset="-128"/>
              </a:rPr>
              <a:t>homeGoalScored</a:t>
            </a:r>
            <a:r>
              <a:rPr kumimoji="0" lang="en-US" sz="1400" b="0" i="0" u="none" strike="noStrike" cap="none" normalizeH="0" baseline="0" dirty="0" smtClean="0">
                <a:ln>
                  <a:noFill/>
                </a:ln>
                <a:solidFill>
                  <a:srgbClr val="666600"/>
                </a:solidFill>
                <a:effectLst/>
                <a:latin typeface="Arial Unicode MS" panose="020B0604020202020204" pitchFamily="34" charset="-128"/>
              </a:rPr>
              <a:t>();</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Arial Unicode MS" panose="020B0604020202020204" pitchFamily="34" charset="-128"/>
              </a:rPr>
              <a:t> </a:t>
            </a:r>
            <a:r>
              <a:rPr lang="en-US" sz="1400" dirty="0" smtClean="0">
                <a:solidFill>
                  <a:srgbClr val="000000"/>
                </a:solidFill>
                <a:latin typeface="Arial Unicode MS" panose="020B0604020202020204" pitchFamily="34" charset="-128"/>
              </a:rPr>
              <a:t>   </a:t>
            </a:r>
            <a:r>
              <a:rPr kumimoji="0" lang="en-US" sz="1400" b="0" i="0" u="none" strike="noStrike" cap="none" normalizeH="0" baseline="0" dirty="0" smtClean="0">
                <a:ln>
                  <a:noFill/>
                </a:ln>
                <a:solidFill>
                  <a:srgbClr val="000088"/>
                </a:solidFill>
                <a:effectLst/>
                <a:latin typeface="Arial Unicode MS" panose="020B0604020202020204" pitchFamily="34" charset="-128"/>
              </a:rPr>
              <a:t>public</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sz="1400" b="0" i="0" u="none" strike="noStrike" cap="none" normalizeH="0" baseline="0" dirty="0" smtClean="0">
                <a:ln>
                  <a:noFill/>
                </a:ln>
                <a:solidFill>
                  <a:srgbClr val="000088"/>
                </a:solidFill>
                <a:effectLst/>
                <a:latin typeface="Arial Unicode MS" panose="020B0604020202020204" pitchFamily="34" charset="-128"/>
              </a:rPr>
              <a:t>void</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sz="1400" b="0" i="0" u="none" strike="noStrike" cap="none" normalizeH="0" baseline="0" dirty="0" err="1" smtClean="0">
                <a:ln>
                  <a:noFill/>
                </a:ln>
                <a:solidFill>
                  <a:srgbClr val="000000"/>
                </a:solidFill>
                <a:effectLst/>
                <a:latin typeface="Arial Unicode MS" panose="020B0604020202020204" pitchFamily="34" charset="-128"/>
              </a:rPr>
              <a:t>visitingGoalScored</a:t>
            </a:r>
            <a:r>
              <a:rPr kumimoji="0" lang="en-US" sz="1400" b="0" i="0" u="none" strike="noStrike" cap="none" normalizeH="0" baseline="0" dirty="0" smtClean="0">
                <a:ln>
                  <a:noFill/>
                </a:ln>
                <a:solidFill>
                  <a:srgbClr val="666600"/>
                </a:solidFill>
                <a:effectLst/>
                <a:latin typeface="Arial Unicode MS" panose="020B0604020202020204" pitchFamily="34" charset="-128"/>
              </a:rPr>
              <a:t>();</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Arial Unicode MS" panose="020B0604020202020204" pitchFamily="34" charset="-128"/>
              </a:rPr>
              <a:t> </a:t>
            </a:r>
            <a:r>
              <a:rPr lang="en-US" sz="1400" dirty="0" smtClean="0">
                <a:solidFill>
                  <a:srgbClr val="000000"/>
                </a:solidFill>
                <a:latin typeface="Arial Unicode MS" panose="020B0604020202020204" pitchFamily="34" charset="-128"/>
              </a:rPr>
              <a:t>   </a:t>
            </a:r>
            <a:r>
              <a:rPr kumimoji="0" lang="en-US" sz="1400" b="0" i="0" u="none" strike="noStrike" cap="none" normalizeH="0" baseline="0" dirty="0" smtClean="0">
                <a:ln>
                  <a:noFill/>
                </a:ln>
                <a:solidFill>
                  <a:srgbClr val="000088"/>
                </a:solidFill>
                <a:effectLst/>
                <a:latin typeface="Arial Unicode MS" panose="020B0604020202020204" pitchFamily="34" charset="-128"/>
              </a:rPr>
              <a:t>public</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sz="1400" b="0" i="0" u="none" strike="noStrike" cap="none" normalizeH="0" baseline="0" dirty="0" smtClean="0">
                <a:ln>
                  <a:noFill/>
                </a:ln>
                <a:solidFill>
                  <a:srgbClr val="000088"/>
                </a:solidFill>
                <a:effectLst/>
                <a:latin typeface="Arial Unicode MS" panose="020B0604020202020204" pitchFamily="34" charset="-128"/>
              </a:rPr>
              <a:t>void</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sz="1400" b="0" i="0" u="none" strike="noStrike" cap="none" normalizeH="0" baseline="0" dirty="0" err="1" smtClean="0">
                <a:ln>
                  <a:noFill/>
                </a:ln>
                <a:solidFill>
                  <a:srgbClr val="000000"/>
                </a:solidFill>
                <a:effectLst/>
                <a:latin typeface="Arial Unicode MS" panose="020B0604020202020204" pitchFamily="34" charset="-128"/>
              </a:rPr>
              <a:t>endOfPeriod</a:t>
            </a:r>
            <a:r>
              <a:rPr kumimoji="0" lang="en-US" sz="1400" b="0" i="0" u="none" strike="noStrike" cap="none" normalizeH="0" baseline="0" dirty="0" smtClean="0">
                <a:ln>
                  <a:noFill/>
                </a:ln>
                <a:solidFill>
                  <a:srgbClr val="666600"/>
                </a:solidFill>
                <a:effectLst/>
                <a:latin typeface="Arial Unicode MS" panose="020B0604020202020204" pitchFamily="34" charset="-128"/>
              </a:rPr>
              <a:t>(</a:t>
            </a:r>
            <a:r>
              <a:rPr kumimoji="0" lang="en-US" sz="1400" b="0" i="0" u="none" strike="noStrike" cap="none" normalizeH="0" baseline="0" dirty="0" err="1" smtClean="0">
                <a:ln>
                  <a:noFill/>
                </a:ln>
                <a:solidFill>
                  <a:srgbClr val="000088"/>
                </a:solidFill>
                <a:effectLst/>
                <a:latin typeface="Arial Unicode MS" panose="020B0604020202020204" pitchFamily="34" charset="-128"/>
              </a:rPr>
              <a:t>int</a:t>
            </a:r>
            <a:r>
              <a:rPr kumimoji="0" lang="en-US" sz="1400" b="0" i="0" u="none" strike="noStrike" cap="none" normalizeH="0" baseline="0" dirty="0" smtClean="0">
                <a:ln>
                  <a:noFill/>
                </a:ln>
                <a:solidFill>
                  <a:srgbClr val="000000"/>
                </a:solidFill>
                <a:effectLst/>
                <a:latin typeface="Arial Unicode MS" panose="020B0604020202020204" pitchFamily="34" charset="-128"/>
              </a:rPr>
              <a:t> period</a:t>
            </a:r>
            <a:r>
              <a:rPr kumimoji="0" lang="en-US" sz="1400" b="0" i="0" u="none" strike="noStrike" cap="none" normalizeH="0" baseline="0" dirty="0" smtClean="0">
                <a:ln>
                  <a:noFill/>
                </a:ln>
                <a:solidFill>
                  <a:srgbClr val="666600"/>
                </a:solidFill>
                <a:effectLst/>
                <a:latin typeface="Arial Unicode MS" panose="020B0604020202020204" pitchFamily="34" charset="-128"/>
              </a:rPr>
              <a:t>);</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000000"/>
                </a:solidFill>
                <a:latin typeface="Arial Unicode MS" panose="020B0604020202020204" pitchFamily="34" charset="-128"/>
              </a:rPr>
              <a:t> </a:t>
            </a:r>
            <a:r>
              <a:rPr lang="en-US" sz="1400" dirty="0" smtClean="0">
                <a:solidFill>
                  <a:srgbClr val="000000"/>
                </a:solidFill>
                <a:latin typeface="Arial Unicode MS" panose="020B0604020202020204" pitchFamily="34" charset="-128"/>
              </a:rPr>
              <a:t>   </a:t>
            </a:r>
            <a:r>
              <a:rPr kumimoji="0" lang="en-US" sz="1400" b="0" i="0" u="none" strike="noStrike" cap="none" normalizeH="0" baseline="0" dirty="0" smtClean="0">
                <a:ln>
                  <a:noFill/>
                </a:ln>
                <a:solidFill>
                  <a:srgbClr val="000088"/>
                </a:solidFill>
                <a:effectLst/>
                <a:latin typeface="Arial Unicode MS" panose="020B0604020202020204" pitchFamily="34" charset="-128"/>
              </a:rPr>
              <a:t>public</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sz="1400" b="0" i="0" u="none" strike="noStrike" cap="none" normalizeH="0" baseline="0" dirty="0" smtClean="0">
                <a:ln>
                  <a:noFill/>
                </a:ln>
                <a:solidFill>
                  <a:srgbClr val="000088"/>
                </a:solidFill>
                <a:effectLst/>
                <a:latin typeface="Arial Unicode MS" panose="020B0604020202020204" pitchFamily="34" charset="-128"/>
              </a:rPr>
              <a:t>void</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sz="1400" b="0" i="0" u="none" strike="noStrike" cap="none" normalizeH="0" baseline="0" dirty="0" err="1" smtClean="0">
                <a:ln>
                  <a:noFill/>
                </a:ln>
                <a:solidFill>
                  <a:srgbClr val="000000"/>
                </a:solidFill>
                <a:effectLst/>
                <a:latin typeface="Arial Unicode MS" panose="020B0604020202020204" pitchFamily="34" charset="-128"/>
              </a:rPr>
              <a:t>overtimePeriod</a:t>
            </a:r>
            <a:r>
              <a:rPr kumimoji="0" lang="en-US" sz="1400" b="0" i="0" u="none" strike="noStrike" cap="none" normalizeH="0" baseline="0" dirty="0" smtClean="0">
                <a:ln>
                  <a:noFill/>
                </a:ln>
                <a:solidFill>
                  <a:srgbClr val="666600"/>
                </a:solidFill>
                <a:effectLst/>
                <a:latin typeface="Arial Unicode MS" panose="020B0604020202020204" pitchFamily="34" charset="-128"/>
              </a:rPr>
              <a:t>(</a:t>
            </a:r>
            <a:r>
              <a:rPr kumimoji="0" lang="en-US" sz="1400" b="0" i="0" u="none" strike="noStrike" cap="none" normalizeH="0" baseline="0" dirty="0" err="1" smtClean="0">
                <a:ln>
                  <a:noFill/>
                </a:ln>
                <a:solidFill>
                  <a:srgbClr val="000088"/>
                </a:solidFill>
                <a:effectLst/>
                <a:latin typeface="Arial Unicode MS" panose="020B0604020202020204" pitchFamily="34" charset="-128"/>
              </a:rPr>
              <a:t>int</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r>
              <a:rPr kumimoji="0" lang="en-US" sz="1400" b="0" i="0" u="none" strike="noStrike" cap="none" normalizeH="0" baseline="0" dirty="0" err="1" smtClean="0">
                <a:ln>
                  <a:noFill/>
                </a:ln>
                <a:solidFill>
                  <a:srgbClr val="000000"/>
                </a:solidFill>
                <a:effectLst/>
                <a:latin typeface="Arial Unicode MS" panose="020B0604020202020204" pitchFamily="34" charset="-128"/>
              </a:rPr>
              <a:t>ot</a:t>
            </a:r>
            <a:r>
              <a:rPr kumimoji="0" lang="en-US" sz="1400" b="0" i="0" u="none" strike="noStrike" cap="none" normalizeH="0" baseline="0" dirty="0" smtClean="0">
                <a:ln>
                  <a:noFill/>
                </a:ln>
                <a:solidFill>
                  <a:srgbClr val="666600"/>
                </a:solidFill>
                <a:effectLst/>
                <a:latin typeface="Arial Unicode MS" panose="020B0604020202020204" pitchFamily="34" charset="-128"/>
              </a:rPr>
              <a:t>);</a:t>
            </a:r>
            <a:r>
              <a:rPr kumimoji="0" lang="en-US" sz="14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00"/>
                </a:solidFill>
                <a:effectLst/>
                <a:latin typeface="Arial Unicode MS" panose="020B0604020202020204" pitchFamily="34" charset="-128"/>
              </a:rPr>
              <a:t>}</a:t>
            </a:r>
            <a:r>
              <a:rPr kumimoji="0" lang="en-US" sz="6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36163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&amp; Interface - Java</a:t>
            </a:r>
            <a:endParaRPr lang="en-US" dirty="0"/>
          </a:p>
        </p:txBody>
      </p:sp>
      <p:sp>
        <p:nvSpPr>
          <p:cNvPr id="3" name="Content Placeholder 2"/>
          <p:cNvSpPr>
            <a:spLocks noGrp="1"/>
          </p:cNvSpPr>
          <p:nvPr>
            <p:ph idx="1"/>
          </p:nvPr>
        </p:nvSpPr>
        <p:spPr/>
        <p:txBody>
          <a:bodyPr>
            <a:normAutofit fontScale="77500" lnSpcReduction="20000"/>
          </a:bodyPr>
          <a:lstStyle/>
          <a:p>
            <a:r>
              <a:rPr lang="en-US" dirty="0"/>
              <a:t>When overriding methods defined in interfaces there are several rules to be followed:</a:t>
            </a:r>
          </a:p>
          <a:p>
            <a:pPr lvl="1"/>
            <a:r>
              <a:rPr lang="en-US" dirty="0" smtClean="0"/>
              <a:t>The </a:t>
            </a:r>
            <a:r>
              <a:rPr lang="en-US" dirty="0"/>
              <a:t>signature of the interface method and the same return type or subtype should be maintained when overriding the methods.</a:t>
            </a:r>
          </a:p>
          <a:p>
            <a:pPr lvl="1"/>
            <a:r>
              <a:rPr lang="en-US" dirty="0"/>
              <a:t>An implementation class itself can be abstract and if so interface methods need not be implemented.</a:t>
            </a:r>
          </a:p>
          <a:p>
            <a:r>
              <a:rPr lang="en-US" dirty="0"/>
              <a:t>When implementation interfaces there are several rules:</a:t>
            </a:r>
          </a:p>
          <a:p>
            <a:pPr lvl="1"/>
            <a:r>
              <a:rPr lang="en-US" dirty="0"/>
              <a:t>A class can implement more than one interface at a time.</a:t>
            </a:r>
          </a:p>
          <a:p>
            <a:pPr lvl="1"/>
            <a:r>
              <a:rPr lang="en-US" dirty="0"/>
              <a:t>A class can extend only one class, but implement many interfaces.</a:t>
            </a:r>
          </a:p>
          <a:p>
            <a:pPr lvl="1"/>
            <a:r>
              <a:rPr lang="en-US" dirty="0"/>
              <a:t>An interface can extend another interface, similarly to the way that a class can extend another class.</a:t>
            </a:r>
          </a:p>
          <a:p>
            <a:endParaRPr lang="en-US" dirty="0"/>
          </a:p>
        </p:txBody>
      </p:sp>
    </p:spTree>
    <p:extLst>
      <p:ext uri="{BB962C8B-B14F-4D97-AF65-F5344CB8AC3E}">
        <p14:creationId xmlns:p14="http://schemas.microsoft.com/office/powerpoint/2010/main" val="15629731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&amp; Interface - Java</a:t>
            </a:r>
            <a:endParaRPr lang="en-US" dirty="0"/>
          </a:p>
        </p:txBody>
      </p:sp>
      <p:sp>
        <p:nvSpPr>
          <p:cNvPr id="3" name="Content Placeholder 2"/>
          <p:cNvSpPr>
            <a:spLocks noGrp="1"/>
          </p:cNvSpPr>
          <p:nvPr>
            <p:ph idx="1"/>
          </p:nvPr>
        </p:nvSpPr>
        <p:spPr/>
        <p:txBody>
          <a:bodyPr>
            <a:normAutofit fontScale="85000" lnSpcReduction="20000"/>
          </a:bodyPr>
          <a:lstStyle/>
          <a:p>
            <a:r>
              <a:rPr lang="en-US" dirty="0"/>
              <a:t>An interface is similar to a class in the following </a:t>
            </a:r>
            <a:r>
              <a:rPr lang="en-US" dirty="0" smtClean="0"/>
              <a:t>way:</a:t>
            </a:r>
            <a:endParaRPr lang="en-US" dirty="0"/>
          </a:p>
          <a:p>
            <a:pPr lvl="1"/>
            <a:r>
              <a:rPr lang="en-US" dirty="0"/>
              <a:t>An interface can contain any number of methods</a:t>
            </a:r>
            <a:r>
              <a:rPr lang="en-US" dirty="0" smtClean="0"/>
              <a:t>.</a:t>
            </a:r>
            <a:endParaRPr lang="en-US" dirty="0"/>
          </a:p>
          <a:p>
            <a:r>
              <a:rPr lang="en-US" dirty="0" smtClean="0"/>
              <a:t>An </a:t>
            </a:r>
            <a:r>
              <a:rPr lang="en-US" dirty="0"/>
              <a:t>interface is different from a class in several ways, including:</a:t>
            </a:r>
          </a:p>
          <a:p>
            <a:pPr lvl="1"/>
            <a:r>
              <a:rPr lang="en-US" dirty="0"/>
              <a:t>You cannot instantiate an interface.</a:t>
            </a:r>
          </a:p>
          <a:p>
            <a:pPr lvl="1"/>
            <a:r>
              <a:rPr lang="en-US" dirty="0"/>
              <a:t>An interface does not contain any constructors.</a:t>
            </a:r>
          </a:p>
          <a:p>
            <a:pPr lvl="1"/>
            <a:r>
              <a:rPr lang="en-US" dirty="0"/>
              <a:t>All of the methods in an interface are abstract.</a:t>
            </a:r>
          </a:p>
          <a:p>
            <a:pPr lvl="1"/>
            <a:r>
              <a:rPr lang="en-US" dirty="0"/>
              <a:t>An interface cannot contain instance fields. The only fields that can appear in an interface must be declared both static and final.</a:t>
            </a:r>
          </a:p>
          <a:p>
            <a:pPr lvl="1"/>
            <a:r>
              <a:rPr lang="en-US" dirty="0"/>
              <a:t>An interface is not extended by a class; it is implemented by a class.</a:t>
            </a:r>
          </a:p>
          <a:p>
            <a:pPr lvl="1"/>
            <a:r>
              <a:rPr lang="en-US" dirty="0"/>
              <a:t>An interface can extend multiple interfaces.</a:t>
            </a:r>
          </a:p>
        </p:txBody>
      </p:sp>
    </p:spTree>
    <p:extLst>
      <p:ext uri="{BB962C8B-B14F-4D97-AF65-F5344CB8AC3E}">
        <p14:creationId xmlns:p14="http://schemas.microsoft.com/office/powerpoint/2010/main" val="27252671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&amp; Interface - Java</a:t>
            </a:r>
            <a:endParaRPr lang="en-US" dirty="0"/>
          </a:p>
        </p:txBody>
      </p:sp>
      <p:sp>
        <p:nvSpPr>
          <p:cNvPr id="3" name="Content Placeholder 2"/>
          <p:cNvSpPr>
            <a:spLocks noGrp="1"/>
          </p:cNvSpPr>
          <p:nvPr>
            <p:ph idx="1"/>
          </p:nvPr>
        </p:nvSpPr>
        <p:spPr/>
        <p:txBody>
          <a:bodyPr>
            <a:normAutofit/>
          </a:bodyPr>
          <a:lstStyle/>
          <a:p>
            <a:r>
              <a:rPr lang="en-US" sz="2800" dirty="0" smtClean="0"/>
              <a:t>Interfaces </a:t>
            </a:r>
            <a:r>
              <a:rPr lang="en-US" sz="2800" dirty="0"/>
              <a:t>have the following properties:</a:t>
            </a:r>
            <a:endParaRPr lang="en-US" dirty="0"/>
          </a:p>
          <a:p>
            <a:pPr lvl="1"/>
            <a:r>
              <a:rPr lang="en-US" sz="2400" dirty="0"/>
              <a:t>An interface is implicitly </a:t>
            </a:r>
            <a:r>
              <a:rPr lang="en-US" sz="2400" dirty="0" smtClean="0"/>
              <a:t>abstract.</a:t>
            </a:r>
            <a:endParaRPr lang="en-US" sz="2400" dirty="0"/>
          </a:p>
          <a:p>
            <a:pPr lvl="1"/>
            <a:r>
              <a:rPr lang="en-US" sz="2400" dirty="0"/>
              <a:t>Each method in an interface is also implicitly </a:t>
            </a:r>
            <a:r>
              <a:rPr lang="en-US" sz="2400" dirty="0" smtClean="0"/>
              <a:t>abstract.</a:t>
            </a:r>
            <a:endParaRPr lang="en-US" sz="2400" dirty="0"/>
          </a:p>
          <a:p>
            <a:pPr lvl="1"/>
            <a:r>
              <a:rPr lang="en-US" sz="2400" dirty="0"/>
              <a:t>Methods in an interface are implicitly public</a:t>
            </a:r>
            <a:r>
              <a:rPr lang="en-US" sz="2400" dirty="0" smtClean="0"/>
              <a:t>.</a:t>
            </a:r>
          </a:p>
          <a:p>
            <a:pPr marL="457200" lvl="1" indent="0">
              <a:buNone/>
            </a:pPr>
            <a:endParaRPr lang="en-US" sz="2400" dirty="0" smtClean="0"/>
          </a:p>
          <a:p>
            <a:r>
              <a:rPr lang="en-US" sz="2800" dirty="0"/>
              <a:t>When a class implements an interface, you can think of the class as signing a contract, agreeing to perform the specific behaviors of the interface. If a class does not perform all the behaviors of the interface, the class must declare itself as abstract.</a:t>
            </a:r>
          </a:p>
        </p:txBody>
      </p:sp>
    </p:spTree>
    <p:extLst>
      <p:ext uri="{BB962C8B-B14F-4D97-AF65-F5344CB8AC3E}">
        <p14:creationId xmlns:p14="http://schemas.microsoft.com/office/powerpoint/2010/main" val="27689863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&amp; Interface - Java</a:t>
            </a:r>
            <a:endParaRPr lang="en-US" dirty="0"/>
          </a:p>
        </p:txBody>
      </p:sp>
      <p:sp>
        <p:nvSpPr>
          <p:cNvPr id="8" name="Rectangle 4"/>
          <p:cNvSpPr>
            <a:spLocks noChangeArrowheads="1"/>
          </p:cNvSpPr>
          <p:nvPr/>
        </p:nvSpPr>
        <p:spPr bwMode="auto">
          <a:xfrm>
            <a:off x="304800" y="2323454"/>
            <a:ext cx="2321148" cy="144909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88"/>
                </a:solidFill>
                <a:effectLst/>
                <a:latin typeface="Arial Unicode MS" panose="020B0604020202020204" pitchFamily="34" charset="-128"/>
              </a:rPr>
              <a:t>interface</a:t>
            </a:r>
            <a:r>
              <a:rPr kumimoji="0" lang="en-US" b="0" i="0" u="none" strike="noStrike" cap="none" normalizeH="0" baseline="0" dirty="0" smtClean="0">
                <a:ln>
                  <a:noFill/>
                </a:ln>
                <a:solidFill>
                  <a:srgbClr val="000000"/>
                </a:solidFill>
                <a:effectLst/>
                <a:latin typeface="Arial Unicode MS" panose="020B0604020202020204" pitchFamily="34" charset="-128"/>
              </a:rPr>
              <a:t> </a:t>
            </a:r>
            <a:r>
              <a:rPr kumimoji="0" lang="en-US" b="0" i="0" u="none" strike="noStrike" cap="none" normalizeH="0" baseline="0" dirty="0" smtClean="0">
                <a:ln>
                  <a:noFill/>
                </a:ln>
                <a:solidFill>
                  <a:srgbClr val="7F0055"/>
                </a:solidFill>
                <a:effectLst/>
                <a:latin typeface="Arial Unicode MS" panose="020B0604020202020204" pitchFamily="34" charset="-128"/>
              </a:rPr>
              <a:t>Animal</a:t>
            </a:r>
            <a:r>
              <a:rPr kumimoji="0" lang="en-US"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666600"/>
                </a:solidFill>
                <a:effectLst/>
                <a:latin typeface="Arial Unicode MS" panose="020B0604020202020204" pitchFamily="34" charset="-128"/>
              </a:rPr>
              <a:t>{</a:t>
            </a:r>
            <a:r>
              <a:rPr kumimoji="0" lang="en-US"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Arial Unicode MS" panose="020B0604020202020204" pitchFamily="34" charset="-128"/>
              </a:rPr>
              <a:t> </a:t>
            </a:r>
            <a:r>
              <a:rPr lang="en-US" dirty="0" smtClean="0">
                <a:solidFill>
                  <a:srgbClr val="000000"/>
                </a:solidFill>
                <a:latin typeface="Arial Unicode MS" panose="020B0604020202020204" pitchFamily="34" charset="-128"/>
              </a:rPr>
              <a:t>    </a:t>
            </a:r>
            <a:r>
              <a:rPr kumimoji="0" lang="en-US" b="0" i="0" u="none" strike="noStrike" cap="none" normalizeH="0" baseline="0" dirty="0" smtClean="0">
                <a:ln>
                  <a:noFill/>
                </a:ln>
                <a:solidFill>
                  <a:srgbClr val="000088"/>
                </a:solidFill>
                <a:effectLst/>
                <a:latin typeface="Arial Unicode MS" panose="020B0604020202020204" pitchFamily="34" charset="-128"/>
              </a:rPr>
              <a:t>public</a:t>
            </a:r>
            <a:r>
              <a:rPr kumimoji="0" lang="en-US" b="0" i="0" u="none" strike="noStrike" cap="none" normalizeH="0" baseline="0" dirty="0" smtClean="0">
                <a:ln>
                  <a:noFill/>
                </a:ln>
                <a:solidFill>
                  <a:srgbClr val="000000"/>
                </a:solidFill>
                <a:effectLst/>
                <a:latin typeface="Arial Unicode MS" panose="020B0604020202020204" pitchFamily="34" charset="-128"/>
              </a:rPr>
              <a:t> </a:t>
            </a:r>
            <a:r>
              <a:rPr kumimoji="0" lang="en-US" b="0" i="0" u="none" strike="noStrike" cap="none" normalizeH="0" baseline="0" dirty="0" smtClean="0">
                <a:ln>
                  <a:noFill/>
                </a:ln>
                <a:solidFill>
                  <a:srgbClr val="000088"/>
                </a:solidFill>
                <a:effectLst/>
                <a:latin typeface="Arial Unicode MS" panose="020B0604020202020204" pitchFamily="34" charset="-128"/>
              </a:rPr>
              <a:t>void</a:t>
            </a:r>
            <a:r>
              <a:rPr kumimoji="0" lang="en-US" b="0" i="0" u="none" strike="noStrike" cap="none" normalizeH="0" baseline="0" dirty="0" smtClean="0">
                <a:ln>
                  <a:noFill/>
                </a:ln>
                <a:solidFill>
                  <a:srgbClr val="000000"/>
                </a:solidFill>
                <a:effectLst/>
                <a:latin typeface="Arial Unicode MS" panose="020B0604020202020204" pitchFamily="34" charset="-128"/>
              </a:rPr>
              <a:t> eat</a:t>
            </a:r>
            <a:r>
              <a:rPr kumimoji="0" lang="en-US" b="0" i="0" u="none" strike="noStrike" cap="none" normalizeH="0" baseline="0" dirty="0" smtClean="0">
                <a:ln>
                  <a:noFill/>
                </a:ln>
                <a:solidFill>
                  <a:srgbClr val="666600"/>
                </a:solidFill>
                <a:effectLst/>
                <a:latin typeface="Arial Unicode MS" panose="020B0604020202020204" pitchFamily="34" charset="-128"/>
              </a:rPr>
              <a:t>();</a:t>
            </a:r>
            <a:r>
              <a:rPr kumimoji="0" lang="en-US"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88"/>
                </a:solidFill>
                <a:effectLst/>
                <a:latin typeface="Arial Unicode MS" panose="020B0604020202020204" pitchFamily="34" charset="-128"/>
              </a:rPr>
              <a:t>     public</a:t>
            </a:r>
            <a:r>
              <a:rPr kumimoji="0" lang="en-US" b="0" i="0" u="none" strike="noStrike" cap="none" normalizeH="0" baseline="0" dirty="0" smtClean="0">
                <a:ln>
                  <a:noFill/>
                </a:ln>
                <a:solidFill>
                  <a:srgbClr val="000000"/>
                </a:solidFill>
                <a:effectLst/>
                <a:latin typeface="Arial Unicode MS" panose="020B0604020202020204" pitchFamily="34" charset="-128"/>
              </a:rPr>
              <a:t> </a:t>
            </a:r>
            <a:r>
              <a:rPr kumimoji="0" lang="en-US" b="0" i="0" u="none" strike="noStrike" cap="none" normalizeH="0" baseline="0" dirty="0" smtClean="0">
                <a:ln>
                  <a:noFill/>
                </a:ln>
                <a:solidFill>
                  <a:srgbClr val="000088"/>
                </a:solidFill>
                <a:effectLst/>
                <a:latin typeface="Arial Unicode MS" panose="020B0604020202020204" pitchFamily="34" charset="-128"/>
              </a:rPr>
              <a:t>void</a:t>
            </a:r>
            <a:r>
              <a:rPr kumimoji="0" lang="en-US" b="0" i="0" u="none" strike="noStrike" cap="none" normalizeH="0" baseline="0" dirty="0" smtClean="0">
                <a:ln>
                  <a:noFill/>
                </a:ln>
                <a:solidFill>
                  <a:srgbClr val="000000"/>
                </a:solidFill>
                <a:effectLst/>
                <a:latin typeface="Arial Unicode MS" panose="020B0604020202020204" pitchFamily="34" charset="-128"/>
              </a:rPr>
              <a:t> travel</a:t>
            </a:r>
            <a:r>
              <a:rPr kumimoji="0" lang="en-US" b="0" i="0" u="none" strike="noStrike" cap="none" normalizeH="0" baseline="0" dirty="0" smtClean="0">
                <a:ln>
                  <a:noFill/>
                </a:ln>
                <a:solidFill>
                  <a:srgbClr val="666600"/>
                </a:solidFill>
                <a:effectLst/>
                <a:latin typeface="Arial Unicode MS" panose="020B0604020202020204" pitchFamily="34" charset="-128"/>
              </a:rPr>
              <a:t>();</a:t>
            </a:r>
            <a:r>
              <a:rPr kumimoji="0" lang="en-US"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666600"/>
                </a:solidFill>
                <a:effectLst/>
                <a:latin typeface="Arial Unicode MS" panose="020B0604020202020204" pitchFamily="34" charset="-128"/>
              </a:rPr>
              <a:t>}</a:t>
            </a:r>
            <a:r>
              <a:rPr kumimoji="0" lang="en-US" sz="1200" b="0" i="0" u="none" strike="noStrike" cap="none" normalizeH="0" baseline="0" dirty="0" smtClean="0">
                <a:ln>
                  <a:noFill/>
                </a:ln>
                <a:solidFill>
                  <a:schemeClr val="tx1"/>
                </a:solidFill>
                <a:effectLst/>
              </a:rPr>
              <a:t> </a:t>
            </a:r>
            <a:endParaRPr kumimoji="0" lang="en-US" sz="4400" b="0" i="0" u="none" strike="noStrike" cap="none" normalizeH="0" baseline="0" dirty="0" smtClean="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4191000" y="1936854"/>
            <a:ext cx="4419600" cy="4742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880000"/>
                </a:solidFill>
                <a:effectLst/>
                <a:latin typeface="Arial Unicode MS" panose="020B0604020202020204" pitchFamily="34" charset="-128"/>
              </a:rPr>
              <a:t>/* File name : Mammal.java */</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88"/>
                </a:solidFill>
                <a:effectLst/>
                <a:latin typeface="Arial Unicode MS" panose="020B0604020202020204" pitchFamily="34" charset="-128"/>
              </a:rPr>
              <a:t>public</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000088"/>
                </a:solidFill>
                <a:effectLst/>
                <a:latin typeface="Arial Unicode MS" panose="020B0604020202020204" pitchFamily="34" charset="-128"/>
              </a:rPr>
              <a:t>class</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7F0055"/>
                </a:solidFill>
                <a:effectLst/>
                <a:latin typeface="Arial Unicode MS" panose="020B0604020202020204" pitchFamily="34" charset="-128"/>
              </a:rPr>
              <a:t>Mammal</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000088"/>
                </a:solidFill>
                <a:effectLst/>
                <a:latin typeface="Arial Unicode MS" panose="020B0604020202020204" pitchFamily="34" charset="-128"/>
              </a:rPr>
              <a:t>implements</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7F0055"/>
                </a:solidFill>
                <a:effectLst/>
                <a:latin typeface="Arial Unicode MS" panose="020B0604020202020204" pitchFamily="34" charset="-128"/>
              </a:rPr>
              <a:t>Animal </a:t>
            </a:r>
            <a:r>
              <a:rPr kumimoji="0" lang="en-US" sz="1600" b="0" i="0" u="none" strike="noStrike" cap="none" normalizeH="0" baseline="0" dirty="0" smtClean="0">
                <a:ln>
                  <a:noFill/>
                </a:ln>
                <a:solidFill>
                  <a:srgbClr val="666600"/>
                </a:solidFill>
                <a:effectLst/>
                <a:latin typeface="Arial Unicode MS" panose="020B0604020202020204" pitchFamily="34" charset="-128"/>
              </a:rPr>
              <a:t>{</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00"/>
                </a:solidFill>
                <a:latin typeface="Arial Unicode MS" panose="020B0604020202020204" pitchFamily="34" charset="-128"/>
              </a:rPr>
              <a:t> </a:t>
            </a:r>
            <a:r>
              <a:rPr lang="en-US" sz="1600" dirty="0" smtClean="0">
                <a:solidFill>
                  <a:srgbClr val="000000"/>
                </a:solidFill>
                <a:latin typeface="Arial Unicode MS" panose="020B0604020202020204" pitchFamily="34" charset="-128"/>
              </a:rPr>
              <a:t>     </a:t>
            </a:r>
            <a:r>
              <a:rPr kumimoji="0" lang="en-US" sz="1600" b="0" i="0" u="none" strike="noStrike" cap="none" normalizeH="0" baseline="0" dirty="0" smtClean="0">
                <a:ln>
                  <a:noFill/>
                </a:ln>
                <a:solidFill>
                  <a:srgbClr val="000088"/>
                </a:solidFill>
                <a:effectLst/>
                <a:latin typeface="Arial Unicode MS" panose="020B0604020202020204" pitchFamily="34" charset="-128"/>
              </a:rPr>
              <a:t>public</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000088"/>
                </a:solidFill>
                <a:effectLst/>
                <a:latin typeface="Arial Unicode MS" panose="020B0604020202020204" pitchFamily="34" charset="-128"/>
              </a:rPr>
              <a:t>void</a:t>
            </a:r>
            <a:r>
              <a:rPr kumimoji="0" lang="en-US" sz="1600" b="0" i="0" u="none" strike="noStrike" cap="none" normalizeH="0" baseline="0" dirty="0" smtClean="0">
                <a:ln>
                  <a:noFill/>
                </a:ln>
                <a:solidFill>
                  <a:srgbClr val="000000"/>
                </a:solidFill>
                <a:effectLst/>
                <a:latin typeface="Arial Unicode MS" panose="020B0604020202020204" pitchFamily="34" charset="-128"/>
              </a:rPr>
              <a:t> eat</a:t>
            </a:r>
            <a:r>
              <a:rPr kumimoji="0" lang="en-US" sz="1600" b="0" i="0" u="none" strike="noStrike" cap="none" normalizeH="0" baseline="0" dirty="0" smtClean="0">
                <a:ln>
                  <a:noFill/>
                </a:ln>
                <a:solidFill>
                  <a:srgbClr val="6666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err="1" smtClean="0">
                <a:ln>
                  <a:noFill/>
                </a:ln>
                <a:solidFill>
                  <a:srgbClr val="7F0055"/>
                </a:solidFill>
                <a:effectLst/>
                <a:latin typeface="Arial Unicode MS" panose="020B0604020202020204" pitchFamily="34" charset="-128"/>
              </a:rPr>
              <a:t>System</a:t>
            </a:r>
            <a:r>
              <a:rPr kumimoji="0" lang="en-US" sz="1600" b="0" i="0" u="none" strike="noStrike" cap="none" normalizeH="0" baseline="0" dirty="0" err="1" smtClean="0">
                <a:ln>
                  <a:noFill/>
                </a:ln>
                <a:solidFill>
                  <a:srgbClr val="666600"/>
                </a:solidFill>
                <a:effectLst/>
                <a:latin typeface="Arial Unicode MS" panose="020B0604020202020204" pitchFamily="34" charset="-128"/>
              </a:rPr>
              <a:t>.</a:t>
            </a:r>
            <a:r>
              <a:rPr kumimoji="0" lang="en-US" sz="1600" b="0" i="0" u="none" strike="noStrike" cap="none" normalizeH="0" baseline="0" dirty="0" err="1" smtClean="0">
                <a:ln>
                  <a:noFill/>
                </a:ln>
                <a:solidFill>
                  <a:srgbClr val="000088"/>
                </a:solidFill>
                <a:effectLst/>
                <a:latin typeface="Arial Unicode MS" panose="020B0604020202020204" pitchFamily="34" charset="-128"/>
              </a:rPr>
              <a:t>out</a:t>
            </a:r>
            <a:r>
              <a:rPr kumimoji="0" lang="en-US" sz="1600" b="0" i="0" u="none" strike="noStrike" cap="none" normalizeH="0" baseline="0" dirty="0" err="1" smtClean="0">
                <a:ln>
                  <a:noFill/>
                </a:ln>
                <a:solidFill>
                  <a:srgbClr val="666600"/>
                </a:solidFill>
                <a:effectLst/>
                <a:latin typeface="Arial Unicode MS" panose="020B0604020202020204" pitchFamily="34" charset="-128"/>
              </a:rPr>
              <a:t>.</a:t>
            </a:r>
            <a:r>
              <a:rPr kumimoji="0" lang="en-US" sz="1600" b="0" i="0" u="none" strike="noStrike" cap="none" normalizeH="0" baseline="0" dirty="0" err="1" smtClean="0">
                <a:ln>
                  <a:noFill/>
                </a:ln>
                <a:solidFill>
                  <a:srgbClr val="000000"/>
                </a:solidFill>
                <a:effectLst/>
                <a:latin typeface="Arial Unicode MS" panose="020B0604020202020204" pitchFamily="34" charset="-128"/>
              </a:rPr>
              <a:t>println</a:t>
            </a:r>
            <a:r>
              <a:rPr kumimoji="0" lang="en-US" sz="1600" b="0" i="0" u="none" strike="noStrike" cap="none" normalizeH="0" baseline="0" dirty="0" smtClean="0">
                <a:ln>
                  <a:noFill/>
                </a:ln>
                <a:solidFill>
                  <a:srgbClr val="666600"/>
                </a:solidFill>
                <a:effectLst/>
                <a:latin typeface="Arial Unicode MS" panose="020B0604020202020204" pitchFamily="34" charset="-128"/>
              </a:rPr>
              <a:t>(</a:t>
            </a:r>
            <a:r>
              <a:rPr kumimoji="0" lang="en-US" sz="1600" b="0" i="0" u="none" strike="noStrike" cap="none" normalizeH="0" baseline="0" dirty="0" smtClean="0">
                <a:ln>
                  <a:noFill/>
                </a:ln>
                <a:solidFill>
                  <a:srgbClr val="008800"/>
                </a:solidFill>
                <a:effectLst/>
                <a:latin typeface="Arial Unicode MS" panose="020B0604020202020204" pitchFamily="34" charset="-128"/>
              </a:rPr>
              <a:t>"Mammal eats"</a:t>
            </a:r>
            <a:r>
              <a:rPr kumimoji="0" lang="en-US" sz="1600" b="0" i="0" u="none" strike="noStrike" cap="none" normalizeH="0" baseline="0" dirty="0" smtClean="0">
                <a:ln>
                  <a:noFill/>
                </a:ln>
                <a:solidFill>
                  <a:srgbClr val="666600"/>
                </a:solidFill>
                <a:effectLst/>
                <a:latin typeface="Arial Unicode MS" panose="020B0604020202020204" pitchFamily="34" charset="-128"/>
              </a:rPr>
              <a:t>);</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666600"/>
                </a:solidFill>
                <a:effectLst/>
                <a:latin typeface="Arial Unicode MS" panose="020B0604020202020204" pitchFamily="34" charset="-128"/>
              </a:rPr>
              <a:t>}</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00000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88"/>
                </a:solidFill>
                <a:effectLst/>
                <a:latin typeface="Arial Unicode MS" panose="020B0604020202020204" pitchFamily="34" charset="-128"/>
              </a:rPr>
              <a:t>public</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000088"/>
                </a:solidFill>
                <a:effectLst/>
                <a:latin typeface="Arial Unicode MS" panose="020B0604020202020204" pitchFamily="34" charset="-128"/>
              </a:rPr>
              <a:t>void</a:t>
            </a:r>
            <a:r>
              <a:rPr kumimoji="0" lang="en-US" sz="1600" b="0" i="0" u="none" strike="noStrike" cap="none" normalizeH="0" baseline="0" dirty="0" smtClean="0">
                <a:ln>
                  <a:noFill/>
                </a:ln>
                <a:solidFill>
                  <a:srgbClr val="000000"/>
                </a:solidFill>
                <a:effectLst/>
                <a:latin typeface="Arial Unicode MS" panose="020B0604020202020204" pitchFamily="34" charset="-128"/>
              </a:rPr>
              <a:t> travel</a:t>
            </a:r>
            <a:r>
              <a:rPr kumimoji="0" lang="en-US" sz="1600" b="0" i="0" u="none" strike="noStrike" cap="none" normalizeH="0" baseline="0" dirty="0" smtClean="0">
                <a:ln>
                  <a:noFill/>
                </a:ln>
                <a:solidFill>
                  <a:srgbClr val="666600"/>
                </a:solidFill>
                <a:effectLst/>
                <a:latin typeface="Arial Unicode MS" panose="020B0604020202020204" pitchFamily="34" charset="-128"/>
              </a:rPr>
              <a:t>() {</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00"/>
                </a:solidFill>
                <a:latin typeface="Arial Unicode MS" panose="020B0604020202020204" pitchFamily="34" charset="-128"/>
              </a:rPr>
              <a:t> </a:t>
            </a:r>
            <a:r>
              <a:rPr lang="en-US" sz="1600" dirty="0" smtClean="0">
                <a:solidFill>
                  <a:srgbClr val="000000"/>
                </a:solidFill>
                <a:latin typeface="Arial Unicode MS" panose="020B0604020202020204" pitchFamily="34" charset="-128"/>
              </a:rPr>
              <a:t>    </a:t>
            </a:r>
            <a:r>
              <a:rPr kumimoji="0" lang="en-US" sz="1600" b="0" i="0" u="none" strike="noStrike" cap="none" normalizeH="0" baseline="0" dirty="0" err="1" smtClean="0">
                <a:ln>
                  <a:noFill/>
                </a:ln>
                <a:solidFill>
                  <a:srgbClr val="7F0055"/>
                </a:solidFill>
                <a:effectLst/>
                <a:latin typeface="Arial Unicode MS" panose="020B0604020202020204" pitchFamily="34" charset="-128"/>
              </a:rPr>
              <a:t>System</a:t>
            </a:r>
            <a:r>
              <a:rPr kumimoji="0" lang="en-US" sz="1600" b="0" i="0" u="none" strike="noStrike" cap="none" normalizeH="0" baseline="0" dirty="0" err="1" smtClean="0">
                <a:ln>
                  <a:noFill/>
                </a:ln>
                <a:solidFill>
                  <a:srgbClr val="666600"/>
                </a:solidFill>
                <a:effectLst/>
                <a:latin typeface="Arial Unicode MS" panose="020B0604020202020204" pitchFamily="34" charset="-128"/>
              </a:rPr>
              <a:t>.</a:t>
            </a:r>
            <a:r>
              <a:rPr kumimoji="0" lang="en-US" sz="1600" b="0" i="0" u="none" strike="noStrike" cap="none" normalizeH="0" baseline="0" dirty="0" err="1" smtClean="0">
                <a:ln>
                  <a:noFill/>
                </a:ln>
                <a:solidFill>
                  <a:srgbClr val="000088"/>
                </a:solidFill>
                <a:effectLst/>
                <a:latin typeface="Arial Unicode MS" panose="020B0604020202020204" pitchFamily="34" charset="-128"/>
              </a:rPr>
              <a:t>out</a:t>
            </a:r>
            <a:r>
              <a:rPr kumimoji="0" lang="en-US" sz="1600" b="0" i="0" u="none" strike="noStrike" cap="none" normalizeH="0" baseline="0" dirty="0" err="1" smtClean="0">
                <a:ln>
                  <a:noFill/>
                </a:ln>
                <a:solidFill>
                  <a:srgbClr val="666600"/>
                </a:solidFill>
                <a:effectLst/>
                <a:latin typeface="Arial Unicode MS" panose="020B0604020202020204" pitchFamily="34" charset="-128"/>
              </a:rPr>
              <a:t>.</a:t>
            </a:r>
            <a:r>
              <a:rPr kumimoji="0" lang="en-US" sz="1600" b="0" i="0" u="none" strike="noStrike" cap="none" normalizeH="0" baseline="0" dirty="0" err="1" smtClean="0">
                <a:ln>
                  <a:noFill/>
                </a:ln>
                <a:solidFill>
                  <a:srgbClr val="000000"/>
                </a:solidFill>
                <a:effectLst/>
                <a:latin typeface="Arial Unicode MS" panose="020B0604020202020204" pitchFamily="34" charset="-128"/>
              </a:rPr>
              <a:t>println</a:t>
            </a:r>
            <a:r>
              <a:rPr kumimoji="0" lang="en-US" sz="1600" b="0" i="0" u="none" strike="noStrike" cap="none" normalizeH="0" baseline="0" dirty="0" smtClean="0">
                <a:ln>
                  <a:noFill/>
                </a:ln>
                <a:solidFill>
                  <a:srgbClr val="666600"/>
                </a:solidFill>
                <a:effectLst/>
                <a:latin typeface="Arial Unicode MS" panose="020B0604020202020204" pitchFamily="34" charset="-128"/>
              </a:rPr>
              <a:t>(</a:t>
            </a:r>
            <a:r>
              <a:rPr kumimoji="0" lang="en-US" sz="1600" b="0" i="0" u="none" strike="noStrike" cap="none" normalizeH="0" baseline="0" dirty="0" smtClean="0">
                <a:ln>
                  <a:noFill/>
                </a:ln>
                <a:solidFill>
                  <a:srgbClr val="008800"/>
                </a:solidFill>
                <a:effectLst/>
                <a:latin typeface="Arial Unicode MS" panose="020B0604020202020204" pitchFamily="34" charset="-128"/>
              </a:rPr>
              <a:t>"Mammal travels"</a:t>
            </a:r>
            <a:r>
              <a:rPr kumimoji="0" lang="en-US" sz="1600" b="0" i="0" u="none" strike="noStrike" cap="none" normalizeH="0" baseline="0" dirty="0" smtClean="0">
                <a:ln>
                  <a:noFill/>
                </a:ln>
                <a:solidFill>
                  <a:srgbClr val="666600"/>
                </a:solidFill>
                <a:effectLst/>
                <a:latin typeface="Arial Unicode MS" panose="020B0604020202020204" pitchFamily="34" charset="-128"/>
              </a:rPr>
              <a:t>);</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666600"/>
                </a:solidFill>
                <a:effectLst/>
                <a:latin typeface="Arial Unicode MS" panose="020B0604020202020204" pitchFamily="34" charset="-128"/>
              </a:rPr>
              <a:t>}</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00000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88"/>
                </a:solidFill>
                <a:effectLst/>
                <a:latin typeface="Arial Unicode MS" panose="020B0604020202020204" pitchFamily="34" charset="-128"/>
              </a:rPr>
              <a:t>public</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err="1" smtClean="0">
                <a:ln>
                  <a:noFill/>
                </a:ln>
                <a:solidFill>
                  <a:srgbClr val="000088"/>
                </a:solidFill>
                <a:effectLst/>
                <a:latin typeface="Arial Unicode MS" panose="020B0604020202020204" pitchFamily="34" charset="-128"/>
              </a:rPr>
              <a:t>int</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err="1" smtClean="0">
                <a:ln>
                  <a:noFill/>
                </a:ln>
                <a:solidFill>
                  <a:srgbClr val="000000"/>
                </a:solidFill>
                <a:effectLst/>
                <a:latin typeface="Arial Unicode MS" panose="020B0604020202020204" pitchFamily="34" charset="-128"/>
              </a:rPr>
              <a:t>noOfLegs</a:t>
            </a:r>
            <a:r>
              <a:rPr kumimoji="0" lang="en-US" sz="1600" b="0" i="0" u="none" strike="noStrike" cap="none" normalizeH="0" baseline="0" dirty="0" smtClean="0">
                <a:ln>
                  <a:noFill/>
                </a:ln>
                <a:solidFill>
                  <a:srgbClr val="666600"/>
                </a:solidFill>
                <a:effectLst/>
                <a:latin typeface="Arial Unicode MS" panose="020B0604020202020204" pitchFamily="34" charset="-128"/>
              </a:rPr>
              <a:t>() {</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solidFill>
                  <a:srgbClr val="000088"/>
                </a:solidFill>
                <a:latin typeface="Arial Unicode MS" panose="020B0604020202020204" pitchFamily="34" charset="-128"/>
              </a:rPr>
              <a:t>     r</a:t>
            </a:r>
            <a:r>
              <a:rPr kumimoji="0" lang="en-US" sz="1600" b="0" i="0" u="none" strike="noStrike" cap="none" normalizeH="0" baseline="0" dirty="0" smtClean="0">
                <a:ln>
                  <a:noFill/>
                </a:ln>
                <a:solidFill>
                  <a:srgbClr val="000088"/>
                </a:solidFill>
                <a:effectLst/>
                <a:latin typeface="Arial Unicode MS" panose="020B0604020202020204" pitchFamily="34" charset="-128"/>
              </a:rPr>
              <a:t>eturn</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006666"/>
                </a:solidFill>
                <a:effectLst/>
                <a:latin typeface="Arial Unicode MS" panose="020B0604020202020204" pitchFamily="34" charset="-128"/>
              </a:rPr>
              <a:t>0</a:t>
            </a:r>
            <a:r>
              <a:rPr kumimoji="0" lang="en-US" sz="1600" b="0" i="0" u="none" strike="noStrike" cap="none" normalizeH="0" baseline="0" dirty="0" smtClean="0">
                <a:ln>
                  <a:noFill/>
                </a:ln>
                <a:solidFill>
                  <a:srgbClr val="666600"/>
                </a:solidFill>
                <a:effectLst/>
                <a:latin typeface="Arial Unicode MS" panose="020B0604020202020204" pitchFamily="34" charset="-128"/>
              </a:rPr>
              <a:t>;</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666600"/>
                </a:solidFill>
                <a:effectLst/>
                <a:latin typeface="Arial Unicode MS" panose="020B0604020202020204" pitchFamily="34" charset="-128"/>
              </a:rPr>
              <a:t>}</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00000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88"/>
                </a:solidFill>
                <a:effectLst/>
                <a:latin typeface="Arial Unicode MS" panose="020B0604020202020204" pitchFamily="34" charset="-128"/>
              </a:rPr>
              <a:t>public</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000088"/>
                </a:solidFill>
                <a:effectLst/>
                <a:latin typeface="Arial Unicode MS" panose="020B0604020202020204" pitchFamily="34" charset="-128"/>
              </a:rPr>
              <a:t>static</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000088"/>
                </a:solidFill>
                <a:effectLst/>
                <a:latin typeface="Arial Unicode MS" panose="020B0604020202020204" pitchFamily="34" charset="-128"/>
              </a:rPr>
              <a:t>void</a:t>
            </a:r>
            <a:r>
              <a:rPr kumimoji="0" lang="en-US" sz="1600" b="0" i="0" u="none" strike="noStrike" cap="none" normalizeH="0" baseline="0" dirty="0" smtClean="0">
                <a:ln>
                  <a:noFill/>
                </a:ln>
                <a:solidFill>
                  <a:srgbClr val="000000"/>
                </a:solidFill>
                <a:effectLst/>
                <a:latin typeface="Arial Unicode MS" panose="020B0604020202020204" pitchFamily="34" charset="-128"/>
              </a:rPr>
              <a:t> main</a:t>
            </a:r>
            <a:r>
              <a:rPr kumimoji="0" lang="en-US" sz="1600" b="0" i="0" u="none" strike="noStrike" cap="none" normalizeH="0" baseline="0" dirty="0" smtClean="0">
                <a:ln>
                  <a:noFill/>
                </a:ln>
                <a:solidFill>
                  <a:srgbClr val="666600"/>
                </a:solidFill>
                <a:effectLst/>
                <a:latin typeface="Arial Unicode MS" panose="020B0604020202020204" pitchFamily="34" charset="-128"/>
              </a:rPr>
              <a:t>(</a:t>
            </a:r>
            <a:r>
              <a:rPr kumimoji="0" lang="en-US" sz="1600" b="0" i="0" u="none" strike="noStrike" cap="none" normalizeH="0" baseline="0" dirty="0" smtClean="0">
                <a:ln>
                  <a:noFill/>
                </a:ln>
                <a:solidFill>
                  <a:srgbClr val="7F0055"/>
                </a:solidFill>
                <a:effectLst/>
                <a:latin typeface="Arial Unicode MS" panose="020B0604020202020204" pitchFamily="34" charset="-128"/>
              </a:rPr>
              <a:t>String</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err="1" smtClean="0">
                <a:ln>
                  <a:noFill/>
                </a:ln>
                <a:solidFill>
                  <a:srgbClr val="000000"/>
                </a:solidFill>
                <a:effectLst/>
                <a:latin typeface="Arial Unicode MS" panose="020B0604020202020204" pitchFamily="34" charset="-128"/>
              </a:rPr>
              <a:t>args</a:t>
            </a:r>
            <a:r>
              <a:rPr kumimoji="0" lang="en-US" sz="1600" b="0" i="0" u="none" strike="noStrike" cap="none" normalizeH="0" baseline="0" dirty="0" smtClean="0">
                <a:ln>
                  <a:noFill/>
                </a:ln>
                <a:solidFill>
                  <a:srgbClr val="666600"/>
                </a:solidFill>
                <a:effectLst/>
                <a:latin typeface="Arial Unicode MS" panose="020B0604020202020204" pitchFamily="34" charset="-128"/>
              </a:rPr>
              <a:t>[]){</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00"/>
                </a:solidFill>
                <a:latin typeface="Arial Unicode MS" panose="020B0604020202020204" pitchFamily="34" charset="-128"/>
              </a:rPr>
              <a:t> </a:t>
            </a:r>
            <a:r>
              <a:rPr lang="en-US" sz="1600" dirty="0" smtClean="0">
                <a:solidFill>
                  <a:srgbClr val="000000"/>
                </a:solidFill>
                <a:latin typeface="Arial Unicode MS" panose="020B0604020202020204" pitchFamily="34" charset="-128"/>
              </a:rPr>
              <a:t>    </a:t>
            </a:r>
            <a:r>
              <a:rPr kumimoji="0" lang="en-US" sz="1600" b="0" i="0" u="none" strike="noStrike" cap="none" normalizeH="0" baseline="0" dirty="0" smtClean="0">
                <a:ln>
                  <a:noFill/>
                </a:ln>
                <a:solidFill>
                  <a:srgbClr val="7F0055"/>
                </a:solidFill>
                <a:effectLst/>
                <a:latin typeface="Arial Unicode MS" panose="020B0604020202020204" pitchFamily="34" charset="-128"/>
              </a:rPr>
              <a:t>Mammal</a:t>
            </a:r>
            <a:r>
              <a:rPr kumimoji="0" lang="en-US" sz="1600" b="0" i="0" u="none" strike="noStrike" cap="none" normalizeH="0" baseline="0" dirty="0" smtClean="0">
                <a:ln>
                  <a:noFill/>
                </a:ln>
                <a:solidFill>
                  <a:srgbClr val="000000"/>
                </a:solidFill>
                <a:effectLst/>
                <a:latin typeface="Arial Unicode MS" panose="020B0604020202020204" pitchFamily="34" charset="-128"/>
              </a:rPr>
              <a:t> m </a:t>
            </a:r>
            <a:r>
              <a:rPr kumimoji="0" lang="en-US" sz="1600" b="0" i="0" u="none" strike="noStrike" cap="none" normalizeH="0" baseline="0" dirty="0" smtClean="0">
                <a:ln>
                  <a:noFill/>
                </a:ln>
                <a:solidFill>
                  <a:srgbClr val="666600"/>
                </a:solidFill>
                <a:effectLst/>
                <a:latin typeface="Arial Unicode MS" panose="020B0604020202020204" pitchFamily="34" charset="-128"/>
              </a:rPr>
              <a:t>=</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000088"/>
                </a:solidFill>
                <a:effectLst/>
                <a:latin typeface="Arial Unicode MS" panose="020B0604020202020204" pitchFamily="34" charset="-128"/>
              </a:rPr>
              <a:t>new</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7F0055"/>
                </a:solidFill>
                <a:effectLst/>
                <a:latin typeface="Arial Unicode MS" panose="020B0604020202020204" pitchFamily="34" charset="-128"/>
              </a:rPr>
              <a:t>Mammal</a:t>
            </a:r>
            <a:r>
              <a:rPr kumimoji="0" lang="en-US" sz="1600" b="0" i="0" u="none" strike="noStrike" cap="none" normalizeH="0" baseline="0" dirty="0" smtClean="0">
                <a:ln>
                  <a:noFill/>
                </a:ln>
                <a:solidFill>
                  <a:srgbClr val="666600"/>
                </a:solidFill>
                <a:effectLst/>
                <a:latin typeface="Arial Unicode MS" panose="020B0604020202020204" pitchFamily="34" charset="-128"/>
              </a:rPr>
              <a:t>();</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00"/>
                </a:solidFill>
                <a:latin typeface="Arial Unicode MS" panose="020B0604020202020204" pitchFamily="34" charset="-128"/>
              </a:rPr>
              <a:t> </a:t>
            </a:r>
            <a:r>
              <a:rPr lang="en-US" sz="1600" dirty="0" smtClean="0">
                <a:solidFill>
                  <a:srgbClr val="000000"/>
                </a:solidFill>
                <a:latin typeface="Arial Unicode MS" panose="020B0604020202020204" pitchFamily="34" charset="-128"/>
              </a:rPr>
              <a:t>    </a:t>
            </a:r>
            <a:r>
              <a:rPr kumimoji="0" lang="en-US" sz="1600" b="0" i="0" u="none" strike="noStrike" cap="none" normalizeH="0" baseline="0" dirty="0" err="1" smtClean="0">
                <a:ln>
                  <a:noFill/>
                </a:ln>
                <a:solidFill>
                  <a:srgbClr val="000000"/>
                </a:solidFill>
                <a:effectLst/>
                <a:latin typeface="Arial Unicode MS" panose="020B0604020202020204" pitchFamily="34" charset="-128"/>
              </a:rPr>
              <a:t>m</a:t>
            </a:r>
            <a:r>
              <a:rPr kumimoji="0" lang="en-US" sz="1600" b="0" i="0" u="none" strike="noStrike" cap="none" normalizeH="0" baseline="0" dirty="0" err="1" smtClean="0">
                <a:ln>
                  <a:noFill/>
                </a:ln>
                <a:solidFill>
                  <a:srgbClr val="666600"/>
                </a:solidFill>
                <a:effectLst/>
                <a:latin typeface="Arial Unicode MS" panose="020B0604020202020204" pitchFamily="34" charset="-128"/>
              </a:rPr>
              <a:t>.</a:t>
            </a:r>
            <a:r>
              <a:rPr kumimoji="0" lang="en-US" sz="1600" b="0" i="0" u="none" strike="noStrike" cap="none" normalizeH="0" baseline="0" dirty="0" err="1" smtClean="0">
                <a:ln>
                  <a:noFill/>
                </a:ln>
                <a:solidFill>
                  <a:srgbClr val="000000"/>
                </a:solidFill>
                <a:effectLst/>
                <a:latin typeface="Arial Unicode MS" panose="020B0604020202020204" pitchFamily="34" charset="-128"/>
              </a:rPr>
              <a:t>eat</a:t>
            </a:r>
            <a:r>
              <a:rPr kumimoji="0" lang="en-US" sz="1600" b="0" i="0" u="none" strike="noStrike" cap="none" normalizeH="0" baseline="0" dirty="0" smtClean="0">
                <a:ln>
                  <a:noFill/>
                </a:ln>
                <a:solidFill>
                  <a:srgbClr val="666600"/>
                </a:solidFill>
                <a:effectLst/>
                <a:latin typeface="Arial Unicode MS" panose="020B0604020202020204" pitchFamily="34" charset="-128"/>
              </a:rPr>
              <a:t>();</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00"/>
                </a:solidFill>
                <a:latin typeface="Arial Unicode MS" panose="020B0604020202020204" pitchFamily="34" charset="-128"/>
              </a:rPr>
              <a:t> </a:t>
            </a:r>
            <a:r>
              <a:rPr lang="en-US" sz="1600" dirty="0" smtClean="0">
                <a:solidFill>
                  <a:srgbClr val="000000"/>
                </a:solidFill>
                <a:latin typeface="Arial Unicode MS" panose="020B0604020202020204" pitchFamily="34" charset="-128"/>
              </a:rPr>
              <a:t>    </a:t>
            </a:r>
            <a:r>
              <a:rPr kumimoji="0" lang="en-US" sz="1600" b="0" i="0" u="none" strike="noStrike" cap="none" normalizeH="0" baseline="0" dirty="0" smtClean="0">
                <a:ln>
                  <a:noFill/>
                </a:ln>
                <a:solidFill>
                  <a:srgbClr val="000000"/>
                </a:solidFill>
                <a:effectLst/>
                <a:latin typeface="Arial Unicode MS" panose="020B0604020202020204" pitchFamily="34" charset="-128"/>
              </a:rPr>
              <a:t>m</a:t>
            </a:r>
            <a:r>
              <a:rPr kumimoji="0" lang="en-US" sz="1600" b="0" i="0" u="none" strike="noStrike" cap="none" normalizeH="0" baseline="0" dirty="0" smtClean="0">
                <a:ln>
                  <a:noFill/>
                </a:ln>
                <a:solidFill>
                  <a:srgbClr val="666600"/>
                </a:solidFill>
                <a:effectLst/>
                <a:latin typeface="Arial Unicode MS" panose="020B0604020202020204" pitchFamily="34" charset="-128"/>
              </a:rPr>
              <a:t>.</a:t>
            </a:r>
            <a:r>
              <a:rPr kumimoji="0" lang="en-US" sz="1600" b="0" i="0" u="none" strike="noStrike" cap="none" normalizeH="0" baseline="0" dirty="0" smtClean="0">
                <a:ln>
                  <a:noFill/>
                </a:ln>
                <a:solidFill>
                  <a:srgbClr val="000000"/>
                </a:solidFill>
                <a:effectLst/>
                <a:latin typeface="Arial Unicode MS" panose="020B0604020202020204" pitchFamily="34" charset="-128"/>
              </a:rPr>
              <a:t>travel</a:t>
            </a:r>
            <a:r>
              <a:rPr kumimoji="0" lang="en-US" sz="1600" b="0" i="0" u="none" strike="noStrike" cap="none" normalizeH="0" baseline="0" dirty="0" smtClean="0">
                <a:ln>
                  <a:noFill/>
                </a:ln>
                <a:solidFill>
                  <a:srgbClr val="666600"/>
                </a:solidFill>
                <a:effectLst/>
                <a:latin typeface="Arial Unicode MS" panose="020B0604020202020204" pitchFamily="34" charset="-128"/>
              </a:rPr>
              <a:t>();</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666600"/>
                </a:solidFill>
                <a:effectLst/>
                <a:latin typeface="Arial Unicode MS" panose="020B0604020202020204" pitchFamily="34" charset="-128"/>
              </a:rPr>
              <a:t>}</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666600"/>
                </a:solidFill>
                <a:effectLst/>
                <a:latin typeface="Arial Unicode MS" panose="020B0604020202020204" pitchFamily="34" charset="-128"/>
              </a:rPr>
              <a:t>}</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endParaRPr kumimoji="0" 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2769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Interaction Mechanisms </a:t>
            </a:r>
            <a:br>
              <a:rPr lang="en-US" dirty="0" smtClean="0"/>
            </a:br>
            <a:r>
              <a:rPr lang="en-US" sz="1600" dirty="0" smtClean="0"/>
              <a:t> Asynchronous transient event </a:t>
            </a:r>
            <a:endParaRPr lang="en-US" dirty="0"/>
          </a:p>
        </p:txBody>
      </p:sp>
      <p:sp>
        <p:nvSpPr>
          <p:cNvPr id="3" name="Content Placeholder 2"/>
          <p:cNvSpPr>
            <a:spLocks noGrp="1"/>
          </p:cNvSpPr>
          <p:nvPr>
            <p:ph idx="1"/>
          </p:nvPr>
        </p:nvSpPr>
        <p:spPr/>
        <p:txBody>
          <a:bodyPr>
            <a:normAutofit/>
          </a:bodyPr>
          <a:lstStyle/>
          <a:p>
            <a:r>
              <a:rPr lang="en-US" sz="2400" dirty="0" smtClean="0"/>
              <a:t>A thread executing in component </a:t>
            </a:r>
            <a:r>
              <a:rPr lang="en-US" sz="2400" i="1" dirty="0" smtClean="0"/>
              <a:t>A</a:t>
            </a:r>
            <a:r>
              <a:rPr lang="en-US" sz="2400" dirty="0" smtClean="0"/>
              <a:t> produces an event to a specified set of recipients and continues execution. </a:t>
            </a:r>
          </a:p>
          <a:p>
            <a:r>
              <a:rPr lang="en-US" sz="2400" dirty="0" smtClean="0"/>
              <a:t>The "transient" attribute means that the message is lost if no recipient is waiting for it. </a:t>
            </a:r>
          </a:p>
          <a:p>
            <a:r>
              <a:rPr lang="en-US" sz="2400" dirty="0" smtClean="0"/>
              <a:t>Reception of the event by component B starts the execution of a program (the handler) associated with that event.</a:t>
            </a:r>
          </a:p>
          <a:p>
            <a:r>
              <a:rPr lang="en-US" sz="2400" dirty="0" smtClean="0"/>
              <a:t>Usage: </a:t>
            </a:r>
          </a:p>
          <a:p>
            <a:pPr lvl="1"/>
            <a:r>
              <a:rPr lang="en-US" sz="1800" dirty="0" smtClean="0"/>
              <a:t>It may be used by </a:t>
            </a:r>
            <a:r>
              <a:rPr lang="en-US" sz="1800" i="1" dirty="0" smtClean="0"/>
              <a:t>A</a:t>
            </a:r>
            <a:r>
              <a:rPr lang="en-US" sz="1800" dirty="0" smtClean="0"/>
              <a:t> to request a service from </a:t>
            </a:r>
            <a:r>
              <a:rPr lang="en-US" sz="1800" i="1" dirty="0" smtClean="0"/>
              <a:t>B</a:t>
            </a:r>
            <a:r>
              <a:rPr lang="en-US" sz="1800" dirty="0" smtClean="0"/>
              <a:t>, when no result is expected; </a:t>
            </a:r>
          </a:p>
          <a:p>
            <a:pPr lvl="1"/>
            <a:r>
              <a:rPr lang="en-US" sz="1800" dirty="0" smtClean="0"/>
              <a:t>It may be used by </a:t>
            </a:r>
            <a:r>
              <a:rPr lang="en-US" sz="1800" i="1" dirty="0" smtClean="0"/>
              <a:t>B</a:t>
            </a:r>
            <a:r>
              <a:rPr lang="en-US" sz="1800" dirty="0" smtClean="0"/>
              <a:t> to observe or monitor the activity of </a:t>
            </a:r>
            <a:r>
              <a:rPr lang="en-US" sz="1800" i="1" dirty="0" smtClean="0"/>
              <a:t>A</a:t>
            </a:r>
            <a:r>
              <a:rPr lang="en-US" sz="1800" dirty="0" smtClean="0"/>
              <a:t>.</a:t>
            </a:r>
            <a:r>
              <a:rPr lang="en-US" sz="1600" dirty="0" smtClean="0"/>
              <a:t> </a:t>
            </a:r>
            <a:endParaRPr lang="en-US" sz="1600" b="1" dirty="0" smtClean="0"/>
          </a:p>
          <a:p>
            <a:endParaRPr lang="en-US" sz="2800" dirty="0" smtClean="0"/>
          </a:p>
        </p:txBody>
      </p:sp>
      <p:pic>
        <p:nvPicPr>
          <p:cNvPr id="5" name="Picture 2" descr="Chapters/Basic/Figs/messages.gif"/>
          <p:cNvPicPr>
            <a:picLocks noChangeAspect="1" noChangeArrowheads="1"/>
          </p:cNvPicPr>
          <p:nvPr/>
        </p:nvPicPr>
        <p:blipFill>
          <a:blip r:embed="rId2" cstate="print"/>
          <a:srcRect r="69874" b="35426"/>
          <a:stretch>
            <a:fillRect/>
          </a:stretch>
        </p:blipFill>
        <p:spPr bwMode="auto">
          <a:xfrm>
            <a:off x="2590800" y="5181600"/>
            <a:ext cx="2514600" cy="1676400"/>
          </a:xfrm>
          <a:prstGeom prst="rect">
            <a:avLst/>
          </a:prstGeom>
          <a:noFill/>
        </p:spPr>
      </p:pic>
    </p:spTree>
    <p:extLst>
      <p:ext uri="{BB962C8B-B14F-4D97-AF65-F5344CB8AC3E}">
        <p14:creationId xmlns:p14="http://schemas.microsoft.com/office/powerpoint/2010/main" val="7701233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Distributed Objects- properties</a:t>
            </a:r>
            <a:br>
              <a:rPr lang="en-US" dirty="0" smtClean="0"/>
            </a:br>
            <a:r>
              <a:rPr lang="en-US" sz="4800" i="1" dirty="0" smtClean="0"/>
              <a:t> Polymorphism</a:t>
            </a:r>
            <a:endParaRPr lang="en-US" dirty="0"/>
          </a:p>
        </p:txBody>
      </p:sp>
      <p:sp>
        <p:nvSpPr>
          <p:cNvPr id="3" name="Content Placeholder 2"/>
          <p:cNvSpPr>
            <a:spLocks noGrp="1"/>
          </p:cNvSpPr>
          <p:nvPr>
            <p:ph idx="1"/>
          </p:nvPr>
        </p:nvSpPr>
        <p:spPr>
          <a:xfrm>
            <a:off x="457200" y="1600200"/>
            <a:ext cx="8229600" cy="4625609"/>
          </a:xfrm>
        </p:spPr>
        <p:txBody>
          <a:bodyPr>
            <a:normAutofit/>
          </a:bodyPr>
          <a:lstStyle/>
          <a:p>
            <a:r>
              <a:rPr lang="en-US" sz="2800" i="1" dirty="0" smtClean="0"/>
              <a:t>Polymorphism</a:t>
            </a:r>
            <a:r>
              <a:rPr lang="en-US" sz="2800" dirty="0" smtClean="0"/>
              <a:t> is the ability, for a method, to accept parameters of different types and to have a different behavior for each of these types. Thus an object may be replaced, as a parameter of a method, by a "</a:t>
            </a:r>
            <a:r>
              <a:rPr lang="en-US" sz="2800" i="1" dirty="0" smtClean="0"/>
              <a:t>compatible</a:t>
            </a:r>
            <a:r>
              <a:rPr lang="en-US" sz="2800" dirty="0" smtClean="0"/>
              <a:t>" object. </a:t>
            </a:r>
          </a:p>
          <a:p>
            <a:r>
              <a:rPr lang="en-US" sz="2800" dirty="0" smtClean="0"/>
              <a:t>The notion of </a:t>
            </a:r>
            <a:r>
              <a:rPr lang="en-US" sz="2800" i="1" dirty="0" smtClean="0"/>
              <a:t>compatibility</a:t>
            </a:r>
            <a:r>
              <a:rPr lang="en-US" sz="2800" dirty="0" smtClean="0"/>
              <a:t>, or conformance is expressed by a relationship between types, which depends on the specific programming model or language being used.</a:t>
            </a:r>
            <a:br>
              <a:rPr lang="en-US" sz="2800" dirty="0" smtClean="0"/>
            </a:br>
            <a:endParaRPr lang="en-US" sz="2800" dirty="0" smtClean="0"/>
          </a:p>
          <a:p>
            <a:endParaRPr lang="en-US" sz="2800" dirty="0" smtClean="0"/>
          </a:p>
        </p:txBody>
      </p:sp>
    </p:spTree>
    <p:extLst>
      <p:ext uri="{BB962C8B-B14F-4D97-AF65-F5344CB8AC3E}">
        <p14:creationId xmlns:p14="http://schemas.microsoft.com/office/powerpoint/2010/main" val="7701233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 - Java</a:t>
            </a:r>
            <a:endParaRPr lang="en-US" dirty="0"/>
          </a:p>
        </p:txBody>
      </p:sp>
      <p:sp>
        <p:nvSpPr>
          <p:cNvPr id="3" name="Content Placeholder 2"/>
          <p:cNvSpPr>
            <a:spLocks noGrp="1"/>
          </p:cNvSpPr>
          <p:nvPr>
            <p:ph idx="1"/>
          </p:nvPr>
        </p:nvSpPr>
        <p:spPr>
          <a:xfrm>
            <a:off x="457200" y="1600200"/>
            <a:ext cx="8229600" cy="4625609"/>
          </a:xfrm>
        </p:spPr>
        <p:txBody>
          <a:bodyPr/>
          <a:lstStyle/>
          <a:p>
            <a:endParaRPr lang="en-US" sz="2400" dirty="0" smtClean="0"/>
          </a:p>
          <a:p>
            <a:pPr marL="118872" indent="0">
              <a:buNone/>
            </a:pPr>
            <a:endParaRPr lang="en-US" sz="2400" dirty="0" smtClean="0"/>
          </a:p>
          <a:p>
            <a:pPr lvl="1"/>
            <a:r>
              <a:rPr lang="en-US" sz="2000" dirty="0" smtClean="0"/>
              <a:t>A </a:t>
            </a:r>
            <a:r>
              <a:rPr lang="en-US" sz="2000" dirty="0"/>
              <a:t>Deer IS-A Animal</a:t>
            </a:r>
          </a:p>
          <a:p>
            <a:pPr lvl="1"/>
            <a:r>
              <a:rPr lang="en-US" sz="2000" dirty="0"/>
              <a:t>A Deer IS-A Vegetarian</a:t>
            </a:r>
          </a:p>
          <a:p>
            <a:pPr lvl="1"/>
            <a:r>
              <a:rPr lang="en-US" sz="2000" dirty="0"/>
              <a:t>A Deer IS-A Deer</a:t>
            </a:r>
          </a:p>
          <a:p>
            <a:pPr lvl="1"/>
            <a:r>
              <a:rPr lang="en-US" sz="2000" dirty="0"/>
              <a:t>A Deer IS-A </a:t>
            </a:r>
            <a:r>
              <a:rPr lang="en-US" sz="2000" dirty="0" smtClean="0"/>
              <a:t>Object</a:t>
            </a:r>
          </a:p>
          <a:p>
            <a:pPr lvl="1"/>
            <a:endParaRPr lang="en-US" sz="2000" dirty="0"/>
          </a:p>
          <a:p>
            <a:r>
              <a:rPr lang="en-US" sz="2000" dirty="0"/>
              <a:t>When we apply the reference variable facts to a Deer object reference, the following declarations are legal:</a:t>
            </a:r>
          </a:p>
          <a:p>
            <a:endParaRPr lang="en-US" dirty="0" smtClean="0"/>
          </a:p>
          <a:p>
            <a:endParaRPr lang="en-US" dirty="0"/>
          </a:p>
        </p:txBody>
      </p:sp>
      <p:sp>
        <p:nvSpPr>
          <p:cNvPr id="4" name="Rectangle 1"/>
          <p:cNvSpPr>
            <a:spLocks noChangeArrowheads="1"/>
          </p:cNvSpPr>
          <p:nvPr/>
        </p:nvSpPr>
        <p:spPr bwMode="auto">
          <a:xfrm>
            <a:off x="1066800" y="1632857"/>
            <a:ext cx="5339603" cy="80276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88"/>
                </a:solidFill>
                <a:effectLst/>
                <a:latin typeface="Arial Unicode MS" panose="020B0604020202020204" pitchFamily="34" charset="-128"/>
              </a:rPr>
              <a:t>public</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000088"/>
                </a:solidFill>
                <a:effectLst/>
                <a:latin typeface="Arial Unicode MS" panose="020B0604020202020204" pitchFamily="34" charset="-128"/>
              </a:rPr>
              <a:t>interface</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7F0055"/>
                </a:solidFill>
                <a:effectLst/>
                <a:latin typeface="Arial Unicode MS" panose="020B0604020202020204" pitchFamily="34" charset="-128"/>
              </a:rPr>
              <a:t>Vegetarian</a:t>
            </a:r>
            <a:r>
              <a:rPr kumimoji="0" lang="en-US" sz="1600" b="0" i="0" u="none" strike="noStrike" cap="none" normalizeH="0" baseline="0" dirty="0" smtClean="0">
                <a:ln>
                  <a:noFill/>
                </a:ln>
                <a:solidFill>
                  <a:srgbClr val="666600"/>
                </a:solidFill>
                <a:effectLst/>
                <a:latin typeface="Arial Unicode MS" panose="020B0604020202020204" pitchFamily="34" charset="-128"/>
              </a:rPr>
              <a:t>{}</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88"/>
                </a:solidFill>
                <a:effectLst/>
                <a:latin typeface="Arial Unicode MS" panose="020B0604020202020204" pitchFamily="34" charset="-128"/>
              </a:rPr>
              <a:t>public</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000088"/>
                </a:solidFill>
                <a:effectLst/>
                <a:latin typeface="Arial Unicode MS" panose="020B0604020202020204" pitchFamily="34" charset="-128"/>
              </a:rPr>
              <a:t>class</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7F0055"/>
                </a:solidFill>
                <a:effectLst/>
                <a:latin typeface="Arial Unicode MS" panose="020B0604020202020204" pitchFamily="34" charset="-128"/>
              </a:rPr>
              <a:t>Animal</a:t>
            </a:r>
            <a:r>
              <a:rPr kumimoji="0" lang="en-US" sz="1600" b="0" i="0" u="none" strike="noStrike" cap="none" normalizeH="0" baseline="0" dirty="0" smtClean="0">
                <a:ln>
                  <a:noFill/>
                </a:ln>
                <a:solidFill>
                  <a:srgbClr val="666600"/>
                </a:solidFill>
                <a:effectLst/>
                <a:latin typeface="Arial Unicode MS" panose="020B0604020202020204" pitchFamily="34" charset="-128"/>
              </a:rPr>
              <a:t>{}</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88"/>
                </a:solidFill>
                <a:effectLst/>
                <a:latin typeface="Arial Unicode MS" panose="020B0604020202020204" pitchFamily="34" charset="-128"/>
              </a:rPr>
              <a:t>public</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000088"/>
                </a:solidFill>
                <a:effectLst/>
                <a:latin typeface="Arial Unicode MS" panose="020B0604020202020204" pitchFamily="34" charset="-128"/>
              </a:rPr>
              <a:t>class</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7F0055"/>
                </a:solidFill>
                <a:effectLst/>
                <a:latin typeface="Arial Unicode MS" panose="020B0604020202020204" pitchFamily="34" charset="-128"/>
              </a:rPr>
              <a:t>Deer</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000088"/>
                </a:solidFill>
                <a:effectLst/>
                <a:latin typeface="Arial Unicode MS" panose="020B0604020202020204" pitchFamily="34" charset="-128"/>
              </a:rPr>
              <a:t>extends</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7F0055"/>
                </a:solidFill>
                <a:effectLst/>
                <a:latin typeface="Arial Unicode MS" panose="020B0604020202020204" pitchFamily="34" charset="-128"/>
              </a:rPr>
              <a:t>Animal</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000088"/>
                </a:solidFill>
                <a:effectLst/>
                <a:latin typeface="Arial Unicode MS" panose="020B0604020202020204" pitchFamily="34" charset="-128"/>
              </a:rPr>
              <a:t>implements</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7F0055"/>
                </a:solidFill>
                <a:effectLst/>
                <a:latin typeface="Arial Unicode MS" panose="020B0604020202020204" pitchFamily="34" charset="-128"/>
              </a:rPr>
              <a:t>Vegetarian</a:t>
            </a:r>
            <a:r>
              <a:rPr kumimoji="0" lang="en-US" sz="1600" b="0" i="0" u="none" strike="noStrike" cap="none" normalizeH="0" baseline="0" dirty="0" smtClean="0">
                <a:ln>
                  <a:noFill/>
                </a:ln>
                <a:solidFill>
                  <a:srgbClr val="666600"/>
                </a:solidFill>
                <a:effectLst/>
                <a:latin typeface="Arial Unicode MS" panose="020B0604020202020204" pitchFamily="34" charset="-128"/>
              </a:rPr>
              <a:t>{}</a:t>
            </a:r>
            <a:r>
              <a:rPr kumimoji="0" lang="en-US" sz="1100" b="0" i="0" u="none" strike="noStrike" cap="none" normalizeH="0" baseline="0" dirty="0" smtClean="0">
                <a:ln>
                  <a:noFill/>
                </a:ln>
                <a:solidFill>
                  <a:schemeClr val="tx1"/>
                </a:solidFill>
                <a:effectLst/>
              </a:rPr>
              <a:t> </a:t>
            </a:r>
            <a:endParaRPr kumimoji="0" lang="en-US" sz="40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755289" y="5165938"/>
            <a:ext cx="1981312" cy="104898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7F0055"/>
                </a:solidFill>
                <a:effectLst/>
                <a:latin typeface="Arial Unicode MS" panose="020B0604020202020204" pitchFamily="34" charset="-128"/>
              </a:rPr>
              <a:t>Deer</a:t>
            </a:r>
            <a:r>
              <a:rPr kumimoji="0" lang="en-US" sz="1600" b="0" i="0" u="none" strike="noStrike" cap="none" normalizeH="0" baseline="0" dirty="0" smtClean="0">
                <a:ln>
                  <a:noFill/>
                </a:ln>
                <a:solidFill>
                  <a:srgbClr val="000000"/>
                </a:solidFill>
                <a:effectLst/>
                <a:latin typeface="Arial Unicode MS" panose="020B0604020202020204" pitchFamily="34" charset="-128"/>
              </a:rPr>
              <a:t> d </a:t>
            </a:r>
            <a:r>
              <a:rPr kumimoji="0" lang="en-US" sz="1600" b="0" i="0" u="none" strike="noStrike" cap="none" normalizeH="0" baseline="0" dirty="0" smtClean="0">
                <a:ln>
                  <a:noFill/>
                </a:ln>
                <a:solidFill>
                  <a:srgbClr val="666600"/>
                </a:solidFill>
                <a:effectLst/>
                <a:latin typeface="Arial Unicode MS" panose="020B0604020202020204" pitchFamily="34" charset="-128"/>
              </a:rPr>
              <a:t>=</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000088"/>
                </a:solidFill>
                <a:effectLst/>
                <a:latin typeface="Arial Unicode MS" panose="020B0604020202020204" pitchFamily="34" charset="-128"/>
              </a:rPr>
              <a:t>new</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r>
              <a:rPr kumimoji="0" lang="en-US" sz="1600" b="0" i="0" u="none" strike="noStrike" cap="none" normalizeH="0" baseline="0" dirty="0" smtClean="0">
                <a:ln>
                  <a:noFill/>
                </a:ln>
                <a:solidFill>
                  <a:srgbClr val="7F0055"/>
                </a:solidFill>
                <a:effectLst/>
                <a:latin typeface="Arial Unicode MS" panose="020B0604020202020204" pitchFamily="34" charset="-128"/>
              </a:rPr>
              <a:t>Deer</a:t>
            </a:r>
            <a:r>
              <a:rPr kumimoji="0" lang="en-US" sz="1600" b="0" i="0" u="none" strike="noStrike" cap="none" normalizeH="0" baseline="0" dirty="0" smtClean="0">
                <a:ln>
                  <a:noFill/>
                </a:ln>
                <a:solidFill>
                  <a:srgbClr val="666600"/>
                </a:solidFill>
                <a:effectLst/>
                <a:latin typeface="Arial Unicode MS" panose="020B0604020202020204" pitchFamily="34" charset="-128"/>
              </a:rPr>
              <a:t>();</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7F0055"/>
                </a:solidFill>
                <a:effectLst/>
                <a:latin typeface="Arial Unicode MS" panose="020B0604020202020204" pitchFamily="34" charset="-128"/>
              </a:rPr>
              <a:t>Animal</a:t>
            </a:r>
            <a:r>
              <a:rPr kumimoji="0" lang="en-US" sz="1600" b="0" i="0" u="none" strike="noStrike" cap="none" normalizeH="0" baseline="0" dirty="0" smtClean="0">
                <a:ln>
                  <a:noFill/>
                </a:ln>
                <a:solidFill>
                  <a:srgbClr val="000000"/>
                </a:solidFill>
                <a:effectLst/>
                <a:latin typeface="Arial Unicode MS" panose="020B0604020202020204" pitchFamily="34" charset="-128"/>
              </a:rPr>
              <a:t> a </a:t>
            </a:r>
            <a:r>
              <a:rPr kumimoji="0" lang="en-US" sz="1600" b="0" i="0" u="none" strike="noStrike" cap="none" normalizeH="0" baseline="0" dirty="0" smtClean="0">
                <a:ln>
                  <a:noFill/>
                </a:ln>
                <a:solidFill>
                  <a:srgbClr val="666600"/>
                </a:solidFill>
                <a:effectLst/>
                <a:latin typeface="Arial Unicode MS" panose="020B0604020202020204" pitchFamily="34" charset="-128"/>
              </a:rPr>
              <a:t>=</a:t>
            </a:r>
            <a:r>
              <a:rPr kumimoji="0" lang="en-US" sz="1600" b="0" i="0" u="none" strike="noStrike" cap="none" normalizeH="0" baseline="0" dirty="0" smtClean="0">
                <a:ln>
                  <a:noFill/>
                </a:ln>
                <a:solidFill>
                  <a:srgbClr val="000000"/>
                </a:solidFill>
                <a:effectLst/>
                <a:latin typeface="Arial Unicode MS" panose="020B0604020202020204" pitchFamily="34" charset="-128"/>
              </a:rPr>
              <a:t> d</a:t>
            </a:r>
            <a:r>
              <a:rPr kumimoji="0" lang="en-US" sz="1600" b="0" i="0" u="none" strike="noStrike" cap="none" normalizeH="0" baseline="0" dirty="0" smtClean="0">
                <a:ln>
                  <a:noFill/>
                </a:ln>
                <a:solidFill>
                  <a:srgbClr val="666600"/>
                </a:solidFill>
                <a:effectLst/>
                <a:latin typeface="Arial Unicode MS" panose="020B0604020202020204" pitchFamily="34" charset="-128"/>
              </a:rPr>
              <a:t>;</a:t>
            </a:r>
          </a:p>
          <a:p>
            <a:pPr lvl="0" eaLnBrk="0" fontAlgn="base" hangingPunct="0">
              <a:spcBef>
                <a:spcPct val="0"/>
              </a:spcBef>
              <a:spcAft>
                <a:spcPct val="0"/>
              </a:spcAft>
            </a:pPr>
            <a:r>
              <a:rPr lang="en-US" sz="1600" dirty="0" smtClean="0">
                <a:solidFill>
                  <a:srgbClr val="7F0055"/>
                </a:solidFill>
                <a:latin typeface="Arial Unicode MS" panose="020B0604020202020204" pitchFamily="34" charset="-128"/>
              </a:rPr>
              <a:t>Vegetarian</a:t>
            </a:r>
            <a:r>
              <a:rPr lang="en-US" sz="1600" dirty="0" smtClean="0">
                <a:solidFill>
                  <a:srgbClr val="000000"/>
                </a:solidFill>
                <a:latin typeface="Arial Unicode MS" panose="020B0604020202020204" pitchFamily="34" charset="-128"/>
              </a:rPr>
              <a:t> v </a:t>
            </a:r>
            <a:r>
              <a:rPr lang="en-US" sz="1600" dirty="0">
                <a:solidFill>
                  <a:srgbClr val="666600"/>
                </a:solidFill>
                <a:latin typeface="Arial Unicode MS" panose="020B0604020202020204" pitchFamily="34" charset="-128"/>
              </a:rPr>
              <a:t>=</a:t>
            </a:r>
            <a:r>
              <a:rPr lang="en-US" sz="1600" dirty="0">
                <a:solidFill>
                  <a:srgbClr val="000000"/>
                </a:solidFill>
                <a:latin typeface="Arial Unicode MS" panose="020B0604020202020204" pitchFamily="34" charset="-128"/>
              </a:rPr>
              <a:t> d</a:t>
            </a:r>
            <a:r>
              <a:rPr lang="en-US" sz="900" dirty="0">
                <a:solidFill>
                  <a:srgbClr val="666600"/>
                </a:solidFill>
                <a:latin typeface="Arial Unicode MS" panose="020B0604020202020204" pitchFamily="34" charset="-128"/>
              </a:rPr>
              <a:t>;</a:t>
            </a:r>
            <a:r>
              <a:rPr kumimoji="0" lang="en-US" sz="1600" b="0" i="0" u="none" strike="noStrike" cap="none" normalizeH="0" baseline="0" dirty="0" smtClean="0">
                <a:ln>
                  <a:noFill/>
                </a:ln>
                <a:solidFill>
                  <a:srgbClr val="000000"/>
                </a:solidFill>
                <a:effectLst/>
                <a:latin typeface="Arial Unicode MS" panose="020B0604020202020204" pitchFamily="34" charset="-128"/>
              </a:rPr>
              <a:t> </a:t>
            </a:r>
            <a:endParaRPr kumimoji="0" lang="en-US" sz="1600" b="0" i="0" u="none" strike="noStrike" cap="none" normalizeH="0" baseline="0" dirty="0" smtClean="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7F0055"/>
                </a:solidFill>
                <a:effectLst/>
                <a:latin typeface="Arial Unicode MS" panose="020B0604020202020204" pitchFamily="34" charset="-128"/>
              </a:rPr>
              <a:t>Object</a:t>
            </a:r>
            <a:r>
              <a:rPr kumimoji="0" lang="en-US" sz="1600" b="0" i="0" u="none" strike="noStrike" cap="none" normalizeH="0" baseline="0" dirty="0" smtClean="0">
                <a:ln>
                  <a:noFill/>
                </a:ln>
                <a:solidFill>
                  <a:srgbClr val="000000"/>
                </a:solidFill>
                <a:effectLst/>
                <a:latin typeface="Arial Unicode MS" panose="020B0604020202020204" pitchFamily="34" charset="-128"/>
              </a:rPr>
              <a:t> o </a:t>
            </a:r>
            <a:r>
              <a:rPr kumimoji="0" lang="en-US" sz="1600" b="0" i="0" u="none" strike="noStrike" cap="none" normalizeH="0" baseline="0" dirty="0" smtClean="0">
                <a:ln>
                  <a:noFill/>
                </a:ln>
                <a:solidFill>
                  <a:srgbClr val="666600"/>
                </a:solidFill>
                <a:effectLst/>
                <a:latin typeface="Arial Unicode MS" panose="020B0604020202020204" pitchFamily="34" charset="-128"/>
              </a:rPr>
              <a:t>=</a:t>
            </a:r>
            <a:r>
              <a:rPr kumimoji="0" lang="en-US" sz="1600" b="0" i="0" u="none" strike="noStrike" cap="none" normalizeH="0" baseline="0" dirty="0" smtClean="0">
                <a:ln>
                  <a:noFill/>
                </a:ln>
                <a:solidFill>
                  <a:srgbClr val="000000"/>
                </a:solidFill>
                <a:effectLst/>
                <a:latin typeface="Arial Unicode MS" panose="020B0604020202020204" pitchFamily="34" charset="-128"/>
              </a:rPr>
              <a:t> d</a:t>
            </a:r>
            <a:r>
              <a:rPr kumimoji="0" lang="en-US" sz="900" b="0" i="0" u="none" strike="noStrike" cap="none" normalizeH="0" baseline="0" dirty="0" smtClean="0">
                <a:ln>
                  <a:noFill/>
                </a:ln>
                <a:solidFill>
                  <a:srgbClr val="666600"/>
                </a:solidFill>
                <a:effectLst/>
                <a:latin typeface="Arial Unicode MS" panose="020B0604020202020204" pitchFamily="34" charset="-128"/>
              </a:rPr>
              <a:t>;</a:t>
            </a:r>
            <a:r>
              <a:rPr kumimoji="0" lang="en-US" sz="6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35301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Remote Objects</a:t>
            </a:r>
            <a:br>
              <a:rPr lang="en-US" dirty="0" smtClean="0"/>
            </a:br>
            <a:endParaRPr lang="en-US" dirty="0"/>
          </a:p>
        </p:txBody>
      </p:sp>
      <p:sp>
        <p:nvSpPr>
          <p:cNvPr id="3" name="Content Placeholder 2"/>
          <p:cNvSpPr>
            <a:spLocks noGrp="1"/>
          </p:cNvSpPr>
          <p:nvPr>
            <p:ph idx="1"/>
          </p:nvPr>
        </p:nvSpPr>
        <p:spPr>
          <a:xfrm>
            <a:off x="457200" y="1600200"/>
            <a:ext cx="8229600" cy="4625609"/>
          </a:xfrm>
        </p:spPr>
        <p:txBody>
          <a:bodyPr>
            <a:normAutofit fontScale="77500" lnSpcReduction="20000"/>
          </a:bodyPr>
          <a:lstStyle/>
          <a:p>
            <a:r>
              <a:rPr lang="en-US" sz="2800" dirty="0" smtClean="0"/>
              <a:t> </a:t>
            </a:r>
            <a:r>
              <a:rPr lang="en-US" sz="2800" i="1" dirty="0" smtClean="0"/>
              <a:t>Encapsulation:</a:t>
            </a:r>
            <a:r>
              <a:rPr lang="en-US" sz="2800" dirty="0" smtClean="0"/>
              <a:t>  a powerful tool in a </a:t>
            </a:r>
            <a:r>
              <a:rPr lang="en-US" sz="2800" i="1" dirty="0" smtClean="0"/>
              <a:t>heterogeneous</a:t>
            </a:r>
            <a:r>
              <a:rPr lang="en-US" sz="2800" dirty="0" smtClean="0"/>
              <a:t> environment. </a:t>
            </a:r>
          </a:p>
          <a:p>
            <a:pPr lvl="1"/>
            <a:r>
              <a:rPr lang="en-US" sz="2400" dirty="0" smtClean="0"/>
              <a:t>The user of an object only needs to know an </a:t>
            </a:r>
            <a:r>
              <a:rPr lang="en-US" sz="2400" i="1" dirty="0" smtClean="0"/>
              <a:t>interface</a:t>
            </a:r>
            <a:r>
              <a:rPr lang="en-US" sz="2400" dirty="0" smtClean="0"/>
              <a:t> for that object, which may have </a:t>
            </a:r>
            <a:r>
              <a:rPr lang="en-US" sz="2400" i="1" dirty="0" smtClean="0"/>
              <a:t>different implementations </a:t>
            </a:r>
            <a:r>
              <a:rPr lang="en-US" sz="2400" dirty="0" smtClean="0"/>
              <a:t>on </a:t>
            </a:r>
            <a:r>
              <a:rPr lang="en-US" sz="2400" i="1" dirty="0" smtClean="0"/>
              <a:t>different locations</a:t>
            </a:r>
            <a:r>
              <a:rPr lang="en-US" sz="2400" dirty="0" smtClean="0"/>
              <a:t>.</a:t>
            </a:r>
          </a:p>
          <a:p>
            <a:endParaRPr lang="en-US" sz="2800" dirty="0" smtClean="0"/>
          </a:p>
          <a:p>
            <a:r>
              <a:rPr lang="en-US" sz="2800" i="1" dirty="0" smtClean="0"/>
              <a:t>Dynamic creation </a:t>
            </a:r>
            <a:r>
              <a:rPr lang="en-US" sz="2800" dirty="0" smtClean="0"/>
              <a:t>of object </a:t>
            </a:r>
            <a:r>
              <a:rPr lang="en-US" sz="2800" i="1" dirty="0" smtClean="0"/>
              <a:t>instances</a:t>
            </a:r>
            <a:r>
              <a:rPr lang="en-US" sz="2800" dirty="0" smtClean="0"/>
              <a:t> allows different objects to be created with the same interface, possibly at different remote locations –</a:t>
            </a:r>
          </a:p>
          <a:p>
            <a:pPr lvl="1"/>
            <a:r>
              <a:rPr lang="en-US" sz="2400" dirty="0" smtClean="0"/>
              <a:t> middleware must again provide a mechanism for remote object creation, in the form of factories</a:t>
            </a:r>
          </a:p>
          <a:p>
            <a:endParaRPr lang="en-US" sz="2800" dirty="0" smtClean="0"/>
          </a:p>
          <a:p>
            <a:r>
              <a:rPr lang="en-US" sz="2800" i="1" dirty="0" smtClean="0"/>
              <a:t>Inheritance</a:t>
            </a:r>
            <a:r>
              <a:rPr lang="en-US" sz="2800" dirty="0" smtClean="0"/>
              <a:t> and </a:t>
            </a:r>
            <a:r>
              <a:rPr lang="en-US" sz="2800" i="1" dirty="0" smtClean="0"/>
              <a:t>polymorphism</a:t>
            </a:r>
            <a:r>
              <a:rPr lang="en-US" sz="2800" dirty="0" smtClean="0"/>
              <a:t> is useful for distributed applications developers, who are confronted with a </a:t>
            </a:r>
            <a:r>
              <a:rPr lang="en-US" sz="2800" i="1" dirty="0" smtClean="0"/>
              <a:t>changing environment </a:t>
            </a:r>
            <a:r>
              <a:rPr lang="en-US" sz="2800" dirty="0" smtClean="0"/>
              <a:t>and have to define new classes to deal with new situations. </a:t>
            </a:r>
          </a:p>
          <a:p>
            <a:pPr lvl="1"/>
            <a:r>
              <a:rPr lang="en-US" sz="2400" dirty="0" smtClean="0"/>
              <a:t>A generic (base) class is first designed to capture a set of object features that are common to a wide range of expected situations. Specific, more specialized, classes are then defined by extending the base class</a:t>
            </a:r>
          </a:p>
        </p:txBody>
      </p:sp>
    </p:spTree>
    <p:extLst>
      <p:ext uri="{BB962C8B-B14F-4D97-AF65-F5344CB8AC3E}">
        <p14:creationId xmlns:p14="http://schemas.microsoft.com/office/powerpoint/2010/main" val="7701233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Remote Objects</a:t>
            </a:r>
            <a:br>
              <a:rPr lang="en-US" dirty="0" smtClean="0"/>
            </a:br>
            <a:endParaRPr lang="en-US" dirty="0"/>
          </a:p>
        </p:txBody>
      </p:sp>
      <p:sp>
        <p:nvSpPr>
          <p:cNvPr id="3" name="Content Placeholder 2"/>
          <p:cNvSpPr>
            <a:spLocks noGrp="1"/>
          </p:cNvSpPr>
          <p:nvPr>
            <p:ph idx="1"/>
          </p:nvPr>
        </p:nvSpPr>
        <p:spPr>
          <a:xfrm>
            <a:off x="457200" y="1600200"/>
            <a:ext cx="8229600" cy="4625609"/>
          </a:xfrm>
        </p:spPr>
        <p:txBody>
          <a:bodyPr>
            <a:normAutofit fontScale="85000" lnSpcReduction="20000"/>
          </a:bodyPr>
          <a:lstStyle/>
          <a:p>
            <a:pPr>
              <a:spcBef>
                <a:spcPts val="600"/>
              </a:spcBef>
            </a:pPr>
            <a:r>
              <a:rPr lang="en-US" sz="2800" dirty="0" smtClean="0"/>
              <a:t>Objects that make up an application may be located on distributed sites. </a:t>
            </a:r>
          </a:p>
          <a:p>
            <a:pPr>
              <a:spcBef>
                <a:spcPts val="600"/>
              </a:spcBef>
            </a:pPr>
            <a:r>
              <a:rPr lang="en-US" sz="2800" dirty="0" smtClean="0"/>
              <a:t>A client application may use an </a:t>
            </a:r>
            <a:r>
              <a:rPr lang="en-US" sz="2800" i="1" dirty="0" smtClean="0"/>
              <a:t>object located on a remote site </a:t>
            </a:r>
            <a:r>
              <a:rPr lang="en-US" sz="2800" dirty="0" smtClean="0"/>
              <a:t>by calling a method of the object's interface, as if the object were local. </a:t>
            </a:r>
          </a:p>
          <a:p>
            <a:pPr lvl="1">
              <a:spcBef>
                <a:spcPts val="600"/>
              </a:spcBef>
            </a:pPr>
            <a:r>
              <a:rPr lang="en-US" sz="2400" dirty="0" smtClean="0"/>
              <a:t>Objects used in this way are called </a:t>
            </a:r>
            <a:r>
              <a:rPr lang="en-US" sz="2400" i="1" dirty="0" smtClean="0"/>
              <a:t>remote objects</a:t>
            </a:r>
            <a:r>
              <a:rPr lang="en-US" sz="2400" dirty="0" smtClean="0"/>
              <a:t>, and a method call on a remote object is called </a:t>
            </a:r>
            <a:r>
              <a:rPr lang="en-US" sz="2400" i="1" dirty="0" smtClean="0"/>
              <a:t>Remote Method Invocation</a:t>
            </a:r>
            <a:r>
              <a:rPr lang="en-US" sz="2400" dirty="0" smtClean="0"/>
              <a:t>.</a:t>
            </a:r>
          </a:p>
          <a:p>
            <a:pPr>
              <a:spcBef>
                <a:spcPts val="600"/>
              </a:spcBef>
            </a:pPr>
            <a:r>
              <a:rPr lang="en-US" sz="2800" dirty="0" smtClean="0"/>
              <a:t>Middleware must: </a:t>
            </a:r>
          </a:p>
          <a:p>
            <a:pPr lvl="1">
              <a:spcBef>
                <a:spcPts val="600"/>
              </a:spcBef>
            </a:pPr>
            <a:r>
              <a:rPr lang="en-US" sz="2400" dirty="0" smtClean="0"/>
              <a:t>locate an implementation of the servant object on a remote site,  </a:t>
            </a:r>
          </a:p>
          <a:p>
            <a:pPr lvl="1">
              <a:spcBef>
                <a:spcPts val="600"/>
              </a:spcBef>
            </a:pPr>
            <a:r>
              <a:rPr lang="en-US" sz="2400" dirty="0" smtClean="0"/>
              <a:t>send the parameters to the object's location, </a:t>
            </a:r>
          </a:p>
          <a:p>
            <a:pPr lvl="1">
              <a:spcBef>
                <a:spcPts val="600"/>
              </a:spcBef>
            </a:pPr>
            <a:r>
              <a:rPr lang="en-US" sz="2400" dirty="0" smtClean="0"/>
              <a:t>perform the call, </a:t>
            </a:r>
          </a:p>
          <a:p>
            <a:pPr lvl="1">
              <a:spcBef>
                <a:spcPts val="600"/>
              </a:spcBef>
            </a:pPr>
            <a:r>
              <a:rPr lang="en-US" sz="2400" dirty="0" smtClean="0"/>
              <a:t>and return the results to the caller. </a:t>
            </a:r>
          </a:p>
          <a:p>
            <a:pPr>
              <a:spcBef>
                <a:spcPts val="600"/>
              </a:spcBef>
            </a:pPr>
            <a:r>
              <a:rPr lang="en-US" sz="2800" dirty="0" smtClean="0"/>
              <a:t>A middleware that performs these tasks is an Object Request Broker, or ORB.</a:t>
            </a:r>
          </a:p>
        </p:txBody>
      </p:sp>
    </p:spTree>
    <p:extLst>
      <p:ext uri="{BB962C8B-B14F-4D97-AF65-F5344CB8AC3E}">
        <p14:creationId xmlns:p14="http://schemas.microsoft.com/office/powerpoint/2010/main" val="7701233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Remote Objects</a:t>
            </a:r>
            <a:br>
              <a:rPr lang="en-US" dirty="0" smtClean="0"/>
            </a:br>
            <a:endParaRPr lang="en-US" dirty="0"/>
          </a:p>
        </p:txBody>
      </p:sp>
      <p:sp>
        <p:nvSpPr>
          <p:cNvPr id="4" name="Content Placeholder 3"/>
          <p:cNvSpPr>
            <a:spLocks noGrp="1"/>
          </p:cNvSpPr>
          <p:nvPr>
            <p:ph idx="1"/>
          </p:nvPr>
        </p:nvSpPr>
        <p:spPr/>
        <p:txBody>
          <a:bodyPr>
            <a:normAutofit/>
          </a:bodyPr>
          <a:lstStyle/>
          <a:p>
            <a:r>
              <a:rPr lang="en-US" sz="2000" dirty="0" smtClean="0"/>
              <a:t>The remote object must first be located, which is usually done by means of a name server or trader; then the call itself is performed. Both the lookup and the invocation are mediated through the ORB. </a:t>
            </a:r>
            <a:endParaRPr lang="en-US" sz="2000" dirty="0"/>
          </a:p>
        </p:txBody>
      </p:sp>
      <p:pic>
        <p:nvPicPr>
          <p:cNvPr id="2050" name="Picture 2" descr="Chapters/Basic/Figs/orb.gif"/>
          <p:cNvPicPr>
            <a:picLocks noChangeAspect="1" noChangeArrowheads="1"/>
          </p:cNvPicPr>
          <p:nvPr/>
        </p:nvPicPr>
        <p:blipFill>
          <a:blip r:embed="rId3" cstate="print"/>
          <a:srcRect/>
          <a:stretch>
            <a:fillRect/>
          </a:stretch>
        </p:blipFill>
        <p:spPr bwMode="auto">
          <a:xfrm>
            <a:off x="1143000" y="2819400"/>
            <a:ext cx="6553200" cy="3516019"/>
          </a:xfrm>
          <a:prstGeom prst="rect">
            <a:avLst/>
          </a:prstGeom>
          <a:noFill/>
        </p:spPr>
      </p:pic>
    </p:spTree>
    <p:extLst>
      <p:ext uri="{BB962C8B-B14F-4D97-AF65-F5344CB8AC3E}">
        <p14:creationId xmlns:p14="http://schemas.microsoft.com/office/powerpoint/2010/main" val="7701233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5448"/>
            <a:ext cx="8305800" cy="1139952"/>
          </a:xfrm>
        </p:spPr>
        <p:txBody>
          <a:bodyPr>
            <a:normAutofit fontScale="90000"/>
          </a:bodyPr>
          <a:lstStyle/>
          <a:p>
            <a:r>
              <a:rPr lang="en-US" dirty="0" smtClean="0"/>
              <a:t>Patterns for Distributed Object Middleware - Proxy</a:t>
            </a:r>
            <a:endParaRPr lang="en-US" dirty="0"/>
          </a:p>
        </p:txBody>
      </p:sp>
      <p:sp>
        <p:nvSpPr>
          <p:cNvPr id="4" name="Content Placeholder 3"/>
          <p:cNvSpPr>
            <a:spLocks noGrp="1"/>
          </p:cNvSpPr>
          <p:nvPr>
            <p:ph idx="1"/>
          </p:nvPr>
        </p:nvSpPr>
        <p:spPr/>
        <p:txBody>
          <a:bodyPr>
            <a:noAutofit/>
          </a:bodyPr>
          <a:lstStyle/>
          <a:p>
            <a:pPr>
              <a:spcBef>
                <a:spcPts val="1200"/>
              </a:spcBef>
            </a:pPr>
            <a:r>
              <a:rPr lang="en-US" sz="2400" dirty="0" smtClean="0"/>
              <a:t>The PROXY pattern is one of the first design patterns identified in distributed programming </a:t>
            </a:r>
            <a:endParaRPr lang="en-US" sz="2400" b="1" dirty="0" smtClean="0"/>
          </a:p>
          <a:p>
            <a:pPr>
              <a:spcBef>
                <a:spcPts val="1200"/>
              </a:spcBef>
            </a:pPr>
            <a:r>
              <a:rPr lang="en-US" sz="2400" b="1" dirty="0" smtClean="0"/>
              <a:t>Context</a:t>
            </a:r>
            <a:r>
              <a:rPr lang="en-US" sz="2400" dirty="0" smtClean="0"/>
              <a:t>. Applications organized as a set of objects in a distributed environment</a:t>
            </a:r>
          </a:p>
          <a:p>
            <a:pPr lvl="1">
              <a:spcBef>
                <a:spcPts val="1200"/>
              </a:spcBef>
            </a:pPr>
            <a:r>
              <a:rPr lang="en-US" sz="1800" dirty="0" smtClean="0"/>
              <a:t> A client requests a service provided by some possibly remote object (the servant).</a:t>
            </a:r>
          </a:p>
          <a:p>
            <a:pPr>
              <a:spcBef>
                <a:spcPts val="1200"/>
              </a:spcBef>
            </a:pPr>
            <a:r>
              <a:rPr lang="en-US" sz="2400" b="1" dirty="0" smtClean="0"/>
              <a:t>Problem</a:t>
            </a:r>
            <a:r>
              <a:rPr lang="en-US" sz="2400" dirty="0" smtClean="0"/>
              <a:t>. Define an access mechanism that: </a:t>
            </a:r>
          </a:p>
          <a:p>
            <a:pPr lvl="1">
              <a:spcBef>
                <a:spcPts val="1200"/>
              </a:spcBef>
            </a:pPr>
            <a:r>
              <a:rPr lang="en-US" sz="2000" dirty="0" smtClean="0"/>
              <a:t>does not involve hard-coding the location of the servant into the client code, </a:t>
            </a:r>
          </a:p>
          <a:p>
            <a:pPr lvl="1">
              <a:spcBef>
                <a:spcPts val="1200"/>
              </a:spcBef>
            </a:pPr>
            <a:r>
              <a:rPr lang="en-US" sz="2000" dirty="0" smtClean="0"/>
              <a:t>does not necessitate deep knowledge of the communication protocols by the client</a:t>
            </a:r>
            <a:endParaRPr lang="en-US" sz="1400" dirty="0" smtClean="0"/>
          </a:p>
          <a:p>
            <a:endParaRPr lang="en-US" sz="1800" dirty="0" smtClean="0"/>
          </a:p>
          <a:p>
            <a:endParaRPr lang="en-US" sz="1800" dirty="0"/>
          </a:p>
        </p:txBody>
      </p:sp>
    </p:spTree>
    <p:extLst>
      <p:ext uri="{BB962C8B-B14F-4D97-AF65-F5344CB8AC3E}">
        <p14:creationId xmlns:p14="http://schemas.microsoft.com/office/powerpoint/2010/main" val="7701233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5448"/>
            <a:ext cx="8305800" cy="1139952"/>
          </a:xfrm>
        </p:spPr>
        <p:txBody>
          <a:bodyPr>
            <a:normAutofit fontScale="90000"/>
          </a:bodyPr>
          <a:lstStyle/>
          <a:p>
            <a:r>
              <a:rPr lang="en-US" dirty="0" smtClean="0"/>
              <a:t>Patterns for Distributed Object Middleware - Proxy</a:t>
            </a:r>
            <a:endParaRPr lang="en-US" dirty="0"/>
          </a:p>
        </p:txBody>
      </p:sp>
      <p:sp>
        <p:nvSpPr>
          <p:cNvPr id="4" name="Content Placeholder 3"/>
          <p:cNvSpPr>
            <a:spLocks noGrp="1"/>
          </p:cNvSpPr>
          <p:nvPr>
            <p:ph idx="1"/>
          </p:nvPr>
        </p:nvSpPr>
        <p:spPr/>
        <p:txBody>
          <a:bodyPr>
            <a:noAutofit/>
          </a:bodyPr>
          <a:lstStyle/>
          <a:p>
            <a:r>
              <a:rPr lang="en-US" sz="2400" b="1" dirty="0" smtClean="0"/>
              <a:t>Desirable Properties</a:t>
            </a:r>
            <a:r>
              <a:rPr lang="en-US" sz="2400" dirty="0" smtClean="0"/>
              <a:t>. Transparency.  Access should be efficient at run time. Programming should be simple for the client.</a:t>
            </a:r>
            <a:endParaRPr lang="en-US" sz="1800" dirty="0" smtClean="0"/>
          </a:p>
          <a:p>
            <a:endParaRPr lang="en-US" sz="1800" dirty="0" smtClean="0"/>
          </a:p>
          <a:p>
            <a:r>
              <a:rPr lang="en-US" sz="2400" b="1" dirty="0" smtClean="0"/>
              <a:t>Constraints</a:t>
            </a:r>
            <a:r>
              <a:rPr lang="en-US" sz="2400" dirty="0" smtClean="0"/>
              <a:t>. The client and the server are in different address spaces.</a:t>
            </a:r>
          </a:p>
          <a:p>
            <a:endParaRPr lang="en-US" sz="2400" dirty="0" smtClean="0"/>
          </a:p>
          <a:p>
            <a:r>
              <a:rPr lang="en-US" sz="2400" b="1" dirty="0" smtClean="0"/>
              <a:t>Solution</a:t>
            </a:r>
            <a:r>
              <a:rPr lang="en-US" sz="2400" dirty="0" smtClean="0"/>
              <a:t>. Use a local representative of the server on the client site. All information related to the communication system and to the location of the servant is hidden in the proxy, and thus invisible to the client. </a:t>
            </a:r>
            <a:br>
              <a:rPr lang="en-US" sz="2400" dirty="0" smtClean="0"/>
            </a:br>
            <a:endParaRPr lang="en-US" sz="2400" dirty="0" smtClean="0"/>
          </a:p>
          <a:p>
            <a:endParaRPr lang="en-US" sz="1800" dirty="0" smtClean="0"/>
          </a:p>
          <a:p>
            <a:endParaRPr lang="en-US" sz="1800" dirty="0"/>
          </a:p>
        </p:txBody>
      </p:sp>
    </p:spTree>
    <p:extLst>
      <p:ext uri="{BB962C8B-B14F-4D97-AF65-F5344CB8AC3E}">
        <p14:creationId xmlns:p14="http://schemas.microsoft.com/office/powerpoint/2010/main" val="7701233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5448"/>
            <a:ext cx="8305800" cy="1139952"/>
          </a:xfrm>
        </p:spPr>
        <p:txBody>
          <a:bodyPr>
            <a:normAutofit fontScale="90000"/>
          </a:bodyPr>
          <a:lstStyle/>
          <a:p>
            <a:r>
              <a:rPr lang="en-US" dirty="0" smtClean="0"/>
              <a:t>Patterns for Distributed Object Middleware - Proxy</a:t>
            </a:r>
            <a:endParaRPr lang="en-US" dirty="0"/>
          </a:p>
        </p:txBody>
      </p:sp>
      <p:sp>
        <p:nvSpPr>
          <p:cNvPr id="4" name="Content Placeholder 3"/>
          <p:cNvSpPr>
            <a:spLocks noGrp="1"/>
          </p:cNvSpPr>
          <p:nvPr>
            <p:ph idx="1"/>
          </p:nvPr>
        </p:nvSpPr>
        <p:spPr/>
        <p:txBody>
          <a:bodyPr>
            <a:noAutofit/>
          </a:bodyPr>
          <a:lstStyle/>
          <a:p>
            <a:r>
              <a:rPr lang="en-US" sz="2400" dirty="0" smtClean="0"/>
              <a:t>A pre-processing phase, which essentially consists of marshalling the parameters and preparing the request message.</a:t>
            </a:r>
            <a:br>
              <a:rPr lang="en-US" sz="2400" dirty="0" smtClean="0"/>
            </a:br>
            <a:endParaRPr lang="en-US" sz="2400" dirty="0" smtClean="0"/>
          </a:p>
          <a:p>
            <a:r>
              <a:rPr lang="en-US" sz="2400" dirty="0" smtClean="0"/>
              <a:t>The actual invocation of the servant, using the underlying communication protocol to send the request and to receive the reply.</a:t>
            </a:r>
            <a:br>
              <a:rPr lang="en-US" sz="2400" dirty="0" smtClean="0"/>
            </a:br>
            <a:endParaRPr lang="en-US" sz="2400" dirty="0" smtClean="0"/>
          </a:p>
          <a:p>
            <a:r>
              <a:rPr lang="en-US" sz="2400" dirty="0" smtClean="0"/>
              <a:t>A post-processing phase, which essentially consists of </a:t>
            </a:r>
            <a:r>
              <a:rPr lang="en-US" sz="2400" dirty="0" err="1" smtClean="0"/>
              <a:t>unmarshalling</a:t>
            </a:r>
            <a:r>
              <a:rPr lang="en-US" sz="2400" dirty="0" smtClean="0"/>
              <a:t> the return values.</a:t>
            </a:r>
            <a:br>
              <a:rPr lang="en-US" sz="2400" dirty="0" smtClean="0"/>
            </a:br>
            <a:endParaRPr lang="en-US" sz="2400" dirty="0" smtClean="0"/>
          </a:p>
          <a:p>
            <a:endParaRPr lang="en-US" sz="1800" dirty="0" smtClean="0"/>
          </a:p>
          <a:p>
            <a:endParaRPr lang="en-US" sz="1800" dirty="0"/>
          </a:p>
        </p:txBody>
      </p:sp>
    </p:spTree>
    <p:extLst>
      <p:ext uri="{BB962C8B-B14F-4D97-AF65-F5344CB8AC3E}">
        <p14:creationId xmlns:p14="http://schemas.microsoft.com/office/powerpoint/2010/main" val="7701233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5448"/>
            <a:ext cx="8305800" cy="1139952"/>
          </a:xfrm>
        </p:spPr>
        <p:txBody>
          <a:bodyPr>
            <a:normAutofit fontScale="90000"/>
          </a:bodyPr>
          <a:lstStyle/>
          <a:p>
            <a:r>
              <a:rPr lang="en-US" dirty="0" smtClean="0"/>
              <a:t>Patterns for Distributed Object Middleware - Proxy</a:t>
            </a:r>
            <a:endParaRPr lang="en-US" dirty="0"/>
          </a:p>
        </p:txBody>
      </p:sp>
      <p:sp>
        <p:nvSpPr>
          <p:cNvPr id="5" name="Content Placeholder 4"/>
          <p:cNvSpPr>
            <a:spLocks noGrp="1"/>
          </p:cNvSpPr>
          <p:nvPr>
            <p:ph idx="1"/>
          </p:nvPr>
        </p:nvSpPr>
        <p:spPr/>
        <p:txBody>
          <a:bodyPr/>
          <a:lstStyle/>
          <a:p>
            <a:endParaRPr lang="en-US" dirty="0"/>
          </a:p>
        </p:txBody>
      </p:sp>
      <p:pic>
        <p:nvPicPr>
          <p:cNvPr id="2050" name="Picture 2" descr="Chapters/Basic/Figs/proxy.gif"/>
          <p:cNvPicPr>
            <a:picLocks noChangeAspect="1" noChangeArrowheads="1"/>
          </p:cNvPicPr>
          <p:nvPr/>
        </p:nvPicPr>
        <p:blipFill>
          <a:blip r:embed="rId3" cstate="print"/>
          <a:srcRect/>
          <a:stretch>
            <a:fillRect/>
          </a:stretch>
        </p:blipFill>
        <p:spPr bwMode="auto">
          <a:xfrm>
            <a:off x="762000" y="1871462"/>
            <a:ext cx="7010400" cy="4446726"/>
          </a:xfrm>
          <a:prstGeom prst="rect">
            <a:avLst/>
          </a:prstGeom>
          <a:noFill/>
        </p:spPr>
      </p:pic>
    </p:spTree>
    <p:extLst>
      <p:ext uri="{BB962C8B-B14F-4D97-AF65-F5344CB8AC3E}">
        <p14:creationId xmlns:p14="http://schemas.microsoft.com/office/powerpoint/2010/main" val="7701233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5448"/>
            <a:ext cx="8305800" cy="1139952"/>
          </a:xfrm>
        </p:spPr>
        <p:txBody>
          <a:bodyPr>
            <a:normAutofit fontScale="90000"/>
          </a:bodyPr>
          <a:lstStyle/>
          <a:p>
            <a:r>
              <a:rPr lang="en-US" dirty="0" smtClean="0"/>
              <a:t>Patterns for Distributed Object Middleware - Factory</a:t>
            </a:r>
            <a:endParaRPr lang="en-US" dirty="0"/>
          </a:p>
        </p:txBody>
      </p:sp>
      <p:sp>
        <p:nvSpPr>
          <p:cNvPr id="4" name="Content Placeholder 3"/>
          <p:cNvSpPr>
            <a:spLocks noGrp="1"/>
          </p:cNvSpPr>
          <p:nvPr>
            <p:ph idx="1"/>
          </p:nvPr>
        </p:nvSpPr>
        <p:spPr/>
        <p:txBody>
          <a:bodyPr>
            <a:noAutofit/>
          </a:bodyPr>
          <a:lstStyle/>
          <a:p>
            <a:r>
              <a:rPr lang="en-US" sz="2400" b="1" dirty="0" smtClean="0"/>
              <a:t>Context</a:t>
            </a:r>
            <a:r>
              <a:rPr lang="en-US" sz="2400" dirty="0" smtClean="0"/>
              <a:t>. Applications organized as a set of objects in a distributed environment</a:t>
            </a:r>
            <a:r>
              <a:rPr lang="en-US" sz="1800" dirty="0" smtClean="0"/>
              <a:t/>
            </a:r>
            <a:br>
              <a:rPr lang="en-US" sz="1800" dirty="0" smtClean="0"/>
            </a:br>
            <a:endParaRPr lang="en-US" sz="1800" dirty="0" smtClean="0"/>
          </a:p>
          <a:p>
            <a:r>
              <a:rPr lang="en-US" sz="2400" b="1" dirty="0" smtClean="0"/>
              <a:t>Problem: </a:t>
            </a:r>
            <a:r>
              <a:rPr lang="en-US" sz="2400" dirty="0" smtClean="0"/>
              <a:t>Dynamically create families of related objects (without specifying the exact </a:t>
            </a:r>
            <a:r>
              <a:rPr lang="en-US" sz="2400" dirty="0" smtClean="0">
                <a:hlinkClick r:id="rId3" tooltip="Class (computer science)"/>
              </a:rPr>
              <a:t>class</a:t>
            </a:r>
            <a:r>
              <a:rPr lang="en-US" sz="2400" dirty="0" smtClean="0"/>
              <a:t> of object that will be created), while allowing some decisions to be deferred to run time (such as choosing a concrete subclass to implement a given interface).</a:t>
            </a:r>
          </a:p>
          <a:p>
            <a:r>
              <a:rPr lang="en-US" sz="2400" dirty="0" smtClean="0"/>
              <a:t>The factory method pattern relies on inheritance, as object creation is delegated to subclasses that implement the factory method to create objects </a:t>
            </a:r>
            <a:br>
              <a:rPr lang="en-US" sz="2400" dirty="0" smtClean="0"/>
            </a:br>
            <a:r>
              <a:rPr lang="en-US" sz="1800" dirty="0" smtClean="0"/>
              <a:t/>
            </a:r>
            <a:br>
              <a:rPr lang="en-US" sz="1800" dirty="0" smtClean="0"/>
            </a:br>
            <a:endParaRPr lang="en-US" sz="1800" dirty="0" smtClean="0"/>
          </a:p>
          <a:p>
            <a:endParaRPr lang="en-US" sz="1800" dirty="0" smtClean="0"/>
          </a:p>
          <a:p>
            <a:endParaRPr lang="en-US" sz="1800" dirty="0"/>
          </a:p>
        </p:txBody>
      </p:sp>
    </p:spTree>
    <p:extLst>
      <p:ext uri="{BB962C8B-B14F-4D97-AF65-F5344CB8AC3E}">
        <p14:creationId xmlns:p14="http://schemas.microsoft.com/office/powerpoint/2010/main" val="770123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Interaction Mechanisms </a:t>
            </a:r>
            <a:br>
              <a:rPr lang="en-US" dirty="0" smtClean="0"/>
            </a:br>
            <a:r>
              <a:rPr lang="en-US" sz="1600" dirty="0" smtClean="0"/>
              <a:t> </a:t>
            </a:r>
            <a:r>
              <a:rPr lang="en-US" sz="1600" dirty="0"/>
              <a:t>Asynchronous persistent </a:t>
            </a:r>
            <a:r>
              <a:rPr lang="en-US" sz="1600" dirty="0" smtClean="0"/>
              <a:t>messages (Buffered messages)</a:t>
            </a:r>
            <a:endParaRPr lang="en-US" dirty="0"/>
          </a:p>
        </p:txBody>
      </p:sp>
      <p:sp>
        <p:nvSpPr>
          <p:cNvPr id="3" name="Content Placeholder 2"/>
          <p:cNvSpPr>
            <a:spLocks noGrp="1"/>
          </p:cNvSpPr>
          <p:nvPr>
            <p:ph idx="1"/>
          </p:nvPr>
        </p:nvSpPr>
        <p:spPr>
          <a:xfrm>
            <a:off x="457200" y="1600200"/>
            <a:ext cx="8229600" cy="4625609"/>
          </a:xfrm>
        </p:spPr>
        <p:txBody>
          <a:bodyPr>
            <a:normAutofit/>
          </a:bodyPr>
          <a:lstStyle/>
          <a:p>
            <a:r>
              <a:rPr lang="en-US" sz="2800" dirty="0" smtClean="0"/>
              <a:t>A message is transmitted by a sender to a receiver over a the communication system provides a buffering function ("persistent" attribute)</a:t>
            </a:r>
          </a:p>
          <a:p>
            <a:pPr lvl="1"/>
            <a:r>
              <a:rPr lang="en-US" sz="2400" dirty="0" smtClean="0"/>
              <a:t>If the receiver is waiting for the message, the communication system delivers it; </a:t>
            </a:r>
          </a:p>
          <a:p>
            <a:pPr lvl="1"/>
            <a:r>
              <a:rPr lang="en-US" sz="2400" dirty="0" smtClean="0"/>
              <a:t>If not, the message remains available until the receiver attempts to read it. </a:t>
            </a:r>
            <a:endParaRPr lang="en-US" sz="2400" b="1" dirty="0"/>
          </a:p>
        </p:txBody>
      </p:sp>
      <p:pic>
        <p:nvPicPr>
          <p:cNvPr id="5" name="Picture 2" descr="Chapters/Basic/Figs/messages.gif"/>
          <p:cNvPicPr>
            <a:picLocks noChangeAspect="1" noChangeArrowheads="1"/>
          </p:cNvPicPr>
          <p:nvPr/>
        </p:nvPicPr>
        <p:blipFill>
          <a:blip r:embed="rId2" cstate="print"/>
          <a:srcRect l="26778" r="26360"/>
          <a:stretch>
            <a:fillRect/>
          </a:stretch>
        </p:blipFill>
        <p:spPr bwMode="auto">
          <a:xfrm>
            <a:off x="4495800" y="4419600"/>
            <a:ext cx="3200400" cy="2124075"/>
          </a:xfrm>
          <a:prstGeom prst="rect">
            <a:avLst/>
          </a:prstGeom>
          <a:noFill/>
        </p:spPr>
      </p:pic>
    </p:spTree>
    <p:extLst>
      <p:ext uri="{BB962C8B-B14F-4D97-AF65-F5344CB8AC3E}">
        <p14:creationId xmlns:p14="http://schemas.microsoft.com/office/powerpoint/2010/main" val="7701233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5448"/>
            <a:ext cx="8305800" cy="1139952"/>
          </a:xfrm>
        </p:spPr>
        <p:txBody>
          <a:bodyPr>
            <a:normAutofit fontScale="90000"/>
          </a:bodyPr>
          <a:lstStyle/>
          <a:p>
            <a:r>
              <a:rPr lang="en-US" dirty="0" smtClean="0"/>
              <a:t>Patterns for Distributed Object Middleware - Factory</a:t>
            </a:r>
            <a:endParaRPr lang="en-US" dirty="0"/>
          </a:p>
        </p:txBody>
      </p:sp>
      <p:sp>
        <p:nvSpPr>
          <p:cNvPr id="4" name="Content Placeholder 3"/>
          <p:cNvSpPr>
            <a:spLocks noGrp="1"/>
          </p:cNvSpPr>
          <p:nvPr>
            <p:ph idx="1"/>
          </p:nvPr>
        </p:nvSpPr>
        <p:spPr/>
        <p:txBody>
          <a:bodyPr>
            <a:noAutofit/>
          </a:bodyPr>
          <a:lstStyle/>
          <a:p>
            <a:r>
              <a:rPr lang="en-US" sz="2400" b="1" dirty="0" smtClean="0"/>
              <a:t>Desirable Properties</a:t>
            </a:r>
            <a:r>
              <a:rPr lang="en-US" sz="2400" dirty="0" smtClean="0"/>
              <a:t>. </a:t>
            </a:r>
          </a:p>
          <a:p>
            <a:pPr lvl="1"/>
            <a:r>
              <a:rPr lang="en-US" sz="2000" dirty="0" smtClean="0"/>
              <a:t>The implementation details of the created objects should be abstracted away. </a:t>
            </a:r>
          </a:p>
          <a:p>
            <a:pPr lvl="1"/>
            <a:r>
              <a:rPr lang="en-US" sz="2000" dirty="0" smtClean="0"/>
              <a:t>The creation process should allow parameters. </a:t>
            </a:r>
          </a:p>
          <a:p>
            <a:pPr lvl="1"/>
            <a:r>
              <a:rPr lang="en-US" sz="2000" dirty="0" smtClean="0"/>
              <a:t>Evolution of the mechanism should be easy (no hard-coded decisions).</a:t>
            </a:r>
            <a:endParaRPr lang="en-US" sz="1400" dirty="0" smtClean="0"/>
          </a:p>
          <a:p>
            <a:endParaRPr lang="en-US" sz="1800" dirty="0" smtClean="0"/>
          </a:p>
          <a:p>
            <a:r>
              <a:rPr lang="en-US" sz="2400" b="1" dirty="0" smtClean="0"/>
              <a:t>Constraints</a:t>
            </a:r>
            <a:r>
              <a:rPr lang="en-US" sz="2400" dirty="0" smtClean="0"/>
              <a:t>. The main constraint results from the distributed environment: the client (requesting object creation) and the server (actually performing creation) are in different address spaces.</a:t>
            </a:r>
          </a:p>
          <a:p>
            <a:endParaRPr lang="en-US" sz="2400" dirty="0" smtClean="0"/>
          </a:p>
          <a:p>
            <a:pPr>
              <a:buNone/>
            </a:pPr>
            <a:r>
              <a:rPr lang="en-US" sz="2400" dirty="0" smtClean="0"/>
              <a:t/>
            </a:r>
            <a:br>
              <a:rPr lang="en-US" sz="2400" dirty="0" smtClean="0"/>
            </a:br>
            <a:endParaRPr lang="en-US" sz="2400" dirty="0" smtClean="0"/>
          </a:p>
          <a:p>
            <a:endParaRPr lang="en-US" sz="1800" dirty="0" smtClean="0"/>
          </a:p>
          <a:p>
            <a:endParaRPr lang="en-US" sz="1800" dirty="0"/>
          </a:p>
        </p:txBody>
      </p:sp>
    </p:spTree>
    <p:extLst>
      <p:ext uri="{BB962C8B-B14F-4D97-AF65-F5344CB8AC3E}">
        <p14:creationId xmlns:p14="http://schemas.microsoft.com/office/powerpoint/2010/main" val="7701233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5448"/>
            <a:ext cx="8305800" cy="1139952"/>
          </a:xfrm>
        </p:spPr>
        <p:txBody>
          <a:bodyPr>
            <a:normAutofit fontScale="90000"/>
          </a:bodyPr>
          <a:lstStyle/>
          <a:p>
            <a:r>
              <a:rPr lang="en-US" dirty="0" smtClean="0"/>
              <a:t>Patterns for Distributed Object Middleware - Factory</a:t>
            </a:r>
            <a:endParaRPr lang="en-US" dirty="0"/>
          </a:p>
        </p:txBody>
      </p:sp>
      <p:sp>
        <p:nvSpPr>
          <p:cNvPr id="4" name="Content Placeholder 3"/>
          <p:cNvSpPr>
            <a:spLocks noGrp="1"/>
          </p:cNvSpPr>
          <p:nvPr>
            <p:ph idx="1"/>
          </p:nvPr>
        </p:nvSpPr>
        <p:spPr/>
        <p:txBody>
          <a:bodyPr>
            <a:noAutofit/>
          </a:bodyPr>
          <a:lstStyle/>
          <a:p>
            <a:pPr>
              <a:spcBef>
                <a:spcPts val="1200"/>
              </a:spcBef>
            </a:pPr>
            <a:r>
              <a:rPr lang="en-US" sz="2400" b="1" dirty="0" smtClean="0"/>
              <a:t>Solution</a:t>
            </a:r>
            <a:r>
              <a:rPr lang="en-US" sz="2400" dirty="0" smtClean="0"/>
              <a:t>:</a:t>
            </a:r>
          </a:p>
          <a:p>
            <a:pPr>
              <a:spcBef>
                <a:spcPts val="1200"/>
              </a:spcBef>
            </a:pPr>
            <a:r>
              <a:rPr lang="en-US" sz="2000" dirty="0" smtClean="0"/>
              <a:t>Use two related patterns:  An  Abstract Factory defines a generic interface for creating objects;   A Concrete Factory performs the actual creation of the object for that interface.</a:t>
            </a:r>
          </a:p>
          <a:p>
            <a:pPr lvl="1">
              <a:spcBef>
                <a:spcPts val="1200"/>
              </a:spcBef>
            </a:pPr>
            <a:r>
              <a:rPr lang="en-US" sz="2000" dirty="0" smtClean="0"/>
              <a:t> Abstract Factory provides a way to encapsulate a group of individual factories that have a common theme without specifying their concrete classes</a:t>
            </a:r>
          </a:p>
          <a:p>
            <a:pPr lvl="1">
              <a:spcBef>
                <a:spcPts val="1200"/>
              </a:spcBef>
            </a:pPr>
            <a:r>
              <a:rPr lang="en-US" sz="2000" dirty="0" smtClean="0"/>
              <a:t>The client code has no knowledge whatsoever of the concrete type, not needing to include any header files or class declarations related to it.  The client code deals only with the abstract type. </a:t>
            </a:r>
          </a:p>
          <a:p>
            <a:pPr lvl="1">
              <a:spcBef>
                <a:spcPts val="1200"/>
              </a:spcBef>
            </a:pPr>
            <a:r>
              <a:rPr lang="en-US" sz="2000" dirty="0" smtClean="0"/>
              <a:t>Objects of a concrete type are created by the factory, but the client code accesses such objects only through their abstract interface.</a:t>
            </a:r>
          </a:p>
          <a:p>
            <a:pPr>
              <a:buNone/>
            </a:pPr>
            <a:r>
              <a:rPr lang="en-US" sz="2400" dirty="0" smtClean="0"/>
              <a:t/>
            </a:r>
            <a:br>
              <a:rPr lang="en-US" sz="2400" dirty="0" smtClean="0"/>
            </a:br>
            <a:endParaRPr lang="en-US" sz="2400" dirty="0" smtClean="0"/>
          </a:p>
          <a:p>
            <a:endParaRPr lang="en-US" sz="1800" dirty="0" smtClean="0"/>
          </a:p>
          <a:p>
            <a:endParaRPr lang="en-US" sz="1800" dirty="0"/>
          </a:p>
        </p:txBody>
      </p:sp>
    </p:spTree>
    <p:extLst>
      <p:ext uri="{BB962C8B-B14F-4D97-AF65-F5344CB8AC3E}">
        <p14:creationId xmlns:p14="http://schemas.microsoft.com/office/powerpoint/2010/main" val="7701233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5448"/>
            <a:ext cx="8305800" cy="1139952"/>
          </a:xfrm>
        </p:spPr>
        <p:txBody>
          <a:bodyPr>
            <a:normAutofit fontScale="90000"/>
          </a:bodyPr>
          <a:lstStyle/>
          <a:p>
            <a:r>
              <a:rPr lang="en-US" dirty="0" smtClean="0"/>
              <a:t>Patterns for Distributed Object Middleware - Factory</a:t>
            </a:r>
            <a:endParaRPr lang="en-US" dirty="0"/>
          </a:p>
        </p:txBody>
      </p:sp>
      <p:sp>
        <p:nvSpPr>
          <p:cNvPr id="4" name="Content Placeholder 3"/>
          <p:cNvSpPr>
            <a:spLocks noGrp="1"/>
          </p:cNvSpPr>
          <p:nvPr>
            <p:ph idx="1"/>
          </p:nvPr>
        </p:nvSpPr>
        <p:spPr/>
        <p:txBody>
          <a:bodyPr>
            <a:noAutofit/>
          </a:bodyPr>
          <a:lstStyle/>
          <a:p>
            <a:pPr>
              <a:buNone/>
            </a:pPr>
            <a:r>
              <a:rPr lang="en-US" sz="2400" dirty="0" smtClean="0"/>
              <a:t/>
            </a:r>
            <a:br>
              <a:rPr lang="en-US" sz="2400" dirty="0" smtClean="0"/>
            </a:br>
            <a:endParaRPr lang="en-US" sz="2400" dirty="0" smtClean="0"/>
          </a:p>
          <a:p>
            <a:endParaRPr lang="en-US" sz="1800" dirty="0" smtClean="0"/>
          </a:p>
          <a:p>
            <a:endParaRPr lang="en-US" sz="1800" dirty="0"/>
          </a:p>
        </p:txBody>
      </p:sp>
      <p:pic>
        <p:nvPicPr>
          <p:cNvPr id="2050" name="Picture 2" descr="File:Abstract factory UML.svg"/>
          <p:cNvPicPr>
            <a:picLocks noChangeAspect="1" noChangeArrowheads="1"/>
          </p:cNvPicPr>
          <p:nvPr/>
        </p:nvPicPr>
        <p:blipFill>
          <a:blip r:embed="rId3" cstate="print"/>
          <a:srcRect/>
          <a:stretch>
            <a:fillRect/>
          </a:stretch>
        </p:blipFill>
        <p:spPr bwMode="auto">
          <a:xfrm>
            <a:off x="1219200" y="2057400"/>
            <a:ext cx="6563575" cy="4343400"/>
          </a:xfrm>
          <a:prstGeom prst="rect">
            <a:avLst/>
          </a:prstGeom>
          <a:noFill/>
        </p:spPr>
      </p:pic>
    </p:spTree>
    <p:extLst>
      <p:ext uri="{BB962C8B-B14F-4D97-AF65-F5344CB8AC3E}">
        <p14:creationId xmlns:p14="http://schemas.microsoft.com/office/powerpoint/2010/main" val="7701233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5448"/>
            <a:ext cx="8305800" cy="1139952"/>
          </a:xfrm>
        </p:spPr>
        <p:txBody>
          <a:bodyPr>
            <a:normAutofit fontScale="90000"/>
          </a:bodyPr>
          <a:lstStyle/>
          <a:p>
            <a:r>
              <a:rPr lang="en-US" dirty="0" smtClean="0"/>
              <a:t>Patterns for Distributed Object Middleware - Factory</a:t>
            </a:r>
            <a:endParaRPr lang="en-US" dirty="0"/>
          </a:p>
        </p:txBody>
      </p:sp>
      <p:sp>
        <p:nvSpPr>
          <p:cNvPr id="4" name="Content Placeholder 3"/>
          <p:cNvSpPr>
            <a:spLocks noGrp="1"/>
          </p:cNvSpPr>
          <p:nvPr>
            <p:ph idx="1"/>
          </p:nvPr>
        </p:nvSpPr>
        <p:spPr/>
        <p:txBody>
          <a:bodyPr>
            <a:noAutofit/>
          </a:bodyPr>
          <a:lstStyle/>
          <a:p>
            <a:pPr>
              <a:buNone/>
            </a:pPr>
            <a:r>
              <a:rPr lang="en-US" sz="2400" dirty="0" smtClean="0"/>
              <a:t/>
            </a:r>
            <a:br>
              <a:rPr lang="en-US" sz="2400" dirty="0" smtClean="0"/>
            </a:br>
            <a:endParaRPr lang="en-US" sz="2400" dirty="0" smtClean="0"/>
          </a:p>
          <a:p>
            <a:endParaRPr lang="en-US" sz="1800" dirty="0" smtClean="0"/>
          </a:p>
          <a:p>
            <a:endParaRPr lang="en-US" sz="1800" dirty="0"/>
          </a:p>
        </p:txBody>
      </p:sp>
      <p:pic>
        <p:nvPicPr>
          <p:cNvPr id="13314" name="Picture 2" descr="Factory Pattern 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048000"/>
            <a:ext cx="5334000" cy="30956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65491" y="1635443"/>
            <a:ext cx="7607660" cy="646331"/>
          </a:xfrm>
          <a:prstGeom prst="rect">
            <a:avLst/>
          </a:prstGeom>
          <a:noFill/>
        </p:spPr>
        <p:txBody>
          <a:bodyPr wrap="none" rtlCol="0">
            <a:spAutoFit/>
          </a:bodyPr>
          <a:lstStyle/>
          <a:p>
            <a:r>
              <a:rPr lang="en-US" dirty="0"/>
              <a:t>We're going to create a </a:t>
            </a:r>
            <a:r>
              <a:rPr lang="en-US" i="1" dirty="0"/>
              <a:t>Shape</a:t>
            </a:r>
            <a:r>
              <a:rPr lang="en-US" dirty="0"/>
              <a:t> interface and concrete classes implementing </a:t>
            </a:r>
            <a:endParaRPr lang="en-US" dirty="0" smtClean="0"/>
          </a:p>
          <a:p>
            <a:r>
              <a:rPr lang="en-US" dirty="0" smtClean="0"/>
              <a:t>the</a:t>
            </a:r>
            <a:r>
              <a:rPr lang="en-US" dirty="0"/>
              <a:t> </a:t>
            </a:r>
            <a:r>
              <a:rPr lang="en-US" i="1" dirty="0"/>
              <a:t>Shape</a:t>
            </a:r>
            <a:r>
              <a:rPr lang="en-US" dirty="0"/>
              <a:t> interface. A factory class </a:t>
            </a:r>
            <a:r>
              <a:rPr lang="en-US" i="1" dirty="0" err="1"/>
              <a:t>ShapeFactory</a:t>
            </a:r>
            <a:r>
              <a:rPr lang="en-US" dirty="0"/>
              <a:t> is </a:t>
            </a:r>
            <a:r>
              <a:rPr lang="en-US" dirty="0" smtClean="0"/>
              <a:t>defined:</a:t>
            </a:r>
            <a:endParaRPr lang="en-US" dirty="0"/>
          </a:p>
        </p:txBody>
      </p:sp>
    </p:spTree>
    <p:extLst>
      <p:ext uri="{BB962C8B-B14F-4D97-AF65-F5344CB8AC3E}">
        <p14:creationId xmlns:p14="http://schemas.microsoft.com/office/powerpoint/2010/main" val="27872376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5448"/>
            <a:ext cx="8305800" cy="1139952"/>
          </a:xfrm>
        </p:spPr>
        <p:txBody>
          <a:bodyPr>
            <a:normAutofit fontScale="90000"/>
          </a:bodyPr>
          <a:lstStyle/>
          <a:p>
            <a:r>
              <a:rPr lang="en-US" dirty="0" smtClean="0"/>
              <a:t>Patterns for Distributed Object Middleware - Factory</a:t>
            </a:r>
            <a:endParaRPr lang="en-US" dirty="0"/>
          </a:p>
        </p:txBody>
      </p:sp>
      <p:sp>
        <p:nvSpPr>
          <p:cNvPr id="4" name="Content Placeholder 3"/>
          <p:cNvSpPr>
            <a:spLocks noGrp="1"/>
          </p:cNvSpPr>
          <p:nvPr>
            <p:ph idx="1"/>
          </p:nvPr>
        </p:nvSpPr>
        <p:spPr/>
        <p:txBody>
          <a:bodyPr>
            <a:noAutofit/>
          </a:bodyPr>
          <a:lstStyle/>
          <a:p>
            <a:pPr>
              <a:buNone/>
            </a:pPr>
            <a:r>
              <a:rPr lang="en-US" sz="2400" dirty="0" smtClean="0"/>
              <a:t/>
            </a:r>
            <a:br>
              <a:rPr lang="en-US" sz="2400" dirty="0" smtClean="0"/>
            </a:br>
            <a:endParaRPr lang="en-US" sz="2400" dirty="0" smtClean="0"/>
          </a:p>
          <a:p>
            <a:endParaRPr lang="en-US" sz="1800" dirty="0" smtClean="0"/>
          </a:p>
          <a:p>
            <a:endParaRPr lang="en-US" sz="1800" dirty="0"/>
          </a:p>
        </p:txBody>
      </p:sp>
      <p:pic>
        <p:nvPicPr>
          <p:cNvPr id="8" name="Picture 7"/>
          <p:cNvPicPr>
            <a:picLocks noChangeAspect="1"/>
          </p:cNvPicPr>
          <p:nvPr/>
        </p:nvPicPr>
        <p:blipFill rotWithShape="1">
          <a:blip r:embed="rId3"/>
          <a:srcRect r="68789" b="19012"/>
          <a:stretch/>
        </p:blipFill>
        <p:spPr>
          <a:xfrm>
            <a:off x="381000" y="1857983"/>
            <a:ext cx="1905000" cy="1371600"/>
          </a:xfrm>
          <a:prstGeom prst="rect">
            <a:avLst/>
          </a:prstGeom>
        </p:spPr>
      </p:pic>
      <p:pic>
        <p:nvPicPr>
          <p:cNvPr id="9" name="Picture 8"/>
          <p:cNvPicPr>
            <a:picLocks noChangeAspect="1"/>
          </p:cNvPicPr>
          <p:nvPr/>
        </p:nvPicPr>
        <p:blipFill>
          <a:blip r:embed="rId4"/>
          <a:stretch>
            <a:fillRect/>
          </a:stretch>
        </p:blipFill>
        <p:spPr>
          <a:xfrm>
            <a:off x="2743200" y="1828800"/>
            <a:ext cx="6103703" cy="4190507"/>
          </a:xfrm>
          <a:prstGeom prst="rect">
            <a:avLst/>
          </a:prstGeom>
        </p:spPr>
      </p:pic>
    </p:spTree>
    <p:extLst>
      <p:ext uri="{BB962C8B-B14F-4D97-AF65-F5344CB8AC3E}">
        <p14:creationId xmlns:p14="http://schemas.microsoft.com/office/powerpoint/2010/main" val="169679799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5448"/>
            <a:ext cx="8305800" cy="1139952"/>
          </a:xfrm>
        </p:spPr>
        <p:txBody>
          <a:bodyPr>
            <a:normAutofit fontScale="90000"/>
          </a:bodyPr>
          <a:lstStyle/>
          <a:p>
            <a:r>
              <a:rPr lang="en-US" dirty="0" smtClean="0"/>
              <a:t>Patterns for Distributed Object Middleware - Factory</a:t>
            </a:r>
            <a:endParaRPr lang="en-US" dirty="0"/>
          </a:p>
        </p:txBody>
      </p:sp>
      <p:sp>
        <p:nvSpPr>
          <p:cNvPr id="4" name="Content Placeholder 3"/>
          <p:cNvSpPr>
            <a:spLocks noGrp="1"/>
          </p:cNvSpPr>
          <p:nvPr>
            <p:ph idx="1"/>
          </p:nvPr>
        </p:nvSpPr>
        <p:spPr/>
        <p:txBody>
          <a:bodyPr>
            <a:noAutofit/>
          </a:bodyPr>
          <a:lstStyle/>
          <a:p>
            <a:pPr>
              <a:buNone/>
            </a:pPr>
            <a:r>
              <a:rPr lang="en-US" sz="2400" dirty="0" smtClean="0"/>
              <a:t/>
            </a:r>
            <a:br>
              <a:rPr lang="en-US" sz="2400" dirty="0" smtClean="0"/>
            </a:br>
            <a:endParaRPr lang="en-US" sz="2400" dirty="0" smtClean="0"/>
          </a:p>
          <a:p>
            <a:endParaRPr lang="en-US" sz="1800" dirty="0" smtClean="0"/>
          </a:p>
          <a:p>
            <a:endParaRPr lang="en-US" sz="1800" dirty="0"/>
          </a:p>
        </p:txBody>
      </p:sp>
      <p:pic>
        <p:nvPicPr>
          <p:cNvPr id="5" name="Picture 4"/>
          <p:cNvPicPr>
            <a:picLocks noChangeAspect="1"/>
          </p:cNvPicPr>
          <p:nvPr/>
        </p:nvPicPr>
        <p:blipFill>
          <a:blip r:embed="rId3"/>
          <a:stretch>
            <a:fillRect/>
          </a:stretch>
        </p:blipFill>
        <p:spPr>
          <a:xfrm>
            <a:off x="1520148" y="2514600"/>
            <a:ext cx="6103703" cy="3454234"/>
          </a:xfrm>
          <a:prstGeom prst="rect">
            <a:avLst/>
          </a:prstGeom>
        </p:spPr>
      </p:pic>
    </p:spTree>
    <p:extLst>
      <p:ext uri="{BB962C8B-B14F-4D97-AF65-F5344CB8AC3E}">
        <p14:creationId xmlns:p14="http://schemas.microsoft.com/office/powerpoint/2010/main" val="1505611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5448"/>
            <a:ext cx="8305800" cy="1139952"/>
          </a:xfrm>
        </p:spPr>
        <p:txBody>
          <a:bodyPr>
            <a:normAutofit fontScale="90000"/>
          </a:bodyPr>
          <a:lstStyle/>
          <a:p>
            <a:r>
              <a:rPr lang="en-US" dirty="0" smtClean="0"/>
              <a:t>Patterns for Distributed Object Middleware - Factory</a:t>
            </a:r>
            <a:endParaRPr lang="en-US" dirty="0"/>
          </a:p>
        </p:txBody>
      </p:sp>
      <p:sp>
        <p:nvSpPr>
          <p:cNvPr id="4" name="Content Placeholder 3"/>
          <p:cNvSpPr>
            <a:spLocks noGrp="1"/>
          </p:cNvSpPr>
          <p:nvPr>
            <p:ph idx="1"/>
          </p:nvPr>
        </p:nvSpPr>
        <p:spPr/>
        <p:txBody>
          <a:bodyPr>
            <a:noAutofit/>
          </a:bodyPr>
          <a:lstStyle/>
          <a:p>
            <a:pPr>
              <a:buNone/>
            </a:pPr>
            <a:r>
              <a:rPr lang="en-US" sz="2400" dirty="0" smtClean="0"/>
              <a:t/>
            </a:r>
            <a:br>
              <a:rPr lang="en-US" sz="2400" dirty="0" smtClean="0"/>
            </a:br>
            <a:endParaRPr lang="en-US" sz="2400" dirty="0" smtClean="0"/>
          </a:p>
          <a:p>
            <a:endParaRPr lang="en-US" sz="1800" dirty="0" smtClean="0"/>
          </a:p>
          <a:p>
            <a:endParaRPr lang="en-US" sz="1800" dirty="0"/>
          </a:p>
        </p:txBody>
      </p:sp>
      <p:pic>
        <p:nvPicPr>
          <p:cNvPr id="3" name="Picture 2"/>
          <p:cNvPicPr>
            <a:picLocks noChangeAspect="1"/>
          </p:cNvPicPr>
          <p:nvPr/>
        </p:nvPicPr>
        <p:blipFill>
          <a:blip r:embed="rId3"/>
          <a:stretch>
            <a:fillRect/>
          </a:stretch>
        </p:blipFill>
        <p:spPr>
          <a:xfrm>
            <a:off x="1520148" y="1905000"/>
            <a:ext cx="6103703" cy="4198129"/>
          </a:xfrm>
          <a:prstGeom prst="rect">
            <a:avLst/>
          </a:prstGeom>
        </p:spPr>
      </p:pic>
    </p:spTree>
    <p:extLst>
      <p:ext uri="{BB962C8B-B14F-4D97-AF65-F5344CB8AC3E}">
        <p14:creationId xmlns:p14="http://schemas.microsoft.com/office/powerpoint/2010/main" val="362093818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5448"/>
            <a:ext cx="8305800" cy="1139952"/>
          </a:xfrm>
        </p:spPr>
        <p:txBody>
          <a:bodyPr>
            <a:normAutofit fontScale="90000"/>
          </a:bodyPr>
          <a:lstStyle/>
          <a:p>
            <a:r>
              <a:rPr lang="en-US" dirty="0" smtClean="0"/>
              <a:t>Patterns for Distributed Object Middleware - Factory</a:t>
            </a:r>
            <a:endParaRPr lang="en-US" dirty="0"/>
          </a:p>
        </p:txBody>
      </p:sp>
      <p:sp>
        <p:nvSpPr>
          <p:cNvPr id="4" name="Content Placeholder 3"/>
          <p:cNvSpPr>
            <a:spLocks noGrp="1"/>
          </p:cNvSpPr>
          <p:nvPr>
            <p:ph idx="1"/>
          </p:nvPr>
        </p:nvSpPr>
        <p:spPr/>
        <p:txBody>
          <a:bodyPr>
            <a:noAutofit/>
          </a:bodyPr>
          <a:lstStyle/>
          <a:p>
            <a:pPr>
              <a:spcBef>
                <a:spcPts val="1200"/>
              </a:spcBef>
            </a:pPr>
            <a:r>
              <a:rPr lang="en-US" sz="2400" dirty="0" smtClean="0"/>
              <a:t>A Factory may also be used as a manager of the objects that it has created</a:t>
            </a:r>
          </a:p>
          <a:p>
            <a:pPr>
              <a:spcBef>
                <a:spcPts val="1200"/>
              </a:spcBef>
            </a:pPr>
            <a:r>
              <a:rPr lang="en-US" sz="2400" dirty="0" smtClean="0"/>
              <a:t>A Factory may thus implement a method to look up an object (returning a reference for it), and to remove an object upon request.</a:t>
            </a:r>
          </a:p>
          <a:p>
            <a:pPr>
              <a:buNone/>
            </a:pPr>
            <a:r>
              <a:rPr lang="en-US" sz="2400" dirty="0" smtClean="0"/>
              <a:t/>
            </a:r>
            <a:br>
              <a:rPr lang="en-US" sz="2400" dirty="0" smtClean="0"/>
            </a:br>
            <a:endParaRPr lang="en-US" sz="2400" dirty="0" smtClean="0"/>
          </a:p>
          <a:p>
            <a:endParaRPr lang="en-US" sz="1800" dirty="0" smtClean="0"/>
          </a:p>
          <a:p>
            <a:endParaRPr lang="en-US" sz="1800" dirty="0"/>
          </a:p>
        </p:txBody>
      </p:sp>
    </p:spTree>
    <p:extLst>
      <p:ext uri="{BB962C8B-B14F-4D97-AF65-F5344CB8AC3E}">
        <p14:creationId xmlns:p14="http://schemas.microsoft.com/office/powerpoint/2010/main" val="77012339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5448"/>
            <a:ext cx="8305800" cy="1139952"/>
          </a:xfrm>
        </p:spPr>
        <p:txBody>
          <a:bodyPr>
            <a:normAutofit fontScale="90000"/>
          </a:bodyPr>
          <a:lstStyle/>
          <a:p>
            <a:r>
              <a:rPr lang="en-US" dirty="0" smtClean="0"/>
              <a:t>Patterns for Distributed Object Middleware - Factory</a:t>
            </a:r>
            <a:endParaRPr lang="en-US" dirty="0"/>
          </a:p>
        </p:txBody>
      </p:sp>
      <p:grpSp>
        <p:nvGrpSpPr>
          <p:cNvPr id="8" name="Group 7"/>
          <p:cNvGrpSpPr/>
          <p:nvPr/>
        </p:nvGrpSpPr>
        <p:grpSpPr>
          <a:xfrm>
            <a:off x="1447800" y="1524000"/>
            <a:ext cx="5105400" cy="4813007"/>
            <a:chOff x="1447800" y="1524000"/>
            <a:chExt cx="5105400" cy="4813007"/>
          </a:xfrm>
        </p:grpSpPr>
        <p:pic>
          <p:nvPicPr>
            <p:cNvPr id="79874" name="Picture 2" descr="Chapters/Basic/Figs/factory.gif"/>
            <p:cNvPicPr>
              <a:picLocks noChangeAspect="1" noChangeArrowheads="1"/>
            </p:cNvPicPr>
            <p:nvPr/>
          </p:nvPicPr>
          <p:blipFill>
            <a:blip r:embed="rId3" cstate="print"/>
            <a:srcRect r="31461"/>
            <a:stretch>
              <a:fillRect/>
            </a:stretch>
          </p:blipFill>
          <p:spPr bwMode="auto">
            <a:xfrm>
              <a:off x="1447800" y="1524000"/>
              <a:ext cx="4876800" cy="4813007"/>
            </a:xfrm>
            <a:prstGeom prst="rect">
              <a:avLst/>
            </a:prstGeom>
            <a:noFill/>
          </p:spPr>
        </p:pic>
        <p:sp>
          <p:nvSpPr>
            <p:cNvPr id="7" name="Rounded Rectangle 6"/>
            <p:cNvSpPr/>
            <p:nvPr/>
          </p:nvSpPr>
          <p:spPr>
            <a:xfrm>
              <a:off x="5867400" y="4495800"/>
              <a:ext cx="685800" cy="1676400"/>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77012339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5448"/>
            <a:ext cx="8305800" cy="1139952"/>
          </a:xfrm>
        </p:spPr>
        <p:txBody>
          <a:bodyPr>
            <a:normAutofit fontScale="90000"/>
          </a:bodyPr>
          <a:lstStyle/>
          <a:p>
            <a:r>
              <a:rPr lang="en-US" dirty="0" smtClean="0"/>
              <a:t>Patterns for Distributed Object Middleware - Adapter</a:t>
            </a:r>
            <a:endParaRPr lang="en-US" dirty="0"/>
          </a:p>
        </p:txBody>
      </p:sp>
      <p:sp>
        <p:nvSpPr>
          <p:cNvPr id="4" name="Content Placeholder 3"/>
          <p:cNvSpPr>
            <a:spLocks noGrp="1"/>
          </p:cNvSpPr>
          <p:nvPr>
            <p:ph idx="1"/>
          </p:nvPr>
        </p:nvSpPr>
        <p:spPr/>
        <p:txBody>
          <a:bodyPr>
            <a:noAutofit/>
          </a:bodyPr>
          <a:lstStyle/>
          <a:p>
            <a:r>
              <a:rPr lang="en-US" sz="2400" b="1" dirty="0" smtClean="0"/>
              <a:t>Context</a:t>
            </a:r>
            <a:r>
              <a:rPr lang="en-US" sz="2400" dirty="0" smtClean="0"/>
              <a:t>. Service </a:t>
            </a:r>
            <a:r>
              <a:rPr lang="en-US" sz="2400" i="1" dirty="0" smtClean="0"/>
              <a:t>provision</a:t>
            </a:r>
            <a:r>
              <a:rPr lang="en-US" sz="2400" dirty="0" smtClean="0"/>
              <a:t>, in a distributed environment: </a:t>
            </a:r>
          </a:p>
          <a:p>
            <a:pPr lvl="1"/>
            <a:r>
              <a:rPr lang="en-US" sz="2000" dirty="0" smtClean="0"/>
              <a:t>a service is defined by an interface; </a:t>
            </a:r>
          </a:p>
          <a:p>
            <a:pPr lvl="1"/>
            <a:r>
              <a:rPr lang="en-US" sz="2000" dirty="0" smtClean="0"/>
              <a:t>clients request services; </a:t>
            </a:r>
          </a:p>
          <a:p>
            <a:pPr lvl="1"/>
            <a:r>
              <a:rPr lang="en-US" sz="2000" dirty="0" smtClean="0"/>
              <a:t>servants located on remote servers, provide services.</a:t>
            </a:r>
            <a:br>
              <a:rPr lang="en-US" sz="2000" dirty="0" smtClean="0"/>
            </a:br>
            <a:r>
              <a:rPr lang="en-US" sz="2000" dirty="0" smtClean="0"/>
              <a:t/>
            </a:r>
            <a:br>
              <a:rPr lang="en-US" sz="2000" dirty="0" smtClean="0"/>
            </a:br>
            <a:endParaRPr lang="en-US" sz="2000" dirty="0" smtClean="0"/>
          </a:p>
          <a:p>
            <a:r>
              <a:rPr lang="en-US" sz="2400" b="1" dirty="0" smtClean="0"/>
              <a:t>Problem</a:t>
            </a:r>
            <a:r>
              <a:rPr lang="en-US" sz="2400" dirty="0" smtClean="0"/>
              <a:t>. Reuse an existing servant by providing a different interface for its functions in order to comply to the interface expected by a client (or class of clients).</a:t>
            </a:r>
            <a:br>
              <a:rPr lang="en-US" sz="2400" dirty="0" smtClean="0"/>
            </a:br>
            <a:r>
              <a:rPr lang="en-US" sz="2400" dirty="0" smtClean="0"/>
              <a:t/>
            </a:r>
            <a:br>
              <a:rPr lang="en-US" sz="2400" dirty="0" smtClean="0"/>
            </a:br>
            <a:endParaRPr lang="en-US" sz="2400" dirty="0" smtClean="0"/>
          </a:p>
          <a:p>
            <a:pPr>
              <a:buNone/>
            </a:pPr>
            <a:r>
              <a:rPr lang="en-US" sz="1800" dirty="0" smtClean="0"/>
              <a:t/>
            </a:r>
            <a:br>
              <a:rPr lang="en-US" sz="1800" dirty="0" smtClean="0"/>
            </a:br>
            <a:endParaRPr lang="en-US" sz="1800" dirty="0" smtClean="0"/>
          </a:p>
          <a:p>
            <a:endParaRPr lang="en-US" sz="1800" dirty="0" smtClean="0"/>
          </a:p>
          <a:p>
            <a:endParaRPr lang="en-US" sz="1800" dirty="0"/>
          </a:p>
        </p:txBody>
      </p:sp>
    </p:spTree>
    <p:extLst>
      <p:ext uri="{BB962C8B-B14F-4D97-AF65-F5344CB8AC3E}">
        <p14:creationId xmlns:p14="http://schemas.microsoft.com/office/powerpoint/2010/main" val="7701233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Interaction Mechanisms </a:t>
            </a:r>
            <a:br>
              <a:rPr lang="en-US" dirty="0" smtClean="0"/>
            </a:br>
            <a:r>
              <a:rPr lang="en-US" sz="1600" dirty="0" smtClean="0"/>
              <a:t> Synchronous transient call</a:t>
            </a:r>
            <a:endParaRPr lang="en-US" dirty="0"/>
          </a:p>
        </p:txBody>
      </p:sp>
      <p:sp>
        <p:nvSpPr>
          <p:cNvPr id="3" name="Content Placeholder 2"/>
          <p:cNvSpPr>
            <a:spLocks noGrp="1"/>
          </p:cNvSpPr>
          <p:nvPr>
            <p:ph idx="1"/>
          </p:nvPr>
        </p:nvSpPr>
        <p:spPr>
          <a:xfrm>
            <a:off x="457200" y="1600200"/>
            <a:ext cx="8229600" cy="4625609"/>
          </a:xfrm>
        </p:spPr>
        <p:txBody>
          <a:bodyPr>
            <a:normAutofit/>
          </a:bodyPr>
          <a:lstStyle/>
          <a:p>
            <a:r>
              <a:rPr lang="en-US" sz="2400" i="1" dirty="0" smtClean="0"/>
              <a:t>A</a:t>
            </a:r>
            <a:r>
              <a:rPr lang="en-US" sz="2400" dirty="0" smtClean="0"/>
              <a:t> (the client of a service provided by </a:t>
            </a:r>
            <a:r>
              <a:rPr lang="en-US" sz="2400" i="1" dirty="0" smtClean="0"/>
              <a:t>B</a:t>
            </a:r>
            <a:r>
              <a:rPr lang="en-US" sz="2400" dirty="0" smtClean="0"/>
              <a:t>) sends a request message to </a:t>
            </a:r>
            <a:r>
              <a:rPr lang="en-US" sz="2400" i="1" dirty="0" smtClean="0"/>
              <a:t>B</a:t>
            </a:r>
            <a:r>
              <a:rPr lang="en-US" sz="2400" dirty="0" smtClean="0"/>
              <a:t>  (server) and waits for a reply (e.g. RPC).</a:t>
            </a:r>
          </a:p>
        </p:txBody>
      </p:sp>
      <p:pic>
        <p:nvPicPr>
          <p:cNvPr id="4" name="Picture 2" descr="Chapters/Basic/Figs/messages.gif"/>
          <p:cNvPicPr>
            <a:picLocks noChangeAspect="1" noChangeArrowheads="1"/>
          </p:cNvPicPr>
          <p:nvPr/>
        </p:nvPicPr>
        <p:blipFill>
          <a:blip r:embed="rId3" cstate="print"/>
          <a:srcRect l="68061"/>
          <a:stretch>
            <a:fillRect/>
          </a:stretch>
        </p:blipFill>
        <p:spPr bwMode="auto">
          <a:xfrm>
            <a:off x="2743200" y="3352800"/>
            <a:ext cx="2819400" cy="2446620"/>
          </a:xfrm>
          <a:prstGeom prst="rect">
            <a:avLst/>
          </a:prstGeom>
          <a:noFill/>
        </p:spPr>
      </p:pic>
    </p:spTree>
    <p:extLst>
      <p:ext uri="{BB962C8B-B14F-4D97-AF65-F5344CB8AC3E}">
        <p14:creationId xmlns:p14="http://schemas.microsoft.com/office/powerpoint/2010/main" val="7701233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5448"/>
            <a:ext cx="8305800" cy="1139952"/>
          </a:xfrm>
        </p:spPr>
        <p:txBody>
          <a:bodyPr>
            <a:normAutofit fontScale="90000"/>
          </a:bodyPr>
          <a:lstStyle/>
          <a:p>
            <a:r>
              <a:rPr lang="en-US" dirty="0" smtClean="0"/>
              <a:t>Patterns for Distributed Object Middleware - Adapter</a:t>
            </a:r>
            <a:endParaRPr lang="en-US" dirty="0"/>
          </a:p>
        </p:txBody>
      </p:sp>
      <p:sp>
        <p:nvSpPr>
          <p:cNvPr id="4" name="Content Placeholder 3"/>
          <p:cNvSpPr>
            <a:spLocks noGrp="1"/>
          </p:cNvSpPr>
          <p:nvPr>
            <p:ph idx="1"/>
          </p:nvPr>
        </p:nvSpPr>
        <p:spPr/>
        <p:txBody>
          <a:bodyPr>
            <a:noAutofit/>
          </a:bodyPr>
          <a:lstStyle/>
          <a:p>
            <a:r>
              <a:rPr lang="en-US" sz="2400" b="1" dirty="0" smtClean="0"/>
              <a:t>Desirable Properties</a:t>
            </a:r>
            <a:r>
              <a:rPr lang="en-US" sz="2400" dirty="0" smtClean="0"/>
              <a:t>. </a:t>
            </a:r>
          </a:p>
          <a:p>
            <a:pPr lvl="1"/>
            <a:r>
              <a:rPr lang="en-US" sz="2000" dirty="0" smtClean="0"/>
              <a:t>The interface conversion mechanism should be run-time efficient.  </a:t>
            </a:r>
          </a:p>
          <a:p>
            <a:pPr lvl="1"/>
            <a:r>
              <a:rPr lang="en-US" sz="2000" dirty="0" smtClean="0"/>
              <a:t>It should also be easily adaptable, in order to respond to unanticipated changes in the requirements.</a:t>
            </a:r>
            <a:br>
              <a:rPr lang="en-US" sz="2000" dirty="0" smtClean="0"/>
            </a:br>
            <a:endParaRPr lang="en-US" sz="2000" dirty="0" smtClean="0"/>
          </a:p>
          <a:p>
            <a:r>
              <a:rPr lang="en-US" sz="2400" b="1" dirty="0" smtClean="0"/>
              <a:t>Constraints</a:t>
            </a:r>
            <a:r>
              <a:rPr lang="en-US" sz="2400" dirty="0" smtClean="0"/>
              <a:t>. No specific constraints.</a:t>
            </a:r>
            <a:br>
              <a:rPr lang="en-US" sz="2400" dirty="0" smtClean="0"/>
            </a:br>
            <a:endParaRPr lang="en-US" sz="2400" dirty="0" smtClean="0"/>
          </a:p>
          <a:p>
            <a:r>
              <a:rPr lang="en-US" sz="2400" b="1" dirty="0" smtClean="0"/>
              <a:t>Solution</a:t>
            </a:r>
            <a:r>
              <a:rPr lang="en-US" sz="2400" dirty="0" smtClean="0"/>
              <a:t>. Provide a component (the adapter, or wrapper) that screens the servant by intercepting method calls to its interface. </a:t>
            </a:r>
          </a:p>
          <a:p>
            <a:pPr>
              <a:buNone/>
            </a:pPr>
            <a:r>
              <a:rPr lang="en-US" sz="2400" dirty="0" smtClean="0"/>
              <a:t>	Each call is prefixed by a prologue and followed by an epilogue in the adapter. </a:t>
            </a:r>
          </a:p>
          <a:p>
            <a:pPr>
              <a:buNone/>
            </a:pPr>
            <a:r>
              <a:rPr lang="en-US" sz="2400" dirty="0" smtClean="0"/>
              <a:t> </a:t>
            </a:r>
            <a:r>
              <a:rPr lang="en-US" sz="1200" dirty="0" smtClean="0"/>
              <a:t>Examples: Portable Object Adapter (POA) of CORBA </a:t>
            </a:r>
          </a:p>
          <a:p>
            <a:pPr>
              <a:buNone/>
            </a:pPr>
            <a:r>
              <a:rPr lang="en-US" sz="1200" dirty="0" smtClean="0"/>
              <a:t>                         Java Connector Architecture (JCA).</a:t>
            </a:r>
            <a:r>
              <a:rPr lang="en-US" sz="2400" dirty="0" smtClean="0"/>
              <a:t/>
            </a:r>
            <a:br>
              <a:rPr lang="en-US" sz="2400" dirty="0" smtClean="0"/>
            </a:br>
            <a:endParaRPr lang="en-US" sz="2400" dirty="0" smtClean="0"/>
          </a:p>
          <a:p>
            <a:endParaRPr lang="en-US" sz="2400" dirty="0" smtClean="0"/>
          </a:p>
          <a:p>
            <a:pPr>
              <a:buNone/>
            </a:pPr>
            <a:r>
              <a:rPr lang="en-US" sz="2400" dirty="0" smtClean="0"/>
              <a:t/>
            </a:r>
            <a:br>
              <a:rPr lang="en-US" sz="2400" dirty="0" smtClean="0"/>
            </a:br>
            <a:endParaRPr lang="en-US" sz="2400" dirty="0" smtClean="0"/>
          </a:p>
          <a:p>
            <a:endParaRPr lang="en-US" sz="1800" dirty="0" smtClean="0"/>
          </a:p>
          <a:p>
            <a:endParaRPr lang="en-US" sz="1800" dirty="0"/>
          </a:p>
        </p:txBody>
      </p:sp>
    </p:spTree>
    <p:extLst>
      <p:ext uri="{BB962C8B-B14F-4D97-AF65-F5344CB8AC3E}">
        <p14:creationId xmlns:p14="http://schemas.microsoft.com/office/powerpoint/2010/main" val="77012339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5448"/>
            <a:ext cx="8305800" cy="1139952"/>
          </a:xfrm>
        </p:spPr>
        <p:txBody>
          <a:bodyPr>
            <a:normAutofit fontScale="90000"/>
          </a:bodyPr>
          <a:lstStyle/>
          <a:p>
            <a:r>
              <a:rPr lang="en-US" dirty="0" smtClean="0"/>
              <a:t>Patterns for Distributed Object Middleware - Adapter</a:t>
            </a:r>
            <a:endParaRPr lang="en-US" dirty="0"/>
          </a:p>
        </p:txBody>
      </p:sp>
      <p:sp>
        <p:nvSpPr>
          <p:cNvPr id="4" name="Content Placeholder 3"/>
          <p:cNvSpPr>
            <a:spLocks noGrp="1"/>
          </p:cNvSpPr>
          <p:nvPr>
            <p:ph idx="1"/>
          </p:nvPr>
        </p:nvSpPr>
        <p:spPr/>
        <p:txBody>
          <a:bodyPr>
            <a:noAutofit/>
          </a:bodyPr>
          <a:lstStyle/>
          <a:p>
            <a:pPr>
              <a:spcBef>
                <a:spcPts val="1200"/>
              </a:spcBef>
            </a:pPr>
            <a:r>
              <a:rPr lang="en-US" sz="2400" dirty="0" smtClean="0"/>
              <a:t>Adapter Convert the interface of a class into another interface clients expect.</a:t>
            </a:r>
          </a:p>
          <a:p>
            <a:pPr>
              <a:spcBef>
                <a:spcPts val="1200"/>
              </a:spcBef>
            </a:pPr>
            <a:r>
              <a:rPr lang="en-US" sz="2400" dirty="0" smtClean="0"/>
              <a:t>Adapter lets classes work together, that could not otherwise because of incompatible interfaces.</a:t>
            </a:r>
          </a:p>
          <a:p>
            <a:pPr>
              <a:buNone/>
            </a:pPr>
            <a:r>
              <a:rPr lang="en-US" sz="2400" dirty="0" smtClean="0"/>
              <a:t> </a:t>
            </a:r>
            <a:br>
              <a:rPr lang="en-US" sz="2400" dirty="0" smtClean="0"/>
            </a:br>
            <a:endParaRPr lang="en-US" sz="2400" dirty="0" smtClean="0"/>
          </a:p>
          <a:p>
            <a:endParaRPr lang="en-US" sz="2400" dirty="0" smtClean="0"/>
          </a:p>
          <a:p>
            <a:pPr>
              <a:buNone/>
            </a:pPr>
            <a:r>
              <a:rPr lang="en-US" sz="2400" dirty="0" smtClean="0"/>
              <a:t/>
            </a:r>
            <a:br>
              <a:rPr lang="en-US" sz="2400" dirty="0" smtClean="0"/>
            </a:br>
            <a:endParaRPr lang="en-US" sz="2400" dirty="0" smtClean="0"/>
          </a:p>
          <a:p>
            <a:endParaRPr lang="en-US" sz="1800" dirty="0" smtClean="0"/>
          </a:p>
          <a:p>
            <a:endParaRPr lang="en-US" sz="1800" dirty="0"/>
          </a:p>
        </p:txBody>
      </p:sp>
      <p:pic>
        <p:nvPicPr>
          <p:cNvPr id="117762" name="Picture 2" descr="Adapter  Pattern Implementation - UML Class Diagram"/>
          <p:cNvPicPr>
            <a:picLocks noChangeAspect="1" noChangeArrowheads="1"/>
          </p:cNvPicPr>
          <p:nvPr/>
        </p:nvPicPr>
        <p:blipFill>
          <a:blip r:embed="rId3" cstate="print"/>
          <a:srcRect/>
          <a:stretch>
            <a:fillRect/>
          </a:stretch>
        </p:blipFill>
        <p:spPr bwMode="auto">
          <a:xfrm>
            <a:off x="4038600" y="3657600"/>
            <a:ext cx="4524375" cy="2609851"/>
          </a:xfrm>
          <a:prstGeom prst="rect">
            <a:avLst/>
          </a:prstGeom>
          <a:noFill/>
        </p:spPr>
      </p:pic>
      <p:sp>
        <p:nvSpPr>
          <p:cNvPr id="5" name="TextBox 4"/>
          <p:cNvSpPr txBox="1"/>
          <p:nvPr/>
        </p:nvSpPr>
        <p:spPr>
          <a:xfrm>
            <a:off x="914400" y="3657600"/>
            <a:ext cx="2819400" cy="2831544"/>
          </a:xfrm>
          <a:prstGeom prst="rect">
            <a:avLst/>
          </a:prstGeom>
          <a:noFill/>
        </p:spPr>
        <p:txBody>
          <a:bodyPr wrap="square" rtlCol="0">
            <a:spAutoFit/>
          </a:bodyPr>
          <a:lstStyle/>
          <a:p>
            <a:pPr>
              <a:buFont typeface="Arial" pitchFamily="34" charset="0"/>
              <a:buChar char="•"/>
            </a:pPr>
            <a:r>
              <a:rPr lang="en-US" sz="1600" b="1" dirty="0" smtClean="0"/>
              <a:t> Target</a:t>
            </a:r>
            <a:r>
              <a:rPr lang="en-US" sz="1600" dirty="0" smtClean="0"/>
              <a:t> - defines the domain-specific interface that Client uses.</a:t>
            </a:r>
          </a:p>
          <a:p>
            <a:pPr>
              <a:buFont typeface="Arial" pitchFamily="34" charset="0"/>
              <a:buChar char="•"/>
            </a:pPr>
            <a:endParaRPr lang="en-US" sz="1600" dirty="0" smtClean="0"/>
          </a:p>
          <a:p>
            <a:pPr>
              <a:buFont typeface="Arial" pitchFamily="34" charset="0"/>
              <a:buChar char="•"/>
            </a:pPr>
            <a:r>
              <a:rPr lang="en-US" sz="1600" b="1" dirty="0" smtClean="0"/>
              <a:t> Adapter</a:t>
            </a:r>
            <a:r>
              <a:rPr lang="en-US" sz="1600" dirty="0" smtClean="0"/>
              <a:t> - adapts the interface </a:t>
            </a:r>
            <a:r>
              <a:rPr lang="en-US" sz="1600" dirty="0" err="1" smtClean="0"/>
              <a:t>Adaptee</a:t>
            </a:r>
            <a:r>
              <a:rPr lang="en-US" sz="1600" dirty="0" smtClean="0"/>
              <a:t> to the Target interface.</a:t>
            </a:r>
          </a:p>
          <a:p>
            <a:pPr>
              <a:buFont typeface="Arial" pitchFamily="34" charset="0"/>
              <a:buChar char="•"/>
            </a:pPr>
            <a:endParaRPr lang="en-US" sz="1600" dirty="0" smtClean="0"/>
          </a:p>
          <a:p>
            <a:pPr>
              <a:buFont typeface="Arial" pitchFamily="34" charset="0"/>
              <a:buChar char="•"/>
            </a:pPr>
            <a:r>
              <a:rPr lang="en-US" sz="1600" b="1" dirty="0" smtClean="0"/>
              <a:t> </a:t>
            </a:r>
            <a:r>
              <a:rPr lang="en-US" sz="1600" b="1" dirty="0" err="1" smtClean="0"/>
              <a:t>Adaptee</a:t>
            </a:r>
            <a:r>
              <a:rPr lang="en-US" sz="1600" dirty="0" smtClean="0"/>
              <a:t> - defines an existing interface that needs adapting.</a:t>
            </a:r>
          </a:p>
          <a:p>
            <a:endParaRPr lang="en-US" dirty="0"/>
          </a:p>
        </p:txBody>
      </p:sp>
    </p:spTree>
    <p:extLst>
      <p:ext uri="{BB962C8B-B14F-4D97-AF65-F5344CB8AC3E}">
        <p14:creationId xmlns:p14="http://schemas.microsoft.com/office/powerpoint/2010/main" val="77012339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5448"/>
            <a:ext cx="8305800" cy="1139952"/>
          </a:xfrm>
        </p:spPr>
        <p:txBody>
          <a:bodyPr>
            <a:normAutofit fontScale="90000"/>
          </a:bodyPr>
          <a:lstStyle/>
          <a:p>
            <a:r>
              <a:rPr lang="en-US" dirty="0" smtClean="0"/>
              <a:t>Patterns for Distributed Object Middleware - Adapter</a:t>
            </a:r>
            <a:endParaRPr lang="en-US" dirty="0"/>
          </a:p>
        </p:txBody>
      </p:sp>
      <p:sp>
        <p:nvSpPr>
          <p:cNvPr id="4" name="Content Placeholder 3"/>
          <p:cNvSpPr>
            <a:spLocks noGrp="1"/>
          </p:cNvSpPr>
          <p:nvPr>
            <p:ph idx="1"/>
          </p:nvPr>
        </p:nvSpPr>
        <p:spPr/>
        <p:txBody>
          <a:bodyPr>
            <a:noAutofit/>
          </a:bodyPr>
          <a:lstStyle/>
          <a:p>
            <a:r>
              <a:rPr lang="en-US" sz="1200" dirty="0"/>
              <a:t>We've an interface </a:t>
            </a:r>
            <a:r>
              <a:rPr lang="en-US" sz="1200" i="1" dirty="0" err="1"/>
              <a:t>MediaPlayer</a:t>
            </a:r>
            <a:r>
              <a:rPr lang="en-US" sz="1200" dirty="0"/>
              <a:t> interface and a concrete class </a:t>
            </a:r>
            <a:r>
              <a:rPr lang="en-US" sz="1200" i="1" dirty="0" err="1"/>
              <a:t>AudioPlayer</a:t>
            </a:r>
            <a:r>
              <a:rPr lang="en-US" sz="1200" dirty="0"/>
              <a:t> implementing </a:t>
            </a:r>
            <a:r>
              <a:rPr lang="en-US" sz="1200" dirty="0" err="1"/>
              <a:t>the</a:t>
            </a:r>
            <a:r>
              <a:rPr lang="en-US" sz="1200" i="1" dirty="0" err="1"/>
              <a:t>MediaPlayer</a:t>
            </a:r>
            <a:r>
              <a:rPr lang="en-US" sz="1200" dirty="0"/>
              <a:t> interface. </a:t>
            </a:r>
            <a:r>
              <a:rPr lang="en-US" sz="1200" i="1" dirty="0" err="1"/>
              <a:t>AudioPlayer</a:t>
            </a:r>
            <a:r>
              <a:rPr lang="en-US" sz="1200" dirty="0"/>
              <a:t> can play mp3 format audio files by default.</a:t>
            </a:r>
          </a:p>
          <a:p>
            <a:r>
              <a:rPr lang="en-US" sz="1200" dirty="0"/>
              <a:t>We're having another interface </a:t>
            </a:r>
            <a:r>
              <a:rPr lang="en-US" sz="1200" i="1" dirty="0" err="1"/>
              <a:t>AdvancedMediaPlayer</a:t>
            </a:r>
            <a:r>
              <a:rPr lang="en-US" sz="1200" dirty="0"/>
              <a:t> and concrete classes implementing </a:t>
            </a:r>
            <a:r>
              <a:rPr lang="en-US" sz="1200" dirty="0" err="1"/>
              <a:t>the</a:t>
            </a:r>
            <a:r>
              <a:rPr lang="en-US" sz="1200" i="1" dirty="0" err="1"/>
              <a:t>AdvancedMediaPlayer</a:t>
            </a:r>
            <a:r>
              <a:rPr lang="en-US" sz="1200" dirty="0"/>
              <a:t> interface</a:t>
            </a:r>
            <a:r>
              <a:rPr lang="en-US" sz="1200" dirty="0" smtClean="0"/>
              <a:t>. These </a:t>
            </a:r>
            <a:r>
              <a:rPr lang="en-US" sz="1200" dirty="0"/>
              <a:t>classes can play </a:t>
            </a:r>
            <a:r>
              <a:rPr lang="en-US" sz="1200" dirty="0" err="1"/>
              <a:t>vlc</a:t>
            </a:r>
            <a:r>
              <a:rPr lang="en-US" sz="1200" dirty="0"/>
              <a:t> and mp4 format files</a:t>
            </a:r>
            <a:r>
              <a:rPr lang="en-US" sz="1200" dirty="0" smtClean="0"/>
              <a:t>.</a:t>
            </a:r>
            <a:endParaRPr lang="en-US" sz="1200" dirty="0"/>
          </a:p>
        </p:txBody>
      </p:sp>
      <p:pic>
        <p:nvPicPr>
          <p:cNvPr id="3" name="Picture 2"/>
          <p:cNvPicPr>
            <a:picLocks noChangeAspect="1"/>
          </p:cNvPicPr>
          <p:nvPr/>
        </p:nvPicPr>
        <p:blipFill>
          <a:blip r:embed="rId3"/>
          <a:stretch>
            <a:fillRect/>
          </a:stretch>
        </p:blipFill>
        <p:spPr>
          <a:xfrm>
            <a:off x="2819400" y="2819400"/>
            <a:ext cx="5334000" cy="3686175"/>
          </a:xfrm>
          <a:prstGeom prst="rect">
            <a:avLst/>
          </a:prstGeom>
        </p:spPr>
      </p:pic>
    </p:spTree>
    <p:extLst>
      <p:ext uri="{BB962C8B-B14F-4D97-AF65-F5344CB8AC3E}">
        <p14:creationId xmlns:p14="http://schemas.microsoft.com/office/powerpoint/2010/main" val="290685032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5448"/>
            <a:ext cx="8305800" cy="1139952"/>
          </a:xfrm>
        </p:spPr>
        <p:txBody>
          <a:bodyPr>
            <a:normAutofit fontScale="90000"/>
          </a:bodyPr>
          <a:lstStyle/>
          <a:p>
            <a:r>
              <a:rPr lang="en-US" dirty="0" smtClean="0"/>
              <a:t>Patterns for Distributed Object Middleware - Adapter</a:t>
            </a:r>
            <a:endParaRPr lang="en-US" dirty="0"/>
          </a:p>
        </p:txBody>
      </p:sp>
      <p:sp>
        <p:nvSpPr>
          <p:cNvPr id="4" name="Content Placeholder 3"/>
          <p:cNvSpPr>
            <a:spLocks noGrp="1"/>
          </p:cNvSpPr>
          <p:nvPr>
            <p:ph idx="1"/>
          </p:nvPr>
        </p:nvSpPr>
        <p:spPr/>
        <p:txBody>
          <a:bodyPr>
            <a:noAutofit/>
          </a:bodyPr>
          <a:lstStyle/>
          <a:p>
            <a:r>
              <a:rPr lang="en-US" sz="1200" dirty="0" smtClean="0"/>
              <a:t>We </a:t>
            </a:r>
            <a:r>
              <a:rPr lang="en-US" sz="1200" dirty="0"/>
              <a:t>want to make </a:t>
            </a:r>
            <a:r>
              <a:rPr lang="en-US" sz="1200" i="1" dirty="0" err="1"/>
              <a:t>AudioPlayer</a:t>
            </a:r>
            <a:r>
              <a:rPr lang="en-US" sz="1200" dirty="0"/>
              <a:t> to play other formats as well. To attain this, we've created an adapter class </a:t>
            </a:r>
            <a:r>
              <a:rPr lang="en-US" sz="1200" i="1" dirty="0" err="1"/>
              <a:t>MediaAdapter</a:t>
            </a:r>
            <a:r>
              <a:rPr lang="en-US" sz="1200" dirty="0"/>
              <a:t> which implements the </a:t>
            </a:r>
            <a:r>
              <a:rPr lang="en-US" sz="1200" i="1" dirty="0" err="1"/>
              <a:t>MediaPlayer</a:t>
            </a:r>
            <a:r>
              <a:rPr lang="en-US" sz="1200" dirty="0"/>
              <a:t> interface and uses </a:t>
            </a:r>
            <a:r>
              <a:rPr lang="en-US" sz="1200" i="1" dirty="0" err="1"/>
              <a:t>AdvancedMediaPlayer</a:t>
            </a:r>
            <a:r>
              <a:rPr lang="en-US" sz="1200" dirty="0" err="1"/>
              <a:t>objects</a:t>
            </a:r>
            <a:r>
              <a:rPr lang="en-US" sz="1200" dirty="0"/>
              <a:t> to play the required format.</a:t>
            </a:r>
          </a:p>
          <a:p>
            <a:r>
              <a:rPr lang="en-US" sz="1200" i="1" dirty="0" err="1"/>
              <a:t>AudioPlayer</a:t>
            </a:r>
            <a:r>
              <a:rPr lang="en-US" sz="1200" dirty="0"/>
              <a:t> uses the adapter class </a:t>
            </a:r>
            <a:r>
              <a:rPr lang="en-US" sz="1200" i="1" dirty="0" err="1"/>
              <a:t>MediaAdapter</a:t>
            </a:r>
            <a:r>
              <a:rPr lang="en-US" sz="1200" dirty="0"/>
              <a:t> passing it the desired audio type without knowing the actual class which can play the desired format. </a:t>
            </a:r>
            <a:r>
              <a:rPr lang="en-US" sz="1200" i="1" dirty="0" err="1"/>
              <a:t>AdapterPatternDemo</a:t>
            </a:r>
            <a:r>
              <a:rPr lang="en-US" sz="1200" dirty="0"/>
              <a:t>, our demo class will </a:t>
            </a:r>
            <a:r>
              <a:rPr lang="en-US" sz="1200" dirty="0" err="1"/>
              <a:t>use</a:t>
            </a:r>
            <a:r>
              <a:rPr lang="en-US" sz="1200" i="1" dirty="0" err="1"/>
              <a:t>AudioPlayer</a:t>
            </a:r>
            <a:r>
              <a:rPr lang="en-US" sz="1200" dirty="0"/>
              <a:t> class to play various formats</a:t>
            </a:r>
            <a:r>
              <a:rPr lang="en-US" sz="1200" dirty="0" smtClean="0"/>
              <a:t>.</a:t>
            </a:r>
            <a:endParaRPr lang="en-US" sz="1200" dirty="0"/>
          </a:p>
        </p:txBody>
      </p:sp>
      <p:pic>
        <p:nvPicPr>
          <p:cNvPr id="3" name="Picture 2"/>
          <p:cNvPicPr>
            <a:picLocks noChangeAspect="1"/>
          </p:cNvPicPr>
          <p:nvPr/>
        </p:nvPicPr>
        <p:blipFill>
          <a:blip r:embed="rId3"/>
          <a:stretch>
            <a:fillRect/>
          </a:stretch>
        </p:blipFill>
        <p:spPr>
          <a:xfrm>
            <a:off x="2362200" y="3048000"/>
            <a:ext cx="5334000" cy="3686175"/>
          </a:xfrm>
          <a:prstGeom prst="rect">
            <a:avLst/>
          </a:prstGeom>
        </p:spPr>
      </p:pic>
    </p:spTree>
    <p:extLst>
      <p:ext uri="{BB962C8B-B14F-4D97-AF65-F5344CB8AC3E}">
        <p14:creationId xmlns:p14="http://schemas.microsoft.com/office/powerpoint/2010/main" val="97688611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5448"/>
            <a:ext cx="8305800" cy="1139952"/>
          </a:xfrm>
        </p:spPr>
        <p:txBody>
          <a:bodyPr>
            <a:normAutofit fontScale="90000"/>
          </a:bodyPr>
          <a:lstStyle/>
          <a:p>
            <a:r>
              <a:rPr lang="en-US" dirty="0" smtClean="0"/>
              <a:t>Patterns for Distributed Object Middleware - Adapter</a:t>
            </a:r>
            <a:endParaRPr lang="en-US" dirty="0"/>
          </a:p>
        </p:txBody>
      </p:sp>
      <p:pic>
        <p:nvPicPr>
          <p:cNvPr id="5" name="Picture 4"/>
          <p:cNvPicPr>
            <a:picLocks noChangeAspect="1"/>
          </p:cNvPicPr>
          <p:nvPr/>
        </p:nvPicPr>
        <p:blipFill>
          <a:blip r:embed="rId3"/>
          <a:stretch>
            <a:fillRect/>
          </a:stretch>
        </p:blipFill>
        <p:spPr>
          <a:xfrm>
            <a:off x="1066800" y="2667000"/>
            <a:ext cx="7033046" cy="2590800"/>
          </a:xfrm>
          <a:prstGeom prst="rect">
            <a:avLst/>
          </a:prstGeom>
        </p:spPr>
      </p:pic>
    </p:spTree>
    <p:extLst>
      <p:ext uri="{BB962C8B-B14F-4D97-AF65-F5344CB8AC3E}">
        <p14:creationId xmlns:p14="http://schemas.microsoft.com/office/powerpoint/2010/main" val="185653828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5448"/>
            <a:ext cx="8305800" cy="1139952"/>
          </a:xfrm>
        </p:spPr>
        <p:txBody>
          <a:bodyPr>
            <a:normAutofit fontScale="90000"/>
          </a:bodyPr>
          <a:lstStyle/>
          <a:p>
            <a:r>
              <a:rPr lang="en-US" dirty="0" smtClean="0"/>
              <a:t>Patterns for Distributed Object Middleware - Adapter</a:t>
            </a:r>
            <a:endParaRPr lang="en-US" dirty="0"/>
          </a:p>
        </p:txBody>
      </p:sp>
      <p:pic>
        <p:nvPicPr>
          <p:cNvPr id="4" name="Picture 3"/>
          <p:cNvPicPr>
            <a:picLocks noChangeAspect="1"/>
          </p:cNvPicPr>
          <p:nvPr/>
        </p:nvPicPr>
        <p:blipFill>
          <a:blip r:embed="rId3"/>
          <a:stretch>
            <a:fillRect/>
          </a:stretch>
        </p:blipFill>
        <p:spPr>
          <a:xfrm>
            <a:off x="1482048" y="1981200"/>
            <a:ext cx="6103703" cy="3954229"/>
          </a:xfrm>
          <a:prstGeom prst="rect">
            <a:avLst/>
          </a:prstGeom>
        </p:spPr>
      </p:pic>
    </p:spTree>
    <p:extLst>
      <p:ext uri="{BB962C8B-B14F-4D97-AF65-F5344CB8AC3E}">
        <p14:creationId xmlns:p14="http://schemas.microsoft.com/office/powerpoint/2010/main" val="79893633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5448"/>
            <a:ext cx="8305800" cy="1139952"/>
          </a:xfrm>
        </p:spPr>
        <p:txBody>
          <a:bodyPr>
            <a:normAutofit fontScale="90000"/>
          </a:bodyPr>
          <a:lstStyle/>
          <a:p>
            <a:r>
              <a:rPr lang="en-US" dirty="0" smtClean="0"/>
              <a:t>Patterns for Distributed Object Middleware - Adapter</a:t>
            </a:r>
            <a:endParaRPr lang="en-US" dirty="0"/>
          </a:p>
        </p:txBody>
      </p:sp>
      <p:pic>
        <p:nvPicPr>
          <p:cNvPr id="3" name="Picture 2"/>
          <p:cNvPicPr>
            <a:picLocks noChangeAspect="1"/>
          </p:cNvPicPr>
          <p:nvPr/>
        </p:nvPicPr>
        <p:blipFill>
          <a:blip r:embed="rId3"/>
          <a:stretch>
            <a:fillRect/>
          </a:stretch>
        </p:blipFill>
        <p:spPr>
          <a:xfrm>
            <a:off x="1482048" y="2362200"/>
            <a:ext cx="6103703" cy="3565513"/>
          </a:xfrm>
          <a:prstGeom prst="rect">
            <a:avLst/>
          </a:prstGeom>
        </p:spPr>
      </p:pic>
    </p:spTree>
    <p:extLst>
      <p:ext uri="{BB962C8B-B14F-4D97-AF65-F5344CB8AC3E}">
        <p14:creationId xmlns:p14="http://schemas.microsoft.com/office/powerpoint/2010/main" val="145706844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5448"/>
            <a:ext cx="8305800" cy="1139952"/>
          </a:xfrm>
        </p:spPr>
        <p:txBody>
          <a:bodyPr>
            <a:normAutofit fontScale="90000"/>
          </a:bodyPr>
          <a:lstStyle/>
          <a:p>
            <a:r>
              <a:rPr lang="en-US" dirty="0" smtClean="0"/>
              <a:t>Patterns for Distributed Object Middleware - Adapter</a:t>
            </a:r>
            <a:endParaRPr lang="en-US" dirty="0"/>
          </a:p>
        </p:txBody>
      </p:sp>
      <p:pic>
        <p:nvPicPr>
          <p:cNvPr id="4" name="Picture 3"/>
          <p:cNvPicPr>
            <a:picLocks noChangeAspect="1"/>
          </p:cNvPicPr>
          <p:nvPr/>
        </p:nvPicPr>
        <p:blipFill>
          <a:blip r:embed="rId3"/>
          <a:stretch>
            <a:fillRect/>
          </a:stretch>
        </p:blipFill>
        <p:spPr>
          <a:xfrm>
            <a:off x="1600200" y="2209800"/>
            <a:ext cx="6103703" cy="3695085"/>
          </a:xfrm>
          <a:prstGeom prst="rect">
            <a:avLst/>
          </a:prstGeom>
        </p:spPr>
      </p:pic>
    </p:spTree>
    <p:extLst>
      <p:ext uri="{BB962C8B-B14F-4D97-AF65-F5344CB8AC3E}">
        <p14:creationId xmlns:p14="http://schemas.microsoft.com/office/powerpoint/2010/main" val="158277779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5448"/>
            <a:ext cx="8305800" cy="1139952"/>
          </a:xfrm>
        </p:spPr>
        <p:txBody>
          <a:bodyPr>
            <a:normAutofit fontScale="90000"/>
          </a:bodyPr>
          <a:lstStyle/>
          <a:p>
            <a:r>
              <a:rPr lang="en-US" dirty="0" smtClean="0"/>
              <a:t>Patterns for Distributed Object Middleware - Adapter</a:t>
            </a:r>
            <a:endParaRPr lang="en-US" dirty="0"/>
          </a:p>
        </p:txBody>
      </p:sp>
      <p:pic>
        <p:nvPicPr>
          <p:cNvPr id="3" name="Picture 2"/>
          <p:cNvPicPr>
            <a:picLocks noChangeAspect="1"/>
          </p:cNvPicPr>
          <p:nvPr/>
        </p:nvPicPr>
        <p:blipFill>
          <a:blip r:embed="rId3"/>
          <a:stretch>
            <a:fillRect/>
          </a:stretch>
        </p:blipFill>
        <p:spPr>
          <a:xfrm>
            <a:off x="1482048" y="2514600"/>
            <a:ext cx="6103703" cy="2384123"/>
          </a:xfrm>
          <a:prstGeom prst="rect">
            <a:avLst/>
          </a:prstGeom>
        </p:spPr>
      </p:pic>
    </p:spTree>
    <p:extLst>
      <p:ext uri="{BB962C8B-B14F-4D97-AF65-F5344CB8AC3E}">
        <p14:creationId xmlns:p14="http://schemas.microsoft.com/office/powerpoint/2010/main" val="275107658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5448"/>
            <a:ext cx="8305800" cy="1139952"/>
          </a:xfrm>
        </p:spPr>
        <p:txBody>
          <a:bodyPr>
            <a:normAutofit fontScale="90000"/>
          </a:bodyPr>
          <a:lstStyle/>
          <a:p>
            <a:r>
              <a:rPr lang="en-US" dirty="0" smtClean="0"/>
              <a:t>Patterns for Distributed Object Middleware - Adapter</a:t>
            </a:r>
            <a:endParaRPr lang="en-US" dirty="0"/>
          </a:p>
        </p:txBody>
      </p:sp>
      <p:sp>
        <p:nvSpPr>
          <p:cNvPr id="5" name="Content Placeholder 4"/>
          <p:cNvSpPr>
            <a:spLocks noGrp="1"/>
          </p:cNvSpPr>
          <p:nvPr>
            <p:ph idx="1"/>
          </p:nvPr>
        </p:nvSpPr>
        <p:spPr/>
        <p:txBody>
          <a:bodyPr/>
          <a:lstStyle/>
          <a:p>
            <a:endParaRPr lang="en-US" dirty="0"/>
          </a:p>
        </p:txBody>
      </p:sp>
      <p:pic>
        <p:nvPicPr>
          <p:cNvPr id="92162" name="Picture 2" descr="Chapters/Basic/Figs/wrapper.gif"/>
          <p:cNvPicPr>
            <a:picLocks noChangeAspect="1" noChangeArrowheads="1"/>
          </p:cNvPicPr>
          <p:nvPr/>
        </p:nvPicPr>
        <p:blipFill>
          <a:blip r:embed="rId3" cstate="print"/>
          <a:srcRect/>
          <a:stretch>
            <a:fillRect/>
          </a:stretch>
        </p:blipFill>
        <p:spPr bwMode="auto">
          <a:xfrm>
            <a:off x="609600" y="1703308"/>
            <a:ext cx="7162800" cy="4633402"/>
          </a:xfrm>
          <a:prstGeom prst="rect">
            <a:avLst/>
          </a:prstGeom>
          <a:noFill/>
        </p:spPr>
      </p:pic>
    </p:spTree>
    <p:extLst>
      <p:ext uri="{BB962C8B-B14F-4D97-AF65-F5344CB8AC3E}">
        <p14:creationId xmlns:p14="http://schemas.microsoft.com/office/powerpoint/2010/main" val="7701233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a:t>
            </a:r>
            <a:endParaRPr lang="en-US" dirty="0"/>
          </a:p>
        </p:txBody>
      </p:sp>
      <p:sp>
        <p:nvSpPr>
          <p:cNvPr id="3" name="Content Placeholder 2"/>
          <p:cNvSpPr>
            <a:spLocks noGrp="1"/>
          </p:cNvSpPr>
          <p:nvPr>
            <p:ph idx="1"/>
          </p:nvPr>
        </p:nvSpPr>
        <p:spPr/>
        <p:txBody>
          <a:bodyPr/>
          <a:lstStyle/>
          <a:p>
            <a:r>
              <a:rPr lang="en-US" sz="2400" dirty="0"/>
              <a:t>Synchronous and asynchronous interactions may be combined to allow the service requester to continue execution after issuing the request. </a:t>
            </a:r>
          </a:p>
          <a:p>
            <a:pPr lvl="1"/>
            <a:r>
              <a:rPr lang="en-US" sz="1800" dirty="0"/>
              <a:t>The provider may inform the requester, by an </a:t>
            </a:r>
            <a:r>
              <a:rPr lang="en-US" sz="1800" i="1" dirty="0"/>
              <a:t>asynchronous event</a:t>
            </a:r>
            <a:r>
              <a:rPr lang="en-US" sz="1800" dirty="0"/>
              <a:t>, that the results are </a:t>
            </a:r>
            <a:r>
              <a:rPr lang="en-US" sz="1800" dirty="0" smtClean="0"/>
              <a:t>available. Requester still needs to request (pull) to get the results. </a:t>
            </a:r>
            <a:endParaRPr lang="en-US" sz="1800" dirty="0"/>
          </a:p>
          <a:p>
            <a:pPr lvl="1"/>
            <a:r>
              <a:rPr lang="en-US" sz="1800" dirty="0"/>
              <a:t>or the requester may call (</a:t>
            </a:r>
            <a:r>
              <a:rPr lang="en-US" sz="1800" i="1" dirty="0"/>
              <a:t>poll</a:t>
            </a:r>
            <a:r>
              <a:rPr lang="en-US" sz="1800" dirty="0"/>
              <a:t>) the provider at a later time to find out about the state of the execution</a:t>
            </a:r>
            <a:r>
              <a:rPr lang="en-US" sz="2400" dirty="0"/>
              <a:t>.</a:t>
            </a:r>
            <a:endParaRPr lang="en-US" sz="2000" b="1" dirty="0"/>
          </a:p>
          <a:p>
            <a:endParaRPr lang="en-US" dirty="0"/>
          </a:p>
        </p:txBody>
      </p:sp>
    </p:spTree>
    <p:extLst>
      <p:ext uri="{BB962C8B-B14F-4D97-AF65-F5344CB8AC3E}">
        <p14:creationId xmlns:p14="http://schemas.microsoft.com/office/powerpoint/2010/main" val="21366725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Middleware Architecture with Patterns and Frameworks,  </a:t>
            </a:r>
            <a:r>
              <a:rPr lang="en-US" dirty="0" err="1" smtClean="0"/>
              <a:t>Sacha</a:t>
            </a:r>
            <a:r>
              <a:rPr lang="en-US" dirty="0" smtClean="0"/>
              <a:t> </a:t>
            </a:r>
            <a:r>
              <a:rPr lang="en-US" dirty="0" err="1" smtClean="0"/>
              <a:t>Krakowiak</a:t>
            </a:r>
            <a:endParaRPr lang="en-US" dirty="0" smtClean="0"/>
          </a:p>
          <a:p>
            <a:endParaRPr lang="en-US" dirty="0" smtClean="0"/>
          </a:p>
          <a:p>
            <a:r>
              <a:rPr lang="en-US" dirty="0" smtClean="0"/>
              <a:t>Designing Embedded Communications Software, by T. Sridhar, ISBN: 157820125x, CMP Books</a:t>
            </a:r>
          </a:p>
          <a:p>
            <a:endParaRPr lang="en-US" dirty="0" smtClean="0"/>
          </a:p>
          <a:p>
            <a:r>
              <a:rPr lang="en-US" dirty="0" smtClean="0"/>
              <a:t>IT Architectures and Middleware – 2</a:t>
            </a:r>
            <a:r>
              <a:rPr lang="en-US" baseline="30000" dirty="0" smtClean="0"/>
              <a:t>nd</a:t>
            </a:r>
            <a:r>
              <a:rPr lang="en-US" dirty="0" smtClean="0"/>
              <a:t>  edition. Chris Britton, Peter Bye. Addison-Wesley</a:t>
            </a:r>
          </a:p>
          <a:p>
            <a:pPr>
              <a:buNone/>
            </a:pPr>
            <a:endParaRPr lang="en-US" dirty="0" smtClean="0"/>
          </a:p>
          <a:p>
            <a:r>
              <a:rPr lang="en-US" dirty="0" err="1" smtClean="0"/>
              <a:t>Tanenbaum</a:t>
            </a:r>
            <a:r>
              <a:rPr lang="en-US" dirty="0" smtClean="0"/>
              <a:t> &amp; van Steen Distributed Systems: Principles and Paradigms, 2nd ed.  ISBN: 0-132-39227-5. </a:t>
            </a:r>
            <a:r>
              <a:rPr lang="en-US" dirty="0" smtClean="0">
                <a:hlinkClick r:id="rId2"/>
              </a:rPr>
              <a:t>[Schmidt et al. 2000]</a:t>
            </a:r>
            <a:r>
              <a:rPr lang="en-US" dirty="0" smtClean="0"/>
              <a:t>Schmidt, D. C., </a:t>
            </a:r>
            <a:r>
              <a:rPr lang="en-US" dirty="0" err="1" smtClean="0"/>
              <a:t>Stal</a:t>
            </a:r>
            <a:r>
              <a:rPr lang="en-US" dirty="0" smtClean="0"/>
              <a:t>, M., Rohnert, H., and </a:t>
            </a:r>
            <a:r>
              <a:rPr lang="en-US" dirty="0" err="1" smtClean="0"/>
              <a:t>Buschmann</a:t>
            </a:r>
            <a:r>
              <a:rPr lang="en-US" dirty="0" smtClean="0"/>
              <a:t>, F. (2000). </a:t>
            </a:r>
            <a:r>
              <a:rPr lang="en-US" i="1" dirty="0" smtClean="0"/>
              <a:t>Pattern-Oriented Software Architecture, Volume 2: Patterns for Concurrent and Networked Objects</a:t>
            </a:r>
            <a:r>
              <a:rPr lang="en-US" dirty="0" smtClean="0"/>
              <a:t>. John Wiley &amp; Sons. 666 pp.</a:t>
            </a:r>
          </a:p>
          <a:p>
            <a:endParaRPr lang="en-US" dirty="0" smtClean="0">
              <a:hlinkClick r:id="rId2"/>
            </a:endParaRPr>
          </a:p>
          <a:p>
            <a:r>
              <a:rPr lang="en-US" dirty="0" smtClean="0">
                <a:hlinkClick r:id="rId2"/>
              </a:rPr>
              <a:t>[Gamma et al. 1994]</a:t>
            </a:r>
            <a:r>
              <a:rPr lang="en-US" dirty="0" smtClean="0"/>
              <a:t>Gamma, E., Helm, R., Johnson, R., and </a:t>
            </a:r>
            <a:r>
              <a:rPr lang="en-US" dirty="0" err="1" smtClean="0"/>
              <a:t>Vlissides</a:t>
            </a:r>
            <a:r>
              <a:rPr lang="en-US" dirty="0" smtClean="0"/>
              <a:t>, J. (1994). </a:t>
            </a:r>
            <a:r>
              <a:rPr lang="en-US" i="1" dirty="0" smtClean="0"/>
              <a:t>Design Patterns: Elements of Reusable Object Oriented Software</a:t>
            </a:r>
            <a:r>
              <a:rPr lang="en-US" dirty="0" smtClean="0"/>
              <a:t>. Addison-Wesley. </a:t>
            </a:r>
          </a:p>
          <a:p>
            <a:endParaRPr lang="en-US" dirty="0" smtClean="0">
              <a:hlinkClick r:id="rId2"/>
            </a:endParaRPr>
          </a:p>
          <a:p>
            <a:r>
              <a:rPr lang="en-US" dirty="0" smtClean="0">
                <a:hlinkClick r:id="rId2"/>
              </a:rPr>
              <a:t>[</a:t>
            </a:r>
            <a:r>
              <a:rPr lang="en-US" dirty="0" err="1" smtClean="0">
                <a:hlinkClick r:id="rId2"/>
              </a:rPr>
              <a:t>Buschmann</a:t>
            </a:r>
            <a:r>
              <a:rPr lang="en-US" dirty="0" smtClean="0">
                <a:hlinkClick r:id="rId2"/>
              </a:rPr>
              <a:t> et al. 1995]</a:t>
            </a:r>
            <a:r>
              <a:rPr lang="en-US" dirty="0" err="1" smtClean="0"/>
              <a:t>Buschmann</a:t>
            </a:r>
            <a:r>
              <a:rPr lang="en-US" dirty="0" smtClean="0"/>
              <a:t>, F., </a:t>
            </a:r>
            <a:r>
              <a:rPr lang="en-US" dirty="0" err="1" smtClean="0"/>
              <a:t>Meunier</a:t>
            </a:r>
            <a:r>
              <a:rPr lang="en-US" dirty="0" smtClean="0"/>
              <a:t>, R., Rohnert, H., </a:t>
            </a:r>
            <a:r>
              <a:rPr lang="en-US" dirty="0" err="1" smtClean="0"/>
              <a:t>Sommerlad</a:t>
            </a:r>
            <a:r>
              <a:rPr lang="en-US" dirty="0" smtClean="0"/>
              <a:t>, P., and </a:t>
            </a:r>
            <a:r>
              <a:rPr lang="en-US" dirty="0" err="1" smtClean="0"/>
              <a:t>Stal</a:t>
            </a:r>
            <a:r>
              <a:rPr lang="en-US" dirty="0" smtClean="0"/>
              <a:t>, M. (1995). </a:t>
            </a:r>
            <a:r>
              <a:rPr lang="en-US" i="1" dirty="0" smtClean="0"/>
              <a:t>Pattern-Oriented Software Architecture, Volume 1: A System of Patterns</a:t>
            </a:r>
            <a:r>
              <a:rPr lang="en-US" dirty="0" smtClean="0"/>
              <a:t>. John Wiley &amp; Sons</a:t>
            </a:r>
          </a:p>
          <a:p>
            <a:endParaRPr lang="en-US" dirty="0" smtClean="0">
              <a:hlinkClick r:id="rId3"/>
            </a:endParaRPr>
          </a:p>
          <a:p>
            <a:r>
              <a:rPr lang="en-US" dirty="0" smtClean="0">
                <a:hlinkClick r:id="rId3"/>
              </a:rPr>
              <a:t>http</a:t>
            </a:r>
            <a:r>
              <a:rPr lang="en-US" dirty="0">
                <a:hlinkClick r:id="rId3"/>
              </a:rPr>
              <a:t>://</a:t>
            </a:r>
            <a:r>
              <a:rPr lang="en-US" dirty="0" smtClean="0">
                <a:hlinkClick r:id="rId3"/>
              </a:rPr>
              <a:t>www.tutorialspoint.com/java/java_inheritance.htm</a:t>
            </a:r>
            <a:endParaRPr lang="en-US" dirty="0" smtClean="0"/>
          </a:p>
          <a:p>
            <a:r>
              <a:rPr lang="en-US" dirty="0">
                <a:hlinkClick r:id="rId4"/>
              </a:rPr>
              <a:t>http://</a:t>
            </a:r>
            <a:r>
              <a:rPr lang="en-US" dirty="0" smtClean="0">
                <a:hlinkClick r:id="rId4"/>
              </a:rPr>
              <a:t>www.tutorialspoint.com/java/java_interfaces.htm</a:t>
            </a:r>
            <a:endParaRPr lang="en-US" dirty="0" smtClean="0"/>
          </a:p>
          <a:p>
            <a:r>
              <a:rPr lang="en-US" dirty="0">
                <a:hlinkClick r:id="rId5"/>
              </a:rPr>
              <a:t>http://www.tutorialspoint.com/design_pattern/factory_pattern.htm</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Interaction Mechanisms </a:t>
            </a:r>
            <a:br>
              <a:rPr lang="en-US" dirty="0" smtClean="0"/>
            </a:br>
            <a:r>
              <a:rPr lang="en-US" sz="1600" dirty="0" smtClean="0"/>
              <a:t> Synchronous call with callback</a:t>
            </a:r>
            <a:endParaRPr lang="en-US" dirty="0"/>
          </a:p>
        </p:txBody>
      </p:sp>
      <p:sp>
        <p:nvSpPr>
          <p:cNvPr id="3" name="Content Placeholder 2"/>
          <p:cNvSpPr>
            <a:spLocks noGrp="1"/>
          </p:cNvSpPr>
          <p:nvPr>
            <p:ph idx="1"/>
          </p:nvPr>
        </p:nvSpPr>
        <p:spPr>
          <a:xfrm>
            <a:off x="457200" y="1600200"/>
            <a:ext cx="8229600" cy="4625609"/>
          </a:xfrm>
        </p:spPr>
        <p:txBody>
          <a:bodyPr>
            <a:normAutofit/>
          </a:bodyPr>
          <a:lstStyle/>
          <a:p>
            <a:r>
              <a:rPr lang="en-US" sz="2400" dirty="0" smtClean="0"/>
              <a:t>It may happen that execution of the call from </a:t>
            </a:r>
            <a:r>
              <a:rPr lang="en-US" sz="2400" i="1" dirty="0" smtClean="0"/>
              <a:t>A</a:t>
            </a:r>
            <a:r>
              <a:rPr lang="en-US" sz="2400" dirty="0" smtClean="0"/>
              <a:t> to </a:t>
            </a:r>
            <a:r>
              <a:rPr lang="en-US" sz="2400" i="1" dirty="0" smtClean="0"/>
              <a:t>B</a:t>
            </a:r>
            <a:r>
              <a:rPr lang="en-US" sz="2400" dirty="0" smtClean="0"/>
              <a:t> relies on a </a:t>
            </a:r>
            <a:r>
              <a:rPr lang="en-US" sz="2400" i="1" dirty="0" smtClean="0"/>
              <a:t>callback</a:t>
            </a:r>
            <a:r>
              <a:rPr lang="en-US" sz="2400" dirty="0" smtClean="0"/>
              <a:t> from </a:t>
            </a:r>
            <a:r>
              <a:rPr lang="en-US" sz="2400" i="1" dirty="0" smtClean="0"/>
              <a:t>B</a:t>
            </a:r>
            <a:r>
              <a:rPr lang="en-US" sz="2400" dirty="0" smtClean="0"/>
              <a:t> to a function provided by </a:t>
            </a:r>
            <a:r>
              <a:rPr lang="en-US" sz="2400" i="1" dirty="0" smtClean="0"/>
              <a:t>A</a:t>
            </a:r>
            <a:r>
              <a:rPr lang="en-US" sz="2400" dirty="0" smtClean="0"/>
              <a:t>. </a:t>
            </a:r>
          </a:p>
          <a:p>
            <a:r>
              <a:rPr lang="en-US" sz="2400" dirty="0" smtClean="0"/>
              <a:t>The callback is executed by a new thread, while the original thread keeps waiting for the completion of the initial call.</a:t>
            </a:r>
          </a:p>
        </p:txBody>
      </p:sp>
      <p:pic>
        <p:nvPicPr>
          <p:cNvPr id="22530" name="Picture 2" descr="Chapters/Basic/Figs/callback.gif"/>
          <p:cNvPicPr>
            <a:picLocks noChangeAspect="1" noChangeArrowheads="1"/>
          </p:cNvPicPr>
          <p:nvPr/>
        </p:nvPicPr>
        <p:blipFill>
          <a:blip r:embed="rId3" cstate="print"/>
          <a:srcRect r="52432" b="1422"/>
          <a:stretch>
            <a:fillRect/>
          </a:stretch>
        </p:blipFill>
        <p:spPr bwMode="auto">
          <a:xfrm>
            <a:off x="2895600" y="3733800"/>
            <a:ext cx="3429000" cy="2701636"/>
          </a:xfrm>
          <a:prstGeom prst="rect">
            <a:avLst/>
          </a:prstGeom>
          <a:noFill/>
        </p:spPr>
      </p:pic>
    </p:spTree>
    <p:extLst>
      <p:ext uri="{BB962C8B-B14F-4D97-AF65-F5344CB8AC3E}">
        <p14:creationId xmlns:p14="http://schemas.microsoft.com/office/powerpoint/2010/main" val="770123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Interaction Mechanisms </a:t>
            </a:r>
            <a:br>
              <a:rPr lang="en-US" dirty="0" smtClean="0"/>
            </a:br>
            <a:r>
              <a:rPr lang="en-US" sz="1600" dirty="0" smtClean="0"/>
              <a:t> Inversion of control (triggered by asynchronous event)</a:t>
            </a:r>
            <a:endParaRPr lang="en-US" dirty="0"/>
          </a:p>
        </p:txBody>
      </p:sp>
      <p:sp>
        <p:nvSpPr>
          <p:cNvPr id="3" name="Content Placeholder 2"/>
          <p:cNvSpPr>
            <a:spLocks noGrp="1"/>
          </p:cNvSpPr>
          <p:nvPr>
            <p:ph idx="1"/>
          </p:nvPr>
        </p:nvSpPr>
        <p:spPr>
          <a:xfrm>
            <a:off x="457200" y="1600200"/>
            <a:ext cx="8229600" cy="4625609"/>
          </a:xfrm>
        </p:spPr>
        <p:txBody>
          <a:bodyPr>
            <a:normAutofit/>
          </a:bodyPr>
          <a:lstStyle/>
          <a:p>
            <a:r>
              <a:rPr lang="en-US" sz="2400" dirty="0" smtClean="0"/>
              <a:t>The service provided by </a:t>
            </a:r>
            <a:r>
              <a:rPr lang="en-US" sz="2400" i="1" dirty="0" smtClean="0"/>
              <a:t>B</a:t>
            </a:r>
            <a:r>
              <a:rPr lang="en-US" sz="2400" dirty="0" smtClean="0"/>
              <a:t> to </a:t>
            </a:r>
            <a:r>
              <a:rPr lang="en-US" sz="2400" i="1" dirty="0" smtClean="0"/>
              <a:t>A</a:t>
            </a:r>
            <a:r>
              <a:rPr lang="en-US" sz="2400" dirty="0" smtClean="0"/>
              <a:t> may be requested from an outside source, with </a:t>
            </a:r>
            <a:r>
              <a:rPr lang="en-US" sz="2400" i="1" dirty="0" smtClean="0"/>
              <a:t>A</a:t>
            </a:r>
            <a:r>
              <a:rPr lang="en-US" sz="2400" dirty="0" smtClean="0"/>
              <a:t> still providing callback to </a:t>
            </a:r>
            <a:r>
              <a:rPr lang="en-US" sz="2400" i="1" dirty="0" smtClean="0"/>
              <a:t>B</a:t>
            </a:r>
            <a:r>
              <a:rPr lang="en-US" sz="2400" dirty="0" smtClean="0"/>
              <a:t>. This interaction pattern is called </a:t>
            </a:r>
            <a:r>
              <a:rPr lang="en-US" sz="2400" i="1" dirty="0" smtClean="0"/>
              <a:t>inversion of control</a:t>
            </a:r>
            <a:r>
              <a:rPr lang="en-US" sz="2400" dirty="0" smtClean="0"/>
              <a:t>, because the flow of control is from </a:t>
            </a:r>
            <a:r>
              <a:rPr lang="en-US" sz="2400" i="1" dirty="0" smtClean="0"/>
              <a:t>B</a:t>
            </a:r>
            <a:r>
              <a:rPr lang="en-US" sz="2400" dirty="0" smtClean="0"/>
              <a:t> (the provider) to </a:t>
            </a:r>
            <a:r>
              <a:rPr lang="en-US" sz="2400" i="1" dirty="0" smtClean="0"/>
              <a:t>A</a:t>
            </a:r>
            <a:r>
              <a:rPr lang="en-US" sz="2400" dirty="0" smtClean="0"/>
              <a:t> (the requester).</a:t>
            </a:r>
          </a:p>
          <a:p>
            <a:pPr lvl="1"/>
            <a:r>
              <a:rPr lang="en-US" sz="2000" dirty="0" smtClean="0"/>
              <a:t> It typically occurs when </a:t>
            </a:r>
            <a:r>
              <a:rPr lang="en-US" sz="2000" i="1" dirty="0" smtClean="0"/>
              <a:t>B</a:t>
            </a:r>
            <a:r>
              <a:rPr lang="en-US" sz="2000" dirty="0" smtClean="0"/>
              <a:t> is "controlling" </a:t>
            </a:r>
            <a:r>
              <a:rPr lang="en-US" sz="2000" i="1" dirty="0" smtClean="0"/>
              <a:t>A</a:t>
            </a:r>
            <a:r>
              <a:rPr lang="en-US" sz="2000" dirty="0" smtClean="0"/>
              <a:t>, and the request for service originates from the outside, triggered by an external event such as a timing signal.</a:t>
            </a:r>
            <a:endParaRPr lang="en-US" sz="1600" b="1" dirty="0"/>
          </a:p>
        </p:txBody>
      </p:sp>
      <p:pic>
        <p:nvPicPr>
          <p:cNvPr id="20482" name="Picture 2" descr="Chapters/Basic/Figs/callback.gif"/>
          <p:cNvPicPr>
            <a:picLocks noChangeAspect="1" noChangeArrowheads="1"/>
          </p:cNvPicPr>
          <p:nvPr/>
        </p:nvPicPr>
        <p:blipFill>
          <a:blip r:embed="rId3" cstate="print"/>
          <a:srcRect l="41802"/>
          <a:stretch>
            <a:fillRect/>
          </a:stretch>
        </p:blipFill>
        <p:spPr bwMode="auto">
          <a:xfrm>
            <a:off x="4876800" y="4473499"/>
            <a:ext cx="3076575" cy="2009776"/>
          </a:xfrm>
          <a:prstGeom prst="rect">
            <a:avLst/>
          </a:prstGeom>
          <a:noFill/>
        </p:spPr>
      </p:pic>
      <p:sp>
        <p:nvSpPr>
          <p:cNvPr id="4" name="TextBox 3"/>
          <p:cNvSpPr txBox="1"/>
          <p:nvPr/>
        </p:nvSpPr>
        <p:spPr>
          <a:xfrm>
            <a:off x="7523370" y="5181379"/>
            <a:ext cx="1141659" cy="369332"/>
          </a:xfrm>
          <a:prstGeom prst="rect">
            <a:avLst/>
          </a:prstGeom>
          <a:noFill/>
        </p:spPr>
        <p:txBody>
          <a:bodyPr wrap="none" rtlCol="0">
            <a:spAutoFit/>
          </a:bodyPr>
          <a:lstStyle/>
          <a:p>
            <a:r>
              <a:rPr lang="en-US" dirty="0" smtClean="0"/>
              <a:t>HW driver</a:t>
            </a:r>
            <a:endParaRPr lang="en-US" dirty="0"/>
          </a:p>
        </p:txBody>
      </p:sp>
      <p:sp>
        <p:nvSpPr>
          <p:cNvPr id="5" name="TextBox 4"/>
          <p:cNvSpPr txBox="1"/>
          <p:nvPr/>
        </p:nvSpPr>
        <p:spPr>
          <a:xfrm>
            <a:off x="6226831" y="4158469"/>
            <a:ext cx="1318310" cy="369332"/>
          </a:xfrm>
          <a:prstGeom prst="rect">
            <a:avLst/>
          </a:prstGeom>
          <a:noFill/>
        </p:spPr>
        <p:txBody>
          <a:bodyPr wrap="none" rtlCol="0">
            <a:spAutoFit/>
          </a:bodyPr>
          <a:lstStyle/>
          <a:p>
            <a:r>
              <a:rPr lang="en-US" dirty="0" smtClean="0"/>
              <a:t>Microkernel</a:t>
            </a:r>
            <a:endParaRPr lang="en-US" dirty="0"/>
          </a:p>
        </p:txBody>
      </p:sp>
      <p:sp>
        <p:nvSpPr>
          <p:cNvPr id="6" name="TextBox 5"/>
          <p:cNvSpPr txBox="1"/>
          <p:nvPr/>
        </p:nvSpPr>
        <p:spPr>
          <a:xfrm>
            <a:off x="5257800" y="4158469"/>
            <a:ext cx="802143" cy="369332"/>
          </a:xfrm>
          <a:prstGeom prst="rect">
            <a:avLst/>
          </a:prstGeom>
          <a:noFill/>
        </p:spPr>
        <p:txBody>
          <a:bodyPr wrap="none" rtlCol="0">
            <a:spAutoFit/>
          </a:bodyPr>
          <a:lstStyle/>
          <a:p>
            <a:r>
              <a:rPr lang="en-US" dirty="0" smtClean="0"/>
              <a:t>Kernel</a:t>
            </a:r>
            <a:endParaRPr lang="en-US" dirty="0"/>
          </a:p>
        </p:txBody>
      </p:sp>
    </p:spTree>
    <p:extLst>
      <p:ext uri="{BB962C8B-B14F-4D97-AF65-F5344CB8AC3E}">
        <p14:creationId xmlns:p14="http://schemas.microsoft.com/office/powerpoint/2010/main" val="7701233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31617</TotalTime>
  <Words>2703</Words>
  <Application>Microsoft Office PowerPoint</Application>
  <PresentationFormat>On-screen Show (4:3)</PresentationFormat>
  <Paragraphs>488</Paragraphs>
  <Slides>70</Slides>
  <Notes>49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70</vt:i4>
      </vt:variant>
    </vt:vector>
  </HeadingPairs>
  <TitlesOfParts>
    <vt:vector size="78" baseType="lpstr">
      <vt:lpstr>Arial Unicode MS</vt:lpstr>
      <vt:lpstr>Arial</vt:lpstr>
      <vt:lpstr>Calibri</vt:lpstr>
      <vt:lpstr>Corbel</vt:lpstr>
      <vt:lpstr>Wingdings</vt:lpstr>
      <vt:lpstr>Wingdings 2</vt:lpstr>
      <vt:lpstr>Wingdings 3</vt:lpstr>
      <vt:lpstr>Module</vt:lpstr>
      <vt:lpstr> Middleware Principles and Basic Patterns </vt:lpstr>
      <vt:lpstr>Software component - terminology</vt:lpstr>
      <vt:lpstr>Interaction Mechanisms between Components</vt:lpstr>
      <vt:lpstr>Interaction Mechanisms   Asynchronous transient event </vt:lpstr>
      <vt:lpstr>Interaction Mechanisms   Asynchronous persistent messages (Buffered messages)</vt:lpstr>
      <vt:lpstr>Interaction Mechanisms   Synchronous transient call</vt:lpstr>
      <vt:lpstr>Combination</vt:lpstr>
      <vt:lpstr>Interaction Mechanisms   Synchronous call with callback</vt:lpstr>
      <vt:lpstr>Interaction Mechanisms   Inversion of control (triggered by asynchronous event)</vt:lpstr>
      <vt:lpstr> Interfaces </vt:lpstr>
      <vt:lpstr> Interfaces </vt:lpstr>
      <vt:lpstr> Interfaces - characteristics </vt:lpstr>
      <vt:lpstr> Architectural Patterns examples </vt:lpstr>
      <vt:lpstr> Architectural Patterns examples </vt:lpstr>
      <vt:lpstr>  Architectural Patterns examples </vt:lpstr>
      <vt:lpstr> Microkernel</vt:lpstr>
      <vt:lpstr> Microkernel</vt:lpstr>
      <vt:lpstr> Microkernel</vt:lpstr>
      <vt:lpstr>  Microkernel  </vt:lpstr>
      <vt:lpstr>  Microkernel  </vt:lpstr>
      <vt:lpstr> Frameworks </vt:lpstr>
      <vt:lpstr> Frameworks </vt:lpstr>
      <vt:lpstr> Distributed Objects </vt:lpstr>
      <vt:lpstr>Distributed Objects  Encapsulation</vt:lpstr>
      <vt:lpstr> Distributed Objects- properties  Classes and instances</vt:lpstr>
      <vt:lpstr> Distributed Objects- properties  Inheritance</vt:lpstr>
      <vt:lpstr>Inheritance - Java</vt:lpstr>
      <vt:lpstr>Inheritance - Java</vt:lpstr>
      <vt:lpstr>Inheritance - Java</vt:lpstr>
      <vt:lpstr>Inheritance - Java</vt:lpstr>
      <vt:lpstr>Inheritance - Java</vt:lpstr>
      <vt:lpstr>Inheritance - Java</vt:lpstr>
      <vt:lpstr>Class &amp; Interface - Java</vt:lpstr>
      <vt:lpstr>Class &amp; Interface - Java</vt:lpstr>
      <vt:lpstr>Class &amp; Interface - Java</vt:lpstr>
      <vt:lpstr>Class &amp; Interface - Java</vt:lpstr>
      <vt:lpstr>Class &amp; Interface - Java</vt:lpstr>
      <vt:lpstr>Class &amp; Interface - Java</vt:lpstr>
      <vt:lpstr>Class &amp; Interface - Java</vt:lpstr>
      <vt:lpstr> Distributed Objects- properties  Polymorphism</vt:lpstr>
      <vt:lpstr>Polymorphism - Java</vt:lpstr>
      <vt:lpstr> Remote Objects </vt:lpstr>
      <vt:lpstr> Remote Objects </vt:lpstr>
      <vt:lpstr> Remote Objects </vt:lpstr>
      <vt:lpstr>Patterns for Distributed Object Middleware - Proxy</vt:lpstr>
      <vt:lpstr>Patterns for Distributed Object Middleware - Proxy</vt:lpstr>
      <vt:lpstr>Patterns for Distributed Object Middleware - Proxy</vt:lpstr>
      <vt:lpstr>Patterns for Distributed Object Middleware - Proxy</vt:lpstr>
      <vt:lpstr>Patterns for Distributed Object Middleware - Factory</vt:lpstr>
      <vt:lpstr>Patterns for Distributed Object Middleware - Factory</vt:lpstr>
      <vt:lpstr>Patterns for Distributed Object Middleware - Factory</vt:lpstr>
      <vt:lpstr>Patterns for Distributed Object Middleware - Factory</vt:lpstr>
      <vt:lpstr>Patterns for Distributed Object Middleware - Factory</vt:lpstr>
      <vt:lpstr>Patterns for Distributed Object Middleware - Factory</vt:lpstr>
      <vt:lpstr>Patterns for Distributed Object Middleware - Factory</vt:lpstr>
      <vt:lpstr>Patterns for Distributed Object Middleware - Factory</vt:lpstr>
      <vt:lpstr>Patterns for Distributed Object Middleware - Factory</vt:lpstr>
      <vt:lpstr>Patterns for Distributed Object Middleware - Factory</vt:lpstr>
      <vt:lpstr>Patterns for Distributed Object Middleware - Adapter</vt:lpstr>
      <vt:lpstr>Patterns for Distributed Object Middleware - Adapter</vt:lpstr>
      <vt:lpstr>Patterns for Distributed Object Middleware - Adapter</vt:lpstr>
      <vt:lpstr>Patterns for Distributed Object Middleware - Adapter</vt:lpstr>
      <vt:lpstr>Patterns for Distributed Object Middleware - Adapter</vt:lpstr>
      <vt:lpstr>Patterns for Distributed Object Middleware - Adapter</vt:lpstr>
      <vt:lpstr>Patterns for Distributed Object Middleware - Adapter</vt:lpstr>
      <vt:lpstr>Patterns for Distributed Object Middleware - Adapter</vt:lpstr>
      <vt:lpstr>Patterns for Distributed Object Middleware - Adapter</vt:lpstr>
      <vt:lpstr>Patterns for Distributed Object Middleware - Adapter</vt:lpstr>
      <vt:lpstr>Patterns for Distributed Object Middleware - Adapter</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Middleware Principles and Basic Patterns </dc:title>
  <dc:creator>Mousavi, Madjid</dc:creator>
  <cp:lastModifiedBy>Mousavi, Madjid</cp:lastModifiedBy>
  <cp:revision>60</cp:revision>
  <dcterms:created xsi:type="dcterms:W3CDTF">2006-08-16T00:00:00Z</dcterms:created>
  <dcterms:modified xsi:type="dcterms:W3CDTF">2016-11-03T19:37:48Z</dcterms:modified>
</cp:coreProperties>
</file>