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256" r:id="rId2"/>
    <p:sldId id="257" r:id="rId3"/>
    <p:sldId id="296" r:id="rId4"/>
    <p:sldId id="294" r:id="rId5"/>
    <p:sldId id="295" r:id="rId6"/>
    <p:sldId id="297" r:id="rId7"/>
    <p:sldId id="293" r:id="rId8"/>
    <p:sldId id="299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28" r:id="rId20"/>
    <p:sldId id="326" r:id="rId21"/>
    <p:sldId id="327" r:id="rId22"/>
    <p:sldId id="310" r:id="rId23"/>
    <p:sldId id="314" r:id="rId24"/>
    <p:sldId id="312" r:id="rId25"/>
    <p:sldId id="329" r:id="rId26"/>
    <p:sldId id="315" r:id="rId27"/>
    <p:sldId id="319" r:id="rId28"/>
    <p:sldId id="320" r:id="rId29"/>
    <p:sldId id="322" r:id="rId30"/>
    <p:sldId id="325" r:id="rId31"/>
    <p:sldId id="323" r:id="rId32"/>
    <p:sldId id="324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4D698-9D64-41FF-BA24-AB7D1E20E318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F4CF-46F3-462A-B168-0BDE47BF4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ardes.inrialpes.fr/~krakowia/MW-Book/Chapters/Basic/basic-bod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 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077200" cy="1499616"/>
          </a:xfrm>
        </p:spPr>
        <p:txBody>
          <a:bodyPr/>
          <a:lstStyle/>
          <a:p>
            <a:r>
              <a:rPr lang="en-US" dirty="0" smtClean="0"/>
              <a:t>CPE 545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Object Call: a First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The client process invokes the method on the local stub of the remote object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stub </a:t>
            </a:r>
            <a:r>
              <a:rPr lang="en-US" dirty="0" err="1" smtClean="0"/>
              <a:t>marshalls</a:t>
            </a:r>
            <a:r>
              <a:rPr lang="en-US" dirty="0" smtClean="0"/>
              <a:t> the parameters and constructs a request,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Determines the location of the remote object using its reference,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Sends the request to the remote object's skeleton.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Object Call: a First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On the remote object's site: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skeleton performs </a:t>
            </a:r>
            <a:r>
              <a:rPr lang="en-US" dirty="0" err="1" smtClean="0"/>
              <a:t>unmarshalling</a:t>
            </a:r>
            <a:r>
              <a:rPr lang="en-US" dirty="0" smtClean="0"/>
              <a:t> parameters,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Dispatching the call to the address of the invoked method 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Marshalling</a:t>
            </a:r>
            <a:r>
              <a:rPr lang="en-US" dirty="0" smtClean="0"/>
              <a:t> returned values, and sending them back to the stub.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 the local site: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stub </a:t>
            </a:r>
            <a:r>
              <a:rPr lang="en-US" dirty="0" err="1" smtClean="0"/>
              <a:t>unmarshalls</a:t>
            </a:r>
            <a:r>
              <a:rPr lang="en-US" dirty="0" smtClean="0"/>
              <a:t> the returned values and delivers them to the client process, thus completing the call. 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Object Call: a First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Important difference with RPC is that objects are dynamically created</a:t>
            </a:r>
            <a:endParaRPr lang="en-US" dirty="0"/>
          </a:p>
        </p:txBody>
      </p:sp>
      <p:pic>
        <p:nvPicPr>
          <p:cNvPr id="26626" name="Picture 2" descr="Chapters/DistObj/Figs/object-c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8218022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User's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Remote object infrastructures attempt to hide distribution from the user, however, some aspects of distribution remain visible.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main distribution-aware aspect is object creation and location.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Creating a remote object cannot be done through the usual object instantiation mechanism, which involves memory allocation and is not directly applicable to a remote node. 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User's View – Create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Creating a remote object is done through an object factory , which acts as a server that creates objects of a specified type.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reference of the created object is returned to the client . 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  <p:pic>
        <p:nvPicPr>
          <p:cNvPr id="29698" name="Picture 2" descr="Chapters/DistObj/Figs/creation-fig.gif"/>
          <p:cNvPicPr>
            <a:picLocks noChangeAspect="1" noChangeArrowheads="1"/>
          </p:cNvPicPr>
          <p:nvPr/>
        </p:nvPicPr>
        <p:blipFill>
          <a:blip r:embed="rId2" cstate="print"/>
          <a:srcRect r="58832"/>
          <a:stretch>
            <a:fillRect/>
          </a:stretch>
        </p:blipFill>
        <p:spPr bwMode="auto">
          <a:xfrm>
            <a:off x="3276600" y="4114800"/>
            <a:ext cx="3581400" cy="2468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User's </a:t>
            </a:r>
            <a:r>
              <a:rPr lang="en-US" dirty="0"/>
              <a:t>View – Create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An object may also be created at the server's initiative. In that case the server usually registers a reference to the object in a name service, to be later retrieved by the client</a:t>
            </a:r>
            <a:endParaRPr lang="en-US" dirty="0"/>
          </a:p>
        </p:txBody>
      </p:sp>
      <p:pic>
        <p:nvPicPr>
          <p:cNvPr id="4" name="Picture 4" descr="Chapters/DistObj/Figs/creation-fig.gif"/>
          <p:cNvPicPr>
            <a:picLocks noChangeAspect="1" noChangeArrowheads="1"/>
          </p:cNvPicPr>
          <p:nvPr/>
        </p:nvPicPr>
        <p:blipFill>
          <a:blip r:embed="rId2" cstate="print"/>
          <a:srcRect l="42281"/>
          <a:stretch>
            <a:fillRect/>
          </a:stretch>
        </p:blipFill>
        <p:spPr bwMode="auto">
          <a:xfrm>
            <a:off x="2362200" y="4343400"/>
            <a:ext cx="3952875" cy="194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User's View – Access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 remote object may only be accessed by a client program through a reference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 reference may be obtained as through a name service. </a:t>
            </a:r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User's View – a closer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What information should be contained in an object reference?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How is the remote object activated, </a:t>
            </a:r>
            <a:r>
              <a:rPr lang="en-US" dirty="0" err="1" smtClean="0"/>
              <a:t>i.e</a:t>
            </a:r>
            <a:r>
              <a:rPr lang="en-US" dirty="0" smtClean="0"/>
              <a:t> how is it associated with a process or thread that actually performs the call?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How are parameters passed, specially if the parameters include objects?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87300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An object reference must refer to the object's interface. 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The reference must provide all the information that is needed to perform a remote access to the </a:t>
            </a:r>
            <a:r>
              <a:rPr lang="en-US" dirty="0" smtClean="0"/>
              <a:t>object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473209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/>
              <a:t>reference may contain the </a:t>
            </a:r>
            <a:r>
              <a:rPr lang="en-US" dirty="0">
                <a:solidFill>
                  <a:srgbClr val="C00000"/>
                </a:solidFill>
              </a:rPr>
              <a:t>network address of remote location</a:t>
            </a:r>
            <a:r>
              <a:rPr lang="en-US" dirty="0" smtClean="0"/>
              <a:t>. Lacks flexibility, since it does not allow the target object to be relocated without changing its reference. </a:t>
            </a: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</p:txBody>
      </p:sp>
      <p:pic>
        <p:nvPicPr>
          <p:cNvPr id="4" name="Picture 2" descr="Chapters/DistObj/Figs/raw-refs.gif"/>
          <p:cNvPicPr>
            <a:picLocks noChangeAspect="1" noChangeArrowheads="1"/>
          </p:cNvPicPr>
          <p:nvPr/>
        </p:nvPicPr>
        <p:blipFill rotWithShape="1">
          <a:blip r:embed="rId2" cstate="print"/>
          <a:srcRect b="66706"/>
          <a:stretch/>
        </p:blipFill>
        <p:spPr bwMode="auto">
          <a:xfrm>
            <a:off x="1143000" y="4343400"/>
            <a:ext cx="7086600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95600" y="5878314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creates the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Distributing Objects -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Application designers may take advantage of the expressiveness, abstraction, and flexibility of an object model.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Encapsulation allows an object's implementation to be placed on any site.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Legacy applications may be reused by encapsulating them in objects, using the “wrapper” pattern.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Scalability is enhanced by distributing processing power over a network of 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/>
              <a:t>reference may contain the </a:t>
            </a:r>
            <a:r>
              <a:rPr lang="en-US" dirty="0" smtClean="0">
                <a:solidFill>
                  <a:srgbClr val="C00000"/>
                </a:solidFill>
              </a:rPr>
              <a:t>network address of an object adapter </a:t>
            </a:r>
            <a:r>
              <a:rPr lang="en-US" dirty="0" smtClean="0"/>
              <a:t>+ 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internal object identification </a:t>
            </a:r>
            <a:r>
              <a:rPr lang="en-US" dirty="0" smtClean="0"/>
              <a:t>on this adapter*</a:t>
            </a:r>
          </a:p>
          <a:p>
            <a:pPr marL="768096" lvl="2" indent="0">
              <a:spcBef>
                <a:spcPts val="1200"/>
              </a:spcBef>
              <a:buNone/>
            </a:pPr>
            <a:r>
              <a:rPr lang="en-US" dirty="0" smtClean="0"/>
              <a:t>* We will use this model for references through out the lecture </a:t>
            </a:r>
            <a:r>
              <a:rPr lang="en-US" dirty="0" smtClean="0"/>
              <a:t>notes</a:t>
            </a:r>
            <a:endParaRPr lang="en-US" dirty="0" smtClean="0"/>
          </a:p>
        </p:txBody>
      </p:sp>
      <p:pic>
        <p:nvPicPr>
          <p:cNvPr id="4" name="Picture 2" descr="Chapters/DistObj/Figs/raw-refs.gif"/>
          <p:cNvPicPr>
            <a:picLocks noChangeAspect="1" noChangeArrowheads="1"/>
          </p:cNvPicPr>
          <p:nvPr/>
        </p:nvPicPr>
        <p:blipFill rotWithShape="1">
          <a:blip r:embed="rId2" cstate="print"/>
          <a:srcRect t="29595" b="37110"/>
          <a:stretch/>
        </p:blipFill>
        <p:spPr bwMode="auto">
          <a:xfrm>
            <a:off x="1028700" y="4495800"/>
            <a:ext cx="7086600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5865083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Adaptor creates the object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/>
              <a:t>reference may contain the </a:t>
            </a:r>
            <a:r>
              <a:rPr lang="en-US" dirty="0" smtClean="0">
                <a:solidFill>
                  <a:srgbClr val="C00000"/>
                </a:solidFill>
              </a:rPr>
              <a:t>network address of a locator for the adapter</a:t>
            </a:r>
            <a:r>
              <a:rPr lang="en-US" dirty="0" smtClean="0"/>
              <a:t> +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identity of the adapter </a:t>
            </a:r>
            <a:r>
              <a:rPr lang="en-US" dirty="0" smtClean="0"/>
              <a:t>+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internal object identification</a:t>
            </a:r>
            <a:r>
              <a:rPr lang="en-US" dirty="0" smtClean="0"/>
              <a:t>. This allows the adapter to be transparently relocated on a different site, updating the locator information without changing the reference.</a:t>
            </a:r>
            <a:endParaRPr lang="en-US" dirty="0"/>
          </a:p>
        </p:txBody>
      </p:sp>
      <p:pic>
        <p:nvPicPr>
          <p:cNvPr id="4" name="Picture 2" descr="Chapters/DistObj/Figs/raw-refs.gif"/>
          <p:cNvPicPr>
            <a:picLocks noChangeAspect="1" noChangeArrowheads="1"/>
          </p:cNvPicPr>
          <p:nvPr/>
        </p:nvPicPr>
        <p:blipFill rotWithShape="1">
          <a:blip r:embed="rId2" cstate="print"/>
          <a:srcRect t="61039"/>
          <a:stretch/>
        </p:blipFill>
        <p:spPr bwMode="auto">
          <a:xfrm>
            <a:off x="1066800" y="4572000"/>
            <a:ext cx="7086600" cy="160502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54255" y="6104245"/>
            <a:ext cx="719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Adaptor creates the object reference which will be referenced by a 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31746" name="Picture 2" descr="Chapters/DistObj/Figs/raw-ref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086600" cy="4119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Invocation – Server side</a:t>
            </a:r>
            <a:br>
              <a:rPr lang="en-US" dirty="0" smtClean="0"/>
            </a:br>
            <a:r>
              <a:rPr lang="en-US" sz="3600" dirty="0" smtClean="0"/>
              <a:t> Abstraction, portability &amp;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The interface transformation between service and servant is done through a server delegate, as part of the skeleton.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skeleton (and thus the servant) is located through an </a:t>
            </a:r>
            <a:r>
              <a:rPr lang="en-US" i="1" dirty="0" smtClean="0"/>
              <a:t>object adapter</a:t>
            </a:r>
            <a:r>
              <a:rPr lang="en-US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Delegates are part of the internal organization of a stub, and are never explicitly seen by a user,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Adapters are usually visible and may be directly used by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pters/DistObj/Figs/invoc-pat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289" y="3657600"/>
            <a:ext cx="6747421" cy="30596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Invocation – Client side</a:t>
            </a:r>
            <a:br>
              <a:rPr lang="en-US" dirty="0" smtClean="0"/>
            </a:br>
            <a:r>
              <a:rPr lang="en-US" sz="3600" dirty="0" smtClean="0"/>
              <a:t>Abstraction, portability &amp;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Upper interface of the stub is application-specific.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 smtClean="0"/>
              <a:t>Application interface to stub (Interface entry points and data format are standardized).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600" dirty="0"/>
              <a:t>D</a:t>
            </a:r>
            <a:r>
              <a:rPr lang="en-US" sz="1600" dirty="0" smtClean="0"/>
              <a:t>elegate interface from Stub (not visible to users):  </a:t>
            </a:r>
          </a:p>
          <a:p>
            <a:pPr lvl="2"/>
            <a:r>
              <a:rPr lang="en-US" sz="1400" i="1" dirty="0" err="1" smtClean="0"/>
              <a:t>create_request</a:t>
            </a:r>
            <a:r>
              <a:rPr lang="en-US" sz="1400" i="1" dirty="0" smtClean="0"/>
              <a:t>() - </a:t>
            </a:r>
            <a:r>
              <a:rPr lang="en-US" sz="1400" dirty="0" smtClean="0"/>
              <a:t> constructing a invocation request in a standard form</a:t>
            </a:r>
          </a:p>
          <a:p>
            <a:pPr lvl="2"/>
            <a:r>
              <a:rPr lang="en-US" sz="1400" i="1" dirty="0" smtClean="0"/>
              <a:t>Invoke() - </a:t>
            </a:r>
            <a:r>
              <a:rPr lang="en-US" sz="1400" dirty="0" smtClean="0"/>
              <a:t>actually performing the invocation.</a:t>
            </a:r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Invocation – Client side</a:t>
            </a:r>
            <a:br>
              <a:rPr lang="en-US" dirty="0" smtClean="0"/>
            </a:br>
            <a:r>
              <a:rPr lang="en-US" sz="3600" dirty="0" smtClean="0"/>
              <a:t>Abstraction, portability &amp;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Lower </a:t>
            </a:r>
            <a:r>
              <a:rPr lang="en-US" sz="2000" dirty="0" smtClean="0"/>
              <a:t>interface of the stub, connects it to the network. </a:t>
            </a:r>
          </a:p>
          <a:p>
            <a:pPr marL="971550" lvl="1" indent="-514350">
              <a:buFont typeface="+mj-lt"/>
              <a:buAutoNum type="alphaUcPeriod" startAt="3"/>
            </a:pPr>
            <a:r>
              <a:rPr lang="en-US" sz="1800" i="1" dirty="0" smtClean="0"/>
              <a:t>ORB Interface from Delegate (not visible to users):</a:t>
            </a:r>
          </a:p>
          <a:p>
            <a:pPr lvl="2"/>
            <a:r>
              <a:rPr lang="en-US" sz="1600" i="1" dirty="0" err="1" smtClean="0"/>
              <a:t>SendRequest</a:t>
            </a:r>
            <a:r>
              <a:rPr lang="en-US" sz="1600" i="1" dirty="0" smtClean="0"/>
              <a:t>() </a:t>
            </a:r>
            <a:r>
              <a:rPr lang="en-US" sz="1600" dirty="0" smtClean="0"/>
              <a:t>–  Parameters: </a:t>
            </a:r>
          </a:p>
          <a:p>
            <a:pPr lvl="3"/>
            <a:r>
              <a:rPr lang="en-US" sz="1400" dirty="0" smtClean="0"/>
              <a:t>Reference of the called object, </a:t>
            </a:r>
          </a:p>
          <a:p>
            <a:pPr lvl="3"/>
            <a:r>
              <a:rPr lang="en-US" sz="1400" dirty="0" smtClean="0"/>
              <a:t>the name of the method, </a:t>
            </a:r>
          </a:p>
          <a:p>
            <a:pPr lvl="3"/>
            <a:r>
              <a:rPr lang="en-US" sz="1400" dirty="0" smtClean="0"/>
              <a:t>the description of the parameters of the called method. </a:t>
            </a:r>
          </a:p>
        </p:txBody>
      </p:sp>
      <p:pic>
        <p:nvPicPr>
          <p:cNvPr id="6" name="Picture 2" descr="Chapters/DistObj/Figs/invoc-pat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289" y="3657600"/>
            <a:ext cx="6747421" cy="3059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57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Adapters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Registers servant objects when they are created (installed) on the server;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Creates object references for the servant objects (i.e. finds a servant object using its reference) – </a:t>
            </a:r>
            <a:r>
              <a:rPr lang="en-US" sz="2400" dirty="0" smtClean="0"/>
              <a:t>remember the string names (mp3, </a:t>
            </a:r>
            <a:r>
              <a:rPr lang="en-US" sz="2400" dirty="0" err="1" smtClean="0"/>
              <a:t>vlc</a:t>
            </a:r>
            <a:r>
              <a:rPr lang="en-US" sz="2400" dirty="0" smtClean="0"/>
              <a:t>, mp4,…) were used to find the correct object servant in media player example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Activates a servant object when it is called, (i.e. associates a process with it).</a:t>
            </a:r>
          </a:p>
          <a:p>
            <a:pPr>
              <a:spcBef>
                <a:spcPts val="1200"/>
              </a:spcBef>
            </a:pPr>
            <a:r>
              <a:rPr lang="en-US" dirty="0"/>
              <a:t>Creating/Installing Servant </a:t>
            </a:r>
            <a:r>
              <a:rPr lang="en-US" dirty="0" smtClean="0"/>
              <a:t>Object using object factory</a:t>
            </a:r>
          </a:p>
          <a:p>
            <a:pPr>
              <a:spcBef>
                <a:spcPts val="1200"/>
              </a:spcBef>
            </a:pPr>
            <a:r>
              <a:rPr lang="en-US" dirty="0"/>
              <a:t>Used when an existing (or </a:t>
            </a:r>
            <a:r>
              <a:rPr lang="en-US" i="1" dirty="0"/>
              <a:t>legacy</a:t>
            </a:r>
            <a:r>
              <a:rPr lang="en-US" dirty="0"/>
              <a:t>) application, not written in object style, must be reused in an object-oriented setting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Passing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 smtClean="0"/>
              <a:t>Request </a:t>
            </a:r>
            <a:r>
              <a:rPr lang="en-US" dirty="0" smtClean="0"/>
              <a:t>Broker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i="1" dirty="0" smtClean="0"/>
              <a:t>General Inter-ORB Protocol </a:t>
            </a:r>
            <a:r>
              <a:rPr lang="en-US" dirty="0" smtClean="0"/>
              <a:t>(GIOP),  allow different CORBA implementations to interoperate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GIOP specification covers three aspects.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common format for the </a:t>
            </a:r>
            <a:r>
              <a:rPr lang="en-US" i="1" dirty="0" smtClean="0"/>
              <a:t>data</a:t>
            </a:r>
            <a:r>
              <a:rPr lang="en-US" dirty="0" smtClean="0"/>
              <a:t> being transmitted, called Common Data representation (CDR);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format for the </a:t>
            </a:r>
            <a:r>
              <a:rPr lang="en-US" i="1" dirty="0" smtClean="0"/>
              <a:t>messages</a:t>
            </a:r>
            <a:r>
              <a:rPr lang="en-US" dirty="0" smtClean="0"/>
              <a:t> used for invoking remote objects;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Requirements on the underlying transport layer.</a:t>
            </a:r>
          </a:p>
          <a:p>
            <a:pPr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 Request message includes: </a:t>
            </a:r>
          </a:p>
          <a:p>
            <a:pPr lvl="1"/>
            <a:r>
              <a:rPr lang="en-US" dirty="0" smtClean="0"/>
              <a:t>a reference for the target object, </a:t>
            </a:r>
          </a:p>
          <a:p>
            <a:pPr lvl="1"/>
            <a:r>
              <a:rPr lang="en-US" dirty="0" smtClean="0"/>
              <a:t>the name of the invoked operation, </a:t>
            </a:r>
          </a:p>
          <a:p>
            <a:pPr lvl="1"/>
            <a:r>
              <a:rPr lang="en-US" dirty="0" smtClean="0"/>
              <a:t>the parameters (in </a:t>
            </a:r>
            <a:r>
              <a:rPr lang="en-US" dirty="0" err="1" smtClean="0"/>
              <a:t>marshalled</a:t>
            </a:r>
            <a:r>
              <a:rPr lang="en-US" dirty="0" smtClean="0"/>
              <a:t> form), </a:t>
            </a:r>
          </a:p>
          <a:p>
            <a:pPr lvl="1"/>
            <a:r>
              <a:rPr lang="en-US" dirty="0" smtClean="0"/>
              <a:t>an identifier for a reply holder (if the reply is expected). </a:t>
            </a:r>
          </a:p>
          <a:p>
            <a:r>
              <a:rPr lang="en-US" dirty="0" smtClean="0"/>
              <a:t>After sending the message, the calling thread is put to wait. </a:t>
            </a:r>
          </a:p>
          <a:p>
            <a:r>
              <a:rPr lang="en-US" dirty="0" smtClean="0"/>
              <a:t>At the receiving end, the servant is located using the reference and the request is forwarded to it.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Invocation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 Reply message, only created if the invoked operation returns a value (in </a:t>
            </a:r>
            <a:r>
              <a:rPr lang="en-US" dirty="0" err="1" smtClean="0"/>
              <a:t>marshalled</a:t>
            </a:r>
            <a:r>
              <a:rPr lang="en-US" dirty="0" smtClean="0"/>
              <a:t> form), together with the reply holder.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this message is received by the client, the waiting thread is activated and may retrieve the reply from the reply holder.</a:t>
            </a:r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Distributing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Local invocation: </a:t>
            </a:r>
            <a:r>
              <a:rPr lang="en-US" dirty="0" smtClean="0"/>
              <a:t>The calling and called objects are in the same process.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i="1" dirty="0" smtClean="0"/>
              <a:t>Out-of-process invocation</a:t>
            </a:r>
            <a:r>
              <a:rPr lang="en-US" i="1" dirty="0" smtClean="0"/>
              <a:t>: </a:t>
            </a:r>
            <a:r>
              <a:rPr lang="en-US" dirty="0" smtClean="0"/>
              <a:t>The calling and called objects are executed by different processes on the same site.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i="1" dirty="0" smtClean="0"/>
              <a:t>Remote invocation: </a:t>
            </a:r>
            <a:r>
              <a:rPr lang="en-US" dirty="0" smtClean="0"/>
              <a:t>The calling and called objects are on different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Invocation –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The invocation path goes through a stub (at the client end) and a skeleton (at the server end).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/>
              <a:t>stub and the skeleton are separated into an (upper) application-specific part and a (lower) application-independent part called a </a:t>
            </a:r>
            <a:r>
              <a:rPr lang="en-US" i="1" dirty="0" smtClean="0"/>
              <a:t>delegate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Invocation –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 descr="Chapters/DistObj/Figs/send-reque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467600" cy="4729851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990600" y="3048000"/>
            <a:ext cx="4572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298" y="4181715"/>
            <a:ext cx="100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Blocked </a:t>
            </a:r>
            <a:r>
              <a:rPr lang="en-US" sz="1200" dirty="0" smtClean="0">
                <a:solidFill>
                  <a:srgbClr val="C00000"/>
                </a:solidFill>
              </a:rPr>
              <a:t>here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2500" y="4458714"/>
            <a:ext cx="4572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7544" y="2743201"/>
            <a:ext cx="3730256" cy="380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83242" y="3706996"/>
            <a:ext cx="3012558" cy="636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83242" y="5105400"/>
            <a:ext cx="1600200" cy="26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2298" y="2818889"/>
            <a:ext cx="100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Blocked </a:t>
            </a:r>
            <a:r>
              <a:rPr lang="en-US" sz="1200" dirty="0" smtClean="0">
                <a:solidFill>
                  <a:srgbClr val="C00000"/>
                </a:solidFill>
              </a:rPr>
              <a:t>here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Invocation –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9154" name="Picture 2" descr="Chapters/DistObj/Figs/receive-reque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36696"/>
            <a:ext cx="6858000" cy="50712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4800600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Send Reply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24154" y="4985266"/>
            <a:ext cx="4572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60" y="3657600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Send Reply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15294" y="3842266"/>
            <a:ext cx="4572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699267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Send Reply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76554" y="2883933"/>
            <a:ext cx="4572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3754" y="4495800"/>
            <a:ext cx="309544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33754" y="3429000"/>
            <a:ext cx="3219092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7279" y="2362200"/>
            <a:ext cx="3095446" cy="413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Middleware Architecture with Patterns and Frameworks,  </a:t>
            </a:r>
            <a:r>
              <a:rPr lang="en-US" dirty="0" err="1" smtClean="0"/>
              <a:t>Sacha</a:t>
            </a:r>
            <a:r>
              <a:rPr lang="en-US" dirty="0" smtClean="0"/>
              <a:t> </a:t>
            </a:r>
            <a:r>
              <a:rPr lang="en-US" dirty="0" err="1" smtClean="0"/>
              <a:t>Krakowiak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Designing Embedded Communications Software, by T. Sridhar, ISBN: 157820125x, CMP Books</a:t>
            </a:r>
          </a:p>
          <a:p>
            <a:endParaRPr lang="en-US" dirty="0" smtClean="0"/>
          </a:p>
          <a:p>
            <a:r>
              <a:rPr lang="en-US" dirty="0" smtClean="0"/>
              <a:t>IT Architectures and Middleware – 2</a:t>
            </a:r>
            <a:r>
              <a:rPr lang="en-US" baseline="30000" dirty="0" smtClean="0"/>
              <a:t>nd</a:t>
            </a:r>
            <a:r>
              <a:rPr lang="en-US" dirty="0" smtClean="0"/>
              <a:t>  edition. Chris Britton, Peter Bye. Addison-Wesley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Tanenbaum</a:t>
            </a:r>
            <a:r>
              <a:rPr lang="en-US" dirty="0" smtClean="0"/>
              <a:t> &amp; van Steen Distributed Systems: Principles and Paradigms, 2nd ed.  ISBN: 0-132-39227-5. </a:t>
            </a:r>
            <a:r>
              <a:rPr lang="en-US" dirty="0" smtClean="0">
                <a:hlinkClick r:id="rId2"/>
              </a:rPr>
              <a:t>[Schmidt et al. 2000]</a:t>
            </a:r>
            <a:r>
              <a:rPr lang="en-US" dirty="0" smtClean="0"/>
              <a:t>Schmidt, D. C., </a:t>
            </a:r>
            <a:r>
              <a:rPr lang="en-US" dirty="0" err="1" smtClean="0"/>
              <a:t>Stal</a:t>
            </a:r>
            <a:r>
              <a:rPr lang="en-US" dirty="0" smtClean="0"/>
              <a:t>, M., Rohnert, H., and </a:t>
            </a:r>
            <a:r>
              <a:rPr lang="en-US" dirty="0" err="1" smtClean="0"/>
              <a:t>Buschmann</a:t>
            </a:r>
            <a:r>
              <a:rPr lang="en-US" dirty="0" smtClean="0"/>
              <a:t>, F. (2000). </a:t>
            </a:r>
            <a:r>
              <a:rPr lang="en-US" i="1" dirty="0" smtClean="0"/>
              <a:t>Pattern-Oriented Software Architecture, Volume 2: Patterns for Concurrent and Networked Objects</a:t>
            </a:r>
            <a:r>
              <a:rPr lang="en-US" dirty="0" smtClean="0"/>
              <a:t>. John Wiley &amp; Sons. 666 pp.</a:t>
            </a:r>
          </a:p>
          <a:p>
            <a:endParaRPr lang="en-US" dirty="0" smtClean="0"/>
          </a:p>
          <a:p>
            <a:r>
              <a:rPr lang="en-US" dirty="0" smtClean="0"/>
              <a:t>Gamma, E., Helm, R., Johnson, R., and </a:t>
            </a:r>
            <a:r>
              <a:rPr lang="en-US" dirty="0" err="1" smtClean="0"/>
              <a:t>Vlissides</a:t>
            </a:r>
            <a:r>
              <a:rPr lang="en-US" dirty="0" smtClean="0"/>
              <a:t>, J. (1994). </a:t>
            </a:r>
            <a:r>
              <a:rPr lang="en-US" i="1" dirty="0" smtClean="0"/>
              <a:t>Design Patterns: Elements of Reusable Object Oriented Software</a:t>
            </a:r>
            <a:r>
              <a:rPr lang="en-US" dirty="0" smtClean="0"/>
              <a:t>. Addison-Wesley. 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err="1"/>
              <a:t>Völter</a:t>
            </a:r>
            <a:r>
              <a:rPr lang="en-US" dirty="0"/>
              <a:t>, M., </a:t>
            </a:r>
            <a:r>
              <a:rPr lang="en-US" dirty="0" err="1"/>
              <a:t>Kircher</a:t>
            </a:r>
            <a:r>
              <a:rPr lang="en-US" dirty="0"/>
              <a:t>, M., and </a:t>
            </a:r>
            <a:r>
              <a:rPr lang="en-US" dirty="0" err="1"/>
              <a:t>Zdun</a:t>
            </a:r>
            <a:r>
              <a:rPr lang="en-US" dirty="0"/>
              <a:t>, U. (2004). </a:t>
            </a:r>
            <a:r>
              <a:rPr lang="en-US" i="1" dirty="0" err="1"/>
              <a:t>Remoting</a:t>
            </a:r>
            <a:r>
              <a:rPr lang="en-US" i="1" dirty="0"/>
              <a:t> Patterns: Foundations of Enterprise, Internet, and </a:t>
            </a:r>
            <a:r>
              <a:rPr lang="en-US" i="1" dirty="0" err="1"/>
              <a:t>Realtime</a:t>
            </a:r>
            <a:r>
              <a:rPr lang="en-US" i="1" dirty="0"/>
              <a:t> Distributed Object Middleware</a:t>
            </a:r>
            <a:r>
              <a:rPr lang="en-US" dirty="0"/>
              <a:t>. John Wiley &amp; 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</a:t>
            </a:r>
          </a:p>
        </p:txBody>
      </p:sp>
      <p:pic>
        <p:nvPicPr>
          <p:cNvPr id="4098" name="Picture 2" descr="Chapters/DistObj/Figs/object-call.gif"/>
          <p:cNvPicPr>
            <a:picLocks noChangeAspect="1" noChangeArrowheads="1"/>
          </p:cNvPicPr>
          <p:nvPr/>
        </p:nvPicPr>
        <p:blipFill>
          <a:blip r:embed="rId2" cstate="print"/>
          <a:srcRect l="47368"/>
          <a:stretch>
            <a:fillRect/>
          </a:stretch>
        </p:blipFill>
        <p:spPr bwMode="auto">
          <a:xfrm>
            <a:off x="4267200" y="2971800"/>
            <a:ext cx="3048000" cy="1771651"/>
          </a:xfrm>
          <a:prstGeom prst="rect">
            <a:avLst/>
          </a:prstGeom>
          <a:noFill/>
        </p:spPr>
      </p:pic>
      <p:pic>
        <p:nvPicPr>
          <p:cNvPr id="5" name="Picture 2" descr="Chapters/DistObj/Figs/object-call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7368"/>
          <a:stretch>
            <a:fillRect/>
          </a:stretch>
        </p:blipFill>
        <p:spPr bwMode="auto">
          <a:xfrm>
            <a:off x="1524000" y="2971800"/>
            <a:ext cx="3048024" cy="177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distributing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 </a:t>
            </a:r>
            <a:r>
              <a:rPr lang="en-US" i="1" dirty="0" smtClean="0"/>
              <a:t>fragmented objects</a:t>
            </a:r>
            <a:r>
              <a:rPr lang="en-US" dirty="0" smtClean="0"/>
              <a:t> model, in which an object may be split in several parts, located on different nodes, and cooperating to provide the functionality of the object.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 </a:t>
            </a:r>
            <a:r>
              <a:rPr lang="en-US" i="1" dirty="0" smtClean="0"/>
              <a:t>replicated objects</a:t>
            </a:r>
            <a:r>
              <a:rPr lang="en-US" dirty="0" smtClean="0"/>
              <a:t> model, in which several copies of a given object may coexist to increase availability and to improve performance.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 </a:t>
            </a:r>
            <a:r>
              <a:rPr lang="en-US" i="1" dirty="0" smtClean="0"/>
              <a:t>migratory</a:t>
            </a:r>
            <a:r>
              <a:rPr lang="en-US" dirty="0" smtClean="0"/>
              <a:t> (or </a:t>
            </a:r>
            <a:r>
              <a:rPr lang="en-US" i="1" dirty="0" smtClean="0"/>
              <a:t>mobile</a:t>
            </a:r>
            <a:r>
              <a:rPr lang="en-US" dirty="0" smtClean="0"/>
              <a:t>) objects model, in which an object may move from one node to another one to improve performance through load balancing, and to dynamically adapt applications to changing environments. 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distributing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Non-local forms of invocation rely on an </a:t>
            </a:r>
            <a:r>
              <a:rPr lang="en-US" i="1" dirty="0" smtClean="0"/>
              <a:t>object request broker</a:t>
            </a:r>
            <a:r>
              <a:rPr lang="en-US" dirty="0" smtClean="0"/>
              <a:t> (ORB), a middleware that supports distributed objects. </a:t>
            </a:r>
          </a:p>
          <a:p>
            <a:endParaRPr lang="en-US" dirty="0" smtClean="0"/>
          </a:p>
          <a:p>
            <a:r>
              <a:rPr lang="en-US" dirty="0" smtClean="0"/>
              <a:t>An ORB has the following functions: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Identifying and locating objects.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Binding client to server objects.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Performing method calls on objects.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Managing objects' life cycle (creating, activating, deleting objects)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Object Call: a First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client-server model: a process or thread executing a method of a client object sends a request to remote server object in order to execute a method of that object.</a:t>
            </a:r>
          </a:p>
          <a:p>
            <a:endParaRPr lang="en-US" dirty="0" smtClean="0"/>
          </a:p>
          <a:p>
            <a:r>
              <a:rPr lang="en-US" dirty="0" smtClean="0"/>
              <a:t>It relies on a stub-skeleton pair. In contrast with RPC, the stub and the skeleton are objects in their own right.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Object Call: a First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stub for </a:t>
            </a:r>
            <a:r>
              <a:rPr lang="en-US" sz="2000" i="1" dirty="0" smtClean="0"/>
              <a:t>D</a:t>
            </a:r>
            <a:r>
              <a:rPr lang="en-US" sz="2000" dirty="0" smtClean="0"/>
              <a:t>, on client </a:t>
            </a:r>
            <a:r>
              <a:rPr lang="en-US" sz="2000" i="1" dirty="0" smtClean="0"/>
              <a:t>C</a:t>
            </a:r>
            <a:r>
              <a:rPr lang="en-US" sz="2000" dirty="0" smtClean="0"/>
              <a:t>'s site has the same interface as </a:t>
            </a:r>
            <a:r>
              <a:rPr lang="en-US" sz="2000" i="1" dirty="0" smtClean="0"/>
              <a:t>D</a:t>
            </a:r>
            <a:r>
              <a:rPr lang="en-US" sz="2000" dirty="0" smtClean="0"/>
              <a:t>.  It forwards the call to </a:t>
            </a:r>
            <a:r>
              <a:rPr lang="en-US" sz="2000" i="1" dirty="0" smtClean="0"/>
              <a:t>D</a:t>
            </a:r>
            <a:r>
              <a:rPr lang="en-US" sz="2000" dirty="0" smtClean="0"/>
              <a:t>'s skeleton on </a:t>
            </a:r>
            <a:r>
              <a:rPr lang="en-US" sz="2000" i="1" dirty="0" smtClean="0"/>
              <a:t>D</a:t>
            </a:r>
            <a:r>
              <a:rPr lang="en-US" sz="2000" dirty="0" smtClean="0"/>
              <a:t>'s site, which performs the actual method invocation and returns the results to </a:t>
            </a:r>
            <a:r>
              <a:rPr lang="en-US" sz="2000" i="1" dirty="0" smtClean="0"/>
              <a:t>C</a:t>
            </a:r>
            <a:r>
              <a:rPr lang="en-US" sz="2000" dirty="0" smtClean="0"/>
              <a:t>, via the stub.</a:t>
            </a:r>
          </a:p>
          <a:p>
            <a:endParaRPr lang="en-US" dirty="0" smtClean="0"/>
          </a:p>
        </p:txBody>
      </p:sp>
      <p:pic>
        <p:nvPicPr>
          <p:cNvPr id="20482" name="Picture 2" descr="Chapters/DistObj/Figs/proxies.gif"/>
          <p:cNvPicPr>
            <a:picLocks noChangeAspect="1" noChangeArrowheads="1"/>
          </p:cNvPicPr>
          <p:nvPr/>
        </p:nvPicPr>
        <p:blipFill>
          <a:blip r:embed="rId2" cstate="print"/>
          <a:srcRect r="45366"/>
          <a:stretch>
            <a:fillRect/>
          </a:stretch>
        </p:blipFill>
        <p:spPr bwMode="auto">
          <a:xfrm>
            <a:off x="1143000" y="3657600"/>
            <a:ext cx="3200400" cy="1971676"/>
          </a:xfrm>
          <a:prstGeom prst="rect">
            <a:avLst/>
          </a:prstGeom>
          <a:noFill/>
        </p:spPr>
      </p:pic>
      <p:pic>
        <p:nvPicPr>
          <p:cNvPr id="20484" name="Picture 4" descr="Chapters/DistObj/Figs/proxies.gif"/>
          <p:cNvPicPr>
            <a:picLocks noChangeAspect="1" noChangeArrowheads="1"/>
          </p:cNvPicPr>
          <p:nvPr/>
        </p:nvPicPr>
        <p:blipFill>
          <a:blip r:embed="rId2" cstate="print"/>
          <a:srcRect l="53333"/>
          <a:stretch>
            <a:fillRect/>
          </a:stretch>
        </p:blipFill>
        <p:spPr bwMode="auto">
          <a:xfrm>
            <a:off x="4343400" y="3657600"/>
            <a:ext cx="2733675" cy="1971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Object Call: a First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In order to be able to forward the invocation, </a:t>
            </a:r>
            <a:r>
              <a:rPr lang="en-US" i="1" dirty="0" smtClean="0"/>
              <a:t>D</a:t>
            </a:r>
            <a:r>
              <a:rPr lang="en-US" dirty="0" smtClean="0"/>
              <a:t>'s stub contains a reference to </a:t>
            </a:r>
            <a:r>
              <a:rPr lang="en-US" i="1" dirty="0" smtClean="0"/>
              <a:t>D</a:t>
            </a:r>
            <a:r>
              <a:rPr lang="en-US" dirty="0" smtClean="0"/>
              <a:t>'s skeleton.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 A </a:t>
            </a:r>
            <a:r>
              <a:rPr lang="en-US" i="1" dirty="0" smtClean="0"/>
              <a:t>reference</a:t>
            </a:r>
            <a:r>
              <a:rPr lang="en-US" dirty="0" smtClean="0"/>
              <a:t> to an object is a name that allows access to the object; it contains information allowing the object to be located (port, address).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An </a:t>
            </a:r>
            <a:r>
              <a:rPr lang="en-US" i="1" dirty="0" smtClean="0"/>
              <a:t>out-of-process</a:t>
            </a:r>
            <a:r>
              <a:rPr lang="en-US" dirty="0" smtClean="0"/>
              <a:t> call on the same node (e.g. from object </a:t>
            </a:r>
            <a:r>
              <a:rPr lang="en-US" i="1" dirty="0" smtClean="0"/>
              <a:t>D</a:t>
            </a:r>
            <a:r>
              <a:rPr lang="en-US" dirty="0" smtClean="0"/>
              <a:t> to object </a:t>
            </a:r>
            <a:r>
              <a:rPr lang="en-US" i="1" dirty="0" smtClean="0"/>
              <a:t>E</a:t>
            </a:r>
            <a:r>
              <a:rPr lang="en-US" dirty="0" smtClean="0"/>
              <a:t>) could in principle be performed as a remote invocation using shared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k4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wk4</Template>
  <TotalTime>8069</TotalTime>
  <Words>963</Words>
  <Application>Microsoft Office PowerPoint</Application>
  <PresentationFormat>On-screen Show (4:3)</PresentationFormat>
  <Paragraphs>144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Corbel</vt:lpstr>
      <vt:lpstr>Wingdings</vt:lpstr>
      <vt:lpstr>Wingdings 2</vt:lpstr>
      <vt:lpstr>Wingdings 3</vt:lpstr>
      <vt:lpstr>wk4</vt:lpstr>
      <vt:lpstr> Distributed objects </vt:lpstr>
      <vt:lpstr> Distributing Objects - Highlights</vt:lpstr>
      <vt:lpstr> Distributing Objects</vt:lpstr>
      <vt:lpstr>Distributing Objects</vt:lpstr>
      <vt:lpstr>Models for distributing objects</vt:lpstr>
      <vt:lpstr>Models for distributing objects</vt:lpstr>
      <vt:lpstr>Remote Object Call: a First Outline</vt:lpstr>
      <vt:lpstr>Remote Object Call: a First Outline</vt:lpstr>
      <vt:lpstr>Remote Object Call: a First Outline</vt:lpstr>
      <vt:lpstr>Remote Object Call: a First Outline</vt:lpstr>
      <vt:lpstr>Remote Object Call: a First Outline</vt:lpstr>
      <vt:lpstr>Remote Object Call: a First Outline</vt:lpstr>
      <vt:lpstr>The User's View</vt:lpstr>
      <vt:lpstr>The User's View – Create Object</vt:lpstr>
      <vt:lpstr>The User's View – Create Object</vt:lpstr>
      <vt:lpstr>The User's View – Access Object</vt:lpstr>
      <vt:lpstr>The User's View – a closer view</vt:lpstr>
      <vt:lpstr>Object References</vt:lpstr>
      <vt:lpstr>Object References</vt:lpstr>
      <vt:lpstr>Object References</vt:lpstr>
      <vt:lpstr>Object References</vt:lpstr>
      <vt:lpstr>Object References</vt:lpstr>
      <vt:lpstr>Remote Invocation – Server side  Abstraction, portability &amp; interoperability</vt:lpstr>
      <vt:lpstr>Remote Invocation – Client side Abstraction, portability &amp; interoperability</vt:lpstr>
      <vt:lpstr>Remote Invocation – Client side Abstraction, portability &amp; interoperability</vt:lpstr>
      <vt:lpstr>Object Adapters - Functions</vt:lpstr>
      <vt:lpstr>Object Request Broker Standard</vt:lpstr>
      <vt:lpstr>Object Invocation</vt:lpstr>
      <vt:lpstr>Object Invocation</vt:lpstr>
      <vt:lpstr>Object Invocation – Client side</vt:lpstr>
      <vt:lpstr>Object Invocation – Client side</vt:lpstr>
      <vt:lpstr>Object Invocation – Server side</vt:lpstr>
      <vt:lpstr>References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Distributed objects </dc:title>
  <dc:creator>madjid</dc:creator>
  <cp:lastModifiedBy>Mousavi, Madjid</cp:lastModifiedBy>
  <cp:revision>53</cp:revision>
  <dcterms:created xsi:type="dcterms:W3CDTF">2012-10-29T02:15:51Z</dcterms:created>
  <dcterms:modified xsi:type="dcterms:W3CDTF">2015-11-18T22:06:33Z</dcterms:modified>
</cp:coreProperties>
</file>