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6" r:id="rId2"/>
    <p:sldId id="318" r:id="rId3"/>
    <p:sldId id="322" r:id="rId4"/>
    <p:sldId id="321" r:id="rId5"/>
    <p:sldId id="323" r:id="rId6"/>
    <p:sldId id="320" r:id="rId7"/>
    <p:sldId id="325" r:id="rId8"/>
    <p:sldId id="336" r:id="rId9"/>
    <p:sldId id="327" r:id="rId10"/>
    <p:sldId id="326" r:id="rId11"/>
    <p:sldId id="329" r:id="rId12"/>
    <p:sldId id="330" r:id="rId13"/>
    <p:sldId id="257" r:id="rId14"/>
    <p:sldId id="291" r:id="rId15"/>
    <p:sldId id="292" r:id="rId16"/>
    <p:sldId id="298" r:id="rId17"/>
    <p:sldId id="299" r:id="rId18"/>
    <p:sldId id="294" r:id="rId19"/>
    <p:sldId id="300" r:id="rId20"/>
    <p:sldId id="301" r:id="rId21"/>
    <p:sldId id="333" r:id="rId22"/>
    <p:sldId id="302" r:id="rId23"/>
    <p:sldId id="332" r:id="rId24"/>
    <p:sldId id="334" r:id="rId25"/>
    <p:sldId id="335" r:id="rId26"/>
    <p:sldId id="304" r:id="rId27"/>
    <p:sldId id="310" r:id="rId28"/>
    <p:sldId id="311" r:id="rId29"/>
    <p:sldId id="313" r:id="rId30"/>
    <p:sldId id="312" r:id="rId31"/>
    <p:sldId id="314"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92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54D698-9D64-41FF-BA24-AB7D1E20E318}" type="datetimeFigureOut">
              <a:rPr lang="en-US" smtClean="0"/>
              <a:pPr/>
              <a:t>11/19/2015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3EF4CF-46F3-462A-B168-0BDE47BF4F29}" type="slidenum">
              <a:rPr lang="en-US" smtClean="0"/>
              <a:pPr/>
              <a:t>‹#›</a:t>
            </a:fld>
            <a:endParaRPr lang="en-US"/>
          </a:p>
        </p:txBody>
      </p:sp>
    </p:spTree>
    <p:extLst>
      <p:ext uri="{BB962C8B-B14F-4D97-AF65-F5344CB8AC3E}">
        <p14:creationId xmlns:p14="http://schemas.microsoft.com/office/powerpoint/2010/main" val="95538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11/19/2015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11/19/2015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ardes.inrialpes.fr/~krakowia/MW-Book/Chapters/Basic/basic-bod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8077200" cy="1673352"/>
          </a:xfrm>
        </p:spPr>
        <p:txBody>
          <a:bodyPr>
            <a:normAutofit fontScale="90000"/>
          </a:bodyPr>
          <a:lstStyle/>
          <a:p>
            <a:r>
              <a:rPr lang="en-US" dirty="0" smtClean="0"/>
              <a:t/>
            </a:r>
            <a:br>
              <a:rPr lang="en-US" dirty="0" smtClean="0"/>
            </a:br>
            <a:r>
              <a:rPr lang="en-US" dirty="0" smtClean="0"/>
              <a:t>RMI (Remote Module Invocation)</a:t>
            </a:r>
            <a:r>
              <a:rPr lang="en-US" dirty="0"/>
              <a:t/>
            </a:r>
            <a:br>
              <a:rPr lang="en-US" dirty="0"/>
            </a:br>
            <a:endParaRPr lang="en-US" dirty="0"/>
          </a:p>
        </p:txBody>
      </p:sp>
      <p:sp>
        <p:nvSpPr>
          <p:cNvPr id="3" name="Subtitle 2"/>
          <p:cNvSpPr>
            <a:spLocks noGrp="1"/>
          </p:cNvSpPr>
          <p:nvPr>
            <p:ph type="subTitle" idx="1"/>
          </p:nvPr>
        </p:nvSpPr>
        <p:spPr>
          <a:xfrm>
            <a:off x="685800" y="1676400"/>
            <a:ext cx="8077200" cy="1499616"/>
          </a:xfrm>
        </p:spPr>
        <p:txBody>
          <a:bodyPr/>
          <a:lstStyle/>
          <a:p>
            <a:r>
              <a:rPr lang="en-US" dirty="0" smtClean="0"/>
              <a:t>CPE 545 </a:t>
            </a:r>
            <a:endParaRPr lang="en-US" dirty="0"/>
          </a:p>
        </p:txBody>
      </p:sp>
    </p:spTree>
    <p:extLst>
      <p:ext uri="{BB962C8B-B14F-4D97-AF65-F5344CB8AC3E}">
        <p14:creationId xmlns:p14="http://schemas.microsoft.com/office/powerpoint/2010/main" val="642447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failures</a:t>
            </a:r>
            <a:endParaRPr lang="en-US" dirty="0"/>
          </a:p>
        </p:txBody>
      </p:sp>
      <p:sp>
        <p:nvSpPr>
          <p:cNvPr id="3" name="Content Placeholder 2"/>
          <p:cNvSpPr>
            <a:spLocks noGrp="1"/>
          </p:cNvSpPr>
          <p:nvPr>
            <p:ph idx="1"/>
          </p:nvPr>
        </p:nvSpPr>
        <p:spPr/>
        <p:txBody>
          <a:bodyPr>
            <a:normAutofit fontScale="92500" lnSpcReduction="10000"/>
          </a:bodyPr>
          <a:lstStyle/>
          <a:p>
            <a:pPr>
              <a:spcBef>
                <a:spcPts val="1200"/>
              </a:spcBef>
            </a:pPr>
            <a:r>
              <a:rPr lang="en-US" dirty="0" smtClean="0"/>
              <a:t>Lost request message </a:t>
            </a:r>
          </a:p>
          <a:p>
            <a:pPr lvl="1">
              <a:spcBef>
                <a:spcPts val="1200"/>
              </a:spcBef>
            </a:pPr>
            <a:r>
              <a:rPr lang="en-US" dirty="0" smtClean="0"/>
              <a:t>Retransmit a fixed number of times before throwing an exception </a:t>
            </a:r>
          </a:p>
          <a:p>
            <a:pPr>
              <a:spcBef>
                <a:spcPts val="1200"/>
              </a:spcBef>
            </a:pPr>
            <a:r>
              <a:rPr lang="en-US" dirty="0" smtClean="0"/>
              <a:t>Lost reply message </a:t>
            </a:r>
          </a:p>
          <a:p>
            <a:pPr lvl="1">
              <a:spcBef>
                <a:spcPts val="1200"/>
              </a:spcBef>
            </a:pPr>
            <a:r>
              <a:rPr lang="en-US" dirty="0" smtClean="0"/>
              <a:t>Client resubmits request </a:t>
            </a:r>
          </a:p>
          <a:p>
            <a:pPr lvl="1">
              <a:spcBef>
                <a:spcPts val="1200"/>
              </a:spcBef>
            </a:pPr>
            <a:r>
              <a:rPr lang="en-US" dirty="0" smtClean="0"/>
              <a:t>Server choices </a:t>
            </a:r>
          </a:p>
          <a:p>
            <a:pPr lvl="2">
              <a:spcBef>
                <a:spcPts val="1200"/>
              </a:spcBef>
            </a:pPr>
            <a:r>
              <a:rPr lang="en-US" dirty="0" smtClean="0"/>
              <a:t>Re-execute procedure </a:t>
            </a:r>
            <a:r>
              <a:rPr lang="en-US" dirty="0" smtClean="0">
                <a:sym typeface="Wingdings" pitchFamily="2" charset="2"/>
              </a:rPr>
              <a:t></a:t>
            </a:r>
            <a:r>
              <a:rPr lang="en-US" dirty="0" smtClean="0"/>
              <a:t> service should be idempotent so that it can be repeated safely </a:t>
            </a:r>
          </a:p>
          <a:p>
            <a:pPr lvl="2">
              <a:spcBef>
                <a:spcPts val="1200"/>
              </a:spcBef>
            </a:pPr>
            <a:r>
              <a:rPr lang="en-US" dirty="0" smtClean="0"/>
              <a:t>Filter duplicates </a:t>
            </a:r>
            <a:r>
              <a:rPr lang="en-US" dirty="0" smtClean="0">
                <a:sym typeface="Wingdings" pitchFamily="2" charset="2"/>
              </a:rPr>
              <a:t></a:t>
            </a:r>
            <a:r>
              <a:rPr lang="en-US" dirty="0" smtClean="0"/>
              <a:t> server should hold on to results until acknowledged</a:t>
            </a:r>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failures</a:t>
            </a:r>
            <a:endParaRPr lang="en-US" dirty="0"/>
          </a:p>
        </p:txBody>
      </p:sp>
      <p:sp>
        <p:nvSpPr>
          <p:cNvPr id="3" name="Content Placeholder 2"/>
          <p:cNvSpPr>
            <a:spLocks noGrp="1"/>
          </p:cNvSpPr>
          <p:nvPr>
            <p:ph idx="1"/>
          </p:nvPr>
        </p:nvSpPr>
        <p:spPr/>
        <p:txBody>
          <a:bodyPr>
            <a:normAutofit/>
          </a:bodyPr>
          <a:lstStyle/>
          <a:p>
            <a:pPr>
              <a:spcBef>
                <a:spcPts val="1200"/>
              </a:spcBef>
            </a:pPr>
            <a:r>
              <a:rPr lang="en-US" dirty="0" smtClean="0"/>
              <a:t>Client crashes </a:t>
            </a:r>
          </a:p>
          <a:p>
            <a:pPr lvl="1">
              <a:spcBef>
                <a:spcPts val="1200"/>
              </a:spcBef>
            </a:pPr>
            <a:r>
              <a:rPr lang="en-US" dirty="0" smtClean="0"/>
              <a:t>If client crashes before RPC returns, we have an “orphan” computation at server </a:t>
            </a:r>
          </a:p>
          <a:p>
            <a:pPr lvl="2">
              <a:spcBef>
                <a:spcPts val="1200"/>
              </a:spcBef>
            </a:pPr>
            <a:r>
              <a:rPr lang="en-US" dirty="0" smtClean="0"/>
              <a:t>Wastes resources, could also start other computations </a:t>
            </a:r>
          </a:p>
          <a:p>
            <a:pPr lvl="1">
              <a:spcBef>
                <a:spcPts val="1200"/>
              </a:spcBef>
            </a:pPr>
            <a:r>
              <a:rPr lang="en-US" dirty="0" smtClean="0"/>
              <a:t>Orphan detection </a:t>
            </a:r>
          </a:p>
          <a:p>
            <a:pPr lvl="2">
              <a:spcBef>
                <a:spcPts val="1200"/>
              </a:spcBef>
            </a:pPr>
            <a:r>
              <a:rPr lang="en-US" dirty="0" smtClean="0"/>
              <a:t>Reincarnation (client broadcasts new “epoch” when it comes up again) </a:t>
            </a:r>
          </a:p>
          <a:p>
            <a:pPr lvl="2">
              <a:spcBef>
                <a:spcPts val="1200"/>
              </a:spcBef>
            </a:pPr>
            <a:r>
              <a:rPr lang="en-US" dirty="0" smtClean="0"/>
              <a:t>Expiration (RPC has fixed amount of time T to do work)</a:t>
            </a:r>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Garbage Collection</a:t>
            </a:r>
            <a:endParaRPr lang="en-US" dirty="0"/>
          </a:p>
        </p:txBody>
      </p:sp>
      <p:sp>
        <p:nvSpPr>
          <p:cNvPr id="3" name="Content Placeholder 2"/>
          <p:cNvSpPr>
            <a:spLocks noGrp="1"/>
          </p:cNvSpPr>
          <p:nvPr>
            <p:ph idx="1"/>
          </p:nvPr>
        </p:nvSpPr>
        <p:spPr/>
        <p:txBody>
          <a:bodyPr>
            <a:normAutofit fontScale="85000" lnSpcReduction="20000"/>
          </a:bodyPr>
          <a:lstStyle/>
          <a:p>
            <a:pPr>
              <a:spcBef>
                <a:spcPts val="1200"/>
              </a:spcBef>
            </a:pPr>
            <a:r>
              <a:rPr lang="en-US" dirty="0" smtClean="0"/>
              <a:t>Java approach based on reference counting </a:t>
            </a:r>
          </a:p>
          <a:p>
            <a:pPr lvl="1">
              <a:spcBef>
                <a:spcPts val="1200"/>
              </a:spcBef>
            </a:pPr>
            <a:r>
              <a:rPr lang="en-US" dirty="0" smtClean="0"/>
              <a:t>Server maintains a list of clients that hold remote object references for its remote objects </a:t>
            </a:r>
          </a:p>
          <a:p>
            <a:pPr lvl="1">
              <a:spcBef>
                <a:spcPts val="1200"/>
              </a:spcBef>
            </a:pPr>
            <a:r>
              <a:rPr lang="en-US" dirty="0" smtClean="0"/>
              <a:t>When a client first retrieves a remote reference to an object, it makes an </a:t>
            </a:r>
            <a:r>
              <a:rPr lang="en-US" dirty="0" err="1" smtClean="0"/>
              <a:t>addRef</a:t>
            </a:r>
            <a:r>
              <a:rPr lang="en-US" dirty="0" smtClean="0"/>
              <a:t>() invocation to server before creating a proxy (client reference) </a:t>
            </a:r>
          </a:p>
          <a:p>
            <a:pPr lvl="1">
              <a:spcBef>
                <a:spcPts val="1200"/>
              </a:spcBef>
            </a:pPr>
            <a:r>
              <a:rPr lang="en-US" dirty="0" smtClean="0"/>
              <a:t>When a clients local garbage collector notices that a proxy is no longer reachable, it makes a </a:t>
            </a:r>
            <a:r>
              <a:rPr lang="en-US" dirty="0" err="1" smtClean="0"/>
              <a:t>removeRef</a:t>
            </a:r>
            <a:r>
              <a:rPr lang="en-US" dirty="0" smtClean="0"/>
              <a:t>() invocation to the server before deleting the proxy  </a:t>
            </a:r>
          </a:p>
          <a:p>
            <a:pPr lvl="1">
              <a:spcBef>
                <a:spcPts val="1200"/>
              </a:spcBef>
            </a:pPr>
            <a:r>
              <a:rPr lang="en-US" dirty="0" smtClean="0"/>
              <a:t>When the local garbage collector on the server notices that the list of client processes that have a remote reference to an object is empty (reference count is zero), it will delete the object</a:t>
            </a:r>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Distributed Binding</a:t>
            </a:r>
            <a:endParaRPr lang="en-US" dirty="0"/>
          </a:p>
        </p:txBody>
      </p:sp>
      <p:sp>
        <p:nvSpPr>
          <p:cNvPr id="3" name="Content Placeholder 2"/>
          <p:cNvSpPr>
            <a:spLocks noGrp="1"/>
          </p:cNvSpPr>
          <p:nvPr>
            <p:ph idx="1"/>
          </p:nvPr>
        </p:nvSpPr>
        <p:spPr/>
        <p:txBody>
          <a:bodyPr>
            <a:normAutofit/>
          </a:bodyPr>
          <a:lstStyle/>
          <a:p>
            <a:r>
              <a:rPr lang="en-US" dirty="0" smtClean="0"/>
              <a:t>Binding consists of two generic operations: </a:t>
            </a:r>
          </a:p>
          <a:p>
            <a:pPr lvl="1"/>
            <a:r>
              <a:rPr lang="en-US" dirty="0" smtClean="0"/>
              <a:t>Export (server):</a:t>
            </a:r>
            <a:endParaRPr lang="en-US" dirty="0" smtClean="0"/>
          </a:p>
          <a:p>
            <a:pPr lvl="2"/>
            <a:r>
              <a:rPr lang="en-US" dirty="0" smtClean="0"/>
              <a:t>INPUT: Naming context  and an object, </a:t>
            </a:r>
          </a:p>
          <a:p>
            <a:pPr lvl="2"/>
            <a:r>
              <a:rPr lang="en-US" dirty="0" smtClean="0"/>
              <a:t>OUTPUT: A name for the object in the context. </a:t>
            </a:r>
          </a:p>
          <a:p>
            <a:pPr lvl="1"/>
            <a:r>
              <a:rPr lang="en-US" dirty="0" smtClean="0"/>
              <a:t>Bind (client):</a:t>
            </a:r>
            <a:endParaRPr lang="en-US" dirty="0" smtClean="0"/>
          </a:p>
          <a:p>
            <a:pPr lvl="2"/>
            <a:r>
              <a:rPr lang="en-US" dirty="0" smtClean="0"/>
              <a:t>INPUT: Name of the object to be bound (object must have previously been exported). </a:t>
            </a:r>
          </a:p>
          <a:p>
            <a:pPr lvl="2"/>
            <a:r>
              <a:rPr lang="en-US" dirty="0" smtClean="0"/>
              <a:t>OUTPUT: A handle that allows the object to be accessed. </a:t>
            </a:r>
            <a:endParaRPr lang="en-US" dirty="0"/>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Binding in an ORB</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export: </a:t>
            </a:r>
          </a:p>
          <a:p>
            <a:pPr lvl="1"/>
            <a:r>
              <a:rPr lang="en-US" dirty="0" smtClean="0"/>
              <a:t>Servant object is created (directly or through a factory) </a:t>
            </a:r>
          </a:p>
          <a:p>
            <a:pPr lvl="1"/>
            <a:r>
              <a:rPr lang="en-US" dirty="0" smtClean="0"/>
              <a:t>Servant object is registered by the server (possibly using an adapter), thus providing a reference. </a:t>
            </a:r>
          </a:p>
          <a:p>
            <a:pPr lvl="1"/>
            <a:r>
              <a:rPr lang="en-US" dirty="0" smtClean="0"/>
              <a:t>This reference is then registered in a name service. </a:t>
            </a:r>
          </a:p>
          <a:p>
            <a:pPr lvl="1"/>
            <a:r>
              <a:rPr lang="en-US" dirty="0" smtClean="0"/>
              <a:t>Parts of the binding object (the skeleton and delegate instances ) are also created at this time</a:t>
            </a:r>
            <a:br>
              <a:rPr lang="en-US" dirty="0" smtClean="0"/>
            </a:br>
            <a:endParaRPr lang="en-US" dirty="0" smtClean="0"/>
          </a:p>
          <a:p>
            <a:r>
              <a:rPr lang="en-US" dirty="0" smtClean="0"/>
              <a:t>bind: </a:t>
            </a:r>
          </a:p>
          <a:p>
            <a:pPr lvl="1"/>
            <a:r>
              <a:rPr lang="en-US" dirty="0" smtClean="0"/>
              <a:t>The client retrieves a reference for the servant, either through the name service</a:t>
            </a:r>
          </a:p>
          <a:p>
            <a:pPr lvl="1"/>
            <a:r>
              <a:rPr lang="en-US" dirty="0" smtClean="0"/>
              <a:t>It uses this reference to generate an instance of the stub, and to set up the path from client to server by creating the end points of the communication path.</a:t>
            </a:r>
            <a:br>
              <a:rPr lang="en-US" dirty="0" smtClean="0"/>
            </a:br>
            <a:endParaRPr lang="en-US" dirty="0" smtClean="0"/>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Binding in an ORB</a:t>
            </a:r>
            <a:endParaRPr lang="en-US" dirty="0"/>
          </a:p>
        </p:txBody>
      </p:sp>
      <p:sp>
        <p:nvSpPr>
          <p:cNvPr id="3" name="Content Placeholder 2"/>
          <p:cNvSpPr>
            <a:spLocks noGrp="1"/>
          </p:cNvSpPr>
          <p:nvPr>
            <p:ph idx="1"/>
          </p:nvPr>
        </p:nvSpPr>
        <p:spPr/>
        <p:txBody>
          <a:bodyPr>
            <a:normAutofit/>
          </a:bodyPr>
          <a:lstStyle/>
          <a:p>
            <a:r>
              <a:rPr lang="en-US" dirty="0" smtClean="0"/>
              <a:t/>
            </a:r>
            <a:br>
              <a:rPr lang="en-US" dirty="0" smtClean="0"/>
            </a:br>
            <a:endParaRPr lang="en-US" dirty="0" smtClean="0"/>
          </a:p>
        </p:txBody>
      </p:sp>
      <p:pic>
        <p:nvPicPr>
          <p:cNvPr id="1026" name="Picture 2" descr="Chapters/DistObj/Figs/binding.gif"/>
          <p:cNvPicPr>
            <a:picLocks noChangeAspect="1" noChangeArrowheads="1"/>
          </p:cNvPicPr>
          <p:nvPr/>
        </p:nvPicPr>
        <p:blipFill>
          <a:blip r:embed="rId2" cstate="print"/>
          <a:srcRect/>
          <a:stretch>
            <a:fillRect/>
          </a:stretch>
        </p:blipFill>
        <p:spPr bwMode="auto">
          <a:xfrm>
            <a:off x="1143000" y="2209800"/>
            <a:ext cx="6848475" cy="3619500"/>
          </a:xfrm>
          <a:prstGeom prst="rect">
            <a:avLst/>
          </a:prstGeom>
          <a:noFill/>
        </p:spPr>
      </p:pic>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Java RMI</a:t>
            </a:r>
            <a:endParaRPr lang="en-US" dirty="0"/>
          </a:p>
        </p:txBody>
      </p:sp>
      <p:sp>
        <p:nvSpPr>
          <p:cNvPr id="3" name="Content Placeholder 2"/>
          <p:cNvSpPr>
            <a:spLocks noGrp="1"/>
          </p:cNvSpPr>
          <p:nvPr>
            <p:ph idx="1"/>
          </p:nvPr>
        </p:nvSpPr>
        <p:spPr/>
        <p:txBody>
          <a:bodyPr>
            <a:normAutofit/>
          </a:bodyPr>
          <a:lstStyle/>
          <a:p>
            <a:pPr>
              <a:spcBef>
                <a:spcPts val="1200"/>
              </a:spcBef>
            </a:pPr>
            <a:r>
              <a:rPr lang="en-US" dirty="0" smtClean="0"/>
              <a:t> A remote object system relies on a naming service. In Java RMI, this service is provided by a registry. The data that is registered is actually a reference for the remote object.</a:t>
            </a:r>
          </a:p>
          <a:p>
            <a:pPr>
              <a:spcBef>
                <a:spcPts val="1200"/>
              </a:spcBef>
            </a:pPr>
            <a:r>
              <a:rPr lang="en-US" dirty="0" smtClean="0"/>
              <a:t>The registry is accessible on both the client and server node through a local interface called </a:t>
            </a:r>
            <a:r>
              <a:rPr lang="en-US" i="1" dirty="0" smtClean="0"/>
              <a:t>Naming</a:t>
            </a:r>
            <a:r>
              <a:rPr lang="en-US" dirty="0" smtClean="0"/>
              <a:t>. </a:t>
            </a:r>
          </a:p>
          <a:p>
            <a:pPr>
              <a:spcBef>
                <a:spcPts val="1200"/>
              </a:spcBef>
            </a:pPr>
            <a:endParaRPr lang="en-US" dirty="0" smtClean="0"/>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Java RMI</a:t>
            </a:r>
            <a:endParaRPr lang="en-US" dirty="0"/>
          </a:p>
        </p:txBody>
      </p:sp>
      <p:sp>
        <p:nvSpPr>
          <p:cNvPr id="3" name="Content Placeholder 2"/>
          <p:cNvSpPr>
            <a:spLocks noGrp="1"/>
          </p:cNvSpPr>
          <p:nvPr>
            <p:ph idx="1"/>
          </p:nvPr>
        </p:nvSpPr>
        <p:spPr/>
        <p:txBody>
          <a:bodyPr>
            <a:normAutofit/>
          </a:bodyPr>
          <a:lstStyle/>
          <a:p>
            <a:pPr>
              <a:spcBef>
                <a:spcPts val="1200"/>
              </a:spcBef>
            </a:pPr>
            <a:r>
              <a:rPr lang="en-US" sz="1800" dirty="0" smtClean="0"/>
              <a:t>The symbolic names have the URL format of the form: </a:t>
            </a:r>
          </a:p>
          <a:p>
            <a:pPr lvl="1">
              <a:spcBef>
                <a:spcPts val="600"/>
              </a:spcBef>
            </a:pPr>
            <a:r>
              <a:rPr lang="en-US" sz="1400" b="1" dirty="0" smtClean="0"/>
              <a:t>//[host name][:</a:t>
            </a:r>
            <a:r>
              <a:rPr lang="en-US" sz="1400" b="1" dirty="0" err="1" smtClean="0"/>
              <a:t>portname</a:t>
            </a:r>
            <a:r>
              <a:rPr lang="en-US" sz="1400" b="1" dirty="0" smtClean="0"/>
              <a:t>]/local name . </a:t>
            </a:r>
          </a:p>
          <a:p>
            <a:pPr lvl="1">
              <a:spcBef>
                <a:spcPts val="600"/>
              </a:spcBef>
            </a:pPr>
            <a:r>
              <a:rPr lang="en-US" altLang="en-US" sz="1400" b="1" dirty="0" smtClean="0"/>
              <a:t>host </a:t>
            </a:r>
            <a:r>
              <a:rPr lang="en-US" altLang="en-US" sz="1400" b="1" dirty="0"/>
              <a:t>is the host (remote or local) where the registry is located, </a:t>
            </a:r>
            <a:endParaRPr lang="en-US" altLang="en-US" sz="1400" b="1" dirty="0" smtClean="0"/>
          </a:p>
          <a:p>
            <a:pPr lvl="1">
              <a:spcBef>
                <a:spcPts val="600"/>
              </a:spcBef>
            </a:pPr>
            <a:r>
              <a:rPr lang="en-US" altLang="en-US" sz="1400" b="1" dirty="0" smtClean="0"/>
              <a:t>port</a:t>
            </a:r>
            <a:r>
              <a:rPr lang="en-US" altLang="en-US" sz="1400" b="1" dirty="0"/>
              <a:t> is the port number on which the registry accepts calls, </a:t>
            </a:r>
            <a:endParaRPr lang="en-US" altLang="en-US" sz="1400" b="1" dirty="0" smtClean="0"/>
          </a:p>
          <a:p>
            <a:pPr lvl="1">
              <a:spcBef>
                <a:spcPts val="600"/>
              </a:spcBef>
            </a:pPr>
            <a:r>
              <a:rPr lang="en-US" altLang="en-US" sz="1400" b="1" dirty="0" smtClean="0"/>
              <a:t>name</a:t>
            </a:r>
            <a:r>
              <a:rPr lang="en-US" altLang="en-US" sz="1400" b="1" dirty="0"/>
              <a:t> is a simple string </a:t>
            </a:r>
            <a:r>
              <a:rPr lang="en-US" altLang="en-US" sz="1400" b="1" dirty="0" err="1"/>
              <a:t>uninterpreted</a:t>
            </a:r>
            <a:r>
              <a:rPr lang="en-US" altLang="en-US" sz="1400" b="1" dirty="0"/>
              <a:t> by the registry. </a:t>
            </a:r>
            <a:endParaRPr lang="en-US" altLang="en-US" sz="1400" b="1" dirty="0" smtClean="0"/>
          </a:p>
          <a:p>
            <a:pPr lvl="1">
              <a:spcBef>
                <a:spcPts val="600"/>
              </a:spcBef>
            </a:pPr>
            <a:r>
              <a:rPr lang="en-US" altLang="en-US" sz="1400" b="1" dirty="0" smtClean="0"/>
              <a:t>Both</a:t>
            </a:r>
            <a:r>
              <a:rPr lang="en-US" altLang="en-US" sz="1400" b="1" dirty="0"/>
              <a:t> host and port are optional. If host is omitted, the host defaults to the local host. If port is omitted, then the port defaults to 1099, the "well-known" port that RMI's registry, </a:t>
            </a:r>
            <a:r>
              <a:rPr lang="en-US" altLang="en-US" sz="1400" b="1" dirty="0" err="1"/>
              <a:t>rmiregistry</a:t>
            </a:r>
            <a:r>
              <a:rPr lang="en-US" altLang="en-US" sz="1400" b="1" dirty="0"/>
              <a:t>, uses </a:t>
            </a:r>
            <a:endParaRPr lang="en-US" sz="1400" b="1" dirty="0"/>
          </a:p>
          <a:p>
            <a:pPr>
              <a:spcBef>
                <a:spcPts val="1200"/>
              </a:spcBef>
            </a:pPr>
            <a:r>
              <a:rPr lang="en-US" sz="1800" dirty="0" smtClean="0"/>
              <a:t>A server registers references in the registry using bind and rebind and unregisters them using unbind. </a:t>
            </a:r>
          </a:p>
          <a:p>
            <a:pPr>
              <a:spcBef>
                <a:spcPts val="1200"/>
              </a:spcBef>
            </a:pPr>
            <a:r>
              <a:rPr lang="en-US" sz="1800" dirty="0" smtClean="0"/>
              <a:t>The client uses lookup to search the registry for a reference of a given name.  </a:t>
            </a:r>
          </a:p>
        </p:txBody>
      </p:sp>
      <p:pic>
        <p:nvPicPr>
          <p:cNvPr id="24578" name="Picture 2" descr="Chapters/DistObj/Figs/registry.gif"/>
          <p:cNvPicPr>
            <a:picLocks noChangeAspect="1" noChangeArrowheads="1"/>
          </p:cNvPicPr>
          <p:nvPr/>
        </p:nvPicPr>
        <p:blipFill>
          <a:blip r:embed="rId2" cstate="print"/>
          <a:srcRect/>
          <a:stretch>
            <a:fillRect/>
          </a:stretch>
        </p:blipFill>
        <p:spPr bwMode="auto">
          <a:xfrm>
            <a:off x="1562141" y="5269975"/>
            <a:ext cx="6437917" cy="1496068"/>
          </a:xfrm>
          <a:prstGeom prst="rect">
            <a:avLst/>
          </a:prstGeom>
          <a:noFill/>
        </p:spPr>
      </p:pic>
      <p:sp>
        <p:nvSpPr>
          <p:cNvPr id="4" name="TextBox 3"/>
          <p:cNvSpPr txBox="1"/>
          <p:nvPr/>
        </p:nvSpPr>
        <p:spPr>
          <a:xfrm>
            <a:off x="7908103" y="6214090"/>
            <a:ext cx="819455" cy="369332"/>
          </a:xfrm>
          <a:prstGeom prst="rect">
            <a:avLst/>
          </a:prstGeom>
          <a:noFill/>
        </p:spPr>
        <p:txBody>
          <a:bodyPr wrap="none" rtlCol="0">
            <a:spAutoFit/>
          </a:bodyPr>
          <a:lstStyle/>
          <a:p>
            <a:r>
              <a:rPr lang="en-US" dirty="0" smtClean="0"/>
              <a:t>Export</a:t>
            </a:r>
            <a:endParaRPr lang="en-US" dirty="0"/>
          </a:p>
        </p:txBody>
      </p:sp>
      <p:sp>
        <p:nvSpPr>
          <p:cNvPr id="5" name="TextBox 4"/>
          <p:cNvSpPr txBox="1"/>
          <p:nvPr/>
        </p:nvSpPr>
        <p:spPr>
          <a:xfrm>
            <a:off x="1447800" y="6367151"/>
            <a:ext cx="619080" cy="369332"/>
          </a:xfrm>
          <a:prstGeom prst="rect">
            <a:avLst/>
          </a:prstGeom>
          <a:noFill/>
        </p:spPr>
        <p:txBody>
          <a:bodyPr wrap="none" rtlCol="0">
            <a:spAutoFit/>
          </a:bodyPr>
          <a:lstStyle/>
          <a:p>
            <a:r>
              <a:rPr lang="en-US" dirty="0" smtClean="0"/>
              <a:t>Bind</a:t>
            </a:r>
            <a:endParaRPr lang="en-US" dirty="0"/>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Java RMI</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Stub and skeleton classes are generated from a remote interface description, using a stub generator (</a:t>
            </a:r>
            <a:r>
              <a:rPr lang="en-US" dirty="0" err="1" smtClean="0"/>
              <a:t>rmi</a:t>
            </a:r>
            <a:r>
              <a:rPr lang="en-US" dirty="0" smtClean="0"/>
              <a:t>)</a:t>
            </a:r>
          </a:p>
          <a:p>
            <a:endParaRPr lang="en-US" dirty="0" smtClean="0"/>
          </a:p>
          <a:p>
            <a:r>
              <a:rPr lang="en-US" dirty="0" smtClean="0"/>
              <a:t>Programming with remote objects is subject to a few rules:</a:t>
            </a:r>
          </a:p>
          <a:p>
            <a:pPr lvl="1"/>
            <a:r>
              <a:rPr lang="en-US" dirty="0" smtClean="0"/>
              <a:t>Remote interface is defined like an ordinary Java interface, except that it must extend the </a:t>
            </a:r>
            <a:r>
              <a:rPr lang="en-US" i="1" u="sng" dirty="0" err="1" smtClean="0"/>
              <a:t>java.rmi.Remote</a:t>
            </a:r>
            <a:r>
              <a:rPr lang="en-US" dirty="0" smtClean="0"/>
              <a:t> interface.</a:t>
            </a:r>
            <a:br>
              <a:rPr lang="en-US" dirty="0" smtClean="0"/>
            </a:br>
            <a:endParaRPr lang="en-US" dirty="0" smtClean="0"/>
          </a:p>
          <a:p>
            <a:pPr lvl="1"/>
            <a:r>
              <a:rPr lang="en-US" dirty="0" smtClean="0"/>
              <a:t>A call to a method of a remote object must throw the predefined exception</a:t>
            </a:r>
            <a:r>
              <a:rPr lang="en-US" i="1" u="sng" dirty="0" smtClean="0"/>
              <a:t> </a:t>
            </a:r>
            <a:r>
              <a:rPr lang="en-US" i="1" u="sng" dirty="0" err="1" smtClean="0"/>
              <a:t>java.rmi.RemoteException</a:t>
            </a:r>
            <a:r>
              <a:rPr lang="en-US" dirty="0" smtClean="0"/>
              <a:t>.</a:t>
            </a:r>
            <a:br>
              <a:rPr lang="en-US" dirty="0" smtClean="0"/>
            </a:br>
            <a:endParaRPr lang="en-US" dirty="0" smtClean="0"/>
          </a:p>
          <a:p>
            <a:pPr lvl="1"/>
            <a:r>
              <a:rPr lang="en-US" dirty="0" smtClean="0"/>
              <a:t>Any class implementing a remote object must create a stub and skeleton for each newly created instance; the stub is used as a reference for the object. </a:t>
            </a:r>
          </a:p>
          <a:p>
            <a:pPr lvl="2"/>
            <a:r>
              <a:rPr lang="en-US" dirty="0" smtClean="0"/>
              <a:t>This is usually done by making the class extend the predefined class </a:t>
            </a:r>
            <a:r>
              <a:rPr lang="en-US" i="1" u="sng" dirty="0" err="1" smtClean="0"/>
              <a:t>java.rmi.server.UnicastRemoteObject</a:t>
            </a:r>
            <a:r>
              <a:rPr lang="en-US" dirty="0" smtClean="0"/>
              <a:t>, provided by the RMI implementation. </a:t>
            </a:r>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Java RMI – (centralized)</a:t>
            </a:r>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685800" y="1828800"/>
            <a:ext cx="7750072" cy="2819400"/>
          </a:xfrm>
          <a:prstGeom prst="rect">
            <a:avLst/>
          </a:prstGeom>
          <a:noFill/>
          <a:ln w="9525">
            <a:noFill/>
            <a:miter lim="800000"/>
            <a:headEnd/>
            <a:tailEnd/>
          </a:ln>
        </p:spPr>
      </p:pic>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Middleware layers</a:t>
            </a:r>
            <a:endParaRPr lang="en-US" dirty="0"/>
          </a:p>
        </p:txBody>
      </p:sp>
      <p:sp>
        <p:nvSpPr>
          <p:cNvPr id="6" name="Rounded Rectangle 5"/>
          <p:cNvSpPr/>
          <p:nvPr/>
        </p:nvSpPr>
        <p:spPr>
          <a:xfrm>
            <a:off x="2057400" y="2209800"/>
            <a:ext cx="3124200" cy="762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Applications, services </a:t>
            </a:r>
            <a:endParaRPr lang="en-US" dirty="0"/>
          </a:p>
        </p:txBody>
      </p:sp>
      <p:sp>
        <p:nvSpPr>
          <p:cNvPr id="7" name="Rounded Rectangle 6"/>
          <p:cNvSpPr/>
          <p:nvPr/>
        </p:nvSpPr>
        <p:spPr>
          <a:xfrm>
            <a:off x="2057400" y="3124200"/>
            <a:ext cx="3124200" cy="762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RMI and RPC</a:t>
            </a:r>
            <a:endParaRPr lang="en-US" dirty="0"/>
          </a:p>
        </p:txBody>
      </p:sp>
      <p:sp>
        <p:nvSpPr>
          <p:cNvPr id="8" name="Rounded Rectangle 7"/>
          <p:cNvSpPr/>
          <p:nvPr/>
        </p:nvSpPr>
        <p:spPr>
          <a:xfrm>
            <a:off x="2057400" y="3962400"/>
            <a:ext cx="3124200" cy="1143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request-reply protocol marshalling and external data representation </a:t>
            </a:r>
            <a:endParaRPr lang="en-US" dirty="0"/>
          </a:p>
        </p:txBody>
      </p:sp>
      <p:sp>
        <p:nvSpPr>
          <p:cNvPr id="9" name="Rounded Rectangle 8"/>
          <p:cNvSpPr/>
          <p:nvPr/>
        </p:nvSpPr>
        <p:spPr>
          <a:xfrm>
            <a:off x="2057400" y="5257800"/>
            <a:ext cx="31242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UDP and TCP </a:t>
            </a:r>
            <a:endParaRPr lang="en-US" dirty="0"/>
          </a:p>
        </p:txBody>
      </p:sp>
      <p:sp>
        <p:nvSpPr>
          <p:cNvPr id="11" name="Right Brace 10"/>
          <p:cNvSpPr/>
          <p:nvPr/>
        </p:nvSpPr>
        <p:spPr>
          <a:xfrm>
            <a:off x="5715000" y="3124200"/>
            <a:ext cx="609600" cy="19812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TextBox 11"/>
          <p:cNvSpPr txBox="1"/>
          <p:nvPr/>
        </p:nvSpPr>
        <p:spPr>
          <a:xfrm>
            <a:off x="6400800" y="3962400"/>
            <a:ext cx="1922321" cy="369332"/>
          </a:xfrm>
          <a:prstGeom prst="rect">
            <a:avLst/>
          </a:prstGeom>
          <a:noFill/>
        </p:spPr>
        <p:txBody>
          <a:bodyPr wrap="none" rtlCol="0">
            <a:spAutoFit/>
          </a:bodyPr>
          <a:lstStyle/>
          <a:p>
            <a:r>
              <a:rPr lang="en-US" dirty="0" smtClean="0"/>
              <a:t>Middleware layers</a:t>
            </a:r>
            <a:endParaRPr lang="en-US" dirty="0"/>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Java RMI – Interface</a:t>
            </a:r>
            <a:endParaRPr lang="en-US" dirty="0"/>
          </a:p>
        </p:txBody>
      </p:sp>
      <p:pic>
        <p:nvPicPr>
          <p:cNvPr id="27650" name="Picture 2"/>
          <p:cNvPicPr>
            <a:picLocks noChangeAspect="1" noChangeArrowheads="1"/>
          </p:cNvPicPr>
          <p:nvPr/>
        </p:nvPicPr>
        <p:blipFill rotWithShape="1">
          <a:blip r:embed="rId2" cstate="print"/>
          <a:srcRect b="56818"/>
          <a:stretch/>
        </p:blipFill>
        <p:spPr bwMode="auto">
          <a:xfrm>
            <a:off x="457200" y="3352800"/>
            <a:ext cx="8552482" cy="1447800"/>
          </a:xfrm>
          <a:prstGeom prst="rect">
            <a:avLst/>
          </a:prstGeom>
          <a:noFill/>
          <a:ln w="9525">
            <a:noFill/>
            <a:miter lim="800000"/>
            <a:headEnd/>
            <a:tailEnd/>
          </a:ln>
        </p:spPr>
      </p:pic>
      <p:pic>
        <p:nvPicPr>
          <p:cNvPr id="9" name="Picture 4"/>
          <p:cNvPicPr>
            <a:picLocks noChangeAspect="1" noChangeArrowheads="1"/>
          </p:cNvPicPr>
          <p:nvPr/>
        </p:nvPicPr>
        <p:blipFill>
          <a:blip r:embed="rId3" cstate="print"/>
          <a:srcRect/>
          <a:stretch>
            <a:fillRect/>
          </a:stretch>
        </p:blipFill>
        <p:spPr bwMode="auto">
          <a:xfrm>
            <a:off x="762000" y="1676400"/>
            <a:ext cx="4679576" cy="914400"/>
          </a:xfrm>
          <a:prstGeom prst="rect">
            <a:avLst/>
          </a:prstGeom>
          <a:noFill/>
          <a:ln w="9525">
            <a:noFill/>
            <a:miter lim="800000"/>
            <a:headEnd/>
            <a:tailEnd/>
          </a:ln>
        </p:spPr>
      </p:pic>
      <p:sp>
        <p:nvSpPr>
          <p:cNvPr id="10" name="TextBox 9"/>
          <p:cNvSpPr txBox="1"/>
          <p:nvPr/>
        </p:nvSpPr>
        <p:spPr>
          <a:xfrm>
            <a:off x="5334000" y="1905000"/>
            <a:ext cx="2175596" cy="307777"/>
          </a:xfrm>
          <a:prstGeom prst="rect">
            <a:avLst/>
          </a:prstGeom>
          <a:noFill/>
        </p:spPr>
        <p:txBody>
          <a:bodyPr wrap="none" rtlCol="0">
            <a:spAutoFit/>
          </a:bodyPr>
          <a:lstStyle/>
          <a:p>
            <a:r>
              <a:rPr lang="en-US" sz="1400" dirty="0" smtClean="0">
                <a:solidFill>
                  <a:srgbClr val="FF0000"/>
                </a:solidFill>
              </a:rPr>
              <a:t>// extends  </a:t>
            </a:r>
            <a:r>
              <a:rPr lang="en-US" sz="1400" dirty="0" err="1" smtClean="0">
                <a:solidFill>
                  <a:srgbClr val="FF0000"/>
                </a:solidFill>
              </a:rPr>
              <a:t>java.rmi.remote</a:t>
            </a:r>
            <a:endParaRPr lang="en-US" sz="1400" dirty="0">
              <a:solidFill>
                <a:srgbClr val="FF0000"/>
              </a:solidFill>
            </a:endParaRPr>
          </a:p>
        </p:txBody>
      </p:sp>
      <p:sp>
        <p:nvSpPr>
          <p:cNvPr id="11" name="TextBox 10"/>
          <p:cNvSpPr txBox="1"/>
          <p:nvPr/>
        </p:nvSpPr>
        <p:spPr>
          <a:xfrm>
            <a:off x="1447800" y="2895600"/>
            <a:ext cx="6169562" cy="523220"/>
          </a:xfrm>
          <a:prstGeom prst="rect">
            <a:avLst/>
          </a:prstGeom>
          <a:noFill/>
        </p:spPr>
        <p:txBody>
          <a:bodyPr wrap="square" rtlCol="0">
            <a:spAutoFit/>
          </a:bodyPr>
          <a:lstStyle/>
          <a:p>
            <a:r>
              <a:rPr lang="en-US" sz="1400" dirty="0" smtClean="0">
                <a:solidFill>
                  <a:srgbClr val="FF0000"/>
                </a:solidFill>
              </a:rPr>
              <a:t>// extends the predefined class </a:t>
            </a:r>
            <a:r>
              <a:rPr lang="en-US" sz="1400" dirty="0" err="1" smtClean="0">
                <a:solidFill>
                  <a:srgbClr val="FF0000"/>
                </a:solidFill>
              </a:rPr>
              <a:t>java.rmi.server.UnicastRemoteObject</a:t>
            </a:r>
            <a:endParaRPr lang="en-US" sz="1400" dirty="0" smtClean="0">
              <a:solidFill>
                <a:srgbClr val="FF0000"/>
              </a:solidFill>
            </a:endParaRPr>
          </a:p>
          <a:p>
            <a:r>
              <a:rPr lang="en-US" sz="1400" dirty="0" smtClean="0">
                <a:solidFill>
                  <a:srgbClr val="FF0000"/>
                </a:solidFill>
              </a:rPr>
              <a:t>// object instantiated from this class is used to create stub and skeleton</a:t>
            </a:r>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Java RMI – Server</a:t>
            </a:r>
            <a:endParaRPr lang="en-US" dirty="0"/>
          </a:p>
        </p:txBody>
      </p:sp>
      <p:pic>
        <p:nvPicPr>
          <p:cNvPr id="27650" name="Picture 2"/>
          <p:cNvPicPr>
            <a:picLocks noChangeAspect="1" noChangeArrowheads="1"/>
          </p:cNvPicPr>
          <p:nvPr/>
        </p:nvPicPr>
        <p:blipFill rotWithShape="1">
          <a:blip r:embed="rId2" cstate="print"/>
          <a:srcRect t="43182"/>
          <a:stretch/>
        </p:blipFill>
        <p:spPr bwMode="auto">
          <a:xfrm>
            <a:off x="295759" y="2819400"/>
            <a:ext cx="8552482" cy="1905000"/>
          </a:xfrm>
          <a:prstGeom prst="rect">
            <a:avLst/>
          </a:prstGeom>
          <a:noFill/>
          <a:ln w="9525">
            <a:noFill/>
            <a:miter lim="800000"/>
            <a:headEnd/>
            <a:tailEnd/>
          </a:ln>
        </p:spPr>
      </p:pic>
      <p:sp>
        <p:nvSpPr>
          <p:cNvPr id="7" name="TextBox 6"/>
          <p:cNvSpPr txBox="1"/>
          <p:nvPr/>
        </p:nvSpPr>
        <p:spPr>
          <a:xfrm>
            <a:off x="1676400" y="1737878"/>
            <a:ext cx="4114800" cy="523220"/>
          </a:xfrm>
          <a:prstGeom prst="rect">
            <a:avLst/>
          </a:prstGeom>
          <a:noFill/>
        </p:spPr>
        <p:txBody>
          <a:bodyPr wrap="square" rtlCol="0">
            <a:spAutoFit/>
          </a:bodyPr>
          <a:lstStyle/>
          <a:p>
            <a:r>
              <a:rPr lang="en-US" sz="1400" dirty="0" smtClean="0">
                <a:solidFill>
                  <a:srgbClr val="FF0000"/>
                </a:solidFill>
              </a:rPr>
              <a:t>// The server creates the target object and registers it</a:t>
            </a:r>
          </a:p>
          <a:p>
            <a:r>
              <a:rPr lang="en-US" sz="1400" dirty="0" smtClean="0">
                <a:solidFill>
                  <a:srgbClr val="FF0000"/>
                </a:solidFill>
              </a:rPr>
              <a:t>//  under a symbolic name (rebind operation).</a:t>
            </a:r>
            <a:endParaRPr lang="en-US" sz="1400" dirty="0">
              <a:solidFill>
                <a:srgbClr val="FF0000"/>
              </a:solidFill>
            </a:endParaRPr>
          </a:p>
        </p:txBody>
      </p:sp>
      <p:sp>
        <p:nvSpPr>
          <p:cNvPr id="3" name="TextBox 2"/>
          <p:cNvSpPr txBox="1"/>
          <p:nvPr/>
        </p:nvSpPr>
        <p:spPr>
          <a:xfrm>
            <a:off x="1268530" y="4750806"/>
            <a:ext cx="6737742" cy="338554"/>
          </a:xfrm>
          <a:prstGeom prst="rect">
            <a:avLst/>
          </a:prstGeom>
          <a:noFill/>
        </p:spPr>
        <p:txBody>
          <a:bodyPr wrap="none" rtlCol="0">
            <a:spAutoFit/>
          </a:bodyPr>
          <a:lstStyle/>
          <a:p>
            <a:r>
              <a:rPr lang="en-US" sz="1600" dirty="0" smtClean="0">
                <a:solidFill>
                  <a:srgbClr val="FF0000"/>
                </a:solidFill>
              </a:rPr>
              <a:t>// Binds a </a:t>
            </a:r>
            <a:r>
              <a:rPr lang="en-US" sz="1600" dirty="0" err="1" smtClean="0">
                <a:solidFill>
                  <a:srgbClr val="FF0000"/>
                </a:solidFill>
              </a:rPr>
              <a:t>url</a:t>
            </a:r>
            <a:r>
              <a:rPr lang="en-US" sz="1600" dirty="0" smtClean="0">
                <a:solidFill>
                  <a:srgbClr val="FF0000"/>
                </a:solidFill>
              </a:rPr>
              <a:t>-formatted name (“</a:t>
            </a:r>
            <a:r>
              <a:rPr lang="en-US" sz="1600" dirty="0" err="1" smtClean="0">
                <a:solidFill>
                  <a:srgbClr val="FF0000"/>
                </a:solidFill>
              </a:rPr>
              <a:t>jrmi</a:t>
            </a:r>
            <a:r>
              <a:rPr lang="en-US" sz="1600" dirty="0" smtClean="0">
                <a:solidFill>
                  <a:srgbClr val="FF0000"/>
                </a:solidFill>
              </a:rPr>
              <a:t>://host/</a:t>
            </a:r>
            <a:r>
              <a:rPr lang="en-US" sz="1600" dirty="0" err="1" smtClean="0">
                <a:solidFill>
                  <a:srgbClr val="FF0000"/>
                </a:solidFill>
              </a:rPr>
              <a:t>objectname</a:t>
            </a:r>
            <a:r>
              <a:rPr lang="en-US" sz="1600" dirty="0" smtClean="0">
                <a:solidFill>
                  <a:srgbClr val="FF0000"/>
                </a:solidFill>
              </a:rPr>
              <a:t>”) to the remote object</a:t>
            </a:r>
            <a:endParaRPr lang="en-US" sz="1600" dirty="0">
              <a:solidFill>
                <a:srgbClr val="FF0000"/>
              </a:solidFill>
            </a:endParaRPr>
          </a:p>
        </p:txBody>
      </p:sp>
    </p:spTree>
    <p:extLst>
      <p:ext uri="{BB962C8B-B14F-4D97-AF65-F5344CB8AC3E}">
        <p14:creationId xmlns:p14="http://schemas.microsoft.com/office/powerpoint/2010/main" val="204327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Java RMI - Client</a:t>
            </a:r>
            <a:endParaRPr lang="en-US" dirty="0"/>
          </a:p>
        </p:txBody>
      </p:sp>
      <p:pic>
        <p:nvPicPr>
          <p:cNvPr id="27651" name="Picture 3"/>
          <p:cNvPicPr>
            <a:picLocks noChangeAspect="1" noChangeArrowheads="1"/>
          </p:cNvPicPr>
          <p:nvPr/>
        </p:nvPicPr>
        <p:blipFill>
          <a:blip r:embed="rId2" cstate="print"/>
          <a:srcRect/>
          <a:stretch>
            <a:fillRect/>
          </a:stretch>
        </p:blipFill>
        <p:spPr bwMode="auto">
          <a:xfrm>
            <a:off x="0" y="3657600"/>
            <a:ext cx="8821057" cy="990600"/>
          </a:xfrm>
          <a:prstGeom prst="rect">
            <a:avLst/>
          </a:prstGeom>
          <a:noFill/>
          <a:ln w="9525">
            <a:noFill/>
            <a:miter lim="800000"/>
            <a:headEnd/>
            <a:tailEnd/>
          </a:ln>
        </p:spPr>
      </p:pic>
      <p:sp>
        <p:nvSpPr>
          <p:cNvPr id="8" name="TextBox 7"/>
          <p:cNvSpPr txBox="1"/>
          <p:nvPr/>
        </p:nvSpPr>
        <p:spPr>
          <a:xfrm>
            <a:off x="1524000" y="2057400"/>
            <a:ext cx="6553200" cy="923330"/>
          </a:xfrm>
          <a:prstGeom prst="rect">
            <a:avLst/>
          </a:prstGeom>
          <a:noFill/>
        </p:spPr>
        <p:txBody>
          <a:bodyPr wrap="square" rtlCol="0">
            <a:spAutoFit/>
          </a:bodyPr>
          <a:lstStyle/>
          <a:p>
            <a:r>
              <a:rPr lang="en-US" dirty="0" smtClean="0">
                <a:solidFill>
                  <a:srgbClr val="FF0000"/>
                </a:solidFill>
              </a:rPr>
              <a:t>The client program looks up the symbolic name, and retrieves a stub for the target object, which allows it to perform the remote invocation. </a:t>
            </a:r>
            <a:endParaRPr lang="en-US" dirty="0">
              <a:solidFill>
                <a:srgbClr val="FF0000"/>
              </a:solidFill>
            </a:endParaRPr>
          </a:p>
        </p:txBody>
      </p:sp>
      <p:sp>
        <p:nvSpPr>
          <p:cNvPr id="9" name="TextBox 8"/>
          <p:cNvSpPr txBox="1"/>
          <p:nvPr/>
        </p:nvSpPr>
        <p:spPr>
          <a:xfrm>
            <a:off x="3505200" y="5181600"/>
            <a:ext cx="4724400" cy="1200329"/>
          </a:xfrm>
          <a:prstGeom prst="rect">
            <a:avLst/>
          </a:prstGeom>
          <a:noFill/>
        </p:spPr>
        <p:txBody>
          <a:bodyPr wrap="square" rtlCol="0">
            <a:spAutoFit/>
          </a:bodyPr>
          <a:lstStyle/>
          <a:p>
            <a:r>
              <a:rPr lang="en-US" dirty="0" smtClean="0">
                <a:solidFill>
                  <a:srgbClr val="FF0000"/>
                </a:solidFill>
              </a:rPr>
              <a:t>The client and server must agree on the symbolic name (how this agreement is achieved is not examined here).</a:t>
            </a:r>
          </a:p>
          <a:p>
            <a:endParaRPr lang="en-US" dirty="0"/>
          </a:p>
        </p:txBody>
      </p:sp>
      <p:sp>
        <p:nvSpPr>
          <p:cNvPr id="10" name="Oval Callout 9"/>
          <p:cNvSpPr/>
          <p:nvPr/>
        </p:nvSpPr>
        <p:spPr>
          <a:xfrm>
            <a:off x="990600" y="3276600"/>
            <a:ext cx="9906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stub</a:t>
            </a:r>
            <a:endParaRPr lang="en-US" dirty="0"/>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12" name="Rectangle 7"/>
          <p:cNvSpPr>
            <a:spLocks noGrp="1" noChangeArrowheads="1"/>
          </p:cNvSpPr>
          <p:nvPr>
            <p:ph idx="1"/>
          </p:nvPr>
        </p:nvSpPr>
        <p:spPr bwMode="auto">
          <a:xfrm>
            <a:off x="561130" y="2964614"/>
            <a:ext cx="802174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Arial Unicode MS" panose="020B0604020202020204" pitchFamily="34" charset="-128"/>
                <a:cs typeface="Arial" panose="020B0604020202020204" pitchFamily="34" charset="0"/>
              </a:rPr>
              <a:t>import </a:t>
            </a:r>
            <a:r>
              <a:rPr lang="en-US" altLang="en-US" sz="2800" b="1" dirty="0" err="1">
                <a:solidFill>
                  <a:srgbClr val="000000"/>
                </a:solidFill>
                <a:latin typeface="Arial Unicode MS" panose="020B0604020202020204" pitchFamily="34" charset="-128"/>
                <a:cs typeface="Arial" panose="020B0604020202020204" pitchFamily="34" charset="0"/>
              </a:rPr>
              <a:t>java.rmi</a:t>
            </a:r>
            <a:r>
              <a:rPr lang="en-US" altLang="en-US" sz="2800" b="1" dirty="0">
                <a:solidFill>
                  <a:srgbClr val="000000"/>
                </a:solidFill>
                <a:latin typeface="Arial Unicode MS" panose="020B0604020202020204" pitchFamily="34" charset="-128"/>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800" b="1" dirty="0">
              <a:solidFill>
                <a:srgbClr val="000000"/>
              </a:solidFill>
              <a:latin typeface="Arial Unicode MS" panose="020B0604020202020204" pitchFamily="34" charset="-128"/>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Arial Unicode MS" panose="020B0604020202020204" pitchFamily="34" charset="-128"/>
                <a:cs typeface="Arial" panose="020B0604020202020204" pitchFamily="34" charset="0"/>
              </a:rPr>
              <a:t> public interface Hello extends </a:t>
            </a:r>
            <a:r>
              <a:rPr lang="en-US" altLang="en-US" sz="2800" b="1" dirty="0" err="1">
                <a:solidFill>
                  <a:srgbClr val="000000"/>
                </a:solidFill>
                <a:latin typeface="Arial Unicode MS" panose="020B0604020202020204" pitchFamily="34" charset="-128"/>
                <a:cs typeface="Arial" panose="020B0604020202020204" pitchFamily="34" charset="0"/>
              </a:rPr>
              <a:t>java.rmi.Remote</a:t>
            </a:r>
            <a:r>
              <a:rPr lang="en-US" altLang="en-US" sz="2800" b="1" dirty="0">
                <a:solidFill>
                  <a:srgbClr val="000000"/>
                </a:solidFill>
                <a:latin typeface="Arial Unicode MS" panose="020B0604020202020204" pitchFamily="34" charset="-128"/>
                <a:cs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Arial Unicode MS" panose="020B0604020202020204" pitchFamily="34" charset="-128"/>
                <a:cs typeface="Arial" panose="020B0604020202020204" pitchFamily="34" charset="0"/>
              </a:rPr>
              <a:t>     String </a:t>
            </a:r>
            <a:r>
              <a:rPr lang="en-US" altLang="en-US" sz="2800" b="1" dirty="0" err="1">
                <a:solidFill>
                  <a:srgbClr val="000000"/>
                </a:solidFill>
                <a:latin typeface="Arial Unicode MS" panose="020B0604020202020204" pitchFamily="34" charset="-128"/>
                <a:cs typeface="Arial" panose="020B0604020202020204" pitchFamily="34" charset="0"/>
              </a:rPr>
              <a:t>sayHello</a:t>
            </a:r>
            <a:r>
              <a:rPr lang="en-US" altLang="en-US" sz="2800" b="1" dirty="0">
                <a:solidFill>
                  <a:srgbClr val="000000"/>
                </a:solidFill>
                <a:latin typeface="Arial Unicode MS" panose="020B0604020202020204" pitchFamily="34" charset="-128"/>
                <a:cs typeface="Arial" panose="020B0604020202020204" pitchFamily="34" charset="0"/>
              </a:rPr>
              <a:t>() throws </a:t>
            </a:r>
            <a:r>
              <a:rPr lang="en-US" altLang="en-US" sz="2800" b="1" dirty="0" err="1">
                <a:solidFill>
                  <a:srgbClr val="000000"/>
                </a:solidFill>
                <a:latin typeface="Arial Unicode MS" panose="020B0604020202020204" pitchFamily="34" charset="-128"/>
                <a:cs typeface="Arial" panose="020B0604020202020204" pitchFamily="34" charset="0"/>
              </a:rPr>
              <a:t>RemoteException</a:t>
            </a:r>
            <a:r>
              <a:rPr lang="en-US" altLang="en-US" sz="2800" b="1" dirty="0">
                <a:solidFill>
                  <a:srgbClr val="000000"/>
                </a:solidFill>
                <a:latin typeface="Arial Unicode MS" panose="020B0604020202020204" pitchFamily="34" charset="-128"/>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Arial Unicode MS" panose="020B0604020202020204" pitchFamily="34" charset="-128"/>
                <a:cs typeface="Arial" panose="020B0604020202020204" pitchFamily="34" charset="0"/>
              </a:rPr>
              <a:t>} </a:t>
            </a:r>
          </a:p>
        </p:txBody>
      </p:sp>
    </p:spTree>
    <p:extLst>
      <p:ext uri="{BB962C8B-B14F-4D97-AF65-F5344CB8AC3E}">
        <p14:creationId xmlns:p14="http://schemas.microsoft.com/office/powerpoint/2010/main" val="2389373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a:t>
            </a:r>
            <a:endParaRPr lang="en-US" dirty="0"/>
          </a:p>
        </p:txBody>
      </p:sp>
      <p:sp>
        <p:nvSpPr>
          <p:cNvPr id="4" name="Rectangle 1"/>
          <p:cNvSpPr>
            <a:spLocks noGrp="1" noChangeArrowheads="1"/>
          </p:cNvSpPr>
          <p:nvPr>
            <p:ph idx="1"/>
          </p:nvPr>
        </p:nvSpPr>
        <p:spPr bwMode="auto">
          <a:xfrm>
            <a:off x="1647162" y="1649544"/>
            <a:ext cx="5849678"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import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java.rmi.Naming</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400" b="0" i="0" u="none" strike="noStrike" cap="none" normalizeH="0" baseline="0" dirty="0" smtClean="0">
                <a:ln>
                  <a:noFill/>
                </a:ln>
                <a:solidFill>
                  <a:srgbClr val="000000"/>
                </a:solidFill>
                <a:effectLst/>
                <a:cs typeface="Arial" panose="020B0604020202020204" pitchFamily="34" charset="0"/>
              </a:rPr>
              <a:t> </a:t>
            </a:r>
            <a:r>
              <a:rPr kumimoji="0" lang="en-US" altLang="en-US" sz="1000" b="0" i="0" u="none" strike="noStrike" cap="none" normalizeH="0" baseline="0" dirty="0" smtClean="0">
                <a:ln>
                  <a:noFill/>
                </a:ln>
                <a:solidFill>
                  <a:schemeClr val="tx1"/>
                </a:solidFill>
                <a:effectLst/>
              </a:rPr>
              <a:t/>
            </a:r>
            <a:br>
              <a:rPr kumimoji="0" lang="en-US" altLang="en-US" sz="1000" b="0" i="0" u="none" strike="noStrike" cap="none" normalizeH="0" baseline="0" dirty="0" smtClean="0">
                <a:ln>
                  <a:noFill/>
                </a:ln>
                <a:solidFill>
                  <a:schemeClr val="tx1"/>
                </a:solidFill>
                <a:effectLst/>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import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java.rmi.RemoteException</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400" b="0" i="0" u="none" strike="noStrike" cap="none" normalizeH="0" baseline="0" dirty="0" smtClean="0">
                <a:ln>
                  <a:noFill/>
                </a:ln>
                <a:solidFill>
                  <a:srgbClr val="000000"/>
                </a:solidFill>
                <a:effectLst/>
                <a:cs typeface="Arial" panose="020B0604020202020204" pitchFamily="34" charset="0"/>
              </a:rPr>
              <a:t> </a:t>
            </a:r>
            <a:r>
              <a:rPr kumimoji="0" lang="en-US" altLang="en-US" sz="1000" b="0" i="0" u="none" strike="noStrike" cap="none" normalizeH="0" baseline="0" dirty="0" smtClean="0">
                <a:ln>
                  <a:noFill/>
                </a:ln>
                <a:solidFill>
                  <a:schemeClr val="tx1"/>
                </a:solidFill>
                <a:effectLst/>
              </a:rPr>
              <a:t/>
            </a:r>
            <a:br>
              <a:rPr kumimoji="0" lang="en-US" altLang="en-US" sz="1000" b="0" i="0" u="none" strike="noStrike" cap="none" normalizeH="0" baseline="0" dirty="0" smtClean="0">
                <a:ln>
                  <a:noFill/>
                </a:ln>
                <a:solidFill>
                  <a:schemeClr val="tx1"/>
                </a:solidFill>
                <a:effectLst/>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import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java.rmi.server.UnicastRemoteObject</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public class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HelloImpl</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extends </a:t>
            </a:r>
            <a:r>
              <a:rPr kumimoji="0" lang="en-US" altLang="en-US" sz="1400" b="1" i="0" u="none" strike="noStrike" cap="none" normalizeH="0" baseline="0" dirty="0" err="1" smtClean="0">
                <a:ln>
                  <a:noFill/>
                </a:ln>
                <a:solidFill>
                  <a:srgbClr val="FF0000"/>
                </a:solidFill>
                <a:effectLst/>
                <a:latin typeface="Arial Unicode MS" panose="020B0604020202020204" pitchFamily="34" charset="-128"/>
                <a:cs typeface="Arial" panose="020B0604020202020204" pitchFamily="34" charset="0"/>
              </a:rPr>
              <a:t>UnicastRemoteObject</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 implements Hello</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public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HelloImpl</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throws </a:t>
            </a:r>
            <a:r>
              <a:rPr kumimoji="0" lang="en-US" altLang="en-US" sz="1400" b="1" i="0" u="none" strike="noStrike" cap="none" normalizeH="0" baseline="0" dirty="0" err="1" smtClean="0">
                <a:ln>
                  <a:noFill/>
                </a:ln>
                <a:solidFill>
                  <a:srgbClr val="FF0000"/>
                </a:solidFill>
                <a:effectLst/>
                <a:latin typeface="Arial Unicode MS" panose="020B0604020202020204" pitchFamily="34" charset="-128"/>
                <a:cs typeface="Arial" panose="020B0604020202020204" pitchFamily="34" charset="0"/>
              </a:rPr>
              <a:t>RemoteException</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public String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sayHello</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 return "Hello world!"; }</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public static void main(String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args</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try</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err="1" smtClean="0">
                <a:ln>
                  <a:noFill/>
                </a:ln>
                <a:solidFill>
                  <a:srgbClr val="FF0000"/>
                </a:solidFill>
                <a:effectLst/>
                <a:latin typeface="Arial Unicode MS" panose="020B0604020202020204" pitchFamily="34" charset="-128"/>
                <a:cs typeface="Arial" panose="020B0604020202020204" pitchFamily="34" charset="0"/>
              </a:rPr>
              <a:t>HelloImpl</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err="1" smtClean="0">
                <a:ln>
                  <a:noFill/>
                </a:ln>
                <a:solidFill>
                  <a:srgbClr val="FF0000"/>
                </a:solidFill>
                <a:effectLst/>
                <a:latin typeface="Arial Unicode MS" panose="020B0604020202020204" pitchFamily="34" charset="-128"/>
                <a:cs typeface="Arial" panose="020B0604020202020204" pitchFamily="34" charset="0"/>
              </a:rPr>
              <a:t>obj</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 = new </a:t>
            </a:r>
            <a:r>
              <a:rPr kumimoji="0" lang="en-US" altLang="en-US" sz="1400" b="1" i="0" u="none" strike="noStrike" cap="none" normalizeH="0" baseline="0" dirty="0" err="1" smtClean="0">
                <a:ln>
                  <a:noFill/>
                </a:ln>
                <a:solidFill>
                  <a:srgbClr val="FF0000"/>
                </a:solidFill>
                <a:effectLst/>
                <a:latin typeface="Arial Unicode MS" panose="020B0604020202020204" pitchFamily="34" charset="-128"/>
                <a:cs typeface="Arial" panose="020B0604020202020204" pitchFamily="34" charset="0"/>
              </a:rPr>
              <a:t>HelloImpl</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 Bind this object instance to the name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HelloServer</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err="1" smtClean="0">
                <a:ln>
                  <a:noFill/>
                </a:ln>
                <a:solidFill>
                  <a:srgbClr val="FF0000"/>
                </a:solidFill>
                <a:effectLst/>
                <a:latin typeface="Arial Unicode MS" panose="020B0604020202020204" pitchFamily="34" charset="-128"/>
                <a:cs typeface="Arial" panose="020B0604020202020204" pitchFamily="34" charset="0"/>
              </a:rPr>
              <a:t>Naming.rebind</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a:t>
            </a:r>
            <a:r>
              <a:rPr kumimoji="0" lang="en-US" altLang="en-US" sz="1400" b="1" i="0" u="none" strike="noStrike" cap="none" normalizeH="0" baseline="0" dirty="0" err="1" smtClean="0">
                <a:ln>
                  <a:noFill/>
                </a:ln>
                <a:solidFill>
                  <a:srgbClr val="FF0000"/>
                </a:solidFill>
                <a:effectLst/>
                <a:latin typeface="Arial Unicode MS" panose="020B0604020202020204" pitchFamily="34" charset="-128"/>
                <a:cs typeface="Arial" panose="020B0604020202020204" pitchFamily="34" charset="0"/>
              </a:rPr>
              <a:t>HelloServer</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err="1" smtClean="0">
                <a:ln>
                  <a:noFill/>
                </a:ln>
                <a:solidFill>
                  <a:srgbClr val="FF0000"/>
                </a:solidFill>
                <a:effectLst/>
                <a:latin typeface="Arial Unicode MS" panose="020B0604020202020204" pitchFamily="34" charset="-128"/>
                <a:cs typeface="Arial" panose="020B0604020202020204" pitchFamily="34" charset="0"/>
              </a:rPr>
              <a:t>obj</a:t>
            </a:r>
            <a:r>
              <a:rPr kumimoji="0" lang="en-US" altLang="en-US" sz="14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rPr>
              <a:t>);</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catch (Exception e)</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System.out.println</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HelloImpl</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err: " +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e.getMessage</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e.printStackTrace</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0" i="0" u="none" strike="noStrike" cap="none" normalizeH="0" baseline="0" dirty="0" smtClean="0">
                <a:ln>
                  <a:noFill/>
                </a:ln>
                <a:solidFill>
                  <a:srgbClr val="000000"/>
                </a:solidFill>
                <a:effectLst/>
                <a:cs typeface="Arial" panose="020B0604020202020204" pitchFamily="34" charset="0"/>
              </a:rPr>
              <a:t> </a:t>
            </a:r>
            <a:br>
              <a:rPr kumimoji="0" lang="en-US" altLang="en-US" sz="1400" b="0" i="0" u="none" strike="noStrike" cap="none" normalizeH="0" baseline="0" dirty="0" smtClean="0">
                <a:ln>
                  <a:noFill/>
                </a:ln>
                <a:solidFill>
                  <a:srgbClr val="000000"/>
                </a:solidFill>
                <a:effectLst/>
                <a:cs typeface="Arial" panose="020B0604020202020204" pitchFamily="34" charset="0"/>
              </a:rPr>
            </a:b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1785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endParaRPr lang="en-US" dirty="0"/>
          </a:p>
        </p:txBody>
      </p:sp>
      <p:sp>
        <p:nvSpPr>
          <p:cNvPr id="6" name="Content Placeholder 5"/>
          <p:cNvSpPr>
            <a:spLocks noGrp="1"/>
          </p:cNvSpPr>
          <p:nvPr>
            <p:ph idx="1"/>
          </p:nvPr>
        </p:nvSpPr>
        <p:spPr/>
        <p:txBody>
          <a:bodyPr>
            <a:normAutofit fontScale="47500" lnSpcReduction="20000"/>
          </a:bodyPr>
          <a:lstStyle/>
          <a:p>
            <a:pPr marL="0" lvl="0" indent="0" eaLnBrk="0" fontAlgn="base" hangingPunct="0">
              <a:spcBef>
                <a:spcPct val="0"/>
              </a:spcBef>
              <a:spcAft>
                <a:spcPct val="0"/>
              </a:spcAft>
              <a:buClrTx/>
              <a:buSzTx/>
              <a:buNone/>
            </a:pPr>
            <a:r>
              <a:rPr lang="en-US" altLang="en-US" b="1" dirty="0">
                <a:solidFill>
                  <a:srgbClr val="000000"/>
                </a:solidFill>
                <a:latin typeface="Arial Unicode MS" panose="020B0604020202020204" pitchFamily="34" charset="-128"/>
                <a:cs typeface="Arial" panose="020B0604020202020204" pitchFamily="34" charset="0"/>
              </a:rPr>
              <a:t>import </a:t>
            </a:r>
            <a:r>
              <a:rPr lang="en-US" altLang="en-US" b="1" dirty="0" err="1">
                <a:solidFill>
                  <a:srgbClr val="000000"/>
                </a:solidFill>
                <a:latin typeface="Arial Unicode MS" panose="020B0604020202020204" pitchFamily="34" charset="-128"/>
                <a:cs typeface="Arial" panose="020B0604020202020204" pitchFamily="34" charset="0"/>
              </a:rPr>
              <a:t>java.rmi.RMISecurityManager</a:t>
            </a:r>
            <a:r>
              <a:rPr lang="en-US" altLang="en-US" b="1" dirty="0">
                <a:solidFill>
                  <a:srgbClr val="000000"/>
                </a:solidFill>
                <a:latin typeface="Arial Unicode MS" panose="020B0604020202020204" pitchFamily="34" charset="-128"/>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r>
              <a:rPr lang="en-US" altLang="en-US" sz="800" dirty="0"/>
              <a:t/>
            </a:r>
            <a:br>
              <a:rPr lang="en-US" altLang="en-US" sz="800" dirty="0"/>
            </a:br>
            <a:r>
              <a:rPr lang="en-US" altLang="en-US" b="1" dirty="0">
                <a:solidFill>
                  <a:srgbClr val="000000"/>
                </a:solidFill>
                <a:latin typeface="Arial Unicode MS" panose="020B0604020202020204" pitchFamily="34" charset="-128"/>
                <a:cs typeface="Arial" panose="020B0604020202020204" pitchFamily="34" charset="0"/>
              </a:rPr>
              <a:t>import </a:t>
            </a:r>
            <a:r>
              <a:rPr lang="en-US" altLang="en-US" b="1" dirty="0" err="1">
                <a:solidFill>
                  <a:srgbClr val="000000"/>
                </a:solidFill>
                <a:latin typeface="Arial Unicode MS" panose="020B0604020202020204" pitchFamily="34" charset="-128"/>
                <a:cs typeface="Arial" panose="020B0604020202020204" pitchFamily="34" charset="0"/>
              </a:rPr>
              <a:t>java.rmi.Naming</a:t>
            </a:r>
            <a:r>
              <a:rPr lang="en-US" altLang="en-US" b="1" dirty="0">
                <a:solidFill>
                  <a:srgbClr val="000000"/>
                </a:solidFill>
                <a:latin typeface="Arial Unicode MS" panose="020B0604020202020204" pitchFamily="34" charset="-128"/>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r>
              <a:rPr lang="en-US" altLang="en-US" sz="800" dirty="0"/>
              <a:t/>
            </a:r>
            <a:br>
              <a:rPr lang="en-US" altLang="en-US" sz="800" dirty="0"/>
            </a:br>
            <a:r>
              <a:rPr lang="en-US" altLang="en-US" b="1" dirty="0">
                <a:solidFill>
                  <a:srgbClr val="000000"/>
                </a:solidFill>
                <a:latin typeface="Arial Unicode MS" panose="020B0604020202020204" pitchFamily="34" charset="-128"/>
                <a:cs typeface="Arial" panose="020B0604020202020204" pitchFamily="34" charset="0"/>
              </a:rPr>
              <a:t>import </a:t>
            </a:r>
            <a:r>
              <a:rPr lang="en-US" altLang="en-US" b="1" dirty="0" err="1">
                <a:solidFill>
                  <a:srgbClr val="000000"/>
                </a:solidFill>
                <a:latin typeface="Arial Unicode MS" panose="020B0604020202020204" pitchFamily="34" charset="-128"/>
                <a:cs typeface="Arial" panose="020B0604020202020204" pitchFamily="34" charset="0"/>
              </a:rPr>
              <a:t>java.rmi.RemoteException</a:t>
            </a:r>
            <a:r>
              <a:rPr lang="en-US" altLang="en-US" b="1" dirty="0">
                <a:solidFill>
                  <a:srgbClr val="000000"/>
                </a:solidFill>
                <a:latin typeface="Arial Unicode MS" panose="020B0604020202020204" pitchFamily="34" charset="-128"/>
                <a:cs typeface="Arial" panose="020B0604020202020204" pitchFamily="34" charset="0"/>
              </a:rPr>
              <a:t>;</a:t>
            </a:r>
            <a:endParaRPr lang="en-US" altLang="en-US" sz="800" dirty="0"/>
          </a:p>
          <a:p>
            <a:pPr marL="0" lvl="0" indent="0" eaLnBrk="0" fontAlgn="base" hangingPunct="0">
              <a:spcBef>
                <a:spcPct val="0"/>
              </a:spcBef>
              <a:spcAft>
                <a:spcPct val="0"/>
              </a:spcAft>
              <a:buClrTx/>
              <a:buSzTx/>
              <a:buNone/>
            </a:pPr>
            <a:r>
              <a:rPr lang="en-US" altLang="en-US" b="1" dirty="0">
                <a:solidFill>
                  <a:srgbClr val="000000"/>
                </a:solidFill>
                <a:latin typeface="Arial Unicode MS" panose="020B0604020202020204" pitchFamily="34" charset="-128"/>
                <a:cs typeface="Arial" panose="020B0604020202020204" pitchFamily="34" charset="0"/>
              </a:rPr>
              <a:t>public class </a:t>
            </a:r>
            <a:r>
              <a:rPr lang="en-US" altLang="en-US" b="1" dirty="0" err="1">
                <a:solidFill>
                  <a:srgbClr val="000000"/>
                </a:solidFill>
                <a:latin typeface="Arial Unicode MS" panose="020B0604020202020204" pitchFamily="34" charset="-128"/>
                <a:cs typeface="Arial" panose="020B0604020202020204" pitchFamily="34" charset="0"/>
              </a:rPr>
              <a:t>HelloClient</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public static void main(String </a:t>
            </a:r>
            <a:r>
              <a:rPr lang="en-US" altLang="en-US" b="1" dirty="0" err="1">
                <a:solidFill>
                  <a:srgbClr val="000000"/>
                </a:solidFill>
                <a:latin typeface="Arial Unicode MS" panose="020B0604020202020204" pitchFamily="34" charset="-128"/>
                <a:cs typeface="Arial" panose="020B0604020202020204" pitchFamily="34" charset="0"/>
              </a:rPr>
              <a:t>arg</a:t>
            </a:r>
            <a:r>
              <a:rPr lang="en-US" altLang="en-US" b="1" dirty="0">
                <a:solidFill>
                  <a:srgbClr val="000000"/>
                </a:solidFill>
                <a:latin typeface="Arial Unicode MS" panose="020B0604020202020204" pitchFamily="34" charset="-128"/>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String message = "blank";</a:t>
            </a:r>
            <a:endParaRPr lang="en-US" altLang="en-US" sz="800" dirty="0"/>
          </a:p>
          <a:p>
            <a:pPr marL="0" lvl="0" indent="0" eaLnBrk="0" fontAlgn="base" hangingPunct="0">
              <a:spcBef>
                <a:spcPct val="0"/>
              </a:spcBef>
              <a:spcAft>
                <a:spcPct val="0"/>
              </a:spcAft>
              <a:buClrTx/>
              <a:buSzTx/>
              <a:buNone/>
            </a:pPr>
            <a:r>
              <a:rPr lang="en-US" altLang="en-US" b="1" dirty="0">
                <a:solidFill>
                  <a:srgbClr val="000000"/>
                </a:solidFill>
                <a:latin typeface="Arial Unicode MS" panose="020B0604020202020204" pitchFamily="34" charset="-128"/>
                <a:cs typeface="Arial" panose="020B0604020202020204" pitchFamily="34" charset="0"/>
              </a:rPr>
              <a:t>        // I download server's stubs ==&gt; must set a </a:t>
            </a:r>
            <a:r>
              <a:rPr lang="en-US" altLang="en-US" b="1" dirty="0" err="1">
                <a:solidFill>
                  <a:srgbClr val="000000"/>
                </a:solidFill>
                <a:latin typeface="Arial Unicode MS" panose="020B0604020202020204" pitchFamily="34" charset="-128"/>
                <a:cs typeface="Arial" panose="020B0604020202020204" pitchFamily="34" charset="0"/>
              </a:rPr>
              <a:t>SecurityManager</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FF0000"/>
                </a:solidFill>
                <a:latin typeface="Arial Unicode MS" panose="020B0604020202020204" pitchFamily="34" charset="-128"/>
                <a:cs typeface="Arial" panose="020B0604020202020204" pitchFamily="34" charset="0"/>
              </a:rPr>
              <a:t>        </a:t>
            </a:r>
            <a:r>
              <a:rPr lang="en-US" altLang="en-US" b="1" dirty="0" err="1">
                <a:solidFill>
                  <a:srgbClr val="FF0000"/>
                </a:solidFill>
                <a:latin typeface="Arial Unicode MS" panose="020B0604020202020204" pitchFamily="34" charset="-128"/>
                <a:cs typeface="Arial" panose="020B0604020202020204" pitchFamily="34" charset="0"/>
              </a:rPr>
              <a:t>System.setSecurityManager</a:t>
            </a:r>
            <a:r>
              <a:rPr lang="en-US" altLang="en-US" b="1" dirty="0">
                <a:solidFill>
                  <a:srgbClr val="FF0000"/>
                </a:solidFill>
                <a:latin typeface="Arial Unicode MS" panose="020B0604020202020204" pitchFamily="34" charset="-128"/>
                <a:cs typeface="Arial" panose="020B0604020202020204" pitchFamily="34" charset="0"/>
              </a:rPr>
              <a:t>(new </a:t>
            </a:r>
            <a:r>
              <a:rPr lang="en-US" altLang="en-US" b="1" dirty="0" err="1">
                <a:solidFill>
                  <a:srgbClr val="FF0000"/>
                </a:solidFill>
                <a:latin typeface="Arial Unicode MS" panose="020B0604020202020204" pitchFamily="34" charset="-128"/>
                <a:cs typeface="Arial" panose="020B0604020202020204" pitchFamily="34" charset="0"/>
              </a:rPr>
              <a:t>RMISecurityManager</a:t>
            </a:r>
            <a:r>
              <a:rPr lang="en-US" altLang="en-US" b="1" dirty="0">
                <a:solidFill>
                  <a:srgbClr val="FF0000"/>
                </a:solidFill>
                <a:latin typeface="Arial Unicode MS" panose="020B0604020202020204" pitchFamily="34" charset="-128"/>
                <a:cs typeface="Arial" panose="020B0604020202020204" pitchFamily="34" charset="0"/>
              </a:rPr>
              <a:t>());</a:t>
            </a:r>
            <a:endParaRPr lang="en-US" altLang="en-US" sz="800" dirty="0"/>
          </a:p>
          <a:p>
            <a:pPr marL="0" lvl="0" indent="0" eaLnBrk="0" fontAlgn="base" hangingPunct="0">
              <a:spcBef>
                <a:spcPct val="0"/>
              </a:spcBef>
              <a:spcAft>
                <a:spcPct val="0"/>
              </a:spcAft>
              <a:buClrTx/>
              <a:buSzTx/>
              <a:buNone/>
            </a:pPr>
            <a:r>
              <a:rPr lang="en-US" altLang="en-US" b="1" dirty="0">
                <a:solidFill>
                  <a:srgbClr val="000000"/>
                </a:solidFill>
                <a:latin typeface="Arial Unicode MS" panose="020B0604020202020204" pitchFamily="34" charset="-128"/>
                <a:cs typeface="Arial" panose="020B0604020202020204" pitchFamily="34" charset="0"/>
              </a:rPr>
              <a:t>        try</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Hello </a:t>
            </a:r>
            <a:r>
              <a:rPr lang="en-US" altLang="en-US" b="1" dirty="0" err="1">
                <a:solidFill>
                  <a:srgbClr val="FF0000"/>
                </a:solidFill>
                <a:latin typeface="Arial Unicode MS" panose="020B0604020202020204" pitchFamily="34" charset="-128"/>
                <a:cs typeface="Arial" panose="020B0604020202020204" pitchFamily="34" charset="0"/>
              </a:rPr>
              <a:t>obj</a:t>
            </a:r>
            <a:r>
              <a:rPr lang="en-US" altLang="en-US" b="1" dirty="0">
                <a:solidFill>
                  <a:srgbClr val="FF0000"/>
                </a:solidFill>
                <a:latin typeface="Arial Unicode MS" panose="020B0604020202020204" pitchFamily="34" charset="-128"/>
                <a:cs typeface="Arial" panose="020B0604020202020204" pitchFamily="34" charset="0"/>
              </a:rPr>
              <a:t> = (Hello) </a:t>
            </a:r>
            <a:r>
              <a:rPr lang="en-US" altLang="en-US" b="1" dirty="0" err="1">
                <a:solidFill>
                  <a:srgbClr val="FF0000"/>
                </a:solidFill>
                <a:latin typeface="Arial Unicode MS" panose="020B0604020202020204" pitchFamily="34" charset="-128"/>
                <a:cs typeface="Arial" panose="020B0604020202020204" pitchFamily="34" charset="0"/>
              </a:rPr>
              <a:t>Naming.lookup</a:t>
            </a:r>
            <a:r>
              <a:rPr lang="en-US" altLang="en-US" b="1" dirty="0">
                <a:solidFill>
                  <a:srgbClr val="000000"/>
                </a:solidFill>
                <a:latin typeface="Arial Unicode MS" panose="020B0604020202020204" pitchFamily="34" charset="-128"/>
                <a:cs typeface="Arial" panose="020B0604020202020204" pitchFamily="34" charset="0"/>
              </a:rPr>
              <a:t>( "//" +</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"lysander.cs.ucsb.edu" +</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b="1" dirty="0" err="1">
                <a:solidFill>
                  <a:srgbClr val="000000"/>
                </a:solidFill>
                <a:latin typeface="Arial Unicode MS" panose="020B0604020202020204" pitchFamily="34" charset="-128"/>
                <a:cs typeface="Arial" panose="020B0604020202020204" pitchFamily="34" charset="0"/>
              </a:rPr>
              <a:t>HelloServer</a:t>
            </a:r>
            <a:r>
              <a:rPr lang="en-US" altLang="en-US" b="1" dirty="0">
                <a:solidFill>
                  <a:srgbClr val="000000"/>
                </a:solidFill>
                <a:latin typeface="Arial Unicode MS" panose="020B0604020202020204" pitchFamily="34" charset="-128"/>
                <a:cs typeface="Arial" panose="020B0604020202020204" pitchFamily="34" charset="0"/>
              </a:rPr>
              <a:t>");         //</a:t>
            </a:r>
            <a:r>
              <a:rPr lang="en-US" altLang="en-US" b="1" dirty="0" err="1">
                <a:solidFill>
                  <a:srgbClr val="000000"/>
                </a:solidFill>
                <a:latin typeface="Arial Unicode MS" panose="020B0604020202020204" pitchFamily="34" charset="-128"/>
                <a:cs typeface="Arial" panose="020B0604020202020204" pitchFamily="34" charset="0"/>
              </a:rPr>
              <a:t>objectname</a:t>
            </a:r>
            <a:r>
              <a:rPr lang="en-US" altLang="en-US" b="1" dirty="0">
                <a:solidFill>
                  <a:srgbClr val="000000"/>
                </a:solidFill>
                <a:latin typeface="Arial Unicode MS" panose="020B0604020202020204" pitchFamily="34" charset="-128"/>
                <a:cs typeface="Arial" panose="020B0604020202020204" pitchFamily="34" charset="0"/>
              </a:rPr>
              <a:t> in registry</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b="1" dirty="0" err="1">
                <a:solidFill>
                  <a:srgbClr val="000000"/>
                </a:solidFill>
                <a:latin typeface="Arial Unicode MS" panose="020B0604020202020204" pitchFamily="34" charset="-128"/>
                <a:cs typeface="Arial" panose="020B0604020202020204" pitchFamily="34" charset="0"/>
              </a:rPr>
              <a:t>System.out.println</a:t>
            </a:r>
            <a:r>
              <a:rPr lang="en-US" altLang="en-US" b="1" dirty="0">
                <a:solidFill>
                  <a:srgbClr val="000000"/>
                </a:solidFill>
                <a:latin typeface="Arial Unicode MS" panose="020B0604020202020204" pitchFamily="34" charset="-128"/>
                <a:cs typeface="Arial" panose="020B0604020202020204" pitchFamily="34" charset="0"/>
              </a:rPr>
              <a:t>(</a:t>
            </a:r>
            <a:r>
              <a:rPr lang="en-US" altLang="en-US" b="1" dirty="0" err="1">
                <a:solidFill>
                  <a:srgbClr val="FF0000"/>
                </a:solidFill>
                <a:latin typeface="Arial Unicode MS" panose="020B0604020202020204" pitchFamily="34" charset="-128"/>
                <a:cs typeface="Arial" panose="020B0604020202020204" pitchFamily="34" charset="0"/>
              </a:rPr>
              <a:t>obj.sayHello</a:t>
            </a:r>
            <a:r>
              <a:rPr lang="en-US" altLang="en-US" b="1" dirty="0">
                <a:solidFill>
                  <a:srgbClr val="FF0000"/>
                </a:solidFill>
                <a:latin typeface="Arial Unicode MS" panose="020B0604020202020204" pitchFamily="34" charset="-128"/>
                <a:cs typeface="Arial" panose="020B0604020202020204" pitchFamily="34" charset="0"/>
              </a:rPr>
              <a:t>()</a:t>
            </a:r>
            <a:r>
              <a:rPr lang="en-US" altLang="en-US" b="1" dirty="0">
                <a:solidFill>
                  <a:srgbClr val="000000"/>
                </a:solidFill>
                <a:latin typeface="Arial Unicode MS" panose="020B0604020202020204" pitchFamily="34" charset="-128"/>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catch (Exception e)</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b="1" dirty="0" err="1">
                <a:solidFill>
                  <a:srgbClr val="000000"/>
                </a:solidFill>
                <a:latin typeface="Arial Unicode MS" panose="020B0604020202020204" pitchFamily="34" charset="-128"/>
                <a:cs typeface="Arial" panose="020B0604020202020204" pitchFamily="34" charset="0"/>
              </a:rPr>
              <a:t>System.out.println</a:t>
            </a:r>
            <a:r>
              <a:rPr lang="en-US" altLang="en-US" b="1" dirty="0">
                <a:solidFill>
                  <a:srgbClr val="000000"/>
                </a:solidFill>
                <a:latin typeface="Arial Unicode MS" panose="020B0604020202020204" pitchFamily="34" charset="-128"/>
                <a:cs typeface="Arial" panose="020B0604020202020204" pitchFamily="34" charset="0"/>
              </a:rPr>
              <a:t>("</a:t>
            </a:r>
            <a:r>
              <a:rPr lang="en-US" altLang="en-US" b="1" dirty="0" err="1">
                <a:solidFill>
                  <a:srgbClr val="000000"/>
                </a:solidFill>
                <a:latin typeface="Arial Unicode MS" panose="020B0604020202020204" pitchFamily="34" charset="-128"/>
                <a:cs typeface="Arial" panose="020B0604020202020204" pitchFamily="34" charset="0"/>
              </a:rPr>
              <a:t>HelloClient</a:t>
            </a:r>
            <a:r>
              <a:rPr lang="en-US" altLang="en-US" b="1" dirty="0">
                <a:solidFill>
                  <a:srgbClr val="000000"/>
                </a:solidFill>
                <a:latin typeface="Arial Unicode MS" panose="020B0604020202020204" pitchFamily="34" charset="-128"/>
                <a:cs typeface="Arial" panose="020B0604020202020204" pitchFamily="34" charset="0"/>
              </a:rPr>
              <a:t> exception: " + </a:t>
            </a:r>
            <a:r>
              <a:rPr lang="en-US" altLang="en-US" b="1" dirty="0" err="1">
                <a:solidFill>
                  <a:srgbClr val="000000"/>
                </a:solidFill>
                <a:latin typeface="Arial Unicode MS" panose="020B0604020202020204" pitchFamily="34" charset="-128"/>
                <a:cs typeface="Arial" panose="020B0604020202020204" pitchFamily="34" charset="0"/>
              </a:rPr>
              <a:t>e.getMessage</a:t>
            </a:r>
            <a:r>
              <a:rPr lang="en-US" altLang="en-US" b="1" dirty="0">
                <a:solidFill>
                  <a:srgbClr val="000000"/>
                </a:solidFill>
                <a:latin typeface="Arial Unicode MS" panose="020B0604020202020204" pitchFamily="34" charset="-128"/>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b="1" dirty="0" err="1">
                <a:solidFill>
                  <a:srgbClr val="000000"/>
                </a:solidFill>
                <a:latin typeface="Arial Unicode MS" panose="020B0604020202020204" pitchFamily="34" charset="-128"/>
                <a:cs typeface="Arial" panose="020B0604020202020204" pitchFamily="34" charset="0"/>
              </a:rPr>
              <a:t>e.printStackTrace</a:t>
            </a:r>
            <a:r>
              <a:rPr lang="en-US" altLang="en-US" b="1" dirty="0">
                <a:solidFill>
                  <a:srgbClr val="000000"/>
                </a:solidFill>
                <a:latin typeface="Arial Unicode MS" panose="020B0604020202020204" pitchFamily="34" charset="-128"/>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 </a:t>
            </a:r>
            <a:br>
              <a:rPr lang="en-US" altLang="en-US" dirty="0">
                <a:solidFill>
                  <a:srgbClr val="000000"/>
                </a:solidFill>
                <a:latin typeface="Arial" panose="020B0604020202020204" pitchFamily="34" charset="0"/>
                <a:cs typeface="Arial" panose="020B0604020202020204" pitchFamily="34" charset="0"/>
              </a:rPr>
            </a:br>
            <a:r>
              <a:rPr lang="en-US" altLang="en-US" b="1" dirty="0">
                <a:solidFill>
                  <a:srgbClr val="000000"/>
                </a:solidFill>
                <a:latin typeface="Arial Unicode MS" panose="020B0604020202020204" pitchFamily="34" charset="-128"/>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endParaRPr lang="en-US" altLang="en-US" sz="6000" dirty="0">
              <a:latin typeface="Arial" panose="020B0604020202020204" pitchFamily="34" charset="0"/>
            </a:endParaRPr>
          </a:p>
          <a:p>
            <a:pPr marL="118872" indent="0">
              <a:buNone/>
            </a:pPr>
            <a:endParaRPr lang="en-US" dirty="0"/>
          </a:p>
        </p:txBody>
      </p:sp>
      <p:sp>
        <p:nvSpPr>
          <p:cNvPr id="9" name="Rectangle 8"/>
          <p:cNvSpPr/>
          <p:nvPr/>
        </p:nvSpPr>
        <p:spPr>
          <a:xfrm>
            <a:off x="3886200" y="1905000"/>
            <a:ext cx="5340927" cy="1323439"/>
          </a:xfrm>
          <a:prstGeom prst="rect">
            <a:avLst/>
          </a:prstGeom>
        </p:spPr>
        <p:txBody>
          <a:bodyPr wrap="square">
            <a:spAutoFit/>
          </a:bodyPr>
          <a:lstStyle/>
          <a:p>
            <a:pPr lvl="0" eaLnBrk="0" fontAlgn="base" hangingPunct="0">
              <a:spcBef>
                <a:spcPct val="0"/>
              </a:spcBef>
              <a:spcAft>
                <a:spcPct val="0"/>
              </a:spcAft>
              <a:buFontTx/>
              <a:buChar char="•"/>
            </a:pPr>
            <a:r>
              <a:rPr lang="en-US" altLang="en-US" sz="1100" b="1" dirty="0" smtClean="0">
                <a:solidFill>
                  <a:srgbClr val="0070C0"/>
                </a:solidFill>
                <a:latin typeface="Arial" panose="020B0604020202020204" pitchFamily="34" charset="0"/>
                <a:cs typeface="Arial" panose="020B0604020202020204" pitchFamily="34" charset="0"/>
              </a:rPr>
              <a:t>  Set </a:t>
            </a:r>
            <a:r>
              <a:rPr lang="en-US" altLang="en-US" sz="1100" b="1" dirty="0">
                <a:solidFill>
                  <a:srgbClr val="0070C0"/>
                </a:solidFill>
                <a:latin typeface="Arial" panose="020B0604020202020204" pitchFamily="34" charset="0"/>
                <a:cs typeface="Arial" panose="020B0604020202020204" pitchFamily="34" charset="0"/>
              </a:rPr>
              <a:t>the security manager, so that the client can download the stub code</a:t>
            </a:r>
            <a:r>
              <a:rPr lang="en-US" altLang="en-US" sz="1100" b="1" dirty="0" smtClean="0">
                <a:solidFill>
                  <a:srgbClr val="0070C0"/>
                </a:solidFill>
                <a:latin typeface="Arial" panose="020B0604020202020204" pitchFamily="34" charset="0"/>
                <a:cs typeface="Arial" panose="020B0604020202020204" pitchFamily="34" charset="0"/>
              </a:rPr>
              <a:t>.</a:t>
            </a:r>
          </a:p>
          <a:p>
            <a:pPr lvl="0" eaLnBrk="0" fontAlgn="base" hangingPunct="0">
              <a:spcBef>
                <a:spcPct val="0"/>
              </a:spcBef>
              <a:spcAft>
                <a:spcPct val="0"/>
              </a:spcAft>
              <a:buFontTx/>
              <a:buChar char="•"/>
            </a:pPr>
            <a:r>
              <a:rPr lang="en-US" altLang="en-US" sz="1100" b="1" dirty="0" smtClean="0">
                <a:solidFill>
                  <a:srgbClr val="0070C0"/>
                </a:solidFill>
                <a:latin typeface="Arial" panose="020B0604020202020204" pitchFamily="34" charset="0"/>
                <a:cs typeface="Arial" panose="020B0604020202020204" pitchFamily="34" charset="0"/>
              </a:rPr>
              <a:t>  Get </a:t>
            </a:r>
            <a:r>
              <a:rPr lang="en-US" altLang="en-US" sz="1100" b="1" dirty="0">
                <a:solidFill>
                  <a:srgbClr val="0070C0"/>
                </a:solidFill>
                <a:latin typeface="Arial" panose="020B0604020202020204" pitchFamily="34" charset="0"/>
                <a:cs typeface="Arial" panose="020B0604020202020204" pitchFamily="34" charset="0"/>
              </a:rPr>
              <a:t>a reference to the remote object implementation (advertised as </a:t>
            </a:r>
            <a:r>
              <a:rPr lang="en-US" altLang="en-US" sz="1100" b="1" dirty="0" smtClean="0">
                <a:solidFill>
                  <a:srgbClr val="0070C0"/>
                </a:solidFill>
                <a:latin typeface="Arial" panose="020B0604020202020204" pitchFamily="34" charset="0"/>
                <a:cs typeface="Arial" panose="020B0604020202020204" pitchFamily="34" charset="0"/>
              </a:rPr>
              <a:t> </a:t>
            </a:r>
          </a:p>
          <a:p>
            <a:pPr lvl="0" eaLnBrk="0" fontAlgn="base" hangingPunct="0">
              <a:spcBef>
                <a:spcPct val="0"/>
              </a:spcBef>
              <a:spcAft>
                <a:spcPct val="0"/>
              </a:spcAft>
            </a:pPr>
            <a:r>
              <a:rPr lang="en-US" altLang="en-US" sz="1100" b="1" dirty="0">
                <a:solidFill>
                  <a:srgbClr val="0070C0"/>
                </a:solidFill>
                <a:latin typeface="Arial" panose="020B0604020202020204" pitchFamily="34" charset="0"/>
                <a:cs typeface="Arial" panose="020B0604020202020204" pitchFamily="34" charset="0"/>
              </a:rPr>
              <a:t> </a:t>
            </a:r>
            <a:r>
              <a:rPr lang="en-US" altLang="en-US" sz="1100" b="1" dirty="0" smtClean="0">
                <a:solidFill>
                  <a:srgbClr val="0070C0"/>
                </a:solidFill>
                <a:latin typeface="Arial" panose="020B0604020202020204" pitchFamily="34" charset="0"/>
                <a:cs typeface="Arial" panose="020B0604020202020204" pitchFamily="34" charset="0"/>
              </a:rPr>
              <a:t>  "</a:t>
            </a:r>
            <a:r>
              <a:rPr lang="en-US" altLang="en-US" sz="1100" b="1" dirty="0" err="1">
                <a:solidFill>
                  <a:srgbClr val="0070C0"/>
                </a:solidFill>
                <a:latin typeface="Arial" panose="020B0604020202020204" pitchFamily="34" charset="0"/>
                <a:cs typeface="Arial" panose="020B0604020202020204" pitchFamily="34" charset="0"/>
              </a:rPr>
              <a:t>HelloServer</a:t>
            </a:r>
            <a:r>
              <a:rPr lang="en-US" altLang="en-US" sz="1100" b="1" dirty="0">
                <a:solidFill>
                  <a:srgbClr val="0070C0"/>
                </a:solidFill>
                <a:latin typeface="Arial" panose="020B0604020202020204" pitchFamily="34" charset="0"/>
                <a:cs typeface="Arial" panose="020B0604020202020204" pitchFamily="34" charset="0"/>
              </a:rPr>
              <a:t>") from the server host's </a:t>
            </a:r>
            <a:r>
              <a:rPr lang="en-US" altLang="en-US" sz="1100" b="1" dirty="0" err="1">
                <a:solidFill>
                  <a:srgbClr val="0070C0"/>
                </a:solidFill>
                <a:latin typeface="Arial Unicode MS" panose="020B0604020202020204" pitchFamily="34" charset="-128"/>
                <a:cs typeface="Arial" panose="020B0604020202020204" pitchFamily="34" charset="0"/>
              </a:rPr>
              <a:t>rmiregistry</a:t>
            </a:r>
            <a:r>
              <a:rPr lang="en-US" altLang="en-US" sz="1100" b="1" dirty="0">
                <a:solidFill>
                  <a:srgbClr val="0070C0"/>
                </a:solidFill>
                <a:latin typeface="Arial Unicode MS" panose="020B0604020202020204" pitchFamily="34" charset="-128"/>
                <a:cs typeface="Arial" panose="020B0604020202020204" pitchFamily="34" charset="0"/>
              </a:rPr>
              <a:t>.</a:t>
            </a:r>
            <a:endParaRPr lang="en-US" altLang="en-US" sz="1100" b="1" dirty="0">
              <a:solidFill>
                <a:srgbClr val="0070C0"/>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sz="1100" b="1" dirty="0" smtClean="0">
                <a:solidFill>
                  <a:srgbClr val="0070C0"/>
                </a:solidFill>
                <a:latin typeface="Arial" panose="020B0604020202020204" pitchFamily="34" charset="0"/>
                <a:cs typeface="Arial" panose="020B0604020202020204" pitchFamily="34" charset="0"/>
              </a:rPr>
              <a:t>  Invoke </a:t>
            </a:r>
            <a:r>
              <a:rPr lang="en-US" altLang="en-US" sz="1100" b="1" dirty="0">
                <a:solidFill>
                  <a:srgbClr val="0070C0"/>
                </a:solidFill>
                <a:latin typeface="Arial" panose="020B0604020202020204" pitchFamily="34" charset="0"/>
                <a:cs typeface="Arial" panose="020B0604020202020204" pitchFamily="34" charset="0"/>
              </a:rPr>
              <a:t>the remote </a:t>
            </a:r>
            <a:r>
              <a:rPr lang="en-US" altLang="en-US" sz="1100" b="1" dirty="0" err="1">
                <a:solidFill>
                  <a:srgbClr val="0070C0"/>
                </a:solidFill>
                <a:latin typeface="Arial Unicode MS" panose="020B0604020202020204" pitchFamily="34" charset="-128"/>
                <a:cs typeface="Arial" panose="020B0604020202020204" pitchFamily="34" charset="0"/>
              </a:rPr>
              <a:t>sayHello</a:t>
            </a:r>
            <a:r>
              <a:rPr lang="en-US" altLang="en-US" sz="1100" b="1" dirty="0">
                <a:solidFill>
                  <a:srgbClr val="0070C0"/>
                </a:solidFill>
                <a:latin typeface="Arial" panose="020B0604020202020204" pitchFamily="34" charset="0"/>
                <a:cs typeface="Arial" panose="020B0604020202020204" pitchFamily="34" charset="0"/>
              </a:rPr>
              <a:t> method on the server's remote object</a:t>
            </a:r>
            <a:r>
              <a:rPr lang="en-US" altLang="en-US" sz="400" b="1" dirty="0">
                <a:solidFill>
                  <a:srgbClr val="0070C0"/>
                </a:solidFill>
              </a:rPr>
              <a:t> </a:t>
            </a:r>
            <a:endParaRPr lang="en-US" altLang="en-US" sz="2400" b="1" dirty="0">
              <a:solidFill>
                <a:srgbClr val="0070C0"/>
              </a:solidFill>
              <a:latin typeface="Arial" panose="020B0604020202020204" pitchFamily="34" charset="0"/>
            </a:endParaRPr>
          </a:p>
          <a:p>
            <a:pPr eaLnBrk="0" fontAlgn="base" hangingPunct="0">
              <a:spcBef>
                <a:spcPct val="0"/>
              </a:spcBef>
              <a:spcAft>
                <a:spcPct val="0"/>
              </a:spcAft>
              <a:buFontTx/>
              <a:buChar char="•"/>
            </a:pPr>
            <a:r>
              <a:rPr lang="en-US" altLang="en-US" sz="1100" b="1" dirty="0" smtClean="0">
                <a:solidFill>
                  <a:srgbClr val="0070C0"/>
                </a:solidFill>
                <a:latin typeface="Arial" panose="020B0604020202020204" pitchFamily="34" charset="0"/>
                <a:cs typeface="Arial" panose="020B0604020202020204" pitchFamily="34" charset="0"/>
              </a:rPr>
              <a:t>  </a:t>
            </a:r>
            <a:r>
              <a:rPr lang="en-US" altLang="en-US" sz="1100" b="1" i="1" dirty="0" smtClean="0">
                <a:solidFill>
                  <a:srgbClr val="0070C0"/>
                </a:solidFill>
                <a:latin typeface="Arial" panose="020B0604020202020204" pitchFamily="34" charset="0"/>
                <a:cs typeface="Arial" panose="020B0604020202020204" pitchFamily="34" charset="0"/>
              </a:rPr>
              <a:t>The </a:t>
            </a:r>
            <a:r>
              <a:rPr lang="en-US" altLang="en-US" sz="1100" b="1" i="1" dirty="0">
                <a:solidFill>
                  <a:srgbClr val="0070C0"/>
                </a:solidFill>
                <a:latin typeface="Arial" panose="020B0604020202020204" pitchFamily="34" charset="0"/>
                <a:cs typeface="Arial" panose="020B0604020202020204" pitchFamily="34" charset="0"/>
              </a:rPr>
              <a:t>constructed URL-string that is passed as a parameter to </a:t>
            </a:r>
            <a:endParaRPr lang="en-US" altLang="en-US" sz="1100" b="1" i="1" dirty="0" smtClean="0">
              <a:solidFill>
                <a:srgbClr val="0070C0"/>
              </a:solidFill>
              <a:latin typeface="Arial" panose="020B0604020202020204" pitchFamily="34" charset="0"/>
              <a:cs typeface="Arial" panose="020B0604020202020204" pitchFamily="34" charset="0"/>
            </a:endParaRPr>
          </a:p>
          <a:p>
            <a:pPr eaLnBrk="0" fontAlgn="base" hangingPunct="0">
              <a:spcBef>
                <a:spcPct val="0"/>
              </a:spcBef>
              <a:spcAft>
                <a:spcPct val="0"/>
              </a:spcAft>
            </a:pPr>
            <a:r>
              <a:rPr lang="en-US" altLang="en-US" sz="1100" b="1" i="1" dirty="0" smtClean="0">
                <a:solidFill>
                  <a:srgbClr val="0070C0"/>
                </a:solidFill>
                <a:latin typeface="Arial" panose="020B0604020202020204" pitchFamily="34" charset="0"/>
                <a:cs typeface="Arial" panose="020B0604020202020204" pitchFamily="34" charset="0"/>
              </a:rPr>
              <a:t>    the</a:t>
            </a:r>
            <a:r>
              <a:rPr lang="en-US" altLang="en-US" sz="1100" b="1" i="1" dirty="0">
                <a:solidFill>
                  <a:srgbClr val="0070C0"/>
                </a:solidFill>
                <a:latin typeface="Arial" panose="020B0604020202020204" pitchFamily="34" charset="0"/>
                <a:cs typeface="Arial" panose="020B0604020202020204" pitchFamily="34" charset="0"/>
              </a:rPr>
              <a:t> </a:t>
            </a:r>
            <a:r>
              <a:rPr lang="en-US" altLang="en-US" sz="1100" b="1" dirty="0" err="1">
                <a:solidFill>
                  <a:srgbClr val="0070C0"/>
                </a:solidFill>
                <a:latin typeface="Arial Unicode MS" panose="020B0604020202020204" pitchFamily="34" charset="-128"/>
              </a:rPr>
              <a:t>Naming.lookup</a:t>
            </a:r>
            <a:r>
              <a:rPr lang="en-US" altLang="en-US" sz="1100" b="1" i="1" dirty="0">
                <a:solidFill>
                  <a:srgbClr val="0070C0"/>
                </a:solidFill>
                <a:latin typeface="Arial" panose="020B0604020202020204" pitchFamily="34" charset="0"/>
                <a:cs typeface="Arial" panose="020B0604020202020204" pitchFamily="34" charset="0"/>
              </a:rPr>
              <a:t> method must include the server's hostname.</a:t>
            </a:r>
            <a:r>
              <a:rPr lang="en-US" altLang="en-US" sz="400" b="1" dirty="0">
                <a:solidFill>
                  <a:srgbClr val="0070C0"/>
                </a:solidFill>
              </a:rPr>
              <a:t> </a:t>
            </a:r>
            <a:endParaRPr lang="en-US" altLang="en-US" sz="2400" b="1" dirty="0">
              <a:solidFill>
                <a:srgbClr val="0070C0"/>
              </a:solidFill>
              <a:latin typeface="Arial" panose="020B0604020202020204" pitchFamily="34" charset="0"/>
            </a:endParaRPr>
          </a:p>
          <a:p>
            <a:pPr lvl="0" eaLnBrk="0" fontAlgn="base" hangingPunct="0">
              <a:spcBef>
                <a:spcPct val="0"/>
              </a:spcBef>
              <a:spcAft>
                <a:spcPct val="0"/>
              </a:spcAft>
              <a:buFontTx/>
              <a:buChar char="•"/>
            </a:pPr>
            <a:endParaRPr lang="en-US" altLang="en-US" sz="1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6676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Java RMI</a:t>
            </a:r>
            <a:endParaRPr lang="en-US" dirty="0"/>
          </a:p>
        </p:txBody>
      </p:sp>
      <p:sp>
        <p:nvSpPr>
          <p:cNvPr id="3" name="Content Placeholder 2"/>
          <p:cNvSpPr>
            <a:spLocks noGrp="1"/>
          </p:cNvSpPr>
          <p:nvPr>
            <p:ph idx="1"/>
          </p:nvPr>
        </p:nvSpPr>
        <p:spPr/>
        <p:txBody>
          <a:bodyPr>
            <a:normAutofit/>
          </a:bodyPr>
          <a:lstStyle/>
          <a:p>
            <a:pPr>
              <a:spcBef>
                <a:spcPts val="1200"/>
              </a:spcBef>
            </a:pPr>
            <a:r>
              <a:rPr lang="en-US" sz="1800" dirty="0" smtClean="0"/>
              <a:t> </a:t>
            </a:r>
          </a:p>
        </p:txBody>
      </p:sp>
      <p:pic>
        <p:nvPicPr>
          <p:cNvPr id="28674" name="Picture 2" descr="Chapters/DistObj/Figs/hello-global.gif"/>
          <p:cNvPicPr>
            <a:picLocks noChangeAspect="1" noChangeArrowheads="1"/>
          </p:cNvPicPr>
          <p:nvPr/>
        </p:nvPicPr>
        <p:blipFill>
          <a:blip r:embed="rId2" cstate="print"/>
          <a:srcRect/>
          <a:stretch>
            <a:fillRect/>
          </a:stretch>
        </p:blipFill>
        <p:spPr bwMode="auto">
          <a:xfrm>
            <a:off x="1447800" y="2286000"/>
            <a:ext cx="5867400" cy="3830670"/>
          </a:xfrm>
          <a:prstGeom prst="rect">
            <a:avLst/>
          </a:prstGeom>
          <a:noFill/>
        </p:spPr>
      </p:pic>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fontAlgn="auto">
              <a:spcAft>
                <a:spcPts val="0"/>
              </a:spcAft>
              <a:defRPr/>
            </a:pPr>
            <a:r>
              <a:rPr lang="en-US" smtClean="0">
                <a:solidFill>
                  <a:schemeClr val="accent1">
                    <a:satMod val="150000"/>
                  </a:schemeClr>
                </a:solidFill>
              </a:rPr>
              <a:t>Agent Technologies</a:t>
            </a:r>
          </a:p>
        </p:txBody>
      </p:sp>
      <p:sp>
        <p:nvSpPr>
          <p:cNvPr id="23555" name="Content Placeholder 2"/>
          <p:cNvSpPr>
            <a:spLocks noGrp="1"/>
          </p:cNvSpPr>
          <p:nvPr>
            <p:ph idx="1"/>
          </p:nvPr>
        </p:nvSpPr>
        <p:spPr/>
        <p:txBody>
          <a:bodyPr>
            <a:noAutofit/>
          </a:bodyPr>
          <a:lstStyle/>
          <a:p>
            <a:pPr>
              <a:spcBef>
                <a:spcPts val="1200"/>
              </a:spcBef>
            </a:pPr>
            <a:r>
              <a:rPr lang="en-US" sz="2800" dirty="0" smtClean="0"/>
              <a:t>Requirements for the next generation Telecom network:</a:t>
            </a:r>
          </a:p>
          <a:p>
            <a:pPr lvl="1">
              <a:spcBef>
                <a:spcPts val="1200"/>
              </a:spcBef>
            </a:pPr>
            <a:r>
              <a:rPr lang="en-US" sz="2000" dirty="0" smtClean="0"/>
              <a:t>Allow users to navigate through the massive content and service offerings</a:t>
            </a:r>
          </a:p>
          <a:p>
            <a:pPr lvl="1">
              <a:spcBef>
                <a:spcPts val="1200"/>
              </a:spcBef>
            </a:pPr>
            <a:r>
              <a:rPr lang="en-US" sz="2000" dirty="0" smtClean="0"/>
              <a:t>Allow for the potential of large bandwidth access to multimedia content and services</a:t>
            </a:r>
          </a:p>
          <a:p>
            <a:pPr lvl="1">
              <a:spcBef>
                <a:spcPts val="1200"/>
              </a:spcBef>
            </a:pPr>
            <a:r>
              <a:rPr lang="en-US" sz="2000" dirty="0" smtClean="0"/>
              <a:t>Allow for security mechanisms to be built in intelligent telecommunication infrastructures.</a:t>
            </a:r>
          </a:p>
          <a:p>
            <a:pPr lvl="1">
              <a:spcBef>
                <a:spcPts val="1200"/>
              </a:spcBef>
            </a:pPr>
            <a:r>
              <a:rPr lang="en-US" sz="2000" dirty="0" smtClean="0"/>
              <a:t>Allow for  scalability through self-organization and hand-over between different networks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fontAlgn="auto">
              <a:spcAft>
                <a:spcPts val="0"/>
              </a:spcAft>
              <a:defRPr/>
            </a:pPr>
            <a:r>
              <a:rPr lang="en-US" smtClean="0">
                <a:solidFill>
                  <a:schemeClr val="accent1">
                    <a:satMod val="150000"/>
                  </a:schemeClr>
                </a:solidFill>
              </a:rPr>
              <a:t>Agent Technologies</a:t>
            </a:r>
          </a:p>
        </p:txBody>
      </p:sp>
      <p:sp>
        <p:nvSpPr>
          <p:cNvPr id="24579" name="Content Placeholder 2"/>
          <p:cNvSpPr>
            <a:spLocks noGrp="1"/>
          </p:cNvSpPr>
          <p:nvPr>
            <p:ph idx="1"/>
          </p:nvPr>
        </p:nvSpPr>
        <p:spPr/>
        <p:txBody>
          <a:bodyPr>
            <a:normAutofit/>
          </a:bodyPr>
          <a:lstStyle/>
          <a:p>
            <a:pPr>
              <a:spcBef>
                <a:spcPts val="1200"/>
              </a:spcBef>
            </a:pPr>
            <a:r>
              <a:rPr lang="en-US" dirty="0" smtClean="0"/>
              <a:t>The promise of agent technology in telecommunications is to provide:</a:t>
            </a:r>
          </a:p>
          <a:p>
            <a:pPr lvl="1">
              <a:spcBef>
                <a:spcPts val="1200"/>
              </a:spcBef>
            </a:pPr>
            <a:r>
              <a:rPr lang="en-US" sz="2400" dirty="0" smtClean="0"/>
              <a:t>Enabling more intelligence in service provision to allow value-added services and negotiation of </a:t>
            </a:r>
            <a:r>
              <a:rPr lang="en-US" sz="2400" dirty="0" err="1" smtClean="0"/>
              <a:t>QoS</a:t>
            </a:r>
            <a:r>
              <a:rPr lang="en-US" sz="2400" dirty="0" smtClean="0"/>
              <a:t>;</a:t>
            </a:r>
          </a:p>
          <a:p>
            <a:pPr lvl="1">
              <a:spcBef>
                <a:spcPts val="1200"/>
              </a:spcBef>
            </a:pPr>
            <a:r>
              <a:rPr lang="en-US" sz="2400" dirty="0" smtClean="0"/>
              <a:t>Dealing with the enlarging amount of information and functions, and allow self-organizing networks.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fontAlgn="auto">
              <a:spcAft>
                <a:spcPts val="0"/>
              </a:spcAft>
              <a:defRPr/>
            </a:pPr>
            <a:r>
              <a:rPr lang="en-US" smtClean="0">
                <a:solidFill>
                  <a:schemeClr val="accent1">
                    <a:satMod val="150000"/>
                  </a:schemeClr>
                </a:solidFill>
              </a:rPr>
              <a:t>Agent Technologies</a:t>
            </a:r>
          </a:p>
        </p:txBody>
      </p:sp>
      <p:sp>
        <p:nvSpPr>
          <p:cNvPr id="26627" name="Content Placeholder 2"/>
          <p:cNvSpPr>
            <a:spLocks noGrp="1"/>
          </p:cNvSpPr>
          <p:nvPr>
            <p:ph idx="1"/>
          </p:nvPr>
        </p:nvSpPr>
        <p:spPr/>
        <p:txBody>
          <a:bodyPr/>
          <a:lstStyle/>
          <a:p>
            <a:pPr>
              <a:spcBef>
                <a:spcPts val="1200"/>
              </a:spcBef>
            </a:pPr>
            <a:r>
              <a:rPr lang="en-US" sz="2400" dirty="0" smtClean="0"/>
              <a:t>Examples:</a:t>
            </a:r>
          </a:p>
          <a:p>
            <a:pPr lvl="1">
              <a:spcBef>
                <a:spcPts val="1200"/>
              </a:spcBef>
            </a:pPr>
            <a:r>
              <a:rPr lang="en-US" sz="1800" dirty="0" smtClean="0"/>
              <a:t>Software agent at a newspaper website can learn about a user’s preferences by tracking the user's actions, and then custom tailor the news summaries that suit the needs of that user. </a:t>
            </a:r>
          </a:p>
          <a:p>
            <a:pPr lvl="1">
              <a:spcBef>
                <a:spcPts val="1200"/>
              </a:spcBef>
            </a:pPr>
            <a:r>
              <a:rPr lang="en-US" sz="1800" dirty="0" smtClean="0"/>
              <a:t>Agents technology is used also to automate ordering process according to pre-determined inventory levels </a:t>
            </a:r>
          </a:p>
          <a:p>
            <a:pPr lvl="1">
              <a:spcBef>
                <a:spcPts val="1200"/>
              </a:spcBef>
            </a:pPr>
            <a:r>
              <a:rPr lang="en-US" sz="1800" dirty="0" smtClean="0"/>
              <a:t>Agents technology is used to search for cheaper airline tickets on the internet </a:t>
            </a:r>
          </a:p>
          <a:p>
            <a:pPr lvl="1">
              <a:spcBef>
                <a:spcPts val="1200"/>
              </a:spcBef>
            </a:pPr>
            <a:r>
              <a:rPr lang="en-US" sz="1800" dirty="0" smtClean="0"/>
              <a:t>A bidding agent can monitor online exchange activity for the best time to buy a commodity or material, and then inform the person via phone, text message, or email</a:t>
            </a:r>
            <a:r>
              <a:rPr lang="en-US" sz="1600"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Distributed objects</a:t>
            </a:r>
            <a:endParaRPr lang="en-US" dirty="0"/>
          </a:p>
        </p:txBody>
      </p:sp>
      <p:sp>
        <p:nvSpPr>
          <p:cNvPr id="3" name="Content Placeholder 2"/>
          <p:cNvSpPr>
            <a:spLocks noGrp="1"/>
          </p:cNvSpPr>
          <p:nvPr>
            <p:ph idx="1"/>
          </p:nvPr>
        </p:nvSpPr>
        <p:spPr/>
        <p:txBody>
          <a:bodyPr>
            <a:normAutofit/>
          </a:bodyPr>
          <a:lstStyle/>
          <a:p>
            <a:endParaRPr lang="en-US" dirty="0" smtClean="0"/>
          </a:p>
        </p:txBody>
      </p:sp>
      <p:pic>
        <p:nvPicPr>
          <p:cNvPr id="1027" name="Picture 3"/>
          <p:cNvPicPr>
            <a:picLocks noChangeAspect="1" noChangeArrowheads="1"/>
          </p:cNvPicPr>
          <p:nvPr/>
        </p:nvPicPr>
        <p:blipFill>
          <a:blip r:embed="rId2" cstate="print"/>
          <a:srcRect/>
          <a:stretch>
            <a:fillRect/>
          </a:stretch>
        </p:blipFill>
        <p:spPr bwMode="auto">
          <a:xfrm>
            <a:off x="575906" y="1905000"/>
            <a:ext cx="7491769" cy="4352925"/>
          </a:xfrm>
          <a:prstGeom prst="rect">
            <a:avLst/>
          </a:prstGeom>
          <a:noFill/>
          <a:ln w="9525">
            <a:noFill/>
            <a:miter lim="800000"/>
            <a:headEnd/>
            <a:tailEnd/>
          </a:ln>
        </p:spPr>
      </p:pic>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fontAlgn="auto">
              <a:spcAft>
                <a:spcPts val="0"/>
              </a:spcAft>
              <a:defRPr/>
            </a:pPr>
            <a:r>
              <a:rPr lang="en-US" smtClean="0">
                <a:solidFill>
                  <a:schemeClr val="accent1">
                    <a:satMod val="150000"/>
                  </a:schemeClr>
                </a:solidFill>
              </a:rPr>
              <a:t>Agent Technologies</a:t>
            </a:r>
          </a:p>
        </p:txBody>
      </p:sp>
      <p:sp>
        <p:nvSpPr>
          <p:cNvPr id="25603" name="Content Placeholder 2"/>
          <p:cNvSpPr>
            <a:spLocks noGrp="1"/>
          </p:cNvSpPr>
          <p:nvPr>
            <p:ph idx="1"/>
          </p:nvPr>
        </p:nvSpPr>
        <p:spPr/>
        <p:txBody>
          <a:bodyPr/>
          <a:lstStyle/>
          <a:p>
            <a:r>
              <a:rPr lang="en-US" sz="2000" smtClean="0"/>
              <a:t>An intelligent agent is “</a:t>
            </a:r>
            <a:r>
              <a:rPr lang="en-US" sz="2000" i="1" smtClean="0"/>
              <a:t>a computer system, situated in some environment, that is capable of flexible, autonomous action in order to meet its design objectives.</a:t>
            </a:r>
          </a:p>
          <a:p>
            <a:r>
              <a:rPr lang="en-US" sz="2000" smtClean="0"/>
              <a:t>Computer programs that use AI technology to 'learn,' and automate certain procedures and processes. </a:t>
            </a:r>
          </a:p>
          <a:p>
            <a:endParaRPr lang="en-US" sz="2000" i="1" smtClean="0"/>
          </a:p>
          <a:p>
            <a:endParaRPr lang="en-US" sz="20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fontAlgn="auto">
              <a:spcAft>
                <a:spcPts val="0"/>
              </a:spcAft>
              <a:defRPr/>
            </a:pPr>
            <a:r>
              <a:rPr lang="en-US" smtClean="0">
                <a:solidFill>
                  <a:schemeClr val="accent1">
                    <a:satMod val="150000"/>
                  </a:schemeClr>
                </a:solidFill>
              </a:rPr>
              <a:t>Agent Technologies</a:t>
            </a:r>
          </a:p>
        </p:txBody>
      </p:sp>
      <p:sp>
        <p:nvSpPr>
          <p:cNvPr id="27651" name="Content Placeholder 2"/>
          <p:cNvSpPr>
            <a:spLocks noGrp="1"/>
          </p:cNvSpPr>
          <p:nvPr>
            <p:ph idx="1"/>
          </p:nvPr>
        </p:nvSpPr>
        <p:spPr/>
        <p:txBody>
          <a:bodyPr/>
          <a:lstStyle/>
          <a:p>
            <a:r>
              <a:rPr lang="en-US" sz="2800" dirty="0" smtClean="0"/>
              <a:t>Software agents are software components characterized by:</a:t>
            </a:r>
          </a:p>
          <a:p>
            <a:pPr lvl="1"/>
            <a:r>
              <a:rPr lang="en-US" sz="2000" dirty="0" smtClean="0"/>
              <a:t>Autonomy - to act on their own </a:t>
            </a:r>
          </a:p>
          <a:p>
            <a:pPr lvl="1"/>
            <a:r>
              <a:rPr lang="en-US" sz="2000" dirty="0" err="1" smtClean="0"/>
              <a:t>Reactiveness</a:t>
            </a:r>
            <a:r>
              <a:rPr lang="en-US" sz="2000" dirty="0" smtClean="0"/>
              <a:t> - to process external events </a:t>
            </a:r>
          </a:p>
          <a:p>
            <a:pPr lvl="1"/>
            <a:r>
              <a:rPr lang="en-US" sz="2000" dirty="0" err="1" smtClean="0"/>
              <a:t>Proactiveness</a:t>
            </a:r>
            <a:r>
              <a:rPr lang="en-US" sz="2000" dirty="0" smtClean="0"/>
              <a:t>  - to reach goals</a:t>
            </a:r>
          </a:p>
          <a:p>
            <a:pPr lvl="1"/>
            <a:r>
              <a:rPr lang="en-US" sz="2000" dirty="0" smtClean="0"/>
              <a:t>Cooperation - to efficiently and effectively solve tasks </a:t>
            </a:r>
          </a:p>
          <a:p>
            <a:pPr lvl="1"/>
            <a:r>
              <a:rPr lang="en-US" sz="2000" dirty="0" smtClean="0"/>
              <a:t>Adaptation - to learn by experience </a:t>
            </a:r>
          </a:p>
          <a:p>
            <a:pPr lvl="1"/>
            <a:r>
              <a:rPr lang="en-US" sz="2000" dirty="0" smtClean="0"/>
              <a:t>Mobility  - migration to new places</a:t>
            </a:r>
          </a:p>
          <a:p>
            <a:pPr>
              <a:buFont typeface="Wingdings" pitchFamily="-28" charset="2"/>
              <a:buNone/>
            </a:pPr>
            <a:endParaRPr lang="en-US" sz="2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Middleware Architecture with Patterns and Frameworks,  </a:t>
            </a:r>
            <a:r>
              <a:rPr lang="en-US" dirty="0" err="1" smtClean="0"/>
              <a:t>Sacha</a:t>
            </a:r>
            <a:r>
              <a:rPr lang="en-US" dirty="0" smtClean="0"/>
              <a:t> </a:t>
            </a:r>
            <a:r>
              <a:rPr lang="en-US" dirty="0" err="1" smtClean="0"/>
              <a:t>Krakowiak</a:t>
            </a:r>
            <a:endParaRPr lang="en-US" dirty="0" smtClean="0"/>
          </a:p>
          <a:p>
            <a:endParaRPr lang="en-US" dirty="0" smtClean="0"/>
          </a:p>
          <a:p>
            <a:r>
              <a:rPr lang="en-US" dirty="0" smtClean="0"/>
              <a:t>Designing Embedded Communications Software, by T. Sridhar, ISBN: 157820125x, CMP Books</a:t>
            </a:r>
          </a:p>
          <a:p>
            <a:endParaRPr lang="en-US" dirty="0" smtClean="0"/>
          </a:p>
          <a:p>
            <a:r>
              <a:rPr lang="en-US" dirty="0" smtClean="0"/>
              <a:t>IT Architectures and Middleware – 2</a:t>
            </a:r>
            <a:r>
              <a:rPr lang="en-US" baseline="30000" dirty="0" smtClean="0"/>
              <a:t>nd</a:t>
            </a:r>
            <a:r>
              <a:rPr lang="en-US" dirty="0" smtClean="0"/>
              <a:t>  edition. Chris Britton, Peter Bye. Addison-Wesley</a:t>
            </a:r>
          </a:p>
          <a:p>
            <a:pPr>
              <a:buNone/>
            </a:pPr>
            <a:endParaRPr lang="en-US" dirty="0" smtClean="0"/>
          </a:p>
          <a:p>
            <a:r>
              <a:rPr lang="en-US" dirty="0" err="1" smtClean="0"/>
              <a:t>Tanenbaum</a:t>
            </a:r>
            <a:r>
              <a:rPr lang="en-US" dirty="0" smtClean="0"/>
              <a:t> &amp; van Steen Distributed Systems: Principles and Paradigms, 2nd ed.  ISBN: 0-132-39227-5. </a:t>
            </a:r>
            <a:r>
              <a:rPr lang="en-US" dirty="0" smtClean="0">
                <a:hlinkClick r:id="rId2"/>
              </a:rPr>
              <a:t>[Schmidt et al. 2000]</a:t>
            </a:r>
            <a:r>
              <a:rPr lang="en-US" dirty="0" smtClean="0"/>
              <a:t>Schmidt, D. C., </a:t>
            </a:r>
            <a:r>
              <a:rPr lang="en-US" dirty="0" err="1" smtClean="0"/>
              <a:t>Stal</a:t>
            </a:r>
            <a:r>
              <a:rPr lang="en-US" dirty="0" smtClean="0"/>
              <a:t>, M., Rohnert, H., and </a:t>
            </a:r>
            <a:r>
              <a:rPr lang="en-US" dirty="0" err="1" smtClean="0"/>
              <a:t>Buschmann</a:t>
            </a:r>
            <a:r>
              <a:rPr lang="en-US" dirty="0" smtClean="0"/>
              <a:t>, F. (2000). </a:t>
            </a:r>
            <a:r>
              <a:rPr lang="en-US" i="1" dirty="0" smtClean="0"/>
              <a:t>Pattern-Oriented Software Architecture, Volume 2: Patterns for Concurrent and Networked Objects</a:t>
            </a:r>
            <a:r>
              <a:rPr lang="en-US" dirty="0" smtClean="0"/>
              <a:t>. John Wiley &amp; Sons. 666 pp.</a:t>
            </a:r>
          </a:p>
          <a:p>
            <a:endParaRPr lang="en-US" dirty="0" smtClean="0">
              <a:hlinkClick r:id="rId2"/>
            </a:endParaRPr>
          </a:p>
          <a:p>
            <a:r>
              <a:rPr lang="en-US" dirty="0" smtClean="0">
                <a:hlinkClick r:id="rId2"/>
              </a:rPr>
              <a:t>[Gamma et al. 1994]</a:t>
            </a:r>
            <a:r>
              <a:rPr lang="en-US" dirty="0" smtClean="0"/>
              <a:t>Gamma, E., Helm, R., Johnson, R., and </a:t>
            </a:r>
            <a:r>
              <a:rPr lang="en-US" dirty="0" err="1" smtClean="0"/>
              <a:t>Vlissides</a:t>
            </a:r>
            <a:r>
              <a:rPr lang="en-US" dirty="0" smtClean="0"/>
              <a:t>, J. (1994). </a:t>
            </a:r>
            <a:r>
              <a:rPr lang="en-US" i="1" dirty="0" smtClean="0"/>
              <a:t>Design Patterns: Elements of Reusable Object Oriented Software</a:t>
            </a:r>
            <a:r>
              <a:rPr lang="en-US" dirty="0" smtClean="0"/>
              <a:t>. Addison-Wesley. </a:t>
            </a:r>
          </a:p>
          <a:p>
            <a:endParaRPr lang="en-US" dirty="0" smtClean="0">
              <a:hlinkClick r:id="rId2"/>
            </a:endParaRPr>
          </a:p>
          <a:p>
            <a:r>
              <a:rPr lang="en-US" dirty="0" smtClean="0">
                <a:hlinkClick r:id="rId2"/>
              </a:rPr>
              <a:t>[</a:t>
            </a:r>
            <a:r>
              <a:rPr lang="en-US" dirty="0" err="1" smtClean="0">
                <a:hlinkClick r:id="rId2"/>
              </a:rPr>
              <a:t>Buschmann</a:t>
            </a:r>
            <a:r>
              <a:rPr lang="en-US" dirty="0" smtClean="0">
                <a:hlinkClick r:id="rId2"/>
              </a:rPr>
              <a:t> et al. 1995]</a:t>
            </a:r>
            <a:r>
              <a:rPr lang="en-US" dirty="0" err="1" smtClean="0"/>
              <a:t>Buschmann</a:t>
            </a:r>
            <a:r>
              <a:rPr lang="en-US" dirty="0" smtClean="0"/>
              <a:t>, F., </a:t>
            </a:r>
            <a:r>
              <a:rPr lang="en-US" dirty="0" err="1" smtClean="0"/>
              <a:t>Meunier</a:t>
            </a:r>
            <a:r>
              <a:rPr lang="en-US" dirty="0" smtClean="0"/>
              <a:t>, R., Rohnert, H., </a:t>
            </a:r>
            <a:r>
              <a:rPr lang="en-US" dirty="0" err="1" smtClean="0"/>
              <a:t>Sommerlad</a:t>
            </a:r>
            <a:r>
              <a:rPr lang="en-US" dirty="0" smtClean="0"/>
              <a:t>, P., and </a:t>
            </a:r>
            <a:r>
              <a:rPr lang="en-US" dirty="0" err="1" smtClean="0"/>
              <a:t>Stal</a:t>
            </a:r>
            <a:r>
              <a:rPr lang="en-US" dirty="0" smtClean="0"/>
              <a:t>, M. (1995). </a:t>
            </a:r>
            <a:r>
              <a:rPr lang="en-US" i="1" dirty="0" smtClean="0"/>
              <a:t>Pattern-Oriented Software Architecture, Volume 1: A System of Patterns</a:t>
            </a:r>
            <a:r>
              <a:rPr lang="en-US" dirty="0" smtClean="0"/>
              <a:t>. John Wiley &amp; Sons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Compile-time </a:t>
            </a:r>
            <a:r>
              <a:rPr lang="en-US" dirty="0" err="1" smtClean="0"/>
              <a:t>vs</a:t>
            </a:r>
            <a:r>
              <a:rPr lang="en-US" dirty="0" smtClean="0"/>
              <a:t> run-time objects</a:t>
            </a:r>
            <a:endParaRPr lang="en-US" dirty="0"/>
          </a:p>
        </p:txBody>
      </p:sp>
      <p:sp>
        <p:nvSpPr>
          <p:cNvPr id="3" name="Content Placeholder 2"/>
          <p:cNvSpPr>
            <a:spLocks noGrp="1"/>
          </p:cNvSpPr>
          <p:nvPr>
            <p:ph idx="1"/>
          </p:nvPr>
        </p:nvSpPr>
        <p:spPr/>
        <p:txBody>
          <a:bodyPr>
            <a:normAutofit lnSpcReduction="10000"/>
          </a:bodyPr>
          <a:lstStyle/>
          <a:p>
            <a:r>
              <a:rPr lang="en-US" dirty="0" smtClean="0"/>
              <a:t>Objects can be implemented in many different ways</a:t>
            </a:r>
          </a:p>
          <a:p>
            <a:pPr lvl="1"/>
            <a:r>
              <a:rPr lang="en-US" dirty="0" smtClean="0"/>
              <a:t>Compile-time objects- </a:t>
            </a:r>
            <a:r>
              <a:rPr lang="en-US" dirty="0"/>
              <a:t>I</a:t>
            </a:r>
            <a:r>
              <a:rPr lang="en-US" dirty="0" smtClean="0"/>
              <a:t>nstances of classes written in object-oriented languages like Java, C++ </a:t>
            </a:r>
          </a:p>
          <a:p>
            <a:pPr lvl="2"/>
            <a:r>
              <a:rPr lang="en-US" dirty="0"/>
              <a:t>Systems like Java RMI support compile-time </a:t>
            </a:r>
            <a:r>
              <a:rPr lang="en-US" dirty="0" smtClean="0"/>
              <a:t>objects</a:t>
            </a:r>
          </a:p>
          <a:p>
            <a:pPr lvl="2"/>
            <a:r>
              <a:rPr lang="en-US" dirty="0" smtClean="0"/>
              <a:t>Not </a:t>
            </a:r>
            <a:r>
              <a:rPr lang="en-US" dirty="0"/>
              <a:t>possible or difficult in language-independent RMI middleware such as CORBA</a:t>
            </a:r>
            <a:endParaRPr lang="en-US" dirty="0" smtClean="0"/>
          </a:p>
          <a:p>
            <a:pPr lvl="1"/>
            <a:r>
              <a:rPr lang="en-US" dirty="0" smtClean="0"/>
              <a:t>Run-time objects- Implementations </a:t>
            </a:r>
            <a:r>
              <a:rPr lang="en-US" dirty="0"/>
              <a:t>of object interfaces are registered at an object adapter, which acts as an intermediary between the client and object </a:t>
            </a:r>
            <a:r>
              <a:rPr lang="en-US" dirty="0" smtClean="0"/>
              <a:t>implementation</a:t>
            </a:r>
          </a:p>
          <a:p>
            <a:pPr lvl="1"/>
            <a:endParaRPr lang="en-US" dirty="0" smtClean="0"/>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Static </a:t>
            </a:r>
            <a:r>
              <a:rPr lang="en-US" dirty="0" err="1" smtClean="0"/>
              <a:t>vs</a:t>
            </a:r>
            <a:r>
              <a:rPr lang="en-US" dirty="0" smtClean="0"/>
              <a:t> dynamic RMI </a:t>
            </a:r>
            <a:endParaRPr lang="en-US" dirty="0"/>
          </a:p>
        </p:txBody>
      </p:sp>
      <p:sp>
        <p:nvSpPr>
          <p:cNvPr id="3" name="Content Placeholder 2"/>
          <p:cNvSpPr>
            <a:spLocks noGrp="1"/>
          </p:cNvSpPr>
          <p:nvPr>
            <p:ph idx="1"/>
          </p:nvPr>
        </p:nvSpPr>
        <p:spPr/>
        <p:txBody>
          <a:bodyPr>
            <a:normAutofit fontScale="77500" lnSpcReduction="20000"/>
          </a:bodyPr>
          <a:lstStyle/>
          <a:p>
            <a:r>
              <a:rPr lang="en-US" sz="3100" dirty="0" smtClean="0"/>
              <a:t>Static invocation</a:t>
            </a:r>
          </a:p>
          <a:p>
            <a:pPr lvl="1"/>
            <a:r>
              <a:rPr lang="en-US" dirty="0" smtClean="0"/>
              <a:t>Typical way for writing code that uses RMI (similar to the process for writing RPC )</a:t>
            </a:r>
          </a:p>
          <a:p>
            <a:pPr lvl="1"/>
            <a:r>
              <a:rPr lang="en-US" dirty="0" smtClean="0"/>
              <a:t>Declare the interface in IDL, compile the IDL file to generate client and server stubs, link them with client and server side code to generate the client and the server executables  </a:t>
            </a:r>
          </a:p>
          <a:p>
            <a:pPr lvl="1"/>
            <a:r>
              <a:rPr lang="en-US" dirty="0" smtClean="0"/>
              <a:t>Requires the object interface to be known when the client is being developed </a:t>
            </a:r>
          </a:p>
          <a:p>
            <a:r>
              <a:rPr lang="en-US" dirty="0" smtClean="0"/>
              <a:t>Dynamic invocation </a:t>
            </a:r>
          </a:p>
          <a:p>
            <a:pPr lvl="1"/>
            <a:r>
              <a:rPr lang="en-US" dirty="0" smtClean="0"/>
              <a:t>The method invocation is composed at run-time invoke(object, method, </a:t>
            </a:r>
            <a:r>
              <a:rPr lang="en-US" dirty="0" err="1" smtClean="0"/>
              <a:t>input_parameters</a:t>
            </a:r>
            <a:r>
              <a:rPr lang="en-US" dirty="0" smtClean="0"/>
              <a:t>, </a:t>
            </a:r>
            <a:r>
              <a:rPr lang="en-US" dirty="0" err="1" smtClean="0"/>
              <a:t>output_parameters</a:t>
            </a:r>
            <a:r>
              <a:rPr lang="en-US" dirty="0" smtClean="0"/>
              <a:t>) </a:t>
            </a:r>
          </a:p>
          <a:p>
            <a:pPr lvl="1"/>
            <a:r>
              <a:rPr lang="en-US" dirty="0" smtClean="0"/>
              <a:t>Useful for applications where object interfaces are discovered at run-time, e.g. object browser, batch processing systems for object invocations, “agents”</a:t>
            </a:r>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Issues for RMI</a:t>
            </a:r>
            <a:endParaRPr lang="en-US" dirty="0"/>
          </a:p>
        </p:txBody>
      </p:sp>
      <p:sp>
        <p:nvSpPr>
          <p:cNvPr id="3" name="Content Placeholder 2"/>
          <p:cNvSpPr>
            <a:spLocks noGrp="1"/>
          </p:cNvSpPr>
          <p:nvPr>
            <p:ph idx="1"/>
          </p:nvPr>
        </p:nvSpPr>
        <p:spPr/>
        <p:txBody>
          <a:bodyPr>
            <a:normAutofit fontScale="77500" lnSpcReduction="20000"/>
          </a:bodyPr>
          <a:lstStyle/>
          <a:p>
            <a:pPr>
              <a:spcBef>
                <a:spcPts val="1200"/>
              </a:spcBef>
            </a:pPr>
            <a:r>
              <a:rPr lang="en-US" dirty="0" smtClean="0"/>
              <a:t>Transparency </a:t>
            </a:r>
          </a:p>
          <a:p>
            <a:pPr lvl="1">
              <a:spcBef>
                <a:spcPts val="1200"/>
              </a:spcBef>
            </a:pPr>
            <a:r>
              <a:rPr lang="en-US" dirty="0" smtClean="0"/>
              <a:t>Should remote invocations be transparent to the programmer?</a:t>
            </a:r>
          </a:p>
          <a:p>
            <a:pPr lvl="1">
              <a:spcBef>
                <a:spcPts val="1200"/>
              </a:spcBef>
            </a:pPr>
            <a:r>
              <a:rPr lang="en-US" dirty="0" smtClean="0"/>
              <a:t>There are some differences between remote and local invocation: </a:t>
            </a:r>
          </a:p>
          <a:p>
            <a:pPr lvl="2">
              <a:spcBef>
                <a:spcPts val="1200"/>
              </a:spcBef>
            </a:pPr>
            <a:r>
              <a:rPr lang="en-US" dirty="0" smtClean="0"/>
              <a:t>Dealing with Partial failure, higher latency </a:t>
            </a:r>
          </a:p>
          <a:p>
            <a:pPr lvl="2">
              <a:spcBef>
                <a:spcPts val="1200"/>
              </a:spcBef>
            </a:pPr>
            <a:r>
              <a:rPr lang="en-US" dirty="0" smtClean="0"/>
              <a:t>Different semantics for remote objects, e.g. difficult to implement “cloning” in the same way for local and remote objects</a:t>
            </a:r>
          </a:p>
          <a:p>
            <a:pPr lvl="1">
              <a:spcBef>
                <a:spcPts val="1200"/>
              </a:spcBef>
            </a:pPr>
            <a:r>
              <a:rPr lang="en-US" dirty="0" smtClean="0"/>
              <a:t>Current consensus: remote invocations should be made transparent in the sense that syntax of a remote invocation is the same as the syntax of local invocation (access transparency) but programmers should be able to distinguish between remote and local objects by looking at their interfaces, e.g. in Java RMI, remote objects implement the Remote interface</a:t>
            </a:r>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failures</a:t>
            </a:r>
            <a:endParaRPr lang="en-US" dirty="0"/>
          </a:p>
        </p:txBody>
      </p:sp>
      <p:sp>
        <p:nvSpPr>
          <p:cNvPr id="3" name="Content Placeholder 2"/>
          <p:cNvSpPr>
            <a:spLocks noGrp="1"/>
          </p:cNvSpPr>
          <p:nvPr>
            <p:ph idx="1"/>
          </p:nvPr>
        </p:nvSpPr>
        <p:spPr/>
        <p:txBody>
          <a:bodyPr>
            <a:normAutofit fontScale="92500" lnSpcReduction="10000"/>
          </a:bodyPr>
          <a:lstStyle/>
          <a:p>
            <a:pPr>
              <a:spcBef>
                <a:spcPts val="1200"/>
              </a:spcBef>
            </a:pPr>
            <a:r>
              <a:rPr lang="en-US" sz="3500" dirty="0" smtClean="0"/>
              <a:t>Types of failure </a:t>
            </a:r>
          </a:p>
          <a:p>
            <a:pPr lvl="1">
              <a:spcBef>
                <a:spcPts val="1200"/>
              </a:spcBef>
            </a:pPr>
            <a:r>
              <a:rPr lang="en-US" sz="2600" dirty="0" smtClean="0"/>
              <a:t>Client unable to locate server </a:t>
            </a:r>
          </a:p>
          <a:p>
            <a:pPr lvl="1">
              <a:spcBef>
                <a:spcPts val="1200"/>
              </a:spcBef>
            </a:pPr>
            <a:r>
              <a:rPr lang="en-US" sz="2600" dirty="0" smtClean="0"/>
              <a:t>Request message lost </a:t>
            </a:r>
          </a:p>
          <a:p>
            <a:pPr lvl="1">
              <a:spcBef>
                <a:spcPts val="1200"/>
              </a:spcBef>
            </a:pPr>
            <a:r>
              <a:rPr lang="en-US" sz="2600" dirty="0" smtClean="0"/>
              <a:t>Reply message lost </a:t>
            </a:r>
          </a:p>
          <a:p>
            <a:pPr lvl="1">
              <a:spcBef>
                <a:spcPts val="1200"/>
              </a:spcBef>
            </a:pPr>
            <a:r>
              <a:rPr lang="en-US" sz="2600" dirty="0" smtClean="0"/>
              <a:t>Server crashes after receiving a request </a:t>
            </a:r>
          </a:p>
          <a:p>
            <a:pPr lvl="1">
              <a:spcBef>
                <a:spcPts val="1200"/>
              </a:spcBef>
            </a:pPr>
            <a:r>
              <a:rPr lang="en-US" sz="2600" dirty="0" smtClean="0"/>
              <a:t>Client crashes after sending a request</a:t>
            </a:r>
          </a:p>
          <a:p>
            <a:pPr>
              <a:spcBef>
                <a:spcPts val="1200"/>
              </a:spcBef>
            </a:pPr>
            <a:r>
              <a:rPr lang="en-US" sz="3500" dirty="0" smtClean="0"/>
              <a:t>Invocation semantics </a:t>
            </a:r>
          </a:p>
          <a:p>
            <a:pPr lvl="1">
              <a:spcBef>
                <a:spcPts val="1200"/>
              </a:spcBef>
            </a:pPr>
            <a:r>
              <a:rPr lang="en-US" sz="2600" dirty="0" smtClean="0"/>
              <a:t>Maybe (no retransmission) , At-least-once (Re-execute procedure), At-most-once (Retransmit Reply) </a:t>
            </a:r>
          </a:p>
          <a:p>
            <a:pPr lvl="1">
              <a:spcBef>
                <a:spcPts val="1200"/>
              </a:spcBef>
            </a:pPr>
            <a:endParaRPr lang="en-US" dirty="0" smtClean="0"/>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failures</a:t>
            </a:r>
          </a:p>
        </p:txBody>
      </p:sp>
      <p:graphicFrame>
        <p:nvGraphicFramePr>
          <p:cNvPr id="5" name="Table 4"/>
          <p:cNvGraphicFramePr>
            <a:graphicFrameLocks noGrp="1"/>
          </p:cNvGraphicFramePr>
          <p:nvPr>
            <p:extLst>
              <p:ext uri="{D42A27DB-BD31-4B8C-83A1-F6EECF244321}">
                <p14:modId xmlns:p14="http://schemas.microsoft.com/office/powerpoint/2010/main" val="3715296518"/>
              </p:ext>
            </p:extLst>
          </p:nvPr>
        </p:nvGraphicFramePr>
        <p:xfrm>
          <a:off x="762000" y="3048000"/>
          <a:ext cx="7620000" cy="1483360"/>
        </p:xfrm>
        <a:graphic>
          <a:graphicData uri="http://schemas.openxmlformats.org/drawingml/2006/table">
            <a:tbl>
              <a:tblPr firstRow="1" bandRow="1">
                <a:tableStyleId>{5C22544A-7EE6-4342-B048-85BDC9FD1C3A}</a:tableStyleId>
              </a:tblPr>
              <a:tblGrid>
                <a:gridCol w="1905000"/>
                <a:gridCol w="1905000"/>
                <a:gridCol w="1905000"/>
                <a:gridCol w="1905000"/>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Semantics</a:t>
                      </a:r>
                      <a:endParaRPr kumimoji="0" lang="en-US" altLang="en-US" sz="1000" b="0" i="0" u="none" strike="noStrike" cap="none" normalizeH="0" baseline="0" dirty="0" smtClean="0">
                        <a:ln>
                          <a:noFill/>
                        </a:ln>
                        <a:solidFill>
                          <a:srgbClr val="000000"/>
                        </a:solidFill>
                        <a:effectLst/>
                        <a:latin typeface="Arial Unicode MS" panose="020B0604020202020204" pitchFamily="34" charset="-128"/>
                      </a:endParaRP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request retransmission (RT)</a:t>
                      </a:r>
                      <a:endParaRPr kumimoji="0" lang="en-US" altLang="en-US" sz="1000" b="0" i="0" u="none" strike="noStrike" cap="none" normalizeH="0" baseline="0" dirty="0" smtClean="0">
                        <a:ln>
                          <a:noFill/>
                        </a:ln>
                        <a:solidFill>
                          <a:srgbClr val="000000"/>
                        </a:solidFill>
                        <a:effectLst/>
                        <a:latin typeface="Arial Unicode MS" panose="020B0604020202020204" pitchFamily="34" charset="-128"/>
                      </a:endParaRP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duplicate filtering (DF)</a:t>
                      </a:r>
                      <a:endParaRPr kumimoji="0" lang="en-US" altLang="en-US" sz="1000" b="0" i="0" u="none" strike="noStrike" cap="none" normalizeH="0" baseline="0" dirty="0" smtClean="0">
                        <a:ln>
                          <a:noFill/>
                        </a:ln>
                        <a:solidFill>
                          <a:srgbClr val="000000"/>
                        </a:solidFill>
                        <a:effectLst/>
                        <a:latin typeface="Arial Unicode MS" panose="020B0604020202020204" pitchFamily="34" charset="-128"/>
                      </a:endParaRP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retransmission of results (RR) </a:t>
                      </a:r>
                      <a:endParaRPr kumimoji="0" lang="en-US" altLang="en-US" sz="1000" b="0" i="0" u="none" strike="noStrike" cap="none" normalizeH="0" baseline="0" dirty="0" smtClean="0">
                        <a:ln>
                          <a:noFill/>
                        </a:ln>
                        <a:solidFill>
                          <a:srgbClr val="000000"/>
                        </a:solidFill>
                        <a:effectLst/>
                        <a:latin typeface="Arial Unicode MS" panose="020B0604020202020204" pitchFamily="34" charset="-128"/>
                      </a:endParaRPr>
                    </a:p>
                  </a:txBody>
                  <a:tcPr/>
                </a:tc>
              </a:tr>
              <a:tr h="370840">
                <a:tc>
                  <a:txBody>
                    <a:bodyPr/>
                    <a:lstStyle/>
                    <a:p>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Maybe</a:t>
                      </a:r>
                      <a:endParaRPr lang="en-US" dirty="0"/>
                    </a:p>
                  </a:txBody>
                  <a:tcPr/>
                </a:tc>
                <a:tc>
                  <a:txBody>
                    <a:bodyPr/>
                    <a:lstStyle/>
                    <a:p>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No</a:t>
                      </a:r>
                      <a:endParaRPr lang="en-US" dirty="0"/>
                    </a:p>
                  </a:txBody>
                  <a:tcPr/>
                </a:tc>
                <a:tc>
                  <a:txBody>
                    <a:bodyPr/>
                    <a:lstStyle/>
                    <a:p>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Not appl.</a:t>
                      </a:r>
                      <a:endParaRPr lang="en-US" dirty="0"/>
                    </a:p>
                  </a:txBody>
                  <a:tcPr/>
                </a:tc>
                <a:tc>
                  <a:txBody>
                    <a:bodyPr/>
                    <a:lstStyle/>
                    <a:p>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Not appl.</a:t>
                      </a:r>
                      <a:endParaRPr lang="en-US" dirty="0"/>
                    </a:p>
                  </a:txBody>
                  <a:tcPr/>
                </a:tc>
              </a:tr>
              <a:tr h="370840">
                <a:tc>
                  <a:txBody>
                    <a:bodyPr/>
                    <a:lstStyle/>
                    <a:p>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At-least-once</a:t>
                      </a:r>
                      <a:endParaRPr lang="en-US" dirty="0"/>
                    </a:p>
                  </a:txBody>
                  <a:tcPr/>
                </a:tc>
                <a:tc>
                  <a:txBody>
                    <a:bodyPr/>
                    <a:lstStyle/>
                    <a:p>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Yes</a:t>
                      </a:r>
                      <a:endParaRPr lang="en-US" dirty="0"/>
                    </a:p>
                  </a:txBody>
                  <a:tcPr/>
                </a:tc>
                <a:tc>
                  <a:txBody>
                    <a:bodyPr/>
                    <a:lstStyle/>
                    <a:p>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No</a:t>
                      </a:r>
                      <a:endParaRPr lang="en-US" dirty="0"/>
                    </a:p>
                  </a:txBody>
                  <a:tcPr/>
                </a:tc>
                <a:tc>
                  <a:txBody>
                    <a:bodyPr/>
                    <a:lstStyle/>
                    <a:p>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Re-execute procedure</a:t>
                      </a:r>
                      <a:endParaRPr lang="en-US" dirty="0"/>
                    </a:p>
                  </a:txBody>
                  <a:tcPr/>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At-most-once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Yes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Yes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Retransmit reply</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tc>
              </a:tr>
            </a:tbl>
          </a:graphicData>
        </a:graphic>
      </p:graphicFrame>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985122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failures</a:t>
            </a:r>
            <a:endParaRPr lang="en-US" dirty="0"/>
          </a:p>
        </p:txBody>
      </p:sp>
      <p:sp>
        <p:nvSpPr>
          <p:cNvPr id="3" name="Content Placeholder 2"/>
          <p:cNvSpPr>
            <a:spLocks noGrp="1"/>
          </p:cNvSpPr>
          <p:nvPr>
            <p:ph idx="1"/>
          </p:nvPr>
        </p:nvSpPr>
        <p:spPr/>
        <p:txBody>
          <a:bodyPr>
            <a:normAutofit fontScale="92500" lnSpcReduction="20000"/>
          </a:bodyPr>
          <a:lstStyle/>
          <a:p>
            <a:pPr>
              <a:spcBef>
                <a:spcPts val="1200"/>
              </a:spcBef>
            </a:pPr>
            <a:r>
              <a:rPr lang="en-US" sz="3600" dirty="0" smtClean="0"/>
              <a:t>Server crashes </a:t>
            </a:r>
          </a:p>
          <a:p>
            <a:pPr lvl="1">
              <a:spcBef>
                <a:spcPts val="1200"/>
              </a:spcBef>
            </a:pPr>
            <a:r>
              <a:rPr lang="en-US" dirty="0" smtClean="0"/>
              <a:t>At least once (keep trying till server comes up again) </a:t>
            </a:r>
          </a:p>
          <a:p>
            <a:pPr lvl="1">
              <a:spcBef>
                <a:spcPts val="1200"/>
              </a:spcBef>
            </a:pPr>
            <a:r>
              <a:rPr lang="en-US" dirty="0" smtClean="0"/>
              <a:t>At most once (return immediately) </a:t>
            </a:r>
          </a:p>
          <a:p>
            <a:pPr lvl="1">
              <a:spcBef>
                <a:spcPts val="1200"/>
              </a:spcBef>
            </a:pPr>
            <a:r>
              <a:rPr lang="en-US" dirty="0" smtClean="0"/>
              <a:t>Exactly once impossible to achieve </a:t>
            </a:r>
          </a:p>
          <a:p>
            <a:pPr>
              <a:spcBef>
                <a:spcPts val="1200"/>
              </a:spcBef>
            </a:pPr>
            <a:r>
              <a:rPr lang="en-US" sz="3600" dirty="0" smtClean="0"/>
              <a:t>RPC </a:t>
            </a:r>
          </a:p>
          <a:p>
            <a:pPr lvl="1">
              <a:spcBef>
                <a:spcPts val="1200"/>
              </a:spcBef>
            </a:pPr>
            <a:r>
              <a:rPr lang="en-US" dirty="0" smtClean="0"/>
              <a:t>At least once semantics on successful call and maybe semantics if unsuccessful call </a:t>
            </a:r>
          </a:p>
          <a:p>
            <a:pPr>
              <a:spcBef>
                <a:spcPts val="1200"/>
              </a:spcBef>
            </a:pPr>
            <a:r>
              <a:rPr lang="en-US" sz="3600" dirty="0" smtClean="0"/>
              <a:t>CORBA, Java RMI </a:t>
            </a:r>
          </a:p>
          <a:p>
            <a:pPr lvl="1">
              <a:spcBef>
                <a:spcPts val="1200"/>
              </a:spcBef>
            </a:pPr>
            <a:r>
              <a:rPr lang="en-US" dirty="0" smtClean="0"/>
              <a:t>At most once semantics </a:t>
            </a:r>
          </a:p>
        </p:txBody>
      </p:sp>
    </p:spTree>
    <p:extLst>
      <p:ext uri="{BB962C8B-B14F-4D97-AF65-F5344CB8AC3E}">
        <p14:creationId xmlns:p14="http://schemas.microsoft.com/office/powerpoint/2010/main" val="39481546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k4">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wk4</Template>
  <TotalTime>10113</TotalTime>
  <Words>1216</Words>
  <Application>Microsoft Office PowerPoint</Application>
  <PresentationFormat>On-screen Show (4:3)</PresentationFormat>
  <Paragraphs>203</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 Unicode MS</vt:lpstr>
      <vt:lpstr>Arial</vt:lpstr>
      <vt:lpstr>Calibri</vt:lpstr>
      <vt:lpstr>Corbel</vt:lpstr>
      <vt:lpstr>Wingdings</vt:lpstr>
      <vt:lpstr>Wingdings 2</vt:lpstr>
      <vt:lpstr>Wingdings 3</vt:lpstr>
      <vt:lpstr>wk4</vt:lpstr>
      <vt:lpstr> RMI (Remote Module Invocation) </vt:lpstr>
      <vt:lpstr>  Middleware layers</vt:lpstr>
      <vt:lpstr>  Distributed objects</vt:lpstr>
      <vt:lpstr>  Compile-time vs run-time objects</vt:lpstr>
      <vt:lpstr>  Static vs dynamic RMI </vt:lpstr>
      <vt:lpstr>Design Issues for RMI</vt:lpstr>
      <vt:lpstr>Handling failures</vt:lpstr>
      <vt:lpstr>Handling failures</vt:lpstr>
      <vt:lpstr>Handling failures</vt:lpstr>
      <vt:lpstr>Handling failures</vt:lpstr>
      <vt:lpstr>Handling failures</vt:lpstr>
      <vt:lpstr>Distributed Garbage Collection</vt:lpstr>
      <vt:lpstr> Distributed Binding</vt:lpstr>
      <vt:lpstr> Binding in an ORB</vt:lpstr>
      <vt:lpstr> Binding in an ORB</vt:lpstr>
      <vt:lpstr> Java RMI</vt:lpstr>
      <vt:lpstr> Java RMI</vt:lpstr>
      <vt:lpstr> Java RMI</vt:lpstr>
      <vt:lpstr> Java RMI – (centralized)</vt:lpstr>
      <vt:lpstr> Java RMI – Interface</vt:lpstr>
      <vt:lpstr> Java RMI – Server</vt:lpstr>
      <vt:lpstr> Java RMI - Client</vt:lpstr>
      <vt:lpstr>Interface</vt:lpstr>
      <vt:lpstr>Server</vt:lpstr>
      <vt:lpstr>Client</vt:lpstr>
      <vt:lpstr> Java RMI</vt:lpstr>
      <vt:lpstr>Agent Technologies</vt:lpstr>
      <vt:lpstr>Agent Technologies</vt:lpstr>
      <vt:lpstr>Agent Technologies</vt:lpstr>
      <vt:lpstr>Agent Technologies</vt:lpstr>
      <vt:lpstr>Agent Technologies</vt:lpstr>
      <vt:lpstr>References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Distributed objects </dc:title>
  <dc:creator>madjid</dc:creator>
  <cp:lastModifiedBy>M. Sam Mousavi</cp:lastModifiedBy>
  <cp:revision>74</cp:revision>
  <dcterms:created xsi:type="dcterms:W3CDTF">2012-10-29T02:15:51Z</dcterms:created>
  <dcterms:modified xsi:type="dcterms:W3CDTF">2015-11-19T18:33:17Z</dcterms:modified>
</cp:coreProperties>
</file>