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81" r:id="rId12"/>
    <p:sldId id="282" r:id="rId13"/>
    <p:sldId id="283" r:id="rId14"/>
    <p:sldId id="284" r:id="rId15"/>
    <p:sldId id="279" r:id="rId16"/>
    <p:sldId id="266" r:id="rId17"/>
    <p:sldId id="267" r:id="rId18"/>
    <p:sldId id="268" r:id="rId19"/>
    <p:sldId id="269" r:id="rId20"/>
    <p:sldId id="271" r:id="rId21"/>
    <p:sldId id="272" r:id="rId22"/>
    <p:sldId id="276" r:id="rId23"/>
    <p:sldId id="274" r:id="rId24"/>
    <p:sldId id="275" r:id="rId25"/>
    <p:sldId id="277" r:id="rId26"/>
    <p:sldId id="278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CPE 545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1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gap is a  mitigation to address execution of malicious code in stack-based buffer overflow, by </a:t>
            </a:r>
            <a:r>
              <a:rPr lang="en-US" u="sng" dirty="0" smtClean="0"/>
              <a:t>adding a random number to the base of stack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Stack will be located at different location with each execution of program. This changes the address of the attacker controlled buffer, preventing him from reliably jumping to his code.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6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Gap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3" t="29326" r="2945" b="21165"/>
          <a:stretch/>
        </p:blipFill>
        <p:spPr bwMode="auto">
          <a:xfrm>
            <a:off x="5181600" y="1447800"/>
            <a:ext cx="3187084" cy="332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4" t="29719" r="16727" b="18867"/>
          <a:stretch/>
        </p:blipFill>
        <p:spPr bwMode="auto">
          <a:xfrm>
            <a:off x="532525" y="1535837"/>
            <a:ext cx="3413157" cy="345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440776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0x08000000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5715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If the default stack base is 0x0800000 and the buffer address is at 0x07FFFDDo</a:t>
            </a:r>
          </a:p>
          <a:p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With stack gap 0f 0x100, the new stack base will be 0x07FFFF00 and buffer will begin at 0x07FFFCD0</a:t>
            </a:r>
            <a:endParaRPr lang="en-US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19731" y="38100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0x07FFFF00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6087" y="2286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07FFFDD0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73431" y="16764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07FFFCD0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966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Gap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3" t="29326" r="2945" b="21165"/>
          <a:stretch/>
        </p:blipFill>
        <p:spPr bwMode="auto">
          <a:xfrm>
            <a:off x="5181600" y="1447800"/>
            <a:ext cx="3187084" cy="332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4" t="29719" r="16727" b="18867"/>
          <a:stretch/>
        </p:blipFill>
        <p:spPr bwMode="auto">
          <a:xfrm>
            <a:off x="532525" y="1535837"/>
            <a:ext cx="3413157" cy="345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440776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0x08000000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5715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Can be circumvented by brute force approach, trying different offset until the attack succeeds</a:t>
            </a:r>
            <a:endParaRPr lang="en-US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19731" y="38100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0x07FFFF00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6087" y="2286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07FFFDD0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73431" y="16764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07FFFCD0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464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Canary is placed before the return address on the stack and is initialized with a known value</a:t>
            </a:r>
          </a:p>
          <a:p>
            <a:r>
              <a:rPr lang="en-US" dirty="0"/>
              <a:t>B</a:t>
            </a:r>
            <a:r>
              <a:rPr lang="en-US" dirty="0" smtClean="0"/>
              <a:t>efore jumping to address pointed to by returned address, the value of canary is compared to the known value.</a:t>
            </a:r>
          </a:p>
          <a:p>
            <a:r>
              <a:rPr lang="en-US" dirty="0" smtClean="0"/>
              <a:t>If the canary value is the same, the program continues execution from the saved return address. </a:t>
            </a:r>
          </a:p>
          <a:p>
            <a:r>
              <a:rPr lang="en-US" dirty="0" smtClean="0"/>
              <a:t>Otherwise, if the canary value is changed, this indicates the return address is overwritten and program aborts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5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257800" cy="46256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Terminator Canaries are composed of sequences of bytes that terminates writing to a buffer, e.g.  0x000a0dff (null, line feed, carriage return)</a:t>
            </a:r>
          </a:p>
          <a:p>
            <a:endParaRPr lang="en-US" sz="2000" dirty="0" smtClean="0"/>
          </a:p>
          <a:p>
            <a:r>
              <a:rPr lang="en-US" sz="2000" dirty="0" smtClean="0"/>
              <a:t>Random canaries are random sequence of bytes and harder to spoof.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6" t="31589" r="18899" b="21290"/>
          <a:stretch/>
        </p:blipFill>
        <p:spPr bwMode="auto">
          <a:xfrm>
            <a:off x="5867400" y="2750906"/>
            <a:ext cx="3096285" cy="31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22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that length fields match the amount of data provided</a:t>
            </a:r>
          </a:p>
          <a:p>
            <a:r>
              <a:rPr lang="en-US" dirty="0" smtClean="0"/>
              <a:t>Restrict text input to certain characters</a:t>
            </a:r>
          </a:p>
          <a:p>
            <a:r>
              <a:rPr lang="en-US" dirty="0" smtClean="0"/>
              <a:t>Restrict numeric data to acceptable range</a:t>
            </a:r>
          </a:p>
          <a:p>
            <a:r>
              <a:rPr lang="en-US" dirty="0" smtClean="0"/>
              <a:t>Verify conformance to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4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pointers</a:t>
            </a:r>
          </a:p>
          <a:p>
            <a:pPr lvl="1"/>
            <a:r>
              <a:rPr lang="en-US" dirty="0" smtClean="0"/>
              <a:t>Null pointer dereference of a function pointer in kernel. </a:t>
            </a:r>
          </a:p>
          <a:p>
            <a:pPr lvl="1"/>
            <a:r>
              <a:rPr lang="en-US" dirty="0" smtClean="0"/>
              <a:t>If malicious user space process can map zero page, then it can put the address of a function such that when called by kernel module it will elevate the privilege of the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Always check for NULL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5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pointers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9723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52400" y="64008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239000" y="2819400"/>
            <a:ext cx="9144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39000" y="2819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34290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*</a:t>
            </a:r>
            <a:r>
              <a:rPr lang="en-US" sz="1400" dirty="0" err="1" smtClean="0">
                <a:solidFill>
                  <a:schemeClr val="tx1"/>
                </a:solidFill>
              </a:rPr>
              <a:t>fn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9000" y="3983083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</a:t>
            </a:r>
            <a:r>
              <a:rPr lang="en-US" sz="1200" dirty="0" err="1" smtClean="0">
                <a:solidFill>
                  <a:schemeClr val="tx1"/>
                </a:solidFill>
              </a:rPr>
              <a:t>et_root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756" y="26917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8116389" y="2856411"/>
            <a:ext cx="540179" cy="751151"/>
          </a:xfrm>
          <a:custGeom>
            <a:avLst/>
            <a:gdLst>
              <a:gd name="connsiteX0" fmla="*/ 0 w 540179"/>
              <a:gd name="connsiteY0" fmla="*/ 0 h 751151"/>
              <a:gd name="connsiteX1" fmla="*/ 539931 w 540179"/>
              <a:gd name="connsiteY1" fmla="*/ 330926 h 751151"/>
              <a:gd name="connsiteX2" fmla="*/ 69668 w 540179"/>
              <a:gd name="connsiteY2" fmla="*/ 705395 h 751151"/>
              <a:gd name="connsiteX3" fmla="*/ 43542 w 540179"/>
              <a:gd name="connsiteY3" fmla="*/ 731520 h 75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79" h="751151">
                <a:moveTo>
                  <a:pt x="0" y="0"/>
                </a:moveTo>
                <a:cubicBezTo>
                  <a:pt x="264160" y="106680"/>
                  <a:pt x="528320" y="213360"/>
                  <a:pt x="539931" y="330926"/>
                </a:cubicBezTo>
                <a:cubicBezTo>
                  <a:pt x="551542" y="448492"/>
                  <a:pt x="152399" y="638629"/>
                  <a:pt x="69668" y="705395"/>
                </a:cubicBezTo>
                <a:cubicBezTo>
                  <a:pt x="-13063" y="772161"/>
                  <a:pt x="15239" y="751840"/>
                  <a:pt x="43542" y="731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8151223" y="3596640"/>
            <a:ext cx="470552" cy="521732"/>
          </a:xfrm>
          <a:custGeom>
            <a:avLst/>
            <a:gdLst>
              <a:gd name="connsiteX0" fmla="*/ 0 w 470552"/>
              <a:gd name="connsiteY0" fmla="*/ 0 h 521732"/>
              <a:gd name="connsiteX1" fmla="*/ 470263 w 470552"/>
              <a:gd name="connsiteY1" fmla="*/ 304800 h 521732"/>
              <a:gd name="connsiteX2" fmla="*/ 69668 w 470552"/>
              <a:gd name="connsiteY2" fmla="*/ 505097 h 521732"/>
              <a:gd name="connsiteX3" fmla="*/ 43543 w 470552"/>
              <a:gd name="connsiteY3" fmla="*/ 496389 h 52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552" h="521732">
                <a:moveTo>
                  <a:pt x="0" y="0"/>
                </a:moveTo>
                <a:cubicBezTo>
                  <a:pt x="229326" y="110308"/>
                  <a:pt x="458652" y="220617"/>
                  <a:pt x="470263" y="304800"/>
                </a:cubicBezTo>
                <a:cubicBezTo>
                  <a:pt x="481874" y="388983"/>
                  <a:pt x="140788" y="473166"/>
                  <a:pt x="69668" y="505097"/>
                </a:cubicBezTo>
                <a:cubicBezTo>
                  <a:pt x="-1452" y="537029"/>
                  <a:pt x="21045" y="516709"/>
                  <a:pt x="43543" y="4963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89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cause heap corruption and lead to exploitation of heap management routines</a:t>
            </a:r>
          </a:p>
          <a:p>
            <a:r>
              <a:rPr lang="en-US" sz="2800" dirty="0" smtClean="0"/>
              <a:t>If attacker can place data of his choosing at the freed location, he can trick the program into executing malicious code.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43" y="3962400"/>
            <a:ext cx="41433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73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</a:t>
            </a:r>
            <a:r>
              <a:rPr lang="en-US" dirty="0" smtClean="0"/>
              <a:t>free – pointer </a:t>
            </a:r>
            <a:r>
              <a:rPr lang="en-US" dirty="0" err="1" smtClean="0"/>
              <a:t>arithmatic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C++ the VTABLE of the malicious object could point to a location that contains functions controlled by attacker, so when freed pointer calls a function of the object, the program will not crash, but instead will call one of the functions from VTABLE.</a:t>
            </a:r>
          </a:p>
          <a:p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29000"/>
            <a:ext cx="3505200" cy="332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54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</a:p>
          <a:p>
            <a:pPr lvl="1"/>
            <a:r>
              <a:rPr lang="en-US" dirty="0" smtClean="0"/>
              <a:t>Is an anomaly that occurs when a program reads or writes data beyond the boundary of a buffer.</a:t>
            </a:r>
          </a:p>
          <a:p>
            <a:pPr lvl="1"/>
            <a:r>
              <a:rPr lang="en-US" dirty="0" smtClean="0"/>
              <a:t>Can be exploited to overwrite memory adjacent to a buffer, thus corrupting memory that may contain control flow information, passwords, cryptographic key,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conversion 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Rules of type conversion are  complex and non-intuitive. When data type of variable is changed, the sign or value of the variable may change unexpectedly leading to vulnerability</a:t>
            </a:r>
            <a:r>
              <a:rPr lang="en-US" sz="2400" dirty="0" smtClean="0"/>
              <a:t>.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Implicit type conversion by compiler forces </a:t>
            </a:r>
            <a:r>
              <a:rPr lang="en-US" sz="1800" dirty="0" err="1" smtClean="0"/>
              <a:t>i</a:t>
            </a:r>
            <a:r>
              <a:rPr lang="en-US" sz="1800" dirty="0" smtClean="0"/>
              <a:t> to be promoted to unsigned</a:t>
            </a:r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476522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638800"/>
            <a:ext cx="7515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839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conversion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pPr marL="118872" indent="0">
              <a:buNone/>
            </a:pPr>
            <a:endParaRPr lang="en-US" sz="1200" dirty="0" smtClean="0"/>
          </a:p>
          <a:p>
            <a:endParaRPr lang="en-US" sz="1700" dirty="0" smtClean="0"/>
          </a:p>
          <a:p>
            <a:endParaRPr lang="en-US" sz="1700" dirty="0"/>
          </a:p>
          <a:p>
            <a:endParaRPr lang="en-US" sz="1700" dirty="0" smtClean="0"/>
          </a:p>
          <a:p>
            <a:endParaRPr lang="en-US" sz="1700" dirty="0"/>
          </a:p>
          <a:p>
            <a:r>
              <a:rPr lang="en-US" sz="1700" dirty="0" smtClean="0"/>
              <a:t>The </a:t>
            </a:r>
            <a:r>
              <a:rPr lang="en-US" sz="1700" dirty="0"/>
              <a:t>first 1024 ports are privileged ports and normal users cannot run servers on privileged ports (HTTPS, POP, SMTP). So if you connect to a service on one of these ports, the service is a legitimate service.</a:t>
            </a:r>
          </a:p>
          <a:p>
            <a:r>
              <a:rPr lang="en-US" sz="1700" dirty="0"/>
              <a:t>In structure </a:t>
            </a:r>
            <a:r>
              <a:rPr lang="en-US" sz="1700" dirty="0" err="1"/>
              <a:t>sockaddr_in</a:t>
            </a:r>
            <a:r>
              <a:rPr lang="en-US" sz="1700" dirty="0"/>
              <a:t>, member </a:t>
            </a:r>
            <a:r>
              <a:rPr lang="en-US" sz="1700" dirty="0" err="1"/>
              <a:t>sin_port</a:t>
            </a:r>
            <a:r>
              <a:rPr lang="en-US" sz="1700" dirty="0"/>
              <a:t> is declared 16-bit unsigned integer (short).</a:t>
            </a:r>
          </a:p>
          <a:p>
            <a:r>
              <a:rPr lang="en-US" sz="1700" dirty="0"/>
              <a:t>Port is declared 32 bit integer</a:t>
            </a:r>
          </a:p>
          <a:p>
            <a:r>
              <a:rPr lang="en-US" sz="1700" dirty="0"/>
              <a:t>When port is assigned to </a:t>
            </a:r>
            <a:r>
              <a:rPr lang="en-US" sz="1700" dirty="0" err="1"/>
              <a:t>sin_port</a:t>
            </a:r>
            <a:r>
              <a:rPr lang="en-US" sz="1700" dirty="0"/>
              <a:t>, the two high-order bytes are truncated and port number is changed.</a:t>
            </a:r>
          </a:p>
          <a:p>
            <a:r>
              <a:rPr lang="en-US" sz="1700" dirty="0"/>
              <a:t>To exploit this code, an attacker might set the variable port to 0x000101bb. The expression in if statement is satisfied, and </a:t>
            </a:r>
            <a:r>
              <a:rPr lang="en-US" sz="1700" dirty="0" err="1"/>
              <a:t>sin_port</a:t>
            </a:r>
            <a:r>
              <a:rPr lang="en-US" sz="1700" dirty="0"/>
              <a:t> is set to 0x1BB (443), which is used for HTTPS traffic. 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30"/>
          <a:stretch/>
        </p:blipFill>
        <p:spPr bwMode="auto">
          <a:xfrm>
            <a:off x="1009650" y="1775191"/>
            <a:ext cx="76771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80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Attacker forces you to deplete a resource, such as CPU cycles, memory, bandwidth, socket/port connections, battery, etc..</a:t>
            </a:r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/>
              <a:t>In a normal case, a decoded message will be acted upon, but in an unexpected state, the message is dropped but not </a:t>
            </a:r>
            <a:r>
              <a:rPr lang="en-US" sz="2400" dirty="0" smtClean="0"/>
              <a:t>freed (bug)</a:t>
            </a:r>
            <a:endParaRPr lang="en-US" sz="2400" dirty="0" smtClean="0"/>
          </a:p>
          <a:p>
            <a:pPr lvl="1"/>
            <a:r>
              <a:rPr lang="en-US" sz="2400" dirty="0" smtClean="0"/>
              <a:t>An attacker could exploit this scenario by keep sending messages of the same type until ran out of memory</a:t>
            </a:r>
          </a:p>
        </p:txBody>
      </p:sp>
    </p:spTree>
    <p:extLst>
      <p:ext uri="{BB962C8B-B14F-4D97-AF65-F5344CB8AC3E}">
        <p14:creationId xmlns:p14="http://schemas.microsoft.com/office/powerpoint/2010/main" val="410878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Hashes are convenient data structure that offer O(n) average time for n insertions, but could degenerate to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time for n insertions.</a:t>
            </a:r>
          </a:p>
          <a:p>
            <a:r>
              <a:rPr lang="en-US" sz="2800" dirty="0" smtClean="0"/>
              <a:t>An attacker could control or predict the input used by hash algorithms to always induce the worse-case behavior</a:t>
            </a:r>
            <a:endParaRPr lang="en-US" sz="28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4671526"/>
            <a:ext cx="16002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48199"/>
            <a:ext cx="2514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210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DoS</a:t>
            </a:r>
            <a:r>
              <a:rPr lang="en-US" sz="2800" dirty="0" smtClean="0"/>
              <a:t> countermeasures</a:t>
            </a:r>
          </a:p>
          <a:p>
            <a:pPr lvl="1"/>
            <a:r>
              <a:rPr lang="en-US" sz="2400" dirty="0" smtClean="0"/>
              <a:t>Be careful about resource consumption (file handles, memory, etc..)</a:t>
            </a:r>
          </a:p>
          <a:p>
            <a:pPr lvl="1"/>
            <a:r>
              <a:rPr lang="en-US" sz="2400" dirty="0" smtClean="0"/>
              <a:t>Perform </a:t>
            </a:r>
            <a:r>
              <a:rPr lang="en-US" sz="2400" dirty="0" smtClean="0"/>
              <a:t>input </a:t>
            </a:r>
            <a:r>
              <a:rPr lang="en-US" sz="2400" dirty="0" smtClean="0"/>
              <a:t>validation of all user-controlled data. Prefer whitelist over blacklist</a:t>
            </a:r>
          </a:p>
          <a:p>
            <a:pPr lvl="1"/>
            <a:r>
              <a:rPr lang="en-US" sz="2400" dirty="0" smtClean="0"/>
              <a:t>Fail gracefully with least impact.</a:t>
            </a:r>
          </a:p>
          <a:p>
            <a:pPr lvl="1"/>
            <a:r>
              <a:rPr lang="en-US" sz="2400" dirty="0" smtClean="0"/>
              <a:t>Keep time complexity attacks in mind (average </a:t>
            </a:r>
            <a:r>
              <a:rPr lang="en-US" sz="2400" dirty="0" err="1" smtClean="0"/>
              <a:t>v.s</a:t>
            </a:r>
            <a:r>
              <a:rPr lang="en-US" sz="2400" dirty="0" smtClean="0"/>
              <a:t> worst-case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04216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</a:t>
            </a:r>
            <a:r>
              <a:rPr lang="en-US" dirty="0"/>
              <a:t>er can monitor the hardware</a:t>
            </a:r>
            <a:r>
              <a:rPr lang="en-US" dirty="0" smtClean="0"/>
              <a:t> for information that allows him to break into the system</a:t>
            </a:r>
          </a:p>
          <a:p>
            <a:pPr lvl="1"/>
            <a:r>
              <a:rPr lang="en-US" dirty="0" smtClean="0"/>
              <a:t>Power, electromagnetic, timing</a:t>
            </a:r>
          </a:p>
          <a:p>
            <a:r>
              <a:rPr lang="en-US" dirty="0" smtClean="0"/>
              <a:t>Attacker could use a high precision timer to time how long it takes to run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00600"/>
            <a:ext cx="31337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46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4865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772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Compartmentalization</a:t>
            </a:r>
            <a:endParaRPr lang="en-US" dirty="0" smtClean="0"/>
          </a:p>
          <a:p>
            <a:pPr lvl="1"/>
            <a:r>
              <a:rPr lang="en-US" dirty="0" smtClean="0"/>
              <a:t>Principle of least privilege</a:t>
            </a:r>
          </a:p>
          <a:p>
            <a:pPr lvl="2"/>
            <a:r>
              <a:rPr lang="en-US" dirty="0" smtClean="0"/>
              <a:t>Process should have only the necessary privilege to perform their work and not more.</a:t>
            </a:r>
          </a:p>
          <a:p>
            <a:pPr lvl="2"/>
            <a:r>
              <a:rPr lang="en-US" dirty="0" smtClean="0"/>
              <a:t>When privilege is no longer needed, it should be forfeited </a:t>
            </a:r>
          </a:p>
          <a:p>
            <a:pPr lvl="1"/>
            <a:r>
              <a:rPr lang="en-US" dirty="0" smtClean="0"/>
              <a:t>Privilege separation</a:t>
            </a:r>
          </a:p>
          <a:p>
            <a:pPr lvl="2"/>
            <a:r>
              <a:rPr lang="en-US" dirty="0" smtClean="0"/>
              <a:t>Memory virtualization</a:t>
            </a:r>
          </a:p>
          <a:p>
            <a:r>
              <a:rPr lang="en-US" dirty="0" smtClean="0"/>
              <a:t>Secure by default</a:t>
            </a:r>
          </a:p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Minimize the system entry points</a:t>
            </a:r>
          </a:p>
          <a:p>
            <a:pPr lvl="1"/>
            <a:r>
              <a:rPr lang="en-US" dirty="0" smtClean="0"/>
              <a:t>Open sockets, named pipes, device driver nodes,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Fail securely</a:t>
            </a:r>
          </a:p>
          <a:p>
            <a:pPr lvl="1"/>
            <a:r>
              <a:rPr lang="en-US" dirty="0" smtClean="0"/>
              <a:t>Log errors carefully, leave the system in a consistent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4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bytes username followed by cryptographic key stored in memory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05200"/>
            <a:ext cx="56578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44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buffer overflow be exploited?</a:t>
            </a:r>
          </a:p>
          <a:p>
            <a:pPr lvl="1"/>
            <a:r>
              <a:rPr lang="en-US" dirty="0" smtClean="0"/>
              <a:t>A function copies username onto stack using the length provided by user. If length is greater than 8 bytes, an attacker can exploit this vulnerability by providing input to overwrite the key.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0"/>
            <a:ext cx="59245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438400"/>
            <a:ext cx="731628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17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gets (line), does not check any length checking, so a user input longer than 512 bytes can cause buffer over overflow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-4517" r="-1913" b="18021"/>
          <a:stretch/>
        </p:blipFill>
        <p:spPr bwMode="auto">
          <a:xfrm>
            <a:off x="1066800" y="2995126"/>
            <a:ext cx="7316289" cy="309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16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Stack-based buffer </a:t>
            </a:r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38" y="2257424"/>
            <a:ext cx="6755161" cy="421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29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</a:t>
            </a:r>
            <a:r>
              <a:rPr lang="en-US" dirty="0" smtClean="0"/>
              <a:t>buffer </a:t>
            </a:r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input provided by attacker would corrupt the contents of buffer 1[] and overwrite the adjacent saved variable registers, the saved LR that </a:t>
            </a:r>
            <a:r>
              <a:rPr lang="en-US" sz="2800" smtClean="0"/>
              <a:t>stored the </a:t>
            </a:r>
            <a:r>
              <a:rPr lang="en-US" sz="2800" dirty="0" smtClean="0"/>
              <a:t>returned address. 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05200"/>
            <a:ext cx="3200400" cy="30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52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Stack-based buffer </a:t>
            </a:r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Attacker may embed malicious binary code inside her input and overwrite the saved returned address on stack with the address of her malicious code in buffer2.</a:t>
            </a:r>
          </a:p>
          <a:p>
            <a:r>
              <a:rPr lang="en-US" sz="2400" dirty="0" smtClean="0"/>
              <a:t>When function foo() returns, it jumps to the attacker controlled address.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" t="13340" b="3746"/>
          <a:stretch/>
        </p:blipFill>
        <p:spPr bwMode="auto">
          <a:xfrm>
            <a:off x="3352800" y="3617167"/>
            <a:ext cx="5285792" cy="296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955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285</TotalTime>
  <Words>1090</Words>
  <Application>Microsoft Office PowerPoint</Application>
  <PresentationFormat>On-screen Show (4:3)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Corbel</vt:lpstr>
      <vt:lpstr>CordiaUPC</vt:lpstr>
      <vt:lpstr>Wingdings</vt:lpstr>
      <vt:lpstr>Wingdings 2</vt:lpstr>
      <vt:lpstr>Wingdings 3</vt:lpstr>
      <vt:lpstr>Module</vt:lpstr>
      <vt:lpstr>Secure Programming</vt:lpstr>
      <vt:lpstr>Buffer overflow</vt:lpstr>
      <vt:lpstr>Buffer overflow</vt:lpstr>
      <vt:lpstr>Buffer overflow</vt:lpstr>
      <vt:lpstr>Buffer overflow</vt:lpstr>
      <vt:lpstr>Buffer overflow</vt:lpstr>
      <vt:lpstr>Stack-based buffer overflow</vt:lpstr>
      <vt:lpstr>Stack-based buffer overflow</vt:lpstr>
      <vt:lpstr>Stack-based buffer overflow</vt:lpstr>
      <vt:lpstr>Stack Gap</vt:lpstr>
      <vt:lpstr>Stack Gap</vt:lpstr>
      <vt:lpstr>Stack Gap</vt:lpstr>
      <vt:lpstr>Stack Canaries</vt:lpstr>
      <vt:lpstr>Stack Canaries</vt:lpstr>
      <vt:lpstr>Input validations</vt:lpstr>
      <vt:lpstr>Problem with pointers</vt:lpstr>
      <vt:lpstr>NULL pointers</vt:lpstr>
      <vt:lpstr>Double free</vt:lpstr>
      <vt:lpstr>Double free – pointer arithmatic</vt:lpstr>
      <vt:lpstr>Sign conversion vulnerability</vt:lpstr>
      <vt:lpstr>Sign conversion vulnerability</vt:lpstr>
      <vt:lpstr>Denial of Service</vt:lpstr>
      <vt:lpstr>Denial of Service</vt:lpstr>
      <vt:lpstr>Denial of Service</vt:lpstr>
      <vt:lpstr>Side channels</vt:lpstr>
      <vt:lpstr>Side channels</vt:lpstr>
      <vt:lpstr>Mitigations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Programming</dc:title>
  <dc:creator>Mousavi, Madjid</dc:creator>
  <cp:lastModifiedBy>M. Sam Mousavi</cp:lastModifiedBy>
  <cp:revision>40</cp:revision>
  <dcterms:created xsi:type="dcterms:W3CDTF">2006-08-16T00:00:00Z</dcterms:created>
  <dcterms:modified xsi:type="dcterms:W3CDTF">2014-11-09T05:15:27Z</dcterms:modified>
</cp:coreProperties>
</file>