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1"/>
  </p:sldMasterIdLst>
  <p:notesMasterIdLst>
    <p:notesMasterId r:id="rId59"/>
  </p:notesMasterIdLst>
  <p:sldIdLst>
    <p:sldId id="256" r:id="rId2"/>
    <p:sldId id="315" r:id="rId3"/>
    <p:sldId id="385" r:id="rId4"/>
    <p:sldId id="316" r:id="rId5"/>
    <p:sldId id="353" r:id="rId6"/>
    <p:sldId id="318" r:id="rId7"/>
    <p:sldId id="319" r:id="rId8"/>
    <p:sldId id="362" r:id="rId9"/>
    <p:sldId id="356" r:id="rId10"/>
    <p:sldId id="357" r:id="rId11"/>
    <p:sldId id="358" r:id="rId12"/>
    <p:sldId id="359" r:id="rId13"/>
    <p:sldId id="365" r:id="rId14"/>
    <p:sldId id="366" r:id="rId15"/>
    <p:sldId id="367" r:id="rId16"/>
    <p:sldId id="323" r:id="rId17"/>
    <p:sldId id="354" r:id="rId18"/>
    <p:sldId id="324" r:id="rId19"/>
    <p:sldId id="369" r:id="rId20"/>
    <p:sldId id="355" r:id="rId21"/>
    <p:sldId id="371" r:id="rId22"/>
    <p:sldId id="372" r:id="rId23"/>
    <p:sldId id="386" r:id="rId24"/>
    <p:sldId id="387" r:id="rId25"/>
    <p:sldId id="388" r:id="rId26"/>
    <p:sldId id="389" r:id="rId27"/>
    <p:sldId id="390" r:id="rId28"/>
    <p:sldId id="391" r:id="rId29"/>
    <p:sldId id="392" r:id="rId30"/>
    <p:sldId id="393" r:id="rId31"/>
    <p:sldId id="394" r:id="rId32"/>
    <p:sldId id="395" r:id="rId33"/>
    <p:sldId id="398" r:id="rId34"/>
    <p:sldId id="396" r:id="rId35"/>
    <p:sldId id="397" r:id="rId36"/>
    <p:sldId id="325" r:id="rId37"/>
    <p:sldId id="327" r:id="rId38"/>
    <p:sldId id="326" r:id="rId39"/>
    <p:sldId id="328" r:id="rId40"/>
    <p:sldId id="329" r:id="rId41"/>
    <p:sldId id="330" r:id="rId42"/>
    <p:sldId id="331" r:id="rId43"/>
    <p:sldId id="332" r:id="rId44"/>
    <p:sldId id="333" r:id="rId45"/>
    <p:sldId id="334" r:id="rId46"/>
    <p:sldId id="335" r:id="rId47"/>
    <p:sldId id="336" r:id="rId48"/>
    <p:sldId id="375" r:id="rId49"/>
    <p:sldId id="376" r:id="rId50"/>
    <p:sldId id="377" r:id="rId51"/>
    <p:sldId id="378" r:id="rId52"/>
    <p:sldId id="379" r:id="rId53"/>
    <p:sldId id="380" r:id="rId54"/>
    <p:sldId id="381" r:id="rId55"/>
    <p:sldId id="382" r:id="rId56"/>
    <p:sldId id="383" r:id="rId57"/>
    <p:sldId id="384"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3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Verdana" pitchFamily="112"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Verdana" pitchFamily="112" charset="0"/>
              </a:defRPr>
            </a:lvl1pPr>
          </a:lstStyle>
          <a:p>
            <a:pPr>
              <a:defRPr/>
            </a:pPr>
            <a:fld id="{C0826D46-605B-487E-85A6-8A87BAAECA55}" type="datetimeFigureOut">
              <a:rPr lang="en-US"/>
              <a:pPr>
                <a:defRPr/>
              </a:pPr>
              <a:t>10/22/2015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Verdana" pitchFamily="112"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Verdana" pitchFamily="112" charset="0"/>
              </a:defRPr>
            </a:lvl1pPr>
          </a:lstStyle>
          <a:p>
            <a:pPr>
              <a:defRPr/>
            </a:pPr>
            <a:fld id="{48DBADDE-86DF-4DB8-88B0-8DFA902CDD46}" type="slidenum">
              <a:rPr lang="en-US"/>
              <a:pPr>
                <a:defRPr/>
              </a:pPr>
              <a:t>‹#›</a:t>
            </a:fld>
            <a:endParaRPr lang="en-US"/>
          </a:p>
        </p:txBody>
      </p:sp>
    </p:spTree>
    <p:extLst>
      <p:ext uri="{BB962C8B-B14F-4D97-AF65-F5344CB8AC3E}">
        <p14:creationId xmlns:p14="http://schemas.microsoft.com/office/powerpoint/2010/main" val="629564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Rectangle 4"/>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BF9BCA23-E99A-4977-8500-04C9E6E9E4D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866973-EFFE-43F5-9C4B-A3D86153CC1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37972C27-95DF-4E77-8DE7-649EC0D598D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628984E4-75E9-437D-8C57-F5963025CC5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BB7220-0555-4F19-91BF-32153D65635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Rectangle 4"/>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48F34987-F721-4A09-9DEA-99B7EE08376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C5DC82-1887-44B7-B12C-8FA2154D1E0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6C8B80-35C2-4B64-8917-D7E6215DAF4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753BC34-BDEC-4527-B05D-084AAAD4FB5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28367AB3-72C7-4E41-ADC3-892F367475B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6" name="Rectangle 5"/>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4C618518-7333-458C-85B5-0E4D85BA85A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6" name="Rectangle 5"/>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E9A68B62-C63D-478F-ABBF-1FCE249C7EF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lang="en-US" smtClean="0"/>
              <a:t>Click to edit Master title style</a:t>
            </a:r>
            <a:endParaRPr lang="en-US"/>
          </a:p>
        </p:txBody>
      </p:sp>
      <p:sp>
        <p:nvSpPr>
          <p:cNvPr id="1029"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0E3A0224-6D42-4C26-8376-399D4480913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63" r:id="rId1"/>
    <p:sldLayoutId id="2147483958" r:id="rId2"/>
    <p:sldLayoutId id="2147483964" r:id="rId3"/>
    <p:sldLayoutId id="2147483959" r:id="rId4"/>
    <p:sldLayoutId id="2147483960" r:id="rId5"/>
    <p:sldLayoutId id="2147483961" r:id="rId6"/>
    <p:sldLayoutId id="2147483965" r:id="rId7"/>
    <p:sldLayoutId id="2147483966" r:id="rId8"/>
    <p:sldLayoutId id="2147483967" r:id="rId9"/>
    <p:sldLayoutId id="2147483962" r:id="rId10"/>
    <p:sldLayoutId id="2147483968" r:id="rId11"/>
    <p:sldLayoutId id="2147483969" r:id="rId12"/>
  </p:sldLayoutIdLst>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Word_(data_typ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Adi_Shamir" TargetMode="External"/><Relationship Id="rId2" Type="http://schemas.openxmlformats.org/officeDocument/2006/relationships/hyperlink" Target="http://en.wikipedia.org/wiki/Ron_Rivest" TargetMode="External"/><Relationship Id="rId1" Type="http://schemas.openxmlformats.org/officeDocument/2006/relationships/slideLayout" Target="../slideLayouts/slideLayout2.xml"/><Relationship Id="rId4" Type="http://schemas.openxmlformats.org/officeDocument/2006/relationships/hyperlink" Target="http://en.wikipedia.org/wiki/Leonard_Adlema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fontAlgn="auto" hangingPunct="1">
              <a:spcAft>
                <a:spcPts val="0"/>
              </a:spcAft>
              <a:defRPr/>
            </a:pPr>
            <a:r>
              <a:rPr lang="en-US" sz="3600" dirty="0" smtClean="0">
                <a:solidFill>
                  <a:schemeClr val="accent1">
                    <a:satMod val="150000"/>
                  </a:schemeClr>
                </a:solidFill>
              </a:rPr>
              <a:t>Security Layer in Communication Software</a:t>
            </a:r>
          </a:p>
        </p:txBody>
      </p:sp>
      <p:sp>
        <p:nvSpPr>
          <p:cNvPr id="3075" name="Rectangle 3"/>
          <p:cNvSpPr>
            <a:spLocks noGrp="1" noChangeArrowheads="1"/>
          </p:cNvSpPr>
          <p:nvPr>
            <p:ph type="subTitle" idx="1"/>
          </p:nvPr>
        </p:nvSpPr>
        <p:spPr>
          <a:xfrm>
            <a:off x="685800" y="1828800"/>
            <a:ext cx="8077200" cy="1500188"/>
          </a:xfrm>
        </p:spPr>
        <p:txBody>
          <a:bodyPr rtlCol="0">
            <a:normAutofit/>
          </a:bodyPr>
          <a:lstStyle/>
          <a:p>
            <a:pPr eaLnBrk="1" fontAlgn="auto" hangingPunct="1">
              <a:spcBef>
                <a:spcPts val="0"/>
              </a:spcBef>
              <a:spcAft>
                <a:spcPts val="0"/>
              </a:spcAft>
              <a:buFont typeface="Wingdings" pitchFamily="2" charset="2"/>
              <a:buNone/>
              <a:defRPr/>
            </a:pPr>
            <a:r>
              <a:rPr lang="en-US" dirty="0" smtClean="0"/>
              <a:t>Madjid S. Mousavi</a:t>
            </a:r>
          </a:p>
          <a:p>
            <a:pPr eaLnBrk="1" fontAlgn="auto" hangingPunct="1">
              <a:spcBef>
                <a:spcPts val="0"/>
              </a:spcBef>
              <a:spcAft>
                <a:spcPts val="0"/>
              </a:spcAft>
              <a:buFont typeface="Wingdings" pitchFamily="2" charset="2"/>
              <a:buNone/>
              <a:defRPr/>
            </a:pPr>
            <a:r>
              <a:rPr lang="en-US" dirty="0" smtClean="0"/>
              <a:t>Dept of Electrical Engineering</a:t>
            </a:r>
          </a:p>
          <a:p>
            <a:pPr eaLnBrk="1" fontAlgn="auto" hangingPunct="1">
              <a:spcBef>
                <a:spcPts val="0"/>
              </a:spcBef>
              <a:spcAft>
                <a:spcPts val="0"/>
              </a:spcAft>
              <a:buFont typeface="Wingdings" pitchFamily="2" charset="2"/>
              <a:buNone/>
              <a:defRPr/>
            </a:pPr>
            <a:r>
              <a:rPr lang="en-US" dirty="0" smtClean="0"/>
              <a:t>Stevens Institute of Technology</a:t>
            </a:r>
          </a:p>
          <a:p>
            <a:pPr eaLnBrk="1" fontAlgn="auto" hangingPunct="1">
              <a:spcBef>
                <a:spcPts val="0"/>
              </a:spcBef>
              <a:spcAft>
                <a:spcPts val="0"/>
              </a:spcAft>
              <a:buFont typeface="Wingdings" pitchFamily="2" charset="2"/>
              <a:buNone/>
              <a:defRPr/>
            </a:pPr>
            <a:endParaRPr lang="en-US" b="1" i="1" dirty="0" smtClean="0"/>
          </a:p>
          <a:p>
            <a:pPr eaLnBrk="1" fontAlgn="auto" hangingPunct="1">
              <a:spcBef>
                <a:spcPts val="0"/>
              </a:spcBef>
              <a:spcAft>
                <a:spcPts val="0"/>
              </a:spcAft>
              <a:buFont typeface="Wingdings" pitchFamily="2" charset="2"/>
              <a:buNone/>
              <a:defRPr/>
            </a:pPr>
            <a:endParaRPr lang="en-US" sz="1600" b="1" i="1" dirty="0" smtClean="0"/>
          </a:p>
          <a:p>
            <a:pPr eaLnBrk="1" fontAlgn="auto" hangingPunct="1">
              <a:spcBef>
                <a:spcPts val="0"/>
              </a:spcBef>
              <a:spcAft>
                <a:spcPts val="0"/>
              </a:spcAft>
              <a:buFont typeface="Wingdings" pitchFamily="2" charset="2"/>
              <a:buNone/>
              <a:defRPr/>
            </a:pPr>
            <a:endParaRPr lang="en-US" sz="1600" b="1" i="1" dirty="0" smtClean="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507288" cy="1252728"/>
          </a:xfrm>
        </p:spPr>
        <p:txBody>
          <a:bodyPr>
            <a:normAutofit/>
          </a:bodyPr>
          <a:lstStyle/>
          <a:p>
            <a:r>
              <a:rPr lang="en-US" dirty="0"/>
              <a:t>Symmetric </a:t>
            </a:r>
            <a:r>
              <a:rPr lang="en-US" dirty="0" smtClean="0"/>
              <a:t>Decryption </a:t>
            </a:r>
            <a:endParaRPr lang="en-US" dirty="0"/>
          </a:p>
        </p:txBody>
      </p:sp>
      <p:sp>
        <p:nvSpPr>
          <p:cNvPr id="4" name="Rounded Rectangle 3"/>
          <p:cNvSpPr/>
          <p:nvPr/>
        </p:nvSpPr>
        <p:spPr>
          <a:xfrm>
            <a:off x="3707590" y="3719794"/>
            <a:ext cx="1944216" cy="936104"/>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XOR</a:t>
            </a:r>
            <a:endParaRPr lang="en-US" dirty="0"/>
          </a:p>
        </p:txBody>
      </p:sp>
      <p:sp>
        <p:nvSpPr>
          <p:cNvPr id="5" name="TextBox 4"/>
          <p:cNvSpPr txBox="1"/>
          <p:nvPr/>
        </p:nvSpPr>
        <p:spPr>
          <a:xfrm>
            <a:off x="6192180" y="4009107"/>
            <a:ext cx="1954381" cy="369332"/>
          </a:xfrm>
          <a:prstGeom prst="rect">
            <a:avLst/>
          </a:prstGeom>
          <a:solidFill>
            <a:schemeClr val="accent3">
              <a:lumMod val="60000"/>
              <a:lumOff val="40000"/>
            </a:schemeClr>
          </a:solidFill>
          <a:ln>
            <a:solidFill>
              <a:schemeClr val="tx1"/>
            </a:solidFill>
          </a:ln>
        </p:spPr>
        <p:txBody>
          <a:bodyPr wrap="none" rtlCol="0">
            <a:spAutoFit/>
          </a:bodyPr>
          <a:lstStyle/>
          <a:p>
            <a:r>
              <a:rPr lang="en-US" dirty="0" smtClean="0"/>
              <a:t>100111010101</a:t>
            </a:r>
            <a:endParaRPr lang="en-US" dirty="0"/>
          </a:p>
        </p:txBody>
      </p:sp>
      <p:sp>
        <p:nvSpPr>
          <p:cNvPr id="6" name="TextBox 5"/>
          <p:cNvSpPr txBox="1"/>
          <p:nvPr/>
        </p:nvSpPr>
        <p:spPr>
          <a:xfrm>
            <a:off x="4435929" y="1916832"/>
            <a:ext cx="332142" cy="1477328"/>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8100000" scaled="1"/>
            <a:tileRect/>
          </a:gradFill>
        </p:spPr>
        <p:txBody>
          <a:bodyPr wrap="none" rtlCol="0">
            <a:spAutoFit/>
          </a:bodyPr>
          <a:lstStyle/>
          <a:p>
            <a:r>
              <a:rPr lang="en-US" dirty="0" smtClean="0"/>
              <a:t>1</a:t>
            </a:r>
          </a:p>
          <a:p>
            <a:r>
              <a:rPr lang="en-US" dirty="0" smtClean="0"/>
              <a:t>0</a:t>
            </a:r>
          </a:p>
          <a:p>
            <a:r>
              <a:rPr lang="en-US" dirty="0" smtClean="0"/>
              <a:t>0</a:t>
            </a:r>
          </a:p>
          <a:p>
            <a:r>
              <a:rPr lang="en-US" dirty="0" smtClean="0"/>
              <a:t>1</a:t>
            </a:r>
          </a:p>
          <a:p>
            <a:r>
              <a:rPr lang="en-US" dirty="0"/>
              <a:t>0</a:t>
            </a:r>
          </a:p>
        </p:txBody>
      </p:sp>
      <p:sp>
        <p:nvSpPr>
          <p:cNvPr id="8" name="TextBox 7"/>
          <p:cNvSpPr txBox="1"/>
          <p:nvPr/>
        </p:nvSpPr>
        <p:spPr>
          <a:xfrm>
            <a:off x="1146326" y="4077872"/>
            <a:ext cx="1954381" cy="369332"/>
          </a:xfrm>
          <a:prstGeom prst="rect">
            <a:avLst/>
          </a:prstGeom>
          <a:solidFill>
            <a:srgbClr val="00B0F0"/>
          </a:solidFill>
          <a:ln>
            <a:solidFill>
              <a:schemeClr val="tx1"/>
            </a:solidFill>
          </a:ln>
        </p:spPr>
        <p:txBody>
          <a:bodyPr wrap="none" rtlCol="0">
            <a:spAutoFit/>
          </a:bodyPr>
          <a:lstStyle/>
          <a:p>
            <a:r>
              <a:rPr lang="en-US" dirty="0"/>
              <a:t>0</a:t>
            </a:r>
            <a:r>
              <a:rPr lang="en-US" dirty="0" smtClean="0"/>
              <a:t>01110000111</a:t>
            </a:r>
            <a:endParaRPr lang="en-US" dirty="0"/>
          </a:p>
        </p:txBody>
      </p:sp>
      <p:sp>
        <p:nvSpPr>
          <p:cNvPr id="9" name="Right Arrow 8"/>
          <p:cNvSpPr/>
          <p:nvPr/>
        </p:nvSpPr>
        <p:spPr>
          <a:xfrm>
            <a:off x="3283273" y="4116879"/>
            <a:ext cx="396044"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641221" y="4095513"/>
            <a:ext cx="396044"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559178" y="3398848"/>
            <a:ext cx="85643" cy="3209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585007" y="3572824"/>
            <a:ext cx="1301190" cy="369332"/>
          </a:xfrm>
          <a:prstGeom prst="rect">
            <a:avLst/>
          </a:prstGeom>
          <a:noFill/>
        </p:spPr>
        <p:txBody>
          <a:bodyPr wrap="none" rtlCol="0">
            <a:spAutoFit/>
          </a:bodyPr>
          <a:lstStyle/>
          <a:p>
            <a:r>
              <a:rPr lang="en-US" dirty="0" smtClean="0"/>
              <a:t>Plain Text</a:t>
            </a:r>
            <a:endParaRPr lang="en-US" dirty="0"/>
          </a:p>
        </p:txBody>
      </p:sp>
      <p:sp>
        <p:nvSpPr>
          <p:cNvPr id="14" name="TextBox 13"/>
          <p:cNvSpPr txBox="1"/>
          <p:nvPr/>
        </p:nvSpPr>
        <p:spPr>
          <a:xfrm>
            <a:off x="1372733" y="3572824"/>
            <a:ext cx="1501565" cy="369332"/>
          </a:xfrm>
          <a:prstGeom prst="rect">
            <a:avLst/>
          </a:prstGeom>
          <a:noFill/>
        </p:spPr>
        <p:txBody>
          <a:bodyPr wrap="none" rtlCol="0">
            <a:spAutoFit/>
          </a:bodyPr>
          <a:lstStyle/>
          <a:p>
            <a:r>
              <a:rPr lang="en-US" dirty="0" smtClean="0"/>
              <a:t>Cipher Text</a:t>
            </a:r>
            <a:endParaRPr lang="en-US" dirty="0"/>
          </a:p>
        </p:txBody>
      </p:sp>
      <p:sp>
        <p:nvSpPr>
          <p:cNvPr id="15" name="TextBox 14"/>
          <p:cNvSpPr txBox="1"/>
          <p:nvPr/>
        </p:nvSpPr>
        <p:spPr>
          <a:xfrm>
            <a:off x="5004048" y="2655496"/>
            <a:ext cx="2607573" cy="923330"/>
          </a:xfrm>
          <a:prstGeom prst="rect">
            <a:avLst/>
          </a:prstGeom>
          <a:noFill/>
        </p:spPr>
        <p:txBody>
          <a:bodyPr wrap="none" rtlCol="0">
            <a:spAutoFit/>
          </a:bodyPr>
          <a:lstStyle/>
          <a:p>
            <a:r>
              <a:rPr lang="en-US" dirty="0" smtClean="0"/>
              <a:t>Key </a:t>
            </a:r>
          </a:p>
          <a:p>
            <a:r>
              <a:rPr lang="en-US" dirty="0" smtClean="0"/>
              <a:t>(Pseudo-random bits</a:t>
            </a:r>
          </a:p>
          <a:p>
            <a:r>
              <a:rPr lang="en-US" dirty="0" smtClean="0"/>
              <a:t>   or Block Cypher)</a:t>
            </a:r>
            <a:endParaRPr lang="en-US" dirty="0"/>
          </a:p>
        </p:txBody>
      </p:sp>
    </p:spTree>
    <p:extLst>
      <p:ext uri="{BB962C8B-B14F-4D97-AF65-F5344CB8AC3E}">
        <p14:creationId xmlns:p14="http://schemas.microsoft.com/office/powerpoint/2010/main" val="688875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Symmetric Cryptographic  Cipher</a:t>
            </a:r>
            <a:endParaRPr lang="en-US"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9637" t="23128" r="25669" b="27405"/>
          <a:stretch/>
        </p:blipFill>
        <p:spPr bwMode="auto">
          <a:xfrm>
            <a:off x="864016" y="1916832"/>
            <a:ext cx="6558742" cy="4231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555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Cipher block chaining</a:t>
            </a:r>
            <a:endParaRPr lang="en-US" dirty="0"/>
          </a:p>
        </p:txBody>
      </p:sp>
      <p:sp>
        <p:nvSpPr>
          <p:cNvPr id="3" name="Content Placeholder 2"/>
          <p:cNvSpPr>
            <a:spLocks noGrp="1"/>
          </p:cNvSpPr>
          <p:nvPr>
            <p:ph idx="1"/>
          </p:nvPr>
        </p:nvSpPr>
        <p:spPr/>
        <p:txBody>
          <a:bodyPr/>
          <a:lstStyle/>
          <a:p>
            <a:r>
              <a:rPr lang="en-US" sz="2800" dirty="0"/>
              <a:t>Each plaintext block is </a:t>
            </a:r>
            <a:r>
              <a:rPr lang="en-US" sz="2800" dirty="0" err="1"/>
              <a:t>XORed</a:t>
            </a:r>
            <a:r>
              <a:rPr lang="en-US" sz="2800" dirty="0"/>
              <a:t> with the previous </a:t>
            </a:r>
            <a:r>
              <a:rPr lang="en-US" sz="2800" dirty="0" err="1"/>
              <a:t>ciphertext</a:t>
            </a:r>
            <a:r>
              <a:rPr lang="en-US" sz="2800" dirty="0"/>
              <a:t> block before being encrypted. CBC requires an initialization vector to XOR with the first plaintext block. CBC mode is very popular and is considered an industry best practice</a:t>
            </a:r>
            <a:r>
              <a:rPr lang="en-US" sz="2800" dirty="0" smtClean="0"/>
              <a:t>.</a:t>
            </a:r>
          </a:p>
          <a:p>
            <a:r>
              <a:rPr lang="en-US" sz="2800" dirty="0" smtClean="0"/>
              <a:t>Examples of Block cipher</a:t>
            </a:r>
          </a:p>
          <a:p>
            <a:pPr lvl="1"/>
            <a:r>
              <a:rPr lang="en-US" dirty="0" smtClean="0"/>
              <a:t>Data Encryption Standard (DES) – 64 bits</a:t>
            </a:r>
          </a:p>
          <a:p>
            <a:pPr lvl="1"/>
            <a:r>
              <a:rPr lang="en-US" dirty="0" smtClean="0"/>
              <a:t>Advanced Encryption Standard (AES)- 128, 192, 256</a:t>
            </a:r>
            <a:endParaRPr lang="en-US" dirty="0"/>
          </a:p>
        </p:txBody>
      </p:sp>
    </p:spTree>
    <p:extLst>
      <p:ext uri="{BB962C8B-B14F-4D97-AF65-F5344CB8AC3E}">
        <p14:creationId xmlns:p14="http://schemas.microsoft.com/office/powerpoint/2010/main" val="179455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idx="1"/>
          </p:nvPr>
        </p:nvSpPr>
        <p:spPr/>
        <p:txBody>
          <a:bodyPr/>
          <a:lstStyle/>
          <a:p>
            <a:r>
              <a:rPr lang="en-US" dirty="0"/>
              <a:t>A hash function is a reproducible method for turning a long message into a concise fixed-length piece of data, known as </a:t>
            </a:r>
            <a:r>
              <a:rPr lang="en-US" dirty="0" smtClean="0"/>
              <a:t>hash code. </a:t>
            </a:r>
          </a:p>
          <a:p>
            <a:r>
              <a:rPr lang="en-US" dirty="0" smtClean="0"/>
              <a:t>A </a:t>
            </a:r>
            <a:r>
              <a:rPr lang="en-US" dirty="0"/>
              <a:t>hash is useful because it can serve as a ‘fingerprint’ that uniquely identifies the data from which it originated. </a:t>
            </a:r>
            <a:endParaRPr lang="en-US" dirty="0" smtClean="0"/>
          </a:p>
        </p:txBody>
      </p:sp>
    </p:spTree>
    <p:extLst>
      <p:ext uri="{BB962C8B-B14F-4D97-AF65-F5344CB8AC3E}">
        <p14:creationId xmlns:p14="http://schemas.microsoft.com/office/powerpoint/2010/main" val="2355191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idx="1"/>
          </p:nvPr>
        </p:nvSpPr>
        <p:spPr/>
        <p:txBody>
          <a:bodyPr/>
          <a:lstStyle/>
          <a:p>
            <a:r>
              <a:rPr lang="en-US" dirty="0"/>
              <a:t> </a:t>
            </a:r>
            <a:r>
              <a:rPr lang="en-US" sz="2800" dirty="0"/>
              <a:t>The hash function must be one-way. </a:t>
            </a:r>
            <a:endParaRPr lang="en-US" sz="2800" dirty="0" smtClean="0"/>
          </a:p>
          <a:p>
            <a:pPr lvl="1"/>
            <a:r>
              <a:rPr lang="en-US" sz="2400" dirty="0" smtClean="0"/>
              <a:t>Given </a:t>
            </a:r>
            <a:r>
              <a:rPr lang="en-US" sz="2400" dirty="0"/>
              <a:t>a message, it is easy to compute its hash; </a:t>
            </a:r>
            <a:endParaRPr lang="en-US" sz="2400" dirty="0" smtClean="0"/>
          </a:p>
          <a:p>
            <a:pPr lvl="1"/>
            <a:r>
              <a:rPr lang="en-US" sz="2400" dirty="0" smtClean="0"/>
              <a:t>Given </a:t>
            </a:r>
            <a:r>
              <a:rPr lang="en-US" sz="2400" dirty="0"/>
              <a:t>a hash, it is very difficult to find a message </a:t>
            </a:r>
            <a:r>
              <a:rPr lang="en-US" dirty="0"/>
              <a:t>that </a:t>
            </a:r>
            <a:r>
              <a:rPr lang="en-US" dirty="0" smtClean="0"/>
              <a:t>produces </a:t>
            </a:r>
            <a:r>
              <a:rPr lang="en-US" dirty="0"/>
              <a:t>this hash.</a:t>
            </a:r>
          </a:p>
          <a:p>
            <a:r>
              <a:rPr lang="en-US" sz="2800" dirty="0"/>
              <a:t>The hash function must produce uncorrelated hashes. </a:t>
            </a:r>
            <a:endParaRPr lang="en-US" sz="2800" dirty="0" smtClean="0"/>
          </a:p>
          <a:p>
            <a:pPr lvl="1"/>
            <a:r>
              <a:rPr lang="en-US" sz="2400" dirty="0" smtClean="0"/>
              <a:t>Two </a:t>
            </a:r>
            <a:r>
              <a:rPr lang="en-US" sz="2400" dirty="0"/>
              <a:t>similar messages must produce two unrelated hashes</a:t>
            </a:r>
            <a:r>
              <a:rPr lang="en-US" sz="2400" dirty="0" smtClean="0"/>
              <a:t>.</a:t>
            </a:r>
          </a:p>
          <a:p>
            <a:pPr lvl="1"/>
            <a:r>
              <a:rPr lang="en-US" sz="2400" dirty="0" smtClean="0"/>
              <a:t>The good hash </a:t>
            </a:r>
            <a:r>
              <a:rPr lang="en-US" sz="2400" dirty="0"/>
              <a:t>function must </a:t>
            </a:r>
            <a:r>
              <a:rPr lang="en-US" sz="2400" i="1" dirty="0"/>
              <a:t>minimize</a:t>
            </a:r>
            <a:r>
              <a:rPr lang="en-US" sz="2400" dirty="0"/>
              <a:t> collisions. A collision is when two distinct messages both produce the same hash. </a:t>
            </a:r>
            <a:endParaRPr lang="en-US" sz="2400" dirty="0" smtClean="0"/>
          </a:p>
        </p:txBody>
      </p:sp>
    </p:spTree>
    <p:extLst>
      <p:ext uri="{BB962C8B-B14F-4D97-AF65-F5344CB8AC3E}">
        <p14:creationId xmlns:p14="http://schemas.microsoft.com/office/powerpoint/2010/main" val="1034149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idx="1"/>
          </p:nvPr>
        </p:nvSpPr>
        <p:spPr/>
        <p:txBody>
          <a:bodyPr/>
          <a:lstStyle/>
          <a:p>
            <a:r>
              <a:rPr lang="en-US" dirty="0"/>
              <a:t> Widely used hash functions are </a:t>
            </a:r>
            <a:endParaRPr lang="en-US" dirty="0" smtClean="0"/>
          </a:p>
          <a:p>
            <a:pPr lvl="1"/>
            <a:r>
              <a:rPr lang="en-US" sz="2400" dirty="0" smtClean="0"/>
              <a:t>Message </a:t>
            </a:r>
            <a:r>
              <a:rPr lang="en-US" sz="2400" dirty="0"/>
              <a:t>Digest 5 (MD5) </a:t>
            </a:r>
            <a:endParaRPr lang="en-US" sz="2400" dirty="0" smtClean="0"/>
          </a:p>
          <a:p>
            <a:pPr lvl="2"/>
            <a:r>
              <a:rPr lang="en-US" sz="2000" dirty="0"/>
              <a:t>A widely-used hash function that produces 128-bit hashes. Collisions have been found with MD5 and thus this algorithm is no longer considered secure.</a:t>
            </a:r>
          </a:p>
          <a:p>
            <a:pPr lvl="1"/>
            <a:r>
              <a:rPr lang="en-US" sz="2400" dirty="0" smtClean="0"/>
              <a:t>Secure </a:t>
            </a:r>
            <a:r>
              <a:rPr lang="en-US" sz="2400" dirty="0"/>
              <a:t>Hash Algorithm (SHA</a:t>
            </a:r>
            <a:r>
              <a:rPr lang="en-US" sz="2400" dirty="0" smtClean="0"/>
              <a:t>).</a:t>
            </a:r>
          </a:p>
          <a:p>
            <a:pPr lvl="2"/>
            <a:r>
              <a:rPr lang="en-US" sz="2000" dirty="0" smtClean="0"/>
              <a:t>SHA-1</a:t>
            </a:r>
          </a:p>
          <a:p>
            <a:pPr lvl="3"/>
            <a:r>
              <a:rPr lang="en-US" sz="1600" dirty="0"/>
              <a:t>Another popular hash function that produces 160-bit hashes. Collisions are expected to be found soon with SHA-1 thus its use is no longer recommended.</a:t>
            </a:r>
            <a:endParaRPr lang="en-US" sz="1600" dirty="0" smtClean="0"/>
          </a:p>
          <a:p>
            <a:pPr lvl="2"/>
            <a:r>
              <a:rPr lang="en-US" sz="2000" dirty="0" smtClean="0"/>
              <a:t>SHA-2 </a:t>
            </a:r>
          </a:p>
          <a:p>
            <a:pPr lvl="3"/>
            <a:r>
              <a:rPr lang="en-US" sz="1600" dirty="0"/>
              <a:t>A collection of related hash functions that differ mainly in the size of their hashes. </a:t>
            </a:r>
            <a:r>
              <a:rPr lang="en-US" sz="1600" dirty="0" smtClean="0"/>
              <a:t>Have </a:t>
            </a:r>
            <a:r>
              <a:rPr lang="en-US" sz="1600" dirty="0"/>
              <a:t>not undergone as much public scrutiny as SHA-1 or MD5, they are nonetheless considered secure by the industry.</a:t>
            </a:r>
          </a:p>
        </p:txBody>
      </p:sp>
    </p:spTree>
    <p:extLst>
      <p:ext uri="{BB962C8B-B14F-4D97-AF65-F5344CB8AC3E}">
        <p14:creationId xmlns:p14="http://schemas.microsoft.com/office/powerpoint/2010/main" val="3433796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Cryptographic Hash Functions</a:t>
            </a:r>
          </a:p>
        </p:txBody>
      </p:sp>
      <p:sp>
        <p:nvSpPr>
          <p:cNvPr id="28675" name="Rectangle 3"/>
          <p:cNvSpPr>
            <a:spLocks noGrp="1" noChangeArrowheads="1"/>
          </p:cNvSpPr>
          <p:nvPr>
            <p:ph idx="1"/>
          </p:nvPr>
        </p:nvSpPr>
        <p:spPr/>
        <p:txBody>
          <a:bodyPr/>
          <a:lstStyle/>
          <a:p>
            <a:pPr>
              <a:buFontTx/>
              <a:buNone/>
            </a:pPr>
            <a:r>
              <a:rPr lang="en-US" sz="2400" dirty="0"/>
              <a:t>Q: How can we prevent Charlie from tampering with data that Alice sends to Bob?</a:t>
            </a:r>
          </a:p>
          <a:p>
            <a:pPr>
              <a:buFontTx/>
              <a:buNone/>
            </a:pPr>
            <a:r>
              <a:rPr lang="en-US" sz="2400" dirty="0"/>
              <a:t>A: Make any change in the data detectable.</a:t>
            </a:r>
          </a:p>
          <a:p>
            <a:r>
              <a:rPr lang="en-US" sz="2800" dirty="0"/>
              <a:t>A cryptographic hash function is like a checksum. </a:t>
            </a:r>
          </a:p>
          <a:p>
            <a:pPr lvl="1"/>
            <a:r>
              <a:rPr lang="en-US" sz="2400" dirty="0" smtClean="0"/>
              <a:t>A one way transformation</a:t>
            </a:r>
          </a:p>
          <a:p>
            <a:pPr lvl="1"/>
            <a:r>
              <a:rPr lang="en-US" sz="2400" dirty="0" smtClean="0"/>
              <a:t>A </a:t>
            </a:r>
            <a:r>
              <a:rPr lang="en-US" sz="2400" dirty="0"/>
              <a:t>cryptographic hash function generates, a small string of bits, known as a hash, from a message. Any slight change to the message should make a change in the resulting hash</a:t>
            </a:r>
            <a:r>
              <a:rPr lang="en-US" sz="2400" dirty="0" smtClean="0"/>
              <a:t>.</a:t>
            </a:r>
            <a:endParaRPr lang="en-US" sz="2400" dirty="0"/>
          </a:p>
        </p:txBody>
      </p:sp>
      <p:sp>
        <p:nvSpPr>
          <p:cNvPr id="4" name="Slide Number Placeholder 5"/>
          <p:cNvSpPr>
            <a:spLocks noGrp="1"/>
          </p:cNvSpPr>
          <p:nvPr>
            <p:ph type="sldNum" sz="quarter" idx="12"/>
          </p:nvPr>
        </p:nvSpPr>
        <p:spPr/>
        <p:txBody>
          <a:bodyPr/>
          <a:lstStyle/>
          <a:p>
            <a:fld id="{77D52D49-96BD-472A-8FC0-B6BBD5FEB3E0}" type="slidenum">
              <a:rPr lang="en-US"/>
              <a:pPr/>
              <a:t>16</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500"/>
                                        <p:tgtEl>
                                          <p:spTgt spid="2867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675">
                                            <p:txEl>
                                              <p:pRg st="3" end="3"/>
                                            </p:txEl>
                                          </p:spTgt>
                                        </p:tgtEl>
                                        <p:attrNameLst>
                                          <p:attrName>style.visibility</p:attrName>
                                        </p:attrNameLst>
                                      </p:cBhvr>
                                      <p:to>
                                        <p:strVal val="visible"/>
                                      </p:to>
                                    </p:set>
                                    <p:animEffect transition="in" filter="fade">
                                      <p:cBhvr>
                                        <p:cTn id="20" dur="500"/>
                                        <p:tgtEl>
                                          <p:spTgt spid="2867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animEffect transition="in" filter="fade">
                                      <p:cBhvr>
                                        <p:cTn id="23" dur="500"/>
                                        <p:tgtEl>
                                          <p:spTgt spid="2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Cryptographic Hash Functions</a:t>
            </a:r>
          </a:p>
        </p:txBody>
      </p:sp>
      <p:sp>
        <p:nvSpPr>
          <p:cNvPr id="4" name="Slide Number Placeholder 5"/>
          <p:cNvSpPr>
            <a:spLocks noGrp="1"/>
          </p:cNvSpPr>
          <p:nvPr>
            <p:ph type="sldNum" sz="quarter" idx="12"/>
          </p:nvPr>
        </p:nvSpPr>
        <p:spPr/>
        <p:txBody>
          <a:bodyPr/>
          <a:lstStyle/>
          <a:p>
            <a:fld id="{77D52D49-96BD-472A-8FC0-B6BBD5FEB3E0}" type="slidenum">
              <a:rPr lang="en-US"/>
              <a:pPr/>
              <a:t>17</a:t>
            </a:fld>
            <a:endParaRPr lang="en-US"/>
          </a:p>
        </p:txBody>
      </p:sp>
      <p:pic>
        <p:nvPicPr>
          <p:cNvPr id="1026" name="Picture 2" descr="http://upload.wikimedia.org/wikipedia/commons/thumb/e/e2/SHA-1.svg/300px-SHA-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2857500" cy="29718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99892" y="3864088"/>
            <a:ext cx="5419945" cy="2308324"/>
          </a:xfrm>
          <a:prstGeom prst="rect">
            <a:avLst/>
          </a:prstGeom>
          <a:noFill/>
        </p:spPr>
        <p:txBody>
          <a:bodyPr wrap="square" rtlCol="0">
            <a:spAutoFit/>
          </a:bodyPr>
          <a:lstStyle/>
          <a:p>
            <a:r>
              <a:rPr lang="en-US" sz="1600" dirty="0"/>
              <a:t>One iteration within the SHA-1 compression function:</a:t>
            </a:r>
            <a:br>
              <a:rPr lang="en-US" sz="1600" dirty="0"/>
            </a:br>
            <a:r>
              <a:rPr lang="en-US" sz="1600" dirty="0"/>
              <a:t>A, B, C, D and E are 32-bit </a:t>
            </a:r>
            <a:r>
              <a:rPr lang="en-US" sz="1600" dirty="0">
                <a:hlinkClick r:id="rId3" tooltip="Word (data type)"/>
              </a:rPr>
              <a:t>words</a:t>
            </a:r>
            <a:r>
              <a:rPr lang="en-US" sz="1600" dirty="0"/>
              <a:t> of the state;</a:t>
            </a:r>
            <a:br>
              <a:rPr lang="en-US" sz="1600" dirty="0"/>
            </a:br>
            <a:r>
              <a:rPr lang="en-US" sz="1600" i="1" dirty="0"/>
              <a:t>F</a:t>
            </a:r>
            <a:r>
              <a:rPr lang="en-US" sz="1600" dirty="0"/>
              <a:t> is a nonlinear function that varies;</a:t>
            </a:r>
            <a:br>
              <a:rPr lang="en-US" sz="1600" dirty="0"/>
            </a:br>
            <a:r>
              <a:rPr lang="en-US" sz="1600" i="1" baseline="-25000" dirty="0"/>
              <a:t>n</a:t>
            </a:r>
            <a:r>
              <a:rPr lang="en-US" sz="1600" dirty="0"/>
              <a:t> denotes a left bit rotation by </a:t>
            </a:r>
            <a:r>
              <a:rPr lang="en-US" sz="1600" i="1" dirty="0"/>
              <a:t>n</a:t>
            </a:r>
            <a:r>
              <a:rPr lang="en-US" sz="1600" dirty="0"/>
              <a:t> places;</a:t>
            </a:r>
            <a:br>
              <a:rPr lang="en-US" sz="1600" dirty="0"/>
            </a:br>
            <a:r>
              <a:rPr lang="en-US" sz="1600" i="1" dirty="0"/>
              <a:t>n</a:t>
            </a:r>
            <a:r>
              <a:rPr lang="en-US" sz="1600" dirty="0"/>
              <a:t> varies for each operation;</a:t>
            </a:r>
            <a:br>
              <a:rPr lang="en-US" sz="1600" dirty="0"/>
            </a:br>
            <a:r>
              <a:rPr lang="en-US" sz="1600" dirty="0" err="1"/>
              <a:t>W</a:t>
            </a:r>
            <a:r>
              <a:rPr lang="en-US" sz="1600" baseline="-25000" dirty="0" err="1"/>
              <a:t>t</a:t>
            </a:r>
            <a:r>
              <a:rPr lang="en-US" sz="1600" dirty="0"/>
              <a:t> is the expanded message word of round t;</a:t>
            </a:r>
            <a:br>
              <a:rPr lang="en-US" sz="1600" dirty="0"/>
            </a:br>
            <a:r>
              <a:rPr lang="en-US" sz="1600" dirty="0" err="1"/>
              <a:t>K</a:t>
            </a:r>
            <a:r>
              <a:rPr lang="en-US" sz="1600" baseline="-25000" dirty="0" err="1"/>
              <a:t>t</a:t>
            </a:r>
            <a:r>
              <a:rPr lang="en-US" sz="1600" dirty="0"/>
              <a:t> is the round constant of round t;</a:t>
            </a:r>
            <a:br>
              <a:rPr lang="en-US" sz="1600" dirty="0"/>
            </a:br>
            <a:r>
              <a:rPr lang="en-US" sz="1600" dirty="0"/>
              <a:t> denotes addition modulo 2</a:t>
            </a:r>
            <a:r>
              <a:rPr lang="en-US" sz="1600" baseline="30000" dirty="0"/>
              <a:t>32</a:t>
            </a:r>
            <a:r>
              <a:rPr lang="en-US" sz="1600" dirty="0"/>
              <a:t>.</a:t>
            </a:r>
          </a:p>
        </p:txBody>
      </p:sp>
    </p:spTree>
    <p:extLst>
      <p:ext uri="{BB962C8B-B14F-4D97-AF65-F5344CB8AC3E}">
        <p14:creationId xmlns:p14="http://schemas.microsoft.com/office/powerpoint/2010/main" val="1501894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685800" y="152400"/>
            <a:ext cx="7772400" cy="1143000"/>
          </a:xfrm>
        </p:spPr>
        <p:txBody>
          <a:bodyPr/>
          <a:lstStyle/>
          <a:p>
            <a:r>
              <a:rPr lang="en-US" b="1"/>
              <a:t>Message Authentication Code</a:t>
            </a:r>
          </a:p>
        </p:txBody>
      </p:sp>
      <p:sp>
        <p:nvSpPr>
          <p:cNvPr id="29699" name="Rectangle 1027"/>
          <p:cNvSpPr>
            <a:spLocks noGrp="1" noChangeArrowheads="1"/>
          </p:cNvSpPr>
          <p:nvPr>
            <p:ph idx="1"/>
          </p:nvPr>
        </p:nvSpPr>
        <p:spPr>
          <a:xfrm>
            <a:off x="719572" y="1700808"/>
            <a:ext cx="7772400" cy="4114800"/>
          </a:xfrm>
        </p:spPr>
        <p:txBody>
          <a:bodyPr>
            <a:normAutofit/>
          </a:bodyPr>
          <a:lstStyle/>
          <a:p>
            <a:pPr>
              <a:lnSpc>
                <a:spcPct val="90000"/>
              </a:lnSpc>
            </a:pPr>
            <a:r>
              <a:rPr lang="en-US" sz="2800" dirty="0"/>
              <a:t>A message authentication code (MAC) is like a cryptographic hash, but it uses a secret </a:t>
            </a:r>
            <a:r>
              <a:rPr lang="en-US" sz="2800" dirty="0" smtClean="0"/>
              <a:t>key (symmetric cipher). </a:t>
            </a:r>
            <a:endParaRPr lang="en-US" sz="2800" dirty="0"/>
          </a:p>
          <a:p>
            <a:pPr>
              <a:lnSpc>
                <a:spcPct val="90000"/>
              </a:lnSpc>
            </a:pPr>
            <a:r>
              <a:rPr lang="en-US" sz="2800" dirty="0"/>
              <a:t>Including a secret key with the data processed by a cryptographic hash produces a hash called an </a:t>
            </a:r>
            <a:r>
              <a:rPr lang="en-US" sz="2800" dirty="0" smtClean="0"/>
              <a:t>HMAC </a:t>
            </a:r>
            <a:r>
              <a:rPr lang="en-US" sz="2800" dirty="0"/>
              <a:t>(hashed message authentication </a:t>
            </a:r>
            <a:r>
              <a:rPr lang="en-US" sz="2800" dirty="0" smtClean="0"/>
              <a:t>code). </a:t>
            </a:r>
          </a:p>
          <a:p>
            <a:pPr>
              <a:lnSpc>
                <a:spcPct val="90000"/>
              </a:lnSpc>
            </a:pPr>
            <a:r>
              <a:rPr lang="en-US" sz="2800" dirty="0" smtClean="0"/>
              <a:t>Shared secret key is also used to encrypt (for sender) and decrypt (for receiver) </a:t>
            </a:r>
          </a:p>
          <a:p>
            <a:pPr>
              <a:lnSpc>
                <a:spcPct val="90000"/>
              </a:lnSpc>
            </a:pPr>
            <a:r>
              <a:rPr lang="en-US" sz="2800" dirty="0" smtClean="0"/>
              <a:t>A secure network is needed to share the secret key</a:t>
            </a:r>
            <a:endParaRPr lang="en-US" sz="2800" dirty="0"/>
          </a:p>
        </p:txBody>
      </p:sp>
      <p:sp>
        <p:nvSpPr>
          <p:cNvPr id="4" name="Slide Number Placeholder 5"/>
          <p:cNvSpPr>
            <a:spLocks noGrp="1"/>
          </p:cNvSpPr>
          <p:nvPr>
            <p:ph type="sldNum" sz="quarter" idx="12"/>
          </p:nvPr>
        </p:nvSpPr>
        <p:spPr/>
        <p:txBody>
          <a:bodyPr/>
          <a:lstStyle/>
          <a:p>
            <a:fld id="{5E25CEDB-BA8E-4013-A4D9-DDBD66286685}" type="slidenum">
              <a:rPr lang="en-US"/>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685800" y="152400"/>
            <a:ext cx="7772400" cy="1143000"/>
          </a:xfrm>
        </p:spPr>
        <p:txBody>
          <a:bodyPr/>
          <a:lstStyle/>
          <a:p>
            <a:r>
              <a:rPr lang="en-US" b="1"/>
              <a:t>Message Authentication Code</a:t>
            </a:r>
          </a:p>
        </p:txBody>
      </p:sp>
      <p:sp>
        <p:nvSpPr>
          <p:cNvPr id="29699" name="Rectangle 1027"/>
          <p:cNvSpPr>
            <a:spLocks noGrp="1" noChangeArrowheads="1"/>
          </p:cNvSpPr>
          <p:nvPr>
            <p:ph idx="1"/>
          </p:nvPr>
        </p:nvSpPr>
        <p:spPr>
          <a:xfrm>
            <a:off x="719572" y="1700808"/>
            <a:ext cx="7772400" cy="4114800"/>
          </a:xfrm>
        </p:spPr>
        <p:txBody>
          <a:bodyPr>
            <a:normAutofit/>
          </a:bodyPr>
          <a:lstStyle/>
          <a:p>
            <a:pPr>
              <a:lnSpc>
                <a:spcPct val="90000"/>
              </a:lnSpc>
            </a:pPr>
            <a:r>
              <a:rPr lang="en-US" sz="2400" dirty="0" smtClean="0"/>
              <a:t>Here’s </a:t>
            </a:r>
            <a:r>
              <a:rPr lang="en-US" sz="2400" dirty="0"/>
              <a:t>how we prevent Charlie from tampering with data that Alice sends to Bob.</a:t>
            </a:r>
            <a:endParaRPr lang="en-US" sz="2800" dirty="0"/>
          </a:p>
          <a:p>
            <a:pPr lvl="1">
              <a:lnSpc>
                <a:spcPct val="90000"/>
              </a:lnSpc>
            </a:pPr>
            <a:r>
              <a:rPr lang="en-US" sz="2400" dirty="0"/>
              <a:t>Alice calculates an HMAC for her message and append the HMAC to her original message.  She encrypts the message plus the HMAC using a secret key she shares with Bob.</a:t>
            </a:r>
          </a:p>
          <a:p>
            <a:pPr lvl="1">
              <a:lnSpc>
                <a:spcPct val="90000"/>
              </a:lnSpc>
            </a:pPr>
            <a:r>
              <a:rPr lang="en-US" sz="2400" dirty="0"/>
              <a:t>Bob decrypts the message and recalculates the HMAC.  If his HMAC differs from the one Alice sent then the message was modified in transit.</a:t>
            </a:r>
          </a:p>
        </p:txBody>
      </p:sp>
      <p:sp>
        <p:nvSpPr>
          <p:cNvPr id="4" name="Slide Number Placeholder 5"/>
          <p:cNvSpPr>
            <a:spLocks noGrp="1"/>
          </p:cNvSpPr>
          <p:nvPr>
            <p:ph type="sldNum" sz="quarter" idx="12"/>
          </p:nvPr>
        </p:nvSpPr>
        <p:spPr/>
        <p:txBody>
          <a:bodyPr/>
          <a:lstStyle/>
          <a:p>
            <a:fld id="{5E25CEDB-BA8E-4013-A4D9-DDBD66286685}" type="slidenum">
              <a:rPr lang="en-US"/>
              <a:pPr/>
              <a:t>19</a:t>
            </a:fld>
            <a:endParaRPr lang="en-US"/>
          </a:p>
        </p:txBody>
      </p:sp>
    </p:spTree>
    <p:extLst>
      <p:ext uri="{BB962C8B-B14F-4D97-AF65-F5344CB8AC3E}">
        <p14:creationId xmlns:p14="http://schemas.microsoft.com/office/powerpoint/2010/main" val="389744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fontAlgn="auto" hangingPunct="1">
              <a:spcAft>
                <a:spcPts val="0"/>
              </a:spcAft>
              <a:defRPr/>
            </a:pPr>
            <a:r>
              <a:rPr lang="en-US" sz="4000" dirty="0" smtClean="0">
                <a:solidFill>
                  <a:schemeClr val="accent1">
                    <a:satMod val="150000"/>
                  </a:schemeClr>
                </a:solidFill>
              </a:rPr>
              <a:t>Security Layer</a:t>
            </a:r>
            <a:endParaRPr lang="en-US" dirty="0" smtClean="0">
              <a:solidFill>
                <a:schemeClr val="accent1">
                  <a:satMod val="150000"/>
                </a:schemeClr>
              </a:solidFill>
            </a:endParaRPr>
          </a:p>
        </p:txBody>
      </p:sp>
      <p:sp>
        <p:nvSpPr>
          <p:cNvPr id="21507" name="Content Placeholder 2"/>
          <p:cNvSpPr>
            <a:spLocks noGrp="1"/>
          </p:cNvSpPr>
          <p:nvPr>
            <p:ph idx="1"/>
          </p:nvPr>
        </p:nvSpPr>
        <p:spPr>
          <a:xfrm>
            <a:off x="566738" y="1752600"/>
            <a:ext cx="8001000" cy="4495800"/>
          </a:xfrm>
        </p:spPr>
        <p:txBody>
          <a:bodyPr/>
          <a:lstStyle/>
          <a:p>
            <a:pPr eaLnBrk="1" hangingPunct="1">
              <a:spcBef>
                <a:spcPts val="1200"/>
              </a:spcBef>
            </a:pPr>
            <a:r>
              <a:rPr lang="en-US" sz="2000" dirty="0" smtClean="0"/>
              <a:t>Security on the Internet has been playing an ever-increasing role of importance in the past few years</a:t>
            </a:r>
          </a:p>
          <a:p>
            <a:pPr eaLnBrk="1" hangingPunct="1">
              <a:spcBef>
                <a:spcPts val="1200"/>
              </a:spcBef>
            </a:pPr>
            <a:r>
              <a:rPr lang="en-US" sz="2000" dirty="0" smtClean="0"/>
              <a:t>It must provide data privacy for all the data transmitted  data between parties and prevent programs that could view the network traffic from reading the sensitive data. </a:t>
            </a:r>
          </a:p>
          <a:p>
            <a:pPr eaLnBrk="1" hangingPunct="1">
              <a:spcBef>
                <a:spcPts val="1200"/>
              </a:spcBef>
              <a:buFont typeface="Wingdings" pitchFamily="2" charset="2"/>
              <a:buNone/>
            </a:pPr>
            <a:endParaRPr lang="en-US" sz="2400" dirty="0" smtClean="0"/>
          </a:p>
          <a:p>
            <a:pPr eaLnBrk="1" hangingPunct="1">
              <a:lnSpc>
                <a:spcPct val="80000"/>
              </a:lnSpc>
            </a:pPr>
            <a:endParaRPr lang="en-US"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685800" y="152400"/>
            <a:ext cx="7772400" cy="1143000"/>
          </a:xfrm>
        </p:spPr>
        <p:txBody>
          <a:bodyPr/>
          <a:lstStyle/>
          <a:p>
            <a:r>
              <a:rPr lang="en-US" b="1" dirty="0"/>
              <a:t>Message Authentication Code</a:t>
            </a:r>
          </a:p>
        </p:txBody>
      </p:sp>
      <p:sp>
        <p:nvSpPr>
          <p:cNvPr id="4" name="Slide Number Placeholder 5"/>
          <p:cNvSpPr>
            <a:spLocks noGrp="1"/>
          </p:cNvSpPr>
          <p:nvPr>
            <p:ph type="sldNum" sz="quarter" idx="12"/>
          </p:nvPr>
        </p:nvSpPr>
        <p:spPr/>
        <p:txBody>
          <a:bodyPr/>
          <a:lstStyle/>
          <a:p>
            <a:fld id="{5E25CEDB-BA8E-4013-A4D9-DDBD66286685}" type="slidenum">
              <a:rPr lang="en-US"/>
              <a:pPr/>
              <a:t>20</a:t>
            </a:fld>
            <a:endParaRPr lang="en-US"/>
          </a:p>
        </p:txBody>
      </p:sp>
      <p:pic>
        <p:nvPicPr>
          <p:cNvPr id="2050" name="Picture 2" descr="MAC.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652" y="2028825"/>
            <a:ext cx="6296025" cy="38957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rot="2281731">
            <a:off x="3278959" y="2917111"/>
            <a:ext cx="774571" cy="276999"/>
          </a:xfrm>
          <a:prstGeom prst="rect">
            <a:avLst/>
          </a:prstGeom>
          <a:noFill/>
        </p:spPr>
        <p:txBody>
          <a:bodyPr wrap="none" rtlCol="0">
            <a:spAutoFit/>
          </a:bodyPr>
          <a:lstStyle/>
          <a:p>
            <a:r>
              <a:rPr lang="en-US" sz="1200" dirty="0" smtClean="0"/>
              <a:t>Encrypt</a:t>
            </a:r>
            <a:endParaRPr lang="en-US" sz="1200" dirty="0"/>
          </a:p>
        </p:txBody>
      </p:sp>
      <p:sp>
        <p:nvSpPr>
          <p:cNvPr id="3" name="TextBox 2"/>
          <p:cNvSpPr txBox="1"/>
          <p:nvPr/>
        </p:nvSpPr>
        <p:spPr>
          <a:xfrm rot="19043803">
            <a:off x="5032588" y="2921951"/>
            <a:ext cx="788999" cy="276999"/>
          </a:xfrm>
          <a:prstGeom prst="rect">
            <a:avLst/>
          </a:prstGeom>
          <a:noFill/>
        </p:spPr>
        <p:txBody>
          <a:bodyPr wrap="none" rtlCol="0">
            <a:spAutoFit/>
          </a:bodyPr>
          <a:lstStyle/>
          <a:p>
            <a:r>
              <a:rPr lang="en-US" sz="1200" dirty="0" smtClean="0"/>
              <a:t>Decrypt</a:t>
            </a:r>
            <a:endParaRPr lang="en-US" sz="1200" dirty="0"/>
          </a:p>
        </p:txBody>
      </p:sp>
      <p:sp>
        <p:nvSpPr>
          <p:cNvPr id="5" name="TextBox 4"/>
          <p:cNvSpPr txBox="1"/>
          <p:nvPr/>
        </p:nvSpPr>
        <p:spPr>
          <a:xfrm>
            <a:off x="4061714" y="3148038"/>
            <a:ext cx="1051899" cy="369332"/>
          </a:xfrm>
          <a:prstGeom prst="rect">
            <a:avLst/>
          </a:prstGeom>
          <a:noFill/>
        </p:spPr>
        <p:txBody>
          <a:bodyPr wrap="square" rtlCol="0">
            <a:spAutoFit/>
          </a:bodyPr>
          <a:lstStyle/>
          <a:p>
            <a:r>
              <a:rPr lang="en-US" sz="1200" b="1" dirty="0" smtClean="0"/>
              <a:t>Encrypted</a:t>
            </a:r>
            <a:r>
              <a:rPr lang="en-US" dirty="0" smtClean="0"/>
              <a:t> </a:t>
            </a:r>
            <a:endParaRPr lang="en-US" dirty="0"/>
          </a:p>
        </p:txBody>
      </p:sp>
      <p:sp>
        <p:nvSpPr>
          <p:cNvPr id="6" name="TextBox 5"/>
          <p:cNvSpPr txBox="1"/>
          <p:nvPr/>
        </p:nvSpPr>
        <p:spPr>
          <a:xfrm>
            <a:off x="935596" y="6237312"/>
            <a:ext cx="4936929" cy="369332"/>
          </a:xfrm>
          <a:prstGeom prst="rect">
            <a:avLst/>
          </a:prstGeom>
          <a:noFill/>
        </p:spPr>
        <p:txBody>
          <a:bodyPr wrap="none" rtlCol="0">
            <a:spAutoFit/>
          </a:bodyPr>
          <a:lstStyle/>
          <a:p>
            <a:r>
              <a:rPr lang="en-US" dirty="0" err="1" smtClean="0"/>
              <a:t>HashFn</a:t>
            </a:r>
            <a:r>
              <a:rPr lang="en-US" dirty="0" smtClean="0"/>
              <a:t>(message + shared key) = HMAC</a:t>
            </a:r>
            <a:endParaRPr lang="en-US" dirty="0"/>
          </a:p>
        </p:txBody>
      </p:sp>
      <p:sp>
        <p:nvSpPr>
          <p:cNvPr id="7" name="Rectangle 6"/>
          <p:cNvSpPr/>
          <p:nvPr/>
        </p:nvSpPr>
        <p:spPr>
          <a:xfrm>
            <a:off x="2766881" y="4581128"/>
            <a:ext cx="648072" cy="2520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HMAC</a:t>
            </a:r>
            <a:endParaRPr lang="en-US" sz="1200" b="1" dirty="0"/>
          </a:p>
        </p:txBody>
      </p:sp>
      <p:sp>
        <p:nvSpPr>
          <p:cNvPr id="10" name="Rectangle 9"/>
          <p:cNvSpPr/>
          <p:nvPr/>
        </p:nvSpPr>
        <p:spPr>
          <a:xfrm>
            <a:off x="4263627" y="3728245"/>
            <a:ext cx="648072" cy="2520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HMAC</a:t>
            </a:r>
            <a:endParaRPr lang="en-US" sz="1200" b="1" dirty="0"/>
          </a:p>
        </p:txBody>
      </p:sp>
      <p:sp>
        <p:nvSpPr>
          <p:cNvPr id="11" name="Rectangle 10"/>
          <p:cNvSpPr/>
          <p:nvPr/>
        </p:nvSpPr>
        <p:spPr>
          <a:xfrm>
            <a:off x="5292080" y="4581128"/>
            <a:ext cx="648072" cy="2520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HMAC</a:t>
            </a:r>
            <a:endParaRPr lang="en-US" sz="1200" b="1" dirty="0"/>
          </a:p>
        </p:txBody>
      </p:sp>
      <p:sp>
        <p:nvSpPr>
          <p:cNvPr id="12" name="Rectangle 11"/>
          <p:cNvSpPr/>
          <p:nvPr/>
        </p:nvSpPr>
        <p:spPr>
          <a:xfrm>
            <a:off x="6876256" y="4576401"/>
            <a:ext cx="648072" cy="2520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HMAC</a:t>
            </a:r>
            <a:endParaRPr lang="en-US" sz="1200" b="1" dirty="0"/>
          </a:p>
        </p:txBody>
      </p:sp>
    </p:spTree>
    <p:extLst>
      <p:ext uri="{BB962C8B-B14F-4D97-AF65-F5344CB8AC3E}">
        <p14:creationId xmlns:p14="http://schemas.microsoft.com/office/powerpoint/2010/main" val="3920215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Authentication Code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76" r="5190"/>
          <a:stretch/>
        </p:blipFill>
        <p:spPr bwMode="auto">
          <a:xfrm>
            <a:off x="282633" y="1757363"/>
            <a:ext cx="8429105" cy="3039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3578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Authentication Code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500"/>
            <a:ext cx="8862956" cy="3190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6156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Symmetric and Asymmetric usage</a:t>
            </a:r>
            <a:endParaRPr lang="en-US" dirty="0"/>
          </a:p>
        </p:txBody>
      </p:sp>
      <p:sp>
        <p:nvSpPr>
          <p:cNvPr id="3" name="Content Placeholder 2"/>
          <p:cNvSpPr>
            <a:spLocks noGrp="1"/>
          </p:cNvSpPr>
          <p:nvPr>
            <p:ph idx="1"/>
          </p:nvPr>
        </p:nvSpPr>
        <p:spPr/>
        <p:txBody>
          <a:bodyPr/>
          <a:lstStyle/>
          <a:p>
            <a:r>
              <a:rPr lang="en-US" sz="2800" dirty="0"/>
              <a:t>Use symmetric ciphers for message encryption</a:t>
            </a:r>
            <a:r>
              <a:rPr lang="en-US" sz="2800" dirty="0" smtClean="0"/>
              <a:t>.</a:t>
            </a:r>
          </a:p>
          <a:p>
            <a:r>
              <a:rPr lang="en-US" sz="2800" dirty="0" smtClean="0"/>
              <a:t>Use </a:t>
            </a:r>
            <a:r>
              <a:rPr lang="en-US" sz="2800" dirty="0"/>
              <a:t>HMAC </a:t>
            </a:r>
            <a:r>
              <a:rPr lang="en-US" sz="2800" dirty="0" smtClean="0"/>
              <a:t>(Hash Message Authentication Code</a:t>
            </a:r>
            <a:r>
              <a:rPr lang="en-US" sz="2800" dirty="0"/>
              <a:t>) t</a:t>
            </a:r>
            <a:r>
              <a:rPr lang="en-US" sz="2800" dirty="0" smtClean="0"/>
              <a:t>o </a:t>
            </a:r>
            <a:r>
              <a:rPr lang="en-US" sz="2800" dirty="0"/>
              <a:t>provide tamper detection</a:t>
            </a:r>
            <a:r>
              <a:rPr lang="en-US" sz="2800" dirty="0" smtClean="0"/>
              <a:t>.</a:t>
            </a:r>
          </a:p>
          <a:p>
            <a:r>
              <a:rPr lang="en-US" sz="2800" dirty="0" smtClean="0"/>
              <a:t>Use </a:t>
            </a:r>
            <a:r>
              <a:rPr lang="en-US" sz="2800" dirty="0"/>
              <a:t>asymmetric ciphers for message </a:t>
            </a:r>
            <a:r>
              <a:rPr lang="en-US" sz="2800" dirty="0" smtClean="0"/>
              <a:t>encryption (Mathematically intensive and thus very slow).</a:t>
            </a:r>
          </a:p>
          <a:p>
            <a:r>
              <a:rPr lang="en-US" sz="2800" dirty="0" smtClean="0"/>
              <a:t>Apply </a:t>
            </a:r>
            <a:r>
              <a:rPr lang="en-US" sz="2800" dirty="0"/>
              <a:t>asymmetric ciphers to encrypt cryptographic keys</a:t>
            </a:r>
            <a:r>
              <a:rPr lang="en-US" sz="2800" dirty="0" smtClean="0"/>
              <a:t>.</a:t>
            </a:r>
          </a:p>
          <a:p>
            <a:r>
              <a:rPr lang="en-US" sz="2800" dirty="0" smtClean="0"/>
              <a:t>Apply </a:t>
            </a:r>
            <a:r>
              <a:rPr lang="en-US" sz="2800" dirty="0"/>
              <a:t>asymmetric cryptography to provide authentication.</a:t>
            </a:r>
          </a:p>
        </p:txBody>
      </p:sp>
    </p:spTree>
    <p:extLst>
      <p:ext uri="{BB962C8B-B14F-4D97-AF65-F5344CB8AC3E}">
        <p14:creationId xmlns:p14="http://schemas.microsoft.com/office/powerpoint/2010/main" val="1982753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Symmetric and Asymmetric </a:t>
            </a:r>
            <a:r>
              <a:rPr lang="en-US" dirty="0" smtClean="0"/>
              <a:t>performance</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785" t="16910" r="26592" b="38481"/>
          <a:stretch/>
        </p:blipFill>
        <p:spPr bwMode="auto">
          <a:xfrm>
            <a:off x="1187624" y="1952836"/>
            <a:ext cx="6550430" cy="3815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93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Asymetric</a:t>
            </a:r>
            <a:r>
              <a:rPr lang="en-US" dirty="0" smtClean="0"/>
              <a:t> Cryptography</a:t>
            </a:r>
            <a:endParaRPr lang="en-US" dirty="0"/>
          </a:p>
        </p:txBody>
      </p:sp>
      <p:sp>
        <p:nvSpPr>
          <p:cNvPr id="3" name="Content Placeholder 2"/>
          <p:cNvSpPr>
            <a:spLocks noGrp="1"/>
          </p:cNvSpPr>
          <p:nvPr>
            <p:ph idx="1"/>
          </p:nvPr>
        </p:nvSpPr>
        <p:spPr/>
        <p:txBody>
          <a:bodyPr/>
          <a:lstStyle/>
          <a:p>
            <a:r>
              <a:rPr lang="en-US" sz="2400" i="1" dirty="0" smtClean="0"/>
              <a:t>Asymmetric </a:t>
            </a:r>
            <a:r>
              <a:rPr lang="en-US" sz="2400" i="1" dirty="0"/>
              <a:t>cryptography</a:t>
            </a:r>
            <a:r>
              <a:rPr lang="en-US" sz="2400" dirty="0"/>
              <a:t>, or public-key cryptography, </a:t>
            </a:r>
            <a:r>
              <a:rPr lang="en-US" sz="2400" dirty="0" smtClean="0"/>
              <a:t>uses </a:t>
            </a:r>
            <a:r>
              <a:rPr lang="en-US" sz="2400" dirty="0"/>
              <a:t>two separate keys. </a:t>
            </a:r>
            <a:endParaRPr lang="en-US" sz="2400" dirty="0" smtClean="0"/>
          </a:p>
          <a:p>
            <a:pPr lvl="1"/>
            <a:r>
              <a:rPr lang="en-US" sz="2000" dirty="0" smtClean="0"/>
              <a:t>One </a:t>
            </a:r>
            <a:r>
              <a:rPr lang="en-US" sz="2000" dirty="0"/>
              <a:t>key is called the private key and is not shared with anyone. </a:t>
            </a:r>
            <a:endParaRPr lang="en-US" sz="2000" dirty="0" smtClean="0"/>
          </a:p>
          <a:p>
            <a:pPr lvl="1"/>
            <a:r>
              <a:rPr lang="en-US" sz="2000" dirty="0" smtClean="0"/>
              <a:t>The </a:t>
            </a:r>
            <a:r>
              <a:rPr lang="en-US" sz="2000" dirty="0"/>
              <a:t>other key is called the public key and is publicly available to anyone who wants it. </a:t>
            </a:r>
            <a:endParaRPr lang="en-US" sz="2000" dirty="0" smtClean="0"/>
          </a:p>
          <a:p>
            <a:pPr lvl="1"/>
            <a:r>
              <a:rPr lang="en-US" sz="2000" dirty="0" smtClean="0"/>
              <a:t>A </a:t>
            </a:r>
            <a:r>
              <a:rPr lang="en-US" sz="2000" dirty="0"/>
              <a:t>message encrypted with a public key can only be decrypted with the corresponding private </a:t>
            </a:r>
            <a:r>
              <a:rPr lang="en-US" sz="2000" dirty="0" smtClean="0"/>
              <a:t>key </a:t>
            </a:r>
          </a:p>
          <a:p>
            <a:pPr lvl="1"/>
            <a:r>
              <a:rPr lang="en-US" sz="2000" dirty="0"/>
              <a:t>A message encrypted with a private key can only be decrypted with the corresponding public key.</a:t>
            </a:r>
          </a:p>
        </p:txBody>
      </p:sp>
    </p:spTree>
    <p:extLst>
      <p:ext uri="{BB962C8B-B14F-4D97-AF65-F5344CB8AC3E}">
        <p14:creationId xmlns:p14="http://schemas.microsoft.com/office/powerpoint/2010/main" val="3896926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Mathematical Foundation of Asymmetric </a:t>
            </a:r>
            <a:r>
              <a:rPr lang="en-US" dirty="0" smtClean="0"/>
              <a:t>cryptography - RSA</a:t>
            </a:r>
            <a:endParaRPr lang="en-US" dirty="0"/>
          </a:p>
        </p:txBody>
      </p:sp>
      <p:sp>
        <p:nvSpPr>
          <p:cNvPr id="3" name="Content Placeholder 2"/>
          <p:cNvSpPr>
            <a:spLocks noGrp="1"/>
          </p:cNvSpPr>
          <p:nvPr>
            <p:ph idx="1"/>
          </p:nvPr>
        </p:nvSpPr>
        <p:spPr/>
        <p:txBody>
          <a:bodyPr/>
          <a:lstStyle/>
          <a:p>
            <a:pPr>
              <a:lnSpc>
                <a:spcPct val="90000"/>
              </a:lnSpc>
            </a:pPr>
            <a:r>
              <a:rPr lang="en-US" sz="2800" dirty="0" smtClean="0"/>
              <a:t>The </a:t>
            </a:r>
            <a:r>
              <a:rPr lang="en-US" sz="2800" dirty="0"/>
              <a:t>idea behind it is very simple. Public-key cryptography is possible because there exist mathematical transformations that are very easy to compute, but whose inverse transformations are very difficult to compute.</a:t>
            </a:r>
          </a:p>
          <a:p>
            <a:pPr>
              <a:lnSpc>
                <a:spcPct val="90000"/>
              </a:lnSpc>
            </a:pPr>
            <a:r>
              <a:rPr lang="en-US" sz="2800" dirty="0"/>
              <a:t>A common example is multiplying and factoring. It is very easy to algorithmically multiply two prime numbers together to form a large number, but it is much more difficult to factor that large number back down to the original two prime numbers. </a:t>
            </a:r>
          </a:p>
        </p:txBody>
      </p:sp>
    </p:spTree>
    <p:extLst>
      <p:ext uri="{BB962C8B-B14F-4D97-AF65-F5344CB8AC3E}">
        <p14:creationId xmlns:p14="http://schemas.microsoft.com/office/powerpoint/2010/main" val="3528736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Mathematical Foundation of Asymmetric </a:t>
            </a:r>
            <a:r>
              <a:rPr lang="en-US" dirty="0" smtClean="0"/>
              <a:t>cryptography - RSA</a:t>
            </a:r>
            <a:endParaRPr lang="en-US" dirty="0"/>
          </a:p>
        </p:txBody>
      </p:sp>
      <p:sp>
        <p:nvSpPr>
          <p:cNvPr id="3" name="Content Placeholder 2"/>
          <p:cNvSpPr>
            <a:spLocks noGrp="1"/>
          </p:cNvSpPr>
          <p:nvPr>
            <p:ph idx="1"/>
          </p:nvPr>
        </p:nvSpPr>
        <p:spPr/>
        <p:txBody>
          <a:bodyPr/>
          <a:lstStyle/>
          <a:p>
            <a:pPr>
              <a:lnSpc>
                <a:spcPct val="90000"/>
              </a:lnSpc>
            </a:pPr>
            <a:r>
              <a:rPr lang="en-US" dirty="0"/>
              <a:t>Another </a:t>
            </a:r>
            <a:r>
              <a:rPr lang="en-US" dirty="0" smtClean="0"/>
              <a:t>example: Z=X^Y </a:t>
            </a:r>
            <a:r>
              <a:rPr lang="en-US" dirty="0"/>
              <a:t>mod(N).</a:t>
            </a:r>
          </a:p>
          <a:p>
            <a:pPr lvl="1">
              <a:lnSpc>
                <a:spcPct val="90000"/>
              </a:lnSpc>
            </a:pPr>
            <a:r>
              <a:rPr lang="en-US" sz="2400" dirty="0"/>
              <a:t>Given X, Y, and N, it is very easy to algorithmically compute Z; this is the exponentiation problem. </a:t>
            </a:r>
          </a:p>
          <a:p>
            <a:pPr lvl="1">
              <a:lnSpc>
                <a:spcPct val="90000"/>
              </a:lnSpc>
            </a:pPr>
            <a:r>
              <a:rPr lang="en-US" sz="2400" dirty="0"/>
              <a:t>On the other hand, given Z, Y, and N, it is very difficult to compute X; this is the logarithm problem. However, if the prime factors of N are known, then a shortcut exists to easily compute X.</a:t>
            </a:r>
          </a:p>
          <a:p>
            <a:pPr>
              <a:lnSpc>
                <a:spcPct val="90000"/>
              </a:lnSpc>
            </a:pPr>
            <a:r>
              <a:rPr lang="en-US" dirty="0"/>
              <a:t>So if N is specially chosen to be the product of two large primes, say P and Q, then only someone who knows P and Q will be able to calculate X given Z and Y.</a:t>
            </a:r>
          </a:p>
          <a:p>
            <a:endParaRPr lang="en-US" dirty="0"/>
          </a:p>
        </p:txBody>
      </p:sp>
    </p:spTree>
    <p:extLst>
      <p:ext uri="{BB962C8B-B14F-4D97-AF65-F5344CB8AC3E}">
        <p14:creationId xmlns:p14="http://schemas.microsoft.com/office/powerpoint/2010/main" val="4151557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Mathematical Foundation of Asymmetric </a:t>
            </a:r>
            <a:r>
              <a:rPr lang="en-US" dirty="0" smtClean="0"/>
              <a:t>cryptography - RSA</a:t>
            </a:r>
            <a:endParaRPr lang="en-US" dirty="0"/>
          </a:p>
        </p:txBody>
      </p:sp>
      <p:sp>
        <p:nvSpPr>
          <p:cNvPr id="3" name="Content Placeholder 2"/>
          <p:cNvSpPr>
            <a:spLocks noGrp="1"/>
          </p:cNvSpPr>
          <p:nvPr>
            <p:ph idx="1"/>
          </p:nvPr>
        </p:nvSpPr>
        <p:spPr/>
        <p:txBody>
          <a:bodyPr/>
          <a:lstStyle/>
          <a:p>
            <a:r>
              <a:rPr lang="en-US" sz="2800" dirty="0" smtClean="0"/>
              <a:t>&lt;P, Q&gt; A pair of prime numbers are chosen as </a:t>
            </a:r>
            <a:r>
              <a:rPr lang="en-US" dirty="0" smtClean="0"/>
              <a:t>a “</a:t>
            </a:r>
            <a:r>
              <a:rPr lang="en-US" i="1" dirty="0" smtClean="0"/>
              <a:t>Private Key</a:t>
            </a:r>
            <a:r>
              <a:rPr lang="en-US" dirty="0" smtClean="0"/>
              <a:t>”</a:t>
            </a:r>
          </a:p>
          <a:p>
            <a:pPr lvl="1"/>
            <a:r>
              <a:rPr lang="en-US" sz="2400" dirty="0" smtClean="0"/>
              <a:t>N = P.Q, </a:t>
            </a:r>
          </a:p>
          <a:p>
            <a:pPr lvl="1"/>
            <a:r>
              <a:rPr lang="en-US" sz="2400" dirty="0" smtClean="0"/>
              <a:t>P and Q are the prime factors of N and know as “Private Key” </a:t>
            </a:r>
          </a:p>
          <a:p>
            <a:r>
              <a:rPr lang="en-US" sz="2800" dirty="0" smtClean="0"/>
              <a:t>&lt;N, Y&gt;  pair act as a “</a:t>
            </a:r>
            <a:r>
              <a:rPr lang="en-US" sz="2800" i="1" dirty="0" smtClean="0"/>
              <a:t>Public Key</a:t>
            </a:r>
            <a:r>
              <a:rPr lang="en-US" sz="2800" dirty="0" smtClean="0"/>
              <a:t>”</a:t>
            </a:r>
          </a:p>
          <a:p>
            <a:r>
              <a:rPr lang="en-US" sz="2800" dirty="0" smtClean="0"/>
              <a:t>Only if you can factor N, or can solve the algorithm problem, you can decipher the encrypted text. Both extremely difficult to do without the knowledge of prime factors (private key) P and Q.</a:t>
            </a:r>
            <a:endParaRPr lang="en-US" sz="2800" dirty="0"/>
          </a:p>
        </p:txBody>
      </p:sp>
    </p:spTree>
    <p:extLst>
      <p:ext uri="{BB962C8B-B14F-4D97-AF65-F5344CB8AC3E}">
        <p14:creationId xmlns:p14="http://schemas.microsoft.com/office/powerpoint/2010/main" val="1458447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fontAlgn="auto" hangingPunct="1">
              <a:spcAft>
                <a:spcPts val="0"/>
              </a:spcAft>
              <a:defRPr/>
            </a:pPr>
            <a:r>
              <a:rPr lang="en-US" sz="4000" smtClean="0">
                <a:solidFill>
                  <a:schemeClr val="accent1">
                    <a:satMod val="150000"/>
                  </a:schemeClr>
                </a:solidFill>
              </a:rPr>
              <a:t>SSL</a:t>
            </a:r>
            <a:endParaRPr lang="en-US" smtClean="0">
              <a:solidFill>
                <a:schemeClr val="accent1">
                  <a:satMod val="150000"/>
                </a:schemeClr>
              </a:solidFill>
            </a:endParaRPr>
          </a:p>
        </p:txBody>
      </p:sp>
      <p:sp>
        <p:nvSpPr>
          <p:cNvPr id="21507" name="Content Placeholder 2"/>
          <p:cNvSpPr>
            <a:spLocks noGrp="1"/>
          </p:cNvSpPr>
          <p:nvPr>
            <p:ph idx="1"/>
          </p:nvPr>
        </p:nvSpPr>
        <p:spPr>
          <a:xfrm>
            <a:off x="566738" y="1752600"/>
            <a:ext cx="8001000" cy="4495800"/>
          </a:xfrm>
        </p:spPr>
        <p:txBody>
          <a:bodyPr/>
          <a:lstStyle/>
          <a:p>
            <a:r>
              <a:rPr lang="en-US" sz="2000" dirty="0" smtClean="0"/>
              <a:t>SSL has a notion of </a:t>
            </a:r>
            <a:r>
              <a:rPr lang="en-US" sz="2000" b="1" dirty="0" smtClean="0"/>
              <a:t>client</a:t>
            </a:r>
            <a:r>
              <a:rPr lang="en-US" sz="2000" dirty="0" smtClean="0"/>
              <a:t> and </a:t>
            </a:r>
            <a:r>
              <a:rPr lang="en-US" sz="2000" b="1" dirty="0" smtClean="0"/>
              <a:t>server</a:t>
            </a:r>
            <a:r>
              <a:rPr lang="en-US" sz="2000" dirty="0" smtClean="0"/>
              <a:t>. The client contacts the server and sends the first message. </a:t>
            </a:r>
          </a:p>
          <a:p>
            <a:r>
              <a:rPr lang="en-US" sz="2000" dirty="0" smtClean="0"/>
              <a:t>The first message causes the client and server to exchange a few messages to negotiate the encryption algorithm and to pick an encryption key for this connection. </a:t>
            </a:r>
          </a:p>
          <a:p>
            <a:r>
              <a:rPr lang="en-US" sz="2000" dirty="0" smtClean="0"/>
              <a:t>The server must have an SSL certificate (public key ) and the private key associated with that certificate. </a:t>
            </a:r>
          </a:p>
          <a:p>
            <a:r>
              <a:rPr lang="en-US" sz="2000" dirty="0" smtClean="0"/>
              <a:t>This public key is sent to the client when it connects. </a:t>
            </a:r>
          </a:p>
          <a:p>
            <a:r>
              <a:rPr lang="en-US" sz="2000" dirty="0" smtClean="0"/>
              <a:t>The client will use the public key to encrypt a value and send it to the server. </a:t>
            </a:r>
          </a:p>
          <a:p>
            <a:r>
              <a:rPr lang="en-US" sz="2000" dirty="0" smtClean="0"/>
              <a:t>The server must then have the corresponding RSA private key so it can decode the client's message.</a:t>
            </a:r>
          </a:p>
          <a:p>
            <a:pPr lvl="2"/>
            <a:endParaRPr lang="en-US" sz="1200" dirty="0" smtClean="0"/>
          </a:p>
          <a:p>
            <a:pPr lvl="2"/>
            <a:endParaRPr lang="en-US" sz="1200" dirty="0"/>
          </a:p>
          <a:p>
            <a:pPr lvl="2"/>
            <a:r>
              <a:rPr lang="en-US" sz="1200" dirty="0" smtClean="0"/>
              <a:t>RSA is a public key cryptography algorithm  (</a:t>
            </a:r>
            <a:r>
              <a:rPr lang="en-US" sz="1200" dirty="0"/>
              <a:t> </a:t>
            </a:r>
            <a:r>
              <a:rPr lang="en-US" sz="1200" dirty="0">
                <a:hlinkClick r:id="rId2" tooltip="Ron Rivest"/>
              </a:rPr>
              <a:t>Ron </a:t>
            </a:r>
            <a:r>
              <a:rPr lang="en-US" sz="1200" dirty="0" err="1">
                <a:hlinkClick r:id="rId2" tooltip="Ron Rivest"/>
              </a:rPr>
              <a:t>Rivest</a:t>
            </a:r>
            <a:r>
              <a:rPr lang="en-US" sz="1200" dirty="0"/>
              <a:t>, </a:t>
            </a:r>
            <a:r>
              <a:rPr lang="en-US" sz="1200" dirty="0" err="1">
                <a:hlinkClick r:id="rId3" tooltip="Adi Shamir"/>
              </a:rPr>
              <a:t>Adi</a:t>
            </a:r>
            <a:r>
              <a:rPr lang="en-US" sz="1200" dirty="0">
                <a:hlinkClick r:id="rId3" tooltip="Adi Shamir"/>
              </a:rPr>
              <a:t> Shamir</a:t>
            </a:r>
            <a:r>
              <a:rPr lang="en-US" sz="1200" dirty="0"/>
              <a:t> and </a:t>
            </a:r>
            <a:r>
              <a:rPr lang="en-US" sz="1200" dirty="0">
                <a:hlinkClick r:id="rId4" tooltip="Leonard Adleman"/>
              </a:rPr>
              <a:t>Leonard </a:t>
            </a:r>
            <a:r>
              <a:rPr lang="en-US" sz="1200" dirty="0" err="1" smtClean="0">
                <a:hlinkClick r:id="rId4" tooltip="Leonard Adleman"/>
              </a:rPr>
              <a:t>Adleman</a:t>
            </a:r>
            <a:r>
              <a:rPr lang="en-US" sz="1200" dirty="0" smtClean="0"/>
              <a:t>)</a:t>
            </a:r>
          </a:p>
          <a:p>
            <a:endParaRPr lang="en-US" sz="2000" dirty="0" smtClean="0"/>
          </a:p>
        </p:txBody>
      </p:sp>
    </p:spTree>
    <p:extLst>
      <p:ext uri="{BB962C8B-B14F-4D97-AF65-F5344CB8AC3E}">
        <p14:creationId xmlns:p14="http://schemas.microsoft.com/office/powerpoint/2010/main" val="3746741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a:t>
            </a:r>
            <a:r>
              <a:rPr lang="en-US" dirty="0" err="1" smtClean="0"/>
              <a:t>IPSec</a:t>
            </a:r>
            <a:endParaRPr lang="en-US" dirty="0"/>
          </a:p>
        </p:txBody>
      </p:sp>
      <p:sp>
        <p:nvSpPr>
          <p:cNvPr id="3" name="Content Placeholder 2"/>
          <p:cNvSpPr>
            <a:spLocks noGrp="1"/>
          </p:cNvSpPr>
          <p:nvPr>
            <p:ph idx="1"/>
          </p:nvPr>
        </p:nvSpPr>
        <p:spPr/>
        <p:txBody>
          <a:bodyPr/>
          <a:lstStyle/>
          <a:p>
            <a:r>
              <a:rPr lang="en-US" dirty="0" smtClean="0"/>
              <a:t>Security can be implemented at different levels:</a:t>
            </a:r>
          </a:p>
          <a:p>
            <a:pPr lvl="1"/>
            <a:r>
              <a:rPr lang="en-US" dirty="0"/>
              <a:t>The security </a:t>
            </a:r>
            <a:r>
              <a:rPr lang="en-US" dirty="0" smtClean="0"/>
              <a:t>may be implemented at a layer between </a:t>
            </a:r>
            <a:r>
              <a:rPr lang="en-US" dirty="0"/>
              <a:t>TCP/IP and application protocols, such as HTTP, LDAP, FTP, and </a:t>
            </a:r>
            <a:r>
              <a:rPr lang="en-US" dirty="0" smtClean="0"/>
              <a:t>Telnet (SSL).</a:t>
            </a:r>
            <a:r>
              <a:rPr lang="en-US" dirty="0"/>
              <a:t> </a:t>
            </a:r>
          </a:p>
          <a:p>
            <a:pPr lvl="1"/>
            <a:r>
              <a:rPr lang="en-US" dirty="0"/>
              <a:t>The security </a:t>
            </a:r>
            <a:r>
              <a:rPr lang="en-US" dirty="0" smtClean="0"/>
              <a:t>May be implemented on top of the IP layer (</a:t>
            </a:r>
            <a:r>
              <a:rPr lang="en-US" dirty="0" err="1" smtClean="0"/>
              <a:t>IPSec</a:t>
            </a:r>
            <a:r>
              <a:rPr lang="en-US" dirty="0" smtClean="0"/>
              <a:t>)</a:t>
            </a:r>
          </a:p>
          <a:p>
            <a:endParaRPr lang="en-US" dirty="0"/>
          </a:p>
        </p:txBody>
      </p:sp>
    </p:spTree>
    <p:extLst>
      <p:ext uri="{BB962C8B-B14F-4D97-AF65-F5344CB8AC3E}">
        <p14:creationId xmlns:p14="http://schemas.microsoft.com/office/powerpoint/2010/main" val="2607660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Encryption Algorithms</a:t>
            </a:r>
          </a:p>
        </p:txBody>
      </p:sp>
      <p:sp>
        <p:nvSpPr>
          <p:cNvPr id="21507" name="Rectangle 3"/>
          <p:cNvSpPr>
            <a:spLocks noGrp="1" noChangeArrowheads="1"/>
          </p:cNvSpPr>
          <p:nvPr>
            <p:ph idx="1"/>
          </p:nvPr>
        </p:nvSpPr>
        <p:spPr>
          <a:xfrm>
            <a:off x="685800" y="1676400"/>
            <a:ext cx="7772400" cy="4114800"/>
          </a:xfrm>
        </p:spPr>
        <p:txBody>
          <a:bodyPr>
            <a:normAutofit fontScale="92500" lnSpcReduction="10000"/>
          </a:bodyPr>
          <a:lstStyle/>
          <a:p>
            <a:pPr>
              <a:lnSpc>
                <a:spcPct val="90000"/>
              </a:lnSpc>
            </a:pPr>
            <a:r>
              <a:rPr lang="en-US" sz="2800" dirty="0"/>
              <a:t>Parties</a:t>
            </a:r>
          </a:p>
          <a:p>
            <a:pPr lvl="1">
              <a:lnSpc>
                <a:spcPct val="90000"/>
              </a:lnSpc>
            </a:pPr>
            <a:r>
              <a:rPr lang="en-US" sz="2400" dirty="0"/>
              <a:t>Alice and Bob want to communicate.</a:t>
            </a:r>
          </a:p>
          <a:p>
            <a:pPr lvl="1">
              <a:lnSpc>
                <a:spcPct val="90000"/>
              </a:lnSpc>
            </a:pPr>
            <a:r>
              <a:rPr lang="en-US" sz="2400" dirty="0"/>
              <a:t>Charlie, the unauthorized third party, is known as the attacker. </a:t>
            </a:r>
          </a:p>
          <a:p>
            <a:pPr>
              <a:lnSpc>
                <a:spcPct val="90000"/>
              </a:lnSpc>
            </a:pPr>
            <a:r>
              <a:rPr lang="en-US" sz="2800" dirty="0"/>
              <a:t>Secret key</a:t>
            </a:r>
          </a:p>
          <a:p>
            <a:pPr lvl="1">
              <a:lnSpc>
                <a:spcPct val="90000"/>
              </a:lnSpc>
            </a:pPr>
            <a:r>
              <a:rPr lang="en-US" sz="2400" dirty="0"/>
              <a:t>Alice and Bob agree on an algorithm, and have the same </a:t>
            </a:r>
            <a:r>
              <a:rPr lang="en-US" sz="2400" i="1" dirty="0"/>
              <a:t>secret key</a:t>
            </a:r>
            <a:r>
              <a:rPr lang="en-US" sz="2400" dirty="0"/>
              <a:t>, which they use to encrypt plaintext and decrypt </a:t>
            </a:r>
            <a:r>
              <a:rPr lang="en-US" sz="2400" dirty="0" err="1"/>
              <a:t>cyphertext</a:t>
            </a:r>
            <a:r>
              <a:rPr lang="en-US" sz="2400" dirty="0"/>
              <a:t>.</a:t>
            </a:r>
          </a:p>
          <a:p>
            <a:pPr lvl="1">
              <a:lnSpc>
                <a:spcPct val="90000"/>
              </a:lnSpc>
            </a:pPr>
            <a:r>
              <a:rPr lang="en-US" sz="2400" dirty="0"/>
              <a:t>Well-known secret key </a:t>
            </a:r>
            <a:r>
              <a:rPr lang="en-US" sz="2400" dirty="0" smtClean="0"/>
              <a:t>symmetric cryptographic </a:t>
            </a:r>
            <a:r>
              <a:rPr lang="en-US" sz="2400" dirty="0"/>
              <a:t>algorithms include the Data Encryption Standard (DES), triple-strength DES (3DES), </a:t>
            </a:r>
            <a:r>
              <a:rPr lang="en-US" sz="2400" dirty="0" err="1"/>
              <a:t>Rivest</a:t>
            </a:r>
            <a:r>
              <a:rPr lang="en-US" sz="2400" dirty="0"/>
              <a:t> Cipher 2 (RC2), </a:t>
            </a:r>
            <a:r>
              <a:rPr lang="en-US" sz="2400" dirty="0" err="1"/>
              <a:t>Rivest</a:t>
            </a:r>
            <a:r>
              <a:rPr lang="en-US" sz="2400" dirty="0"/>
              <a:t> Cipher 4 (RC4) and the Advanced Encryption Standard (AES).</a:t>
            </a:r>
          </a:p>
        </p:txBody>
      </p:sp>
      <p:sp>
        <p:nvSpPr>
          <p:cNvPr id="4" name="Slide Number Placeholder 5"/>
          <p:cNvSpPr>
            <a:spLocks noGrp="1"/>
          </p:cNvSpPr>
          <p:nvPr>
            <p:ph type="sldNum" sz="quarter" idx="12"/>
          </p:nvPr>
        </p:nvSpPr>
        <p:spPr/>
        <p:txBody>
          <a:bodyPr/>
          <a:lstStyle/>
          <a:p>
            <a:fld id="{A39DD943-CD5A-429C-8DF0-BEC6D53380B4}" type="slidenum">
              <a:rPr lang="en-US"/>
              <a:pPr/>
              <a:t>30</a:t>
            </a:fld>
            <a:endParaRPr lang="en-US"/>
          </a:p>
        </p:txBody>
      </p:sp>
    </p:spTree>
    <p:extLst>
      <p:ext uri="{BB962C8B-B14F-4D97-AF65-F5344CB8AC3E}">
        <p14:creationId xmlns:p14="http://schemas.microsoft.com/office/powerpoint/2010/main" val="19887426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Encryption Algorithms (cont.)</a:t>
            </a:r>
          </a:p>
        </p:txBody>
      </p:sp>
      <p:sp>
        <p:nvSpPr>
          <p:cNvPr id="22531" name="Rectangle 3"/>
          <p:cNvSpPr>
            <a:spLocks noGrp="1" noChangeArrowheads="1"/>
          </p:cNvSpPr>
          <p:nvPr>
            <p:ph idx="1"/>
          </p:nvPr>
        </p:nvSpPr>
        <p:spPr/>
        <p:txBody>
          <a:bodyPr/>
          <a:lstStyle/>
          <a:p>
            <a:pPr>
              <a:lnSpc>
                <a:spcPct val="90000"/>
              </a:lnSpc>
            </a:pPr>
            <a:r>
              <a:rPr lang="en-US" sz="2800" dirty="0"/>
              <a:t>Public key</a:t>
            </a:r>
          </a:p>
          <a:p>
            <a:pPr lvl="1">
              <a:lnSpc>
                <a:spcPct val="90000"/>
              </a:lnSpc>
            </a:pPr>
            <a:r>
              <a:rPr lang="en-US" sz="2400" dirty="0"/>
              <a:t>Alice and Bob agree on an </a:t>
            </a:r>
            <a:r>
              <a:rPr lang="en-US" sz="2400" dirty="0" smtClean="0"/>
              <a:t>algorithm (RSA/DH), </a:t>
            </a:r>
            <a:r>
              <a:rPr lang="en-US" sz="2400" dirty="0"/>
              <a:t>and Alice creates a pair of keys—public and private—and sends the public key to Bob and other people.  Bob (or anyone else) encrypts with the public key, but only Alice can decrypt with the secret private key.</a:t>
            </a:r>
          </a:p>
          <a:p>
            <a:pPr lvl="1">
              <a:lnSpc>
                <a:spcPct val="90000"/>
              </a:lnSpc>
            </a:pPr>
            <a:r>
              <a:rPr lang="en-US" sz="2400" dirty="0"/>
              <a:t>Well-known public key </a:t>
            </a:r>
            <a:r>
              <a:rPr lang="en-US" sz="2400" dirty="0" smtClean="0"/>
              <a:t>(asymmetric) algorithms </a:t>
            </a:r>
            <a:r>
              <a:rPr lang="en-US" sz="2400" dirty="0"/>
              <a:t>include </a:t>
            </a:r>
            <a:r>
              <a:rPr lang="en-US" sz="2400" dirty="0" err="1"/>
              <a:t>Rivest</a:t>
            </a:r>
            <a:r>
              <a:rPr lang="en-US" sz="2400" dirty="0"/>
              <a:t> Shamir </a:t>
            </a:r>
            <a:r>
              <a:rPr lang="en-US" sz="2400" dirty="0" err="1"/>
              <a:t>Adleman</a:t>
            </a:r>
            <a:r>
              <a:rPr lang="en-US" sz="2400" dirty="0"/>
              <a:t> (RSA) and </a:t>
            </a:r>
            <a:r>
              <a:rPr lang="en-US" sz="2400" dirty="0" err="1"/>
              <a:t>Diffie</a:t>
            </a:r>
            <a:r>
              <a:rPr lang="en-US" sz="2400" dirty="0"/>
              <a:t>-Hellman (DH).</a:t>
            </a:r>
          </a:p>
          <a:p>
            <a:pPr lvl="1">
              <a:lnSpc>
                <a:spcPct val="90000"/>
              </a:lnSpc>
            </a:pPr>
            <a:r>
              <a:rPr lang="en-US" sz="2400" dirty="0"/>
              <a:t>Because they require extensive computations, these algorithms run slowly.  Therefore they’re only used for encrypting small pieces of data, such as secret keys or signatures. </a:t>
            </a:r>
          </a:p>
        </p:txBody>
      </p:sp>
      <p:sp>
        <p:nvSpPr>
          <p:cNvPr id="4" name="Slide Number Placeholder 5"/>
          <p:cNvSpPr>
            <a:spLocks noGrp="1"/>
          </p:cNvSpPr>
          <p:nvPr>
            <p:ph type="sldNum" sz="quarter" idx="12"/>
          </p:nvPr>
        </p:nvSpPr>
        <p:spPr/>
        <p:txBody>
          <a:bodyPr/>
          <a:lstStyle/>
          <a:p>
            <a:fld id="{3FA50C60-5680-4612-B32B-3C0CA21AD1AD}" type="slidenum">
              <a:rPr lang="en-US"/>
              <a:pPr/>
              <a:t>31</a:t>
            </a:fld>
            <a:endParaRPr lang="en-US"/>
          </a:p>
        </p:txBody>
      </p:sp>
    </p:spTree>
    <p:extLst>
      <p:ext uri="{BB962C8B-B14F-4D97-AF65-F5344CB8AC3E}">
        <p14:creationId xmlns:p14="http://schemas.microsoft.com/office/powerpoint/2010/main" val="3210295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dirty="0" smtClean="0"/>
              <a:t>Shared Key exchange</a:t>
            </a:r>
            <a:br>
              <a:rPr lang="en-US" dirty="0" smtClean="0"/>
            </a:br>
            <a:r>
              <a:rPr lang="en-US" dirty="0" smtClean="0"/>
              <a:t>RSA</a:t>
            </a:r>
            <a:endParaRPr lang="en-US" i="1" dirty="0"/>
          </a:p>
        </p:txBody>
      </p:sp>
      <p:sp>
        <p:nvSpPr>
          <p:cNvPr id="25603" name="Rectangle 3"/>
          <p:cNvSpPr>
            <a:spLocks noGrp="1" noChangeArrowheads="1"/>
          </p:cNvSpPr>
          <p:nvPr>
            <p:ph idx="1"/>
          </p:nvPr>
        </p:nvSpPr>
        <p:spPr/>
        <p:txBody>
          <a:bodyPr/>
          <a:lstStyle/>
          <a:p>
            <a:pPr>
              <a:lnSpc>
                <a:spcPct val="90000"/>
              </a:lnSpc>
            </a:pPr>
            <a:r>
              <a:rPr lang="en-US" sz="2800" dirty="0"/>
              <a:t>Create a secret key</a:t>
            </a:r>
          </a:p>
          <a:p>
            <a:pPr lvl="1">
              <a:lnSpc>
                <a:spcPct val="90000"/>
              </a:lnSpc>
            </a:pPr>
            <a:r>
              <a:rPr lang="en-US" sz="2400" dirty="0"/>
              <a:t>Based on information generated by the client with a secure random number generator</a:t>
            </a:r>
          </a:p>
          <a:p>
            <a:pPr>
              <a:lnSpc>
                <a:spcPct val="90000"/>
              </a:lnSpc>
            </a:pPr>
            <a:r>
              <a:rPr lang="en-US" sz="2800" dirty="0"/>
              <a:t>Use public keys to exchange the secret </a:t>
            </a:r>
            <a:r>
              <a:rPr lang="en-US" sz="2800" dirty="0" smtClean="0"/>
              <a:t>key (RSA)</a:t>
            </a:r>
            <a:endParaRPr lang="en-US" sz="2800" dirty="0"/>
          </a:p>
          <a:p>
            <a:pPr lvl="1">
              <a:lnSpc>
                <a:spcPct val="90000"/>
              </a:lnSpc>
            </a:pPr>
            <a:r>
              <a:rPr lang="en-US" sz="2400" dirty="0"/>
              <a:t>The server sends its public key to the client</a:t>
            </a:r>
          </a:p>
          <a:p>
            <a:pPr lvl="1">
              <a:lnSpc>
                <a:spcPct val="90000"/>
              </a:lnSpc>
            </a:pPr>
            <a:r>
              <a:rPr lang="en-US" sz="2400" dirty="0"/>
              <a:t>The client encrypts the secret key with the server's public key and sends it to the server</a:t>
            </a:r>
          </a:p>
          <a:p>
            <a:pPr lvl="1">
              <a:lnSpc>
                <a:spcPct val="90000"/>
              </a:lnSpc>
            </a:pPr>
            <a:r>
              <a:rPr lang="en-US" sz="2400" dirty="0"/>
              <a:t>The server decrypts the secret key information with the server’s private key</a:t>
            </a:r>
          </a:p>
          <a:p>
            <a:pPr>
              <a:lnSpc>
                <a:spcPct val="90000"/>
              </a:lnSpc>
            </a:pPr>
            <a:r>
              <a:rPr lang="en-US" sz="2800" dirty="0"/>
              <a:t>Encrypt and decrypt data with the secret key</a:t>
            </a:r>
          </a:p>
          <a:p>
            <a:pPr lvl="1">
              <a:lnSpc>
                <a:spcPct val="90000"/>
              </a:lnSpc>
            </a:pPr>
            <a:r>
              <a:rPr lang="en-US" sz="2400" dirty="0"/>
              <a:t>The client and server use the negotiated algorithm</a:t>
            </a:r>
          </a:p>
        </p:txBody>
      </p:sp>
      <p:sp>
        <p:nvSpPr>
          <p:cNvPr id="4" name="Slide Number Placeholder 5"/>
          <p:cNvSpPr>
            <a:spLocks noGrp="1"/>
          </p:cNvSpPr>
          <p:nvPr>
            <p:ph type="sldNum" sz="quarter" idx="12"/>
          </p:nvPr>
        </p:nvSpPr>
        <p:spPr/>
        <p:txBody>
          <a:bodyPr/>
          <a:lstStyle/>
          <a:p>
            <a:fld id="{C9F1E869-6B20-4DBB-82D6-002B8282D51F}" type="slidenum">
              <a:rPr lang="en-US"/>
              <a:pPr/>
              <a:t>32</a:t>
            </a:fld>
            <a:endParaRPr lang="en-US"/>
          </a:p>
        </p:txBody>
      </p:sp>
    </p:spTree>
    <p:extLst>
      <p:ext uri="{BB962C8B-B14F-4D97-AF65-F5344CB8AC3E}">
        <p14:creationId xmlns:p14="http://schemas.microsoft.com/office/powerpoint/2010/main" val="3730826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dirty="0" smtClean="0"/>
              <a:t>Shared key exchange</a:t>
            </a:r>
            <a:r>
              <a:rPr lang="en-US" i="1" dirty="0" smtClean="0"/>
              <a:t/>
            </a:r>
            <a:br>
              <a:rPr lang="en-US" i="1" dirty="0" smtClean="0"/>
            </a:br>
            <a:r>
              <a:rPr lang="en-US" i="1" dirty="0" err="1" smtClean="0"/>
              <a:t>Diffie</a:t>
            </a:r>
            <a:r>
              <a:rPr lang="en-US" i="1" dirty="0" smtClean="0"/>
              <a:t>-Hellman (DH)</a:t>
            </a:r>
            <a:endParaRPr lang="en-US" i="1" dirty="0"/>
          </a:p>
        </p:txBody>
      </p:sp>
      <p:sp>
        <p:nvSpPr>
          <p:cNvPr id="25603" name="Rectangle 3"/>
          <p:cNvSpPr>
            <a:spLocks noGrp="1" noChangeArrowheads="1"/>
          </p:cNvSpPr>
          <p:nvPr>
            <p:ph idx="1"/>
          </p:nvPr>
        </p:nvSpPr>
        <p:spPr/>
        <p:txBody>
          <a:bodyPr/>
          <a:lstStyle/>
          <a:p>
            <a:pPr>
              <a:lnSpc>
                <a:spcPct val="90000"/>
              </a:lnSpc>
            </a:pPr>
            <a:r>
              <a:rPr lang="en-US" sz="2800" dirty="0" smtClean="0"/>
              <a:t>Generate the same shared key on both ends (DH)</a:t>
            </a:r>
            <a:endParaRPr lang="en-US" sz="2800" dirty="0"/>
          </a:p>
          <a:p>
            <a:pPr lvl="1">
              <a:lnSpc>
                <a:spcPct val="90000"/>
              </a:lnSpc>
            </a:pPr>
            <a:r>
              <a:rPr lang="en-US" sz="2400" dirty="0" smtClean="0"/>
              <a:t>Calculate a public key based on two known prime numbers (base and modulus) </a:t>
            </a:r>
          </a:p>
          <a:p>
            <a:pPr lvl="1">
              <a:lnSpc>
                <a:spcPct val="90000"/>
              </a:lnSpc>
            </a:pPr>
            <a:r>
              <a:rPr lang="en-US" sz="2400" dirty="0" smtClean="0"/>
              <a:t>Send </a:t>
            </a:r>
            <a:r>
              <a:rPr lang="en-US" sz="2400" dirty="0" smtClean="0"/>
              <a:t>the </a:t>
            </a:r>
            <a:r>
              <a:rPr lang="en-US" sz="2400" dirty="0" smtClean="0"/>
              <a:t>public key to the peer</a:t>
            </a:r>
          </a:p>
          <a:p>
            <a:pPr lvl="1">
              <a:lnSpc>
                <a:spcPct val="90000"/>
              </a:lnSpc>
            </a:pPr>
            <a:r>
              <a:rPr lang="en-US" sz="2400" dirty="0" smtClean="0"/>
              <a:t>Use the peer public key to calculate shared key</a:t>
            </a:r>
          </a:p>
          <a:p>
            <a:pPr lvl="1">
              <a:lnSpc>
                <a:spcPct val="90000"/>
              </a:lnSpc>
            </a:pPr>
            <a:r>
              <a:rPr lang="en-US" sz="2400" dirty="0" smtClean="0"/>
              <a:t>Note that shared itself key is not exchanged over non-secure channel.  </a:t>
            </a:r>
          </a:p>
        </p:txBody>
      </p:sp>
      <p:sp>
        <p:nvSpPr>
          <p:cNvPr id="4" name="Slide Number Placeholder 5"/>
          <p:cNvSpPr>
            <a:spLocks noGrp="1"/>
          </p:cNvSpPr>
          <p:nvPr>
            <p:ph type="sldNum" sz="quarter" idx="12"/>
          </p:nvPr>
        </p:nvSpPr>
        <p:spPr/>
        <p:txBody>
          <a:bodyPr/>
          <a:lstStyle/>
          <a:p>
            <a:fld id="{C9F1E869-6B20-4DBB-82D6-002B8282D51F}" type="slidenum">
              <a:rPr lang="en-US"/>
              <a:pPr/>
              <a:t>33</a:t>
            </a:fld>
            <a:endParaRPr lang="en-US"/>
          </a:p>
        </p:txBody>
      </p:sp>
    </p:spTree>
    <p:extLst>
      <p:ext uri="{BB962C8B-B14F-4D97-AF65-F5344CB8AC3E}">
        <p14:creationId xmlns:p14="http://schemas.microsoft.com/office/powerpoint/2010/main" val="1371729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Mathematical Foundation of Asymmetric </a:t>
            </a:r>
            <a:r>
              <a:rPr lang="en-US" dirty="0" smtClean="0"/>
              <a:t>cryptography- DH</a:t>
            </a:r>
            <a:endParaRPr lang="en-US" dirty="0"/>
          </a:p>
        </p:txBody>
      </p:sp>
      <p:pic>
        <p:nvPicPr>
          <p:cNvPr id="1026" name="Picture 2" descr="https://upload.wikimedia.org/wikipedia/commons/thumb/4/46/Diffie-Hellman_Key_Exchange.svg/250px-Diffie-Hellman_Key_Exchange.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736812"/>
            <a:ext cx="3278857" cy="49182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txBox="1">
            <a:spLocks noChangeArrowheads="1"/>
          </p:cNvSpPr>
          <p:nvPr/>
        </p:nvSpPr>
        <p:spPr bwMode="auto">
          <a:xfrm>
            <a:off x="323528" y="3717032"/>
            <a:ext cx="1836204" cy="292388"/>
          </a:xfrm>
          <a:prstGeom prst="rect">
            <a:avLst/>
          </a:prstGeom>
          <a:solidFill>
            <a:srgbClr val="FBEDBB"/>
          </a:solidFill>
          <a:ln w="9525">
            <a:noFill/>
            <a:miter lim="800000"/>
            <a:headEnd/>
            <a:tailEn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buFont typeface="Wingdings 2" pitchFamily="18" charset="2"/>
              <a:buNone/>
            </a:pPr>
            <a:r>
              <a:rPr lang="en-US" altLang="en-US" sz="1600" dirty="0" err="1" smtClean="0">
                <a:solidFill>
                  <a:srgbClr val="000000"/>
                </a:solidFill>
                <a:latin typeface="Consolas" panose="020B0609020204030204" pitchFamily="49" charset="0"/>
                <a:cs typeface="Consolas" panose="020B0609020204030204" pitchFamily="49" charset="0"/>
              </a:rPr>
              <a:t>Y</a:t>
            </a:r>
            <a:r>
              <a:rPr lang="en-US" altLang="en-US" sz="1600" baseline="-25000" dirty="0" err="1" smtClean="0">
                <a:solidFill>
                  <a:srgbClr val="000000"/>
                </a:solidFill>
                <a:latin typeface="Consolas" panose="020B0609020204030204" pitchFamily="49" charset="0"/>
                <a:cs typeface="Consolas" panose="020B0609020204030204" pitchFamily="49" charset="0"/>
              </a:rPr>
              <a:t>a</a:t>
            </a:r>
            <a:r>
              <a:rPr lang="en-US" altLang="en-US" sz="1600" dirty="0" smtClean="0">
                <a:solidFill>
                  <a:srgbClr val="000000"/>
                </a:solidFill>
                <a:latin typeface="Consolas" panose="020B0609020204030204" pitchFamily="49" charset="0"/>
                <a:cs typeface="Consolas" panose="020B0609020204030204" pitchFamily="49" charset="0"/>
              </a:rPr>
              <a:t>=(</a:t>
            </a:r>
            <a:r>
              <a:rPr lang="en-US" altLang="en-US" sz="1600" dirty="0" err="1" smtClean="0">
                <a:solidFill>
                  <a:srgbClr val="000000"/>
                </a:solidFill>
                <a:latin typeface="Consolas" panose="020B0609020204030204" pitchFamily="49" charset="0"/>
                <a:cs typeface="Consolas" panose="020B0609020204030204" pitchFamily="49" charset="0"/>
              </a:rPr>
              <a:t>G^X</a:t>
            </a:r>
            <a:r>
              <a:rPr lang="en-US" altLang="en-US" sz="1600" baseline="-25000" dirty="0" err="1" smtClean="0">
                <a:solidFill>
                  <a:srgbClr val="000000"/>
                </a:solidFill>
                <a:latin typeface="Consolas" panose="020B0609020204030204" pitchFamily="49" charset="0"/>
                <a:cs typeface="Consolas" panose="020B0609020204030204" pitchFamily="49" charset="0"/>
              </a:rPr>
              <a:t>a</a:t>
            </a:r>
            <a:r>
              <a:rPr lang="en-US" altLang="en-US" sz="1600" dirty="0" smtClean="0">
                <a:solidFill>
                  <a:srgbClr val="000000"/>
                </a:solidFill>
                <a:latin typeface="Consolas" panose="020B0609020204030204" pitchFamily="49" charset="0"/>
                <a:cs typeface="Consolas" panose="020B0609020204030204" pitchFamily="49" charset="0"/>
              </a:rPr>
              <a:t>) mod P </a:t>
            </a:r>
            <a:endParaRPr lang="en-US" altLang="en-US" sz="4000" dirty="0" smtClean="0">
              <a:latin typeface="Arial" panose="020B0604020202020204" pitchFamily="34" charset="0"/>
            </a:endParaRPr>
          </a:p>
        </p:txBody>
      </p:sp>
      <p:sp>
        <p:nvSpPr>
          <p:cNvPr id="6" name="Rectangle 1"/>
          <p:cNvSpPr txBox="1">
            <a:spLocks noChangeArrowheads="1"/>
          </p:cNvSpPr>
          <p:nvPr/>
        </p:nvSpPr>
        <p:spPr bwMode="auto">
          <a:xfrm>
            <a:off x="6300192" y="3570838"/>
            <a:ext cx="1836204" cy="292388"/>
          </a:xfrm>
          <a:prstGeom prst="rect">
            <a:avLst/>
          </a:prstGeom>
          <a:solidFill>
            <a:srgbClr val="FBEDBB"/>
          </a:solidFill>
          <a:ln w="9525">
            <a:noFill/>
            <a:miter lim="800000"/>
            <a:headEnd/>
            <a:tailEn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buFont typeface="Wingdings 2" pitchFamily="18" charset="2"/>
              <a:buNone/>
            </a:pPr>
            <a:r>
              <a:rPr lang="en-US" altLang="en-US" sz="1600" dirty="0" err="1" smtClean="0">
                <a:solidFill>
                  <a:srgbClr val="000000"/>
                </a:solidFill>
                <a:latin typeface="Consolas" panose="020B0609020204030204" pitchFamily="49" charset="0"/>
                <a:cs typeface="Consolas" panose="020B0609020204030204" pitchFamily="49" charset="0"/>
              </a:rPr>
              <a:t>Y</a:t>
            </a:r>
            <a:r>
              <a:rPr lang="en-US" altLang="en-US" sz="1600" baseline="-25000" dirty="0" err="1">
                <a:solidFill>
                  <a:srgbClr val="000000"/>
                </a:solidFill>
                <a:latin typeface="Consolas" panose="020B0609020204030204" pitchFamily="49" charset="0"/>
                <a:cs typeface="Consolas" panose="020B0609020204030204" pitchFamily="49" charset="0"/>
              </a:rPr>
              <a:t>b</a:t>
            </a:r>
            <a:r>
              <a:rPr lang="en-US" altLang="en-US" sz="1600" dirty="0" smtClean="0">
                <a:solidFill>
                  <a:srgbClr val="000000"/>
                </a:solidFill>
                <a:latin typeface="Consolas" panose="020B0609020204030204" pitchFamily="49" charset="0"/>
                <a:cs typeface="Consolas" panose="020B0609020204030204" pitchFamily="49" charset="0"/>
              </a:rPr>
              <a:t>=(</a:t>
            </a:r>
            <a:r>
              <a:rPr lang="en-US" altLang="en-US" sz="1600" dirty="0" err="1" smtClean="0">
                <a:solidFill>
                  <a:srgbClr val="000000"/>
                </a:solidFill>
                <a:latin typeface="Consolas" panose="020B0609020204030204" pitchFamily="49" charset="0"/>
                <a:cs typeface="Consolas" panose="020B0609020204030204" pitchFamily="49" charset="0"/>
              </a:rPr>
              <a:t>G^X</a:t>
            </a:r>
            <a:r>
              <a:rPr lang="en-US" altLang="en-US" sz="1600" baseline="-25000" dirty="0" err="1">
                <a:solidFill>
                  <a:srgbClr val="000000"/>
                </a:solidFill>
                <a:latin typeface="Consolas" panose="020B0609020204030204" pitchFamily="49" charset="0"/>
                <a:cs typeface="Consolas" panose="020B0609020204030204" pitchFamily="49" charset="0"/>
              </a:rPr>
              <a:t>b</a:t>
            </a:r>
            <a:r>
              <a:rPr lang="en-US" altLang="en-US" sz="1600" dirty="0" smtClean="0">
                <a:solidFill>
                  <a:srgbClr val="000000"/>
                </a:solidFill>
                <a:latin typeface="Consolas" panose="020B0609020204030204" pitchFamily="49" charset="0"/>
                <a:cs typeface="Consolas" panose="020B0609020204030204" pitchFamily="49" charset="0"/>
              </a:rPr>
              <a:t>) mod P </a:t>
            </a:r>
            <a:endParaRPr lang="en-US" altLang="en-US" sz="4000" dirty="0" smtClean="0">
              <a:latin typeface="Arial" panose="020B0604020202020204" pitchFamily="34" charset="0"/>
            </a:endParaRPr>
          </a:p>
        </p:txBody>
      </p:sp>
      <p:sp>
        <p:nvSpPr>
          <p:cNvPr id="8" name="Rectangle 2"/>
          <p:cNvSpPr txBox="1">
            <a:spLocks noChangeArrowheads="1"/>
          </p:cNvSpPr>
          <p:nvPr/>
        </p:nvSpPr>
        <p:spPr bwMode="auto">
          <a:xfrm>
            <a:off x="332024" y="6172082"/>
            <a:ext cx="1981633" cy="292388"/>
          </a:xfrm>
          <a:prstGeom prst="rect">
            <a:avLst/>
          </a:prstGeom>
          <a:solidFill>
            <a:srgbClr val="FBEDBB"/>
          </a:solidFill>
          <a:ln w="9525">
            <a:noFill/>
            <a:miter lim="800000"/>
            <a:headEnd/>
            <a:tailEn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buClrTx/>
              <a:buSzTx/>
              <a:buFontTx/>
              <a:buNone/>
            </a:pPr>
            <a:r>
              <a:rPr lang="en-US" altLang="en-US" sz="1600" dirty="0" err="1" smtClean="0">
                <a:solidFill>
                  <a:srgbClr val="000000"/>
                </a:solidFill>
                <a:latin typeface="Consolas" panose="020B0609020204030204" pitchFamily="49" charset="0"/>
                <a:cs typeface="Consolas" panose="020B0609020204030204" pitchFamily="49" charset="0"/>
              </a:rPr>
              <a:t>K</a:t>
            </a:r>
            <a:r>
              <a:rPr lang="en-US" altLang="en-US" sz="1600" baseline="-25000" dirty="0" err="1" smtClean="0">
                <a:solidFill>
                  <a:srgbClr val="000000"/>
                </a:solidFill>
                <a:latin typeface="Consolas" panose="020B0609020204030204" pitchFamily="49" charset="0"/>
                <a:cs typeface="Consolas" panose="020B0609020204030204" pitchFamily="49" charset="0"/>
              </a:rPr>
              <a:t>a</a:t>
            </a:r>
            <a:r>
              <a:rPr lang="en-US" altLang="en-US" sz="1600" dirty="0" smtClean="0">
                <a:solidFill>
                  <a:srgbClr val="000000"/>
                </a:solidFill>
                <a:latin typeface="Consolas" panose="020B0609020204030204" pitchFamily="49" charset="0"/>
                <a:cs typeface="Consolas" panose="020B0609020204030204" pitchFamily="49" charset="0"/>
              </a:rPr>
              <a:t>=(</a:t>
            </a:r>
            <a:r>
              <a:rPr lang="en-US" altLang="en-US" sz="1600" dirty="0" err="1" smtClean="0">
                <a:solidFill>
                  <a:srgbClr val="000000"/>
                </a:solidFill>
                <a:latin typeface="Consolas" panose="020B0609020204030204" pitchFamily="49" charset="0"/>
                <a:cs typeface="Consolas" panose="020B0609020204030204" pitchFamily="49" charset="0"/>
              </a:rPr>
              <a:t>Y</a:t>
            </a:r>
            <a:r>
              <a:rPr lang="en-US" altLang="en-US" sz="1600" baseline="-25000" dirty="0" err="1" smtClean="0">
                <a:solidFill>
                  <a:srgbClr val="000000"/>
                </a:solidFill>
                <a:latin typeface="Consolas" panose="020B0609020204030204" pitchFamily="49" charset="0"/>
                <a:cs typeface="Consolas" panose="020B0609020204030204" pitchFamily="49" charset="0"/>
              </a:rPr>
              <a:t>b</a:t>
            </a:r>
            <a:r>
              <a:rPr lang="en-US" altLang="en-US" sz="1600" dirty="0" err="1" smtClean="0">
                <a:solidFill>
                  <a:srgbClr val="000000"/>
                </a:solidFill>
                <a:latin typeface="Consolas" panose="020B0609020204030204" pitchFamily="49" charset="0"/>
                <a:cs typeface="Consolas" panose="020B0609020204030204" pitchFamily="49" charset="0"/>
              </a:rPr>
              <a:t>^X</a:t>
            </a:r>
            <a:r>
              <a:rPr lang="en-US" altLang="en-US" sz="1600" baseline="-25000" dirty="0" err="1" smtClean="0">
                <a:solidFill>
                  <a:srgbClr val="000000"/>
                </a:solidFill>
                <a:latin typeface="Consolas" panose="020B0609020204030204" pitchFamily="49" charset="0"/>
                <a:cs typeface="Consolas" panose="020B0609020204030204" pitchFamily="49" charset="0"/>
              </a:rPr>
              <a:t>a</a:t>
            </a:r>
            <a:r>
              <a:rPr lang="en-US" altLang="en-US" sz="1600" dirty="0" smtClean="0">
                <a:solidFill>
                  <a:srgbClr val="000000"/>
                </a:solidFill>
                <a:latin typeface="Consolas" panose="020B0609020204030204" pitchFamily="49" charset="0"/>
                <a:cs typeface="Consolas" panose="020B0609020204030204" pitchFamily="49" charset="0"/>
              </a:rPr>
              <a:t>) mod P </a:t>
            </a:r>
            <a:endParaRPr lang="en-US" altLang="en-US" sz="4000" dirty="0" smtClean="0">
              <a:latin typeface="Arial" panose="020B0604020202020204" pitchFamily="34" charset="0"/>
            </a:endParaRPr>
          </a:p>
        </p:txBody>
      </p:sp>
      <p:sp>
        <p:nvSpPr>
          <p:cNvPr id="9" name="Rectangle 2"/>
          <p:cNvSpPr txBox="1">
            <a:spLocks noChangeArrowheads="1"/>
          </p:cNvSpPr>
          <p:nvPr/>
        </p:nvSpPr>
        <p:spPr bwMode="auto">
          <a:xfrm>
            <a:off x="6300192" y="6178768"/>
            <a:ext cx="1981633" cy="292388"/>
          </a:xfrm>
          <a:prstGeom prst="rect">
            <a:avLst/>
          </a:prstGeom>
          <a:solidFill>
            <a:srgbClr val="FBEDBB"/>
          </a:solidFill>
          <a:ln w="9525">
            <a:noFill/>
            <a:miter lim="800000"/>
            <a:headEnd/>
            <a:tailEn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buClrTx/>
              <a:buSzTx/>
              <a:buFontTx/>
              <a:buNone/>
            </a:pPr>
            <a:r>
              <a:rPr lang="en-US" altLang="en-US" sz="1600" dirty="0" smtClean="0">
                <a:solidFill>
                  <a:srgbClr val="000000"/>
                </a:solidFill>
                <a:latin typeface="Consolas" panose="020B0609020204030204" pitchFamily="49" charset="0"/>
                <a:cs typeface="Consolas" panose="020B0609020204030204" pitchFamily="49" charset="0"/>
              </a:rPr>
              <a:t>K</a:t>
            </a:r>
            <a:r>
              <a:rPr lang="en-US" altLang="en-US" sz="1600" baseline="-25000" dirty="0">
                <a:solidFill>
                  <a:srgbClr val="000000"/>
                </a:solidFill>
                <a:latin typeface="Consolas" panose="020B0609020204030204" pitchFamily="49" charset="0"/>
                <a:cs typeface="Consolas" panose="020B0609020204030204" pitchFamily="49" charset="0"/>
              </a:rPr>
              <a:t>b</a:t>
            </a:r>
            <a:r>
              <a:rPr lang="en-US" altLang="en-US" sz="1600" dirty="0" smtClean="0">
                <a:solidFill>
                  <a:srgbClr val="000000"/>
                </a:solidFill>
                <a:latin typeface="Consolas" panose="020B0609020204030204" pitchFamily="49" charset="0"/>
                <a:cs typeface="Consolas" panose="020B0609020204030204" pitchFamily="49" charset="0"/>
              </a:rPr>
              <a:t>=(</a:t>
            </a:r>
            <a:r>
              <a:rPr lang="en-US" altLang="en-US" sz="1600" dirty="0" err="1" smtClean="0">
                <a:solidFill>
                  <a:srgbClr val="000000"/>
                </a:solidFill>
                <a:latin typeface="Consolas" panose="020B0609020204030204" pitchFamily="49" charset="0"/>
                <a:cs typeface="Consolas" panose="020B0609020204030204" pitchFamily="49" charset="0"/>
              </a:rPr>
              <a:t>Y</a:t>
            </a:r>
            <a:r>
              <a:rPr lang="en-US" altLang="en-US" sz="1600" baseline="-25000" dirty="0" err="1" smtClean="0">
                <a:solidFill>
                  <a:srgbClr val="000000"/>
                </a:solidFill>
                <a:latin typeface="Consolas" panose="020B0609020204030204" pitchFamily="49" charset="0"/>
                <a:cs typeface="Consolas" panose="020B0609020204030204" pitchFamily="49" charset="0"/>
              </a:rPr>
              <a:t>a</a:t>
            </a:r>
            <a:r>
              <a:rPr lang="en-US" altLang="en-US" sz="1600" dirty="0" err="1" smtClean="0">
                <a:solidFill>
                  <a:srgbClr val="000000"/>
                </a:solidFill>
                <a:latin typeface="Consolas" panose="020B0609020204030204" pitchFamily="49" charset="0"/>
                <a:cs typeface="Consolas" panose="020B0609020204030204" pitchFamily="49" charset="0"/>
              </a:rPr>
              <a:t>^X</a:t>
            </a:r>
            <a:r>
              <a:rPr lang="en-US" altLang="en-US" sz="1600" baseline="-25000" dirty="0" err="1">
                <a:solidFill>
                  <a:srgbClr val="000000"/>
                </a:solidFill>
                <a:latin typeface="Consolas" panose="020B0609020204030204" pitchFamily="49" charset="0"/>
                <a:cs typeface="Consolas" panose="020B0609020204030204" pitchFamily="49" charset="0"/>
              </a:rPr>
              <a:t>b</a:t>
            </a:r>
            <a:r>
              <a:rPr lang="en-US" altLang="en-US" sz="1600" dirty="0" smtClean="0">
                <a:solidFill>
                  <a:srgbClr val="000000"/>
                </a:solidFill>
                <a:latin typeface="Consolas" panose="020B0609020204030204" pitchFamily="49" charset="0"/>
                <a:cs typeface="Consolas" panose="020B0609020204030204" pitchFamily="49" charset="0"/>
              </a:rPr>
              <a:t>) mod P </a:t>
            </a:r>
            <a:endParaRPr lang="en-US" altLang="en-US" sz="4000" dirty="0" smtClean="0">
              <a:latin typeface="Arial" panose="020B0604020202020204" pitchFamily="34" charset="0"/>
            </a:endParaRPr>
          </a:p>
        </p:txBody>
      </p:sp>
      <p:sp>
        <p:nvSpPr>
          <p:cNvPr id="10" name="Rectangle 1"/>
          <p:cNvSpPr txBox="1">
            <a:spLocks noChangeArrowheads="1"/>
          </p:cNvSpPr>
          <p:nvPr/>
        </p:nvSpPr>
        <p:spPr bwMode="auto">
          <a:xfrm>
            <a:off x="72262" y="2113064"/>
            <a:ext cx="2563522" cy="784830"/>
          </a:xfrm>
          <a:prstGeom prst="rect">
            <a:avLst/>
          </a:prstGeom>
          <a:solidFill>
            <a:srgbClr val="FBED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en-US" altLang="en-US" sz="1200" dirty="0" err="1" smtClean="0">
                <a:solidFill>
                  <a:srgbClr val="000000"/>
                </a:solidFill>
                <a:latin typeface="Consolas" panose="020B0609020204030204" pitchFamily="49" charset="0"/>
                <a:cs typeface="Consolas" panose="020B0609020204030204" pitchFamily="49" charset="0"/>
              </a:rPr>
              <a:t>X</a:t>
            </a:r>
            <a:r>
              <a:rPr lang="en-US" altLang="en-US" sz="1200" baseline="-25000" dirty="0" err="1" smtClean="0">
                <a:solidFill>
                  <a:srgbClr val="000000"/>
                </a:solidFill>
                <a:latin typeface="Consolas" panose="020B0609020204030204" pitchFamily="49" charset="0"/>
                <a:cs typeface="Consolas" panose="020B0609020204030204" pitchFamily="49" charset="0"/>
              </a:rPr>
              <a:t>a</a:t>
            </a:r>
            <a:r>
              <a:rPr lang="en-US" altLang="en-US" sz="1200" dirty="0" smtClean="0">
                <a:solidFill>
                  <a:srgbClr val="000000"/>
                </a:solidFill>
                <a:latin typeface="Consolas" panose="020B0609020204030204" pitchFamily="49" charset="0"/>
                <a:cs typeface="Consolas" panose="020B0609020204030204" pitchFamily="49" charset="0"/>
              </a:rPr>
              <a:t> is </a:t>
            </a:r>
            <a:r>
              <a:rPr lang="en-US" altLang="en-US" sz="1200" dirty="0" smtClean="0">
                <a:solidFill>
                  <a:srgbClr val="000000"/>
                </a:solidFill>
                <a:latin typeface="Consolas" panose="020B0609020204030204" pitchFamily="49" charset="0"/>
                <a:cs typeface="Consolas" panose="020B0609020204030204" pitchFamily="49" charset="0"/>
              </a:rPr>
              <a:t>Alice’s </a:t>
            </a:r>
            <a:r>
              <a:rPr lang="en-US" altLang="en-US" sz="1200" dirty="0" smtClean="0">
                <a:solidFill>
                  <a:srgbClr val="000000"/>
                </a:solidFill>
                <a:latin typeface="Consolas" panose="020B0609020204030204" pitchFamily="49" charset="0"/>
                <a:cs typeface="Consolas" panose="020B0609020204030204" pitchFamily="49" charset="0"/>
              </a:rPr>
              <a:t>DH </a:t>
            </a:r>
            <a:r>
              <a:rPr lang="en-US" altLang="en-US" sz="1200" dirty="0" smtClean="0">
                <a:solidFill>
                  <a:srgbClr val="000000"/>
                </a:solidFill>
                <a:latin typeface="Consolas" panose="020B0609020204030204" pitchFamily="49" charset="0"/>
                <a:cs typeface="Consolas" panose="020B0609020204030204" pitchFamily="49" charset="0"/>
              </a:rPr>
              <a:t>private key</a:t>
            </a:r>
          </a:p>
          <a:p>
            <a:pPr marL="0" indent="0" eaLnBrk="0" fontAlgn="base" hangingPunct="0">
              <a:lnSpc>
                <a:spcPct val="100000"/>
              </a:lnSpc>
              <a:spcBef>
                <a:spcPct val="0"/>
              </a:spcBef>
              <a:spcAft>
                <a:spcPct val="0"/>
              </a:spcAft>
              <a:buNone/>
            </a:pPr>
            <a:r>
              <a:rPr lang="en-US" altLang="en-US" sz="1200" dirty="0" err="1">
                <a:solidFill>
                  <a:srgbClr val="000000"/>
                </a:solidFill>
                <a:latin typeface="Consolas" panose="020B0609020204030204" pitchFamily="49" charset="0"/>
                <a:cs typeface="Consolas" panose="020B0609020204030204" pitchFamily="49" charset="0"/>
              </a:rPr>
              <a:t>Y</a:t>
            </a:r>
            <a:r>
              <a:rPr lang="en-US" altLang="en-US" sz="1200" baseline="-25000" dirty="0" err="1" smtClean="0">
                <a:solidFill>
                  <a:srgbClr val="000000"/>
                </a:solidFill>
                <a:latin typeface="Consolas" panose="020B0609020204030204" pitchFamily="49" charset="0"/>
                <a:cs typeface="Consolas" panose="020B0609020204030204" pitchFamily="49" charset="0"/>
              </a:rPr>
              <a:t>a</a:t>
            </a:r>
            <a:r>
              <a:rPr lang="en-US" altLang="en-US" sz="1200" dirty="0" smtClean="0">
                <a:solidFill>
                  <a:srgbClr val="000000"/>
                </a:solidFill>
                <a:latin typeface="Consolas" panose="020B0609020204030204" pitchFamily="49" charset="0"/>
                <a:cs typeface="Consolas" panose="020B0609020204030204" pitchFamily="49" charset="0"/>
              </a:rPr>
              <a:t> is </a:t>
            </a:r>
            <a:r>
              <a:rPr lang="en-US" altLang="en-US" sz="1200" dirty="0" smtClean="0">
                <a:solidFill>
                  <a:srgbClr val="000000"/>
                </a:solidFill>
                <a:latin typeface="Consolas" panose="020B0609020204030204" pitchFamily="49" charset="0"/>
                <a:cs typeface="Consolas" panose="020B0609020204030204" pitchFamily="49" charset="0"/>
              </a:rPr>
              <a:t>Alice’s </a:t>
            </a:r>
            <a:r>
              <a:rPr lang="en-US" altLang="en-US" sz="1200" dirty="0" smtClean="0">
                <a:solidFill>
                  <a:srgbClr val="000000"/>
                </a:solidFill>
                <a:latin typeface="Consolas" panose="020B0609020204030204" pitchFamily="49" charset="0"/>
                <a:cs typeface="Consolas" panose="020B0609020204030204" pitchFamily="49" charset="0"/>
              </a:rPr>
              <a:t>DH public </a:t>
            </a:r>
            <a:r>
              <a:rPr lang="en-US" altLang="en-US" sz="1200" dirty="0" smtClean="0">
                <a:solidFill>
                  <a:srgbClr val="000000"/>
                </a:solidFill>
                <a:latin typeface="Consolas" panose="020B0609020204030204" pitchFamily="49" charset="0"/>
                <a:cs typeface="Consolas" panose="020B0609020204030204" pitchFamily="49" charset="0"/>
              </a:rPr>
              <a:t>key</a:t>
            </a:r>
          </a:p>
          <a:p>
            <a:pPr marL="0" indent="0" eaLnBrk="0" fontAlgn="base" hangingPunct="0">
              <a:lnSpc>
                <a:spcPct val="100000"/>
              </a:lnSpc>
              <a:spcBef>
                <a:spcPct val="0"/>
              </a:spcBef>
              <a:spcAft>
                <a:spcPct val="0"/>
              </a:spcAft>
              <a:buNone/>
            </a:pPr>
            <a:r>
              <a:rPr lang="en-US" altLang="en-US" sz="1200" dirty="0" smtClean="0">
                <a:solidFill>
                  <a:srgbClr val="000000"/>
                </a:solidFill>
                <a:latin typeface="Consolas" panose="020B0609020204030204" pitchFamily="49" charset="0"/>
                <a:cs typeface="Consolas" panose="020B0609020204030204" pitchFamily="49" charset="0"/>
              </a:rPr>
              <a:t>P &amp; G are two known primes</a:t>
            </a:r>
          </a:p>
          <a:p>
            <a:pPr marL="0" indent="0" eaLnBrk="0" hangingPunct="0">
              <a:lnSpc>
                <a:spcPct val="100000"/>
              </a:lnSpc>
              <a:spcBef>
                <a:spcPct val="0"/>
              </a:spcBef>
              <a:buNone/>
            </a:pPr>
            <a:r>
              <a:rPr lang="en-US" altLang="en-US" sz="1200" dirty="0" err="1">
                <a:solidFill>
                  <a:srgbClr val="000000"/>
                </a:solidFill>
                <a:latin typeface="Consolas" panose="020B0609020204030204" pitchFamily="49" charset="0"/>
                <a:cs typeface="Consolas" panose="020B0609020204030204" pitchFamily="49" charset="0"/>
              </a:rPr>
              <a:t>K</a:t>
            </a:r>
            <a:r>
              <a:rPr lang="en-US" altLang="en-US" sz="1200" baseline="-25000" dirty="0" err="1">
                <a:solidFill>
                  <a:srgbClr val="000000"/>
                </a:solidFill>
                <a:latin typeface="Consolas" panose="020B0609020204030204" pitchFamily="49" charset="0"/>
                <a:cs typeface="Consolas" panose="020B0609020204030204" pitchFamily="49" charset="0"/>
              </a:rPr>
              <a:t>a</a:t>
            </a:r>
            <a:r>
              <a:rPr lang="en-US" altLang="en-US" sz="1200" dirty="0">
                <a:solidFill>
                  <a:srgbClr val="000000"/>
                </a:solidFill>
                <a:latin typeface="Consolas" panose="020B0609020204030204" pitchFamily="49" charset="0"/>
                <a:cs typeface="Consolas" panose="020B0609020204030204" pitchFamily="49" charset="0"/>
              </a:rPr>
              <a:t> is the DH shared </a:t>
            </a:r>
            <a:r>
              <a:rPr lang="en-US" altLang="en-US" sz="1200" dirty="0" smtClean="0">
                <a:solidFill>
                  <a:srgbClr val="000000"/>
                </a:solidFill>
                <a:latin typeface="Consolas" panose="020B0609020204030204" pitchFamily="49" charset="0"/>
                <a:cs typeface="Consolas" panose="020B0609020204030204" pitchFamily="49" charset="0"/>
              </a:rPr>
              <a:t>key</a:t>
            </a:r>
            <a:endParaRPr lang="en-US" altLang="en-US" sz="1200" dirty="0">
              <a:solidFill>
                <a:srgbClr val="000000"/>
              </a:solidFill>
              <a:latin typeface="Consolas" panose="020B0609020204030204" pitchFamily="49" charset="0"/>
              <a:cs typeface="Consolas" panose="020B0609020204030204" pitchFamily="49" charset="0"/>
            </a:endParaRPr>
          </a:p>
        </p:txBody>
      </p:sp>
      <p:sp>
        <p:nvSpPr>
          <p:cNvPr id="11" name="Rectangle 1"/>
          <p:cNvSpPr txBox="1">
            <a:spLocks noChangeArrowheads="1"/>
          </p:cNvSpPr>
          <p:nvPr/>
        </p:nvSpPr>
        <p:spPr bwMode="auto">
          <a:xfrm>
            <a:off x="6300192" y="2020652"/>
            <a:ext cx="2393604" cy="784830"/>
          </a:xfrm>
          <a:prstGeom prst="rect">
            <a:avLst/>
          </a:prstGeom>
          <a:solidFill>
            <a:srgbClr val="FBED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en-US" altLang="en-US" sz="1200" dirty="0" err="1" smtClean="0">
                <a:solidFill>
                  <a:srgbClr val="000000"/>
                </a:solidFill>
                <a:latin typeface="Consolas" panose="020B0609020204030204" pitchFamily="49" charset="0"/>
                <a:cs typeface="Consolas" panose="020B0609020204030204" pitchFamily="49" charset="0"/>
              </a:rPr>
              <a:t>X</a:t>
            </a:r>
            <a:r>
              <a:rPr lang="en-US" altLang="en-US" sz="1200" baseline="-25000" dirty="0" err="1">
                <a:solidFill>
                  <a:srgbClr val="000000"/>
                </a:solidFill>
                <a:latin typeface="Consolas" panose="020B0609020204030204" pitchFamily="49" charset="0"/>
                <a:cs typeface="Consolas" panose="020B0609020204030204" pitchFamily="49" charset="0"/>
              </a:rPr>
              <a:t>b</a:t>
            </a:r>
            <a:r>
              <a:rPr lang="en-US" altLang="en-US" sz="1200" dirty="0" smtClean="0">
                <a:solidFill>
                  <a:srgbClr val="000000"/>
                </a:solidFill>
                <a:latin typeface="Consolas" panose="020B0609020204030204" pitchFamily="49" charset="0"/>
                <a:cs typeface="Consolas" panose="020B0609020204030204" pitchFamily="49" charset="0"/>
              </a:rPr>
              <a:t> </a:t>
            </a:r>
            <a:r>
              <a:rPr lang="en-US" altLang="en-US" sz="1200" dirty="0" smtClean="0">
                <a:solidFill>
                  <a:srgbClr val="000000"/>
                </a:solidFill>
                <a:latin typeface="Consolas" panose="020B0609020204030204" pitchFamily="49" charset="0"/>
                <a:cs typeface="Consolas" panose="020B0609020204030204" pitchFamily="49" charset="0"/>
              </a:rPr>
              <a:t>is </a:t>
            </a:r>
            <a:r>
              <a:rPr lang="en-US" altLang="en-US" sz="1200" dirty="0" smtClean="0">
                <a:solidFill>
                  <a:srgbClr val="000000"/>
                </a:solidFill>
                <a:latin typeface="Consolas" panose="020B0609020204030204" pitchFamily="49" charset="0"/>
                <a:cs typeface="Consolas" panose="020B0609020204030204" pitchFamily="49" charset="0"/>
              </a:rPr>
              <a:t>Bob</a:t>
            </a:r>
            <a:r>
              <a:rPr lang="en-US" altLang="en-US" sz="1200" dirty="0" smtClean="0">
                <a:solidFill>
                  <a:srgbClr val="000000"/>
                </a:solidFill>
                <a:latin typeface="Consolas" panose="020B0609020204030204" pitchFamily="49" charset="0"/>
                <a:cs typeface="Consolas" panose="020B0609020204030204" pitchFamily="49" charset="0"/>
              </a:rPr>
              <a:t>’s </a:t>
            </a:r>
            <a:r>
              <a:rPr lang="en-US" altLang="en-US" sz="1200" dirty="0" smtClean="0">
                <a:solidFill>
                  <a:srgbClr val="000000"/>
                </a:solidFill>
                <a:latin typeface="Consolas" panose="020B0609020204030204" pitchFamily="49" charset="0"/>
                <a:cs typeface="Consolas" panose="020B0609020204030204" pitchFamily="49" charset="0"/>
              </a:rPr>
              <a:t>DH </a:t>
            </a:r>
            <a:r>
              <a:rPr lang="en-US" altLang="en-US" sz="1200" dirty="0" smtClean="0">
                <a:solidFill>
                  <a:srgbClr val="000000"/>
                </a:solidFill>
                <a:latin typeface="Consolas" panose="020B0609020204030204" pitchFamily="49" charset="0"/>
                <a:cs typeface="Consolas" panose="020B0609020204030204" pitchFamily="49" charset="0"/>
              </a:rPr>
              <a:t>private key</a:t>
            </a:r>
          </a:p>
          <a:p>
            <a:pPr marL="0" indent="0" eaLnBrk="0" fontAlgn="base" hangingPunct="0">
              <a:lnSpc>
                <a:spcPct val="100000"/>
              </a:lnSpc>
              <a:spcBef>
                <a:spcPct val="0"/>
              </a:spcBef>
              <a:spcAft>
                <a:spcPct val="0"/>
              </a:spcAft>
              <a:buNone/>
            </a:pPr>
            <a:r>
              <a:rPr lang="en-US" altLang="en-US" sz="1200" dirty="0" err="1" smtClean="0">
                <a:solidFill>
                  <a:srgbClr val="000000"/>
                </a:solidFill>
                <a:latin typeface="Consolas" panose="020B0609020204030204" pitchFamily="49" charset="0"/>
                <a:cs typeface="Consolas" panose="020B0609020204030204" pitchFamily="49" charset="0"/>
              </a:rPr>
              <a:t>Y</a:t>
            </a:r>
            <a:r>
              <a:rPr lang="en-US" altLang="en-US" sz="1200" baseline="-25000" dirty="0" err="1">
                <a:solidFill>
                  <a:srgbClr val="000000"/>
                </a:solidFill>
                <a:latin typeface="Consolas" panose="020B0609020204030204" pitchFamily="49" charset="0"/>
                <a:cs typeface="Consolas" panose="020B0609020204030204" pitchFamily="49" charset="0"/>
              </a:rPr>
              <a:t>b</a:t>
            </a:r>
            <a:r>
              <a:rPr lang="en-US" altLang="en-US" sz="1200" dirty="0" smtClean="0">
                <a:solidFill>
                  <a:srgbClr val="000000"/>
                </a:solidFill>
                <a:latin typeface="Consolas" panose="020B0609020204030204" pitchFamily="49" charset="0"/>
                <a:cs typeface="Consolas" panose="020B0609020204030204" pitchFamily="49" charset="0"/>
              </a:rPr>
              <a:t> </a:t>
            </a:r>
            <a:r>
              <a:rPr lang="en-US" altLang="en-US" sz="1200" dirty="0" smtClean="0">
                <a:solidFill>
                  <a:srgbClr val="000000"/>
                </a:solidFill>
                <a:latin typeface="Consolas" panose="020B0609020204030204" pitchFamily="49" charset="0"/>
                <a:cs typeface="Consolas" panose="020B0609020204030204" pitchFamily="49" charset="0"/>
              </a:rPr>
              <a:t>is </a:t>
            </a:r>
            <a:r>
              <a:rPr lang="en-US" altLang="en-US" sz="1200" dirty="0" smtClean="0">
                <a:solidFill>
                  <a:srgbClr val="000000"/>
                </a:solidFill>
                <a:latin typeface="Consolas" panose="020B0609020204030204" pitchFamily="49" charset="0"/>
                <a:cs typeface="Consolas" panose="020B0609020204030204" pitchFamily="49" charset="0"/>
              </a:rPr>
              <a:t>Bob</a:t>
            </a:r>
            <a:r>
              <a:rPr lang="en-US" altLang="en-US" sz="1200" dirty="0" smtClean="0">
                <a:solidFill>
                  <a:srgbClr val="000000"/>
                </a:solidFill>
                <a:latin typeface="Consolas" panose="020B0609020204030204" pitchFamily="49" charset="0"/>
                <a:cs typeface="Consolas" panose="020B0609020204030204" pitchFamily="49" charset="0"/>
              </a:rPr>
              <a:t>’s </a:t>
            </a:r>
            <a:r>
              <a:rPr lang="en-US" altLang="en-US" sz="1200" dirty="0" smtClean="0">
                <a:solidFill>
                  <a:srgbClr val="000000"/>
                </a:solidFill>
                <a:latin typeface="Consolas" panose="020B0609020204030204" pitchFamily="49" charset="0"/>
                <a:cs typeface="Consolas" panose="020B0609020204030204" pitchFamily="49" charset="0"/>
              </a:rPr>
              <a:t>DH public </a:t>
            </a:r>
            <a:r>
              <a:rPr lang="en-US" altLang="en-US" sz="1200" dirty="0" smtClean="0">
                <a:solidFill>
                  <a:srgbClr val="000000"/>
                </a:solidFill>
                <a:latin typeface="Consolas" panose="020B0609020204030204" pitchFamily="49" charset="0"/>
                <a:cs typeface="Consolas" panose="020B0609020204030204" pitchFamily="49" charset="0"/>
              </a:rPr>
              <a:t>key</a:t>
            </a:r>
          </a:p>
          <a:p>
            <a:pPr marL="0" indent="0" eaLnBrk="0" fontAlgn="base" hangingPunct="0">
              <a:lnSpc>
                <a:spcPct val="100000"/>
              </a:lnSpc>
              <a:spcBef>
                <a:spcPct val="0"/>
              </a:spcBef>
              <a:spcAft>
                <a:spcPct val="0"/>
              </a:spcAft>
              <a:buNone/>
            </a:pPr>
            <a:r>
              <a:rPr lang="en-US" altLang="en-US" sz="1200" dirty="0" smtClean="0">
                <a:solidFill>
                  <a:srgbClr val="000000"/>
                </a:solidFill>
                <a:latin typeface="Consolas" panose="020B0609020204030204" pitchFamily="49" charset="0"/>
                <a:cs typeface="Consolas" panose="020B0609020204030204" pitchFamily="49" charset="0"/>
              </a:rPr>
              <a:t>P &amp; G are two known primes</a:t>
            </a:r>
          </a:p>
          <a:p>
            <a:pPr marL="0" indent="0" eaLnBrk="0" hangingPunct="0">
              <a:lnSpc>
                <a:spcPct val="100000"/>
              </a:lnSpc>
              <a:spcBef>
                <a:spcPct val="0"/>
              </a:spcBef>
              <a:buNone/>
            </a:pPr>
            <a:r>
              <a:rPr lang="en-US" altLang="en-US" sz="1200" dirty="0" smtClean="0">
                <a:solidFill>
                  <a:srgbClr val="000000"/>
                </a:solidFill>
                <a:latin typeface="Consolas" panose="020B0609020204030204" pitchFamily="49" charset="0"/>
                <a:cs typeface="Consolas" panose="020B0609020204030204" pitchFamily="49" charset="0"/>
              </a:rPr>
              <a:t>K</a:t>
            </a:r>
            <a:r>
              <a:rPr lang="en-US" altLang="en-US" sz="1200" baseline="-25000" dirty="0" smtClean="0">
                <a:solidFill>
                  <a:srgbClr val="000000"/>
                </a:solidFill>
                <a:latin typeface="Consolas" panose="020B0609020204030204" pitchFamily="49" charset="0"/>
                <a:cs typeface="Consolas" panose="020B0609020204030204" pitchFamily="49" charset="0"/>
              </a:rPr>
              <a:t>b</a:t>
            </a:r>
            <a:r>
              <a:rPr lang="en-US" altLang="en-US" sz="1200" dirty="0" smtClean="0">
                <a:solidFill>
                  <a:srgbClr val="000000"/>
                </a:solidFill>
                <a:latin typeface="Consolas" panose="020B0609020204030204" pitchFamily="49" charset="0"/>
                <a:cs typeface="Consolas" panose="020B0609020204030204" pitchFamily="49" charset="0"/>
              </a:rPr>
              <a:t> </a:t>
            </a:r>
            <a:r>
              <a:rPr lang="en-US" altLang="en-US" sz="1200" dirty="0">
                <a:solidFill>
                  <a:srgbClr val="000000"/>
                </a:solidFill>
                <a:latin typeface="Consolas" panose="020B0609020204030204" pitchFamily="49" charset="0"/>
                <a:cs typeface="Consolas" panose="020B0609020204030204" pitchFamily="49" charset="0"/>
              </a:rPr>
              <a:t>is the DH shared </a:t>
            </a:r>
            <a:r>
              <a:rPr lang="en-US" altLang="en-US" sz="1200" dirty="0" smtClean="0">
                <a:solidFill>
                  <a:srgbClr val="000000"/>
                </a:solidFill>
                <a:latin typeface="Consolas" panose="020B0609020204030204" pitchFamily="49" charset="0"/>
                <a:cs typeface="Consolas" panose="020B0609020204030204" pitchFamily="49" charset="0"/>
              </a:rPr>
              <a:t>key</a:t>
            </a:r>
            <a:endParaRPr lang="en-US" altLang="en-US" sz="1200" dirty="0">
              <a:solidFill>
                <a:srgbClr val="000000"/>
              </a:solidFill>
              <a:latin typeface="Consolas" panose="020B0609020204030204" pitchFamily="49" charset="0"/>
              <a:cs typeface="Consolas" panose="020B0609020204030204" pitchFamily="49" charset="0"/>
            </a:endParaRPr>
          </a:p>
        </p:txBody>
      </p:sp>
      <p:sp>
        <p:nvSpPr>
          <p:cNvPr id="4" name="TextBox 3"/>
          <p:cNvSpPr txBox="1"/>
          <p:nvPr/>
        </p:nvSpPr>
        <p:spPr>
          <a:xfrm>
            <a:off x="4021729" y="1928398"/>
            <a:ext cx="634982" cy="369332"/>
          </a:xfrm>
          <a:prstGeom prst="rect">
            <a:avLst/>
          </a:prstGeom>
          <a:noFill/>
        </p:spPr>
        <p:txBody>
          <a:bodyPr wrap="none" rtlCol="0">
            <a:spAutoFit/>
          </a:bodyPr>
          <a:lstStyle/>
          <a:p>
            <a:r>
              <a:rPr lang="en-US" dirty="0" smtClean="0"/>
              <a:t>P, G</a:t>
            </a:r>
            <a:endParaRPr lang="en-US" dirty="0"/>
          </a:p>
        </p:txBody>
      </p:sp>
      <p:sp>
        <p:nvSpPr>
          <p:cNvPr id="13" name="TextBox 12"/>
          <p:cNvSpPr txBox="1"/>
          <p:nvPr/>
        </p:nvSpPr>
        <p:spPr>
          <a:xfrm>
            <a:off x="4242637" y="2626366"/>
            <a:ext cx="343364" cy="369332"/>
          </a:xfrm>
          <a:prstGeom prst="rect">
            <a:avLst/>
          </a:prstGeom>
          <a:noFill/>
        </p:spPr>
        <p:txBody>
          <a:bodyPr wrap="none" rtlCol="0">
            <a:spAutoFit/>
          </a:bodyPr>
          <a:lstStyle/>
          <a:p>
            <a:r>
              <a:rPr lang="en-US" dirty="0"/>
              <a:t>X</a:t>
            </a:r>
          </a:p>
        </p:txBody>
      </p:sp>
      <p:sp>
        <p:nvSpPr>
          <p:cNvPr id="14" name="TextBox 13"/>
          <p:cNvSpPr txBox="1"/>
          <p:nvPr/>
        </p:nvSpPr>
        <p:spPr>
          <a:xfrm>
            <a:off x="4228586" y="3613412"/>
            <a:ext cx="327334" cy="369332"/>
          </a:xfrm>
          <a:prstGeom prst="rect">
            <a:avLst/>
          </a:prstGeom>
          <a:noFill/>
        </p:spPr>
        <p:txBody>
          <a:bodyPr wrap="none" rtlCol="0">
            <a:spAutoFit/>
          </a:bodyPr>
          <a:lstStyle/>
          <a:p>
            <a:r>
              <a:rPr lang="en-US" dirty="0" smtClean="0"/>
              <a:t>Y</a:t>
            </a:r>
            <a:endParaRPr lang="en-US" dirty="0"/>
          </a:p>
        </p:txBody>
      </p:sp>
      <p:sp>
        <p:nvSpPr>
          <p:cNvPr id="15" name="TextBox 14"/>
          <p:cNvSpPr txBox="1"/>
          <p:nvPr/>
        </p:nvSpPr>
        <p:spPr>
          <a:xfrm>
            <a:off x="4167538" y="5298426"/>
            <a:ext cx="343364" cy="369332"/>
          </a:xfrm>
          <a:prstGeom prst="rect">
            <a:avLst/>
          </a:prstGeom>
          <a:noFill/>
        </p:spPr>
        <p:txBody>
          <a:bodyPr wrap="none" rtlCol="0">
            <a:spAutoFit/>
          </a:bodyPr>
          <a:lstStyle/>
          <a:p>
            <a:r>
              <a:rPr lang="en-US" dirty="0"/>
              <a:t>X</a:t>
            </a:r>
          </a:p>
        </p:txBody>
      </p:sp>
      <p:sp>
        <p:nvSpPr>
          <p:cNvPr id="16" name="TextBox 15"/>
          <p:cNvSpPr txBox="1"/>
          <p:nvPr/>
        </p:nvSpPr>
        <p:spPr>
          <a:xfrm>
            <a:off x="4212556" y="6001797"/>
            <a:ext cx="343364" cy="369332"/>
          </a:xfrm>
          <a:prstGeom prst="rect">
            <a:avLst/>
          </a:prstGeom>
          <a:noFill/>
        </p:spPr>
        <p:txBody>
          <a:bodyPr wrap="none" rtlCol="0">
            <a:spAutoFit/>
          </a:bodyPr>
          <a:lstStyle/>
          <a:p>
            <a:r>
              <a:rPr lang="en-US" dirty="0" smtClean="0"/>
              <a:t>K</a:t>
            </a:r>
            <a:endParaRPr lang="en-US" dirty="0"/>
          </a:p>
        </p:txBody>
      </p:sp>
    </p:spTree>
    <p:extLst>
      <p:ext uri="{BB962C8B-B14F-4D97-AF65-F5344CB8AC3E}">
        <p14:creationId xmlns:p14="http://schemas.microsoft.com/office/powerpoint/2010/main" val="235690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Mathematical Foundation of Asymmetric </a:t>
            </a:r>
            <a:r>
              <a:rPr lang="en-US" dirty="0" smtClean="0"/>
              <a:t>cryptography- DH</a:t>
            </a:r>
            <a:endParaRPr lang="en-US" dirty="0"/>
          </a:p>
        </p:txBody>
      </p:sp>
      <p:sp>
        <p:nvSpPr>
          <p:cNvPr id="5" name="Content Placeholder 4"/>
          <p:cNvSpPr>
            <a:spLocks noGrp="1"/>
          </p:cNvSpPr>
          <p:nvPr>
            <p:ph idx="1"/>
          </p:nvPr>
        </p:nvSpPr>
        <p:spPr>
          <a:xfrm>
            <a:off x="1511660" y="2420888"/>
            <a:ext cx="5715341" cy="4001204"/>
          </a:xfrm>
        </p:spPr>
        <p:txBody>
          <a:bodyPr/>
          <a:lstStyle/>
          <a:p>
            <a:pPr marL="0" lvl="0" indent="0" eaLnBrk="0" fontAlgn="base" hangingPunct="0">
              <a:lnSpc>
                <a:spcPct val="100000"/>
              </a:lnSpc>
              <a:spcBef>
                <a:spcPct val="0"/>
              </a:spcBef>
              <a:spcAft>
                <a:spcPct val="0"/>
              </a:spcAft>
              <a:buNone/>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Ka</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Yb^Xa</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mod P</a:t>
            </a:r>
          </a:p>
          <a:p>
            <a:pPr marL="0" lvl="0" indent="0" eaLnBrk="0" fontAlgn="base" hangingPunct="0">
              <a:spcBef>
                <a:spcPct val="0"/>
              </a:spcBef>
              <a:spcAft>
                <a:spcPct val="0"/>
              </a:spcAft>
              <a:buNone/>
            </a:pP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lvl="0" indent="0" eaLnBrk="0" fontAlgn="base" hangingPunct="0">
              <a:spcBef>
                <a:spcPct val="0"/>
              </a:spcBef>
              <a:spcAft>
                <a:spcPct val="0"/>
              </a:spcAft>
              <a:buNone/>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substitute for </a:t>
            </a:r>
            <a:r>
              <a:rPr lang="en-US" altLang="en-US" sz="2400" dirty="0" err="1" smtClean="0">
                <a:solidFill>
                  <a:srgbClr val="000000"/>
                </a:solidFill>
                <a:latin typeface="Consolas" panose="020B0609020204030204" pitchFamily="49" charset="0"/>
                <a:cs typeface="Consolas" panose="020B0609020204030204" pitchFamily="49" charset="0"/>
              </a:rPr>
              <a:t>Yb</a:t>
            </a:r>
            <a:r>
              <a:rPr lang="en-US" altLang="en-US" sz="2400" dirty="0" smtClean="0">
                <a:solidFill>
                  <a:srgbClr val="000000"/>
                </a:solidFill>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G^Xb</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mod P</a:t>
            </a:r>
          </a:p>
          <a:p>
            <a:pPr marL="0" lvl="0" indent="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G^Xb</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mod P)^</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Xa</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mod P</a:t>
            </a:r>
          </a:p>
          <a:p>
            <a:pPr marL="0" lvl="0" indent="0" eaLnBrk="0" fontAlgn="base" hangingPunct="0">
              <a:lnSpc>
                <a:spcPct val="100000"/>
              </a:lnSpc>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G^XaXb</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mod P </a:t>
            </a:r>
          </a:p>
          <a:p>
            <a:pPr marL="0" lvl="0" indent="0" eaLnBrk="0" fontAlgn="base" hangingPunct="0">
              <a:lnSpc>
                <a:spcPct val="100000"/>
              </a:lnSpc>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G^Xa</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mod P)^</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Xb</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mod P </a:t>
            </a:r>
          </a:p>
          <a:p>
            <a:pPr marL="0" lvl="0" indent="0" eaLnBrk="0" fontAlgn="base" hangingPunct="0">
              <a:spcBef>
                <a:spcPct val="0"/>
              </a:spcBef>
              <a:spcAft>
                <a:spcPct val="0"/>
              </a:spcAft>
              <a:buNone/>
            </a:pPr>
            <a:r>
              <a:rPr lang="en-US" altLang="en-US" sz="2400" dirty="0" smtClean="0">
                <a:solidFill>
                  <a:srgbClr val="000000"/>
                </a:solidFill>
                <a:latin typeface="Consolas" panose="020B0609020204030204" pitchFamily="49" charset="0"/>
                <a:cs typeface="Consolas" panose="020B0609020204030204" pitchFamily="49" charset="0"/>
              </a:rPr>
              <a:t>But </a:t>
            </a:r>
            <a:r>
              <a:rPr lang="en-US" altLang="en-US" sz="2400" dirty="0" err="1" smtClean="0">
                <a:solidFill>
                  <a:srgbClr val="000000"/>
                </a:solidFill>
                <a:latin typeface="Consolas" panose="020B0609020204030204" pitchFamily="49" charset="0"/>
                <a:cs typeface="Consolas" panose="020B0609020204030204" pitchFamily="49" charset="0"/>
              </a:rPr>
              <a:t>Ya</a:t>
            </a:r>
            <a:r>
              <a:rPr lang="en-US" altLang="en-US" sz="2400" dirty="0" smtClean="0">
                <a:solidFill>
                  <a:srgbClr val="000000"/>
                </a:solidFill>
                <a:latin typeface="Consolas" panose="020B0609020204030204" pitchFamily="49" charset="0"/>
                <a:cs typeface="Consolas" panose="020B0609020204030204" pitchFamily="49" charset="0"/>
              </a:rPr>
              <a:t> = </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G^Xa</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mod P</a:t>
            </a:r>
            <a:r>
              <a:rPr kumimoji="0" lang="en-US" altLang="en-US" sz="24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kumimoji="0" lang="en-US" altLang="en-US" sz="24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so:</a:t>
            </a:r>
            <a:r>
              <a:rPr lang="en-US" altLang="en-US" sz="2400" dirty="0" smtClean="0">
                <a:solidFill>
                  <a:srgbClr val="000000"/>
                </a:solidFill>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Ya^Xb</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mod P = Kb</a:t>
            </a:r>
            <a:r>
              <a:rPr kumimoji="0" lang="en-US" altLang="en-US" sz="24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a:p>
            <a:pPr marL="0" indent="0">
              <a:buNone/>
            </a:pPr>
            <a:r>
              <a:rPr lang="en-US" sz="2400" dirty="0" err="1" smtClean="0"/>
              <a:t>Ka</a:t>
            </a:r>
            <a:r>
              <a:rPr lang="en-US" sz="2400" dirty="0" smtClean="0"/>
              <a:t>   =  Kb</a:t>
            </a:r>
            <a:endParaRPr lang="en-US" sz="2400" dirty="0"/>
          </a:p>
        </p:txBody>
      </p:sp>
      <p:sp>
        <p:nvSpPr>
          <p:cNvPr id="6" name="Title 8"/>
          <p:cNvSpPr txBox="1">
            <a:spLocks/>
          </p:cNvSpPr>
          <p:nvPr/>
        </p:nvSpPr>
        <p:spPr>
          <a:xfrm>
            <a:off x="457200" y="1664805"/>
            <a:ext cx="4186808" cy="355280"/>
          </a:xfrm>
          <a:prstGeom prst="rect">
            <a:avLst/>
          </a:prstGeom>
        </p:spPr>
        <p:txBody>
          <a:bodyPr vert="horz" lIns="91440" rIns="45720" rtlCol="0" anchor="ctr">
            <a:noAutofit/>
            <a:scene3d>
              <a:camera prst="orthographicFront"/>
              <a:lightRig rig="threePt" dir="t">
                <a:rot lat="0" lon="0" rev="4800000"/>
              </a:lightRig>
            </a:scene3d>
            <a:sp3d prstMaterial="matte">
              <a:bevelT w="50800" h="10160"/>
            </a:sp3d>
          </a:bodyPr>
          <a:lst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a:lstStyle>
          <a:p>
            <a:r>
              <a:rPr lang="en-US" sz="2800" dirty="0" smtClean="0">
                <a:solidFill>
                  <a:schemeClr val="tx1"/>
                </a:solidFill>
              </a:rPr>
              <a:t>Prove that </a:t>
            </a:r>
            <a:r>
              <a:rPr lang="en-US" sz="2800" dirty="0" err="1" smtClean="0">
                <a:solidFill>
                  <a:schemeClr val="tx1"/>
                </a:solidFill>
              </a:rPr>
              <a:t>Ka</a:t>
            </a:r>
            <a:r>
              <a:rPr lang="en-US" sz="2800" dirty="0" smtClean="0">
                <a:solidFill>
                  <a:schemeClr val="tx1"/>
                </a:solidFill>
              </a:rPr>
              <a:t>= Kb:</a:t>
            </a:r>
            <a:endParaRPr lang="en-US" sz="2800" dirty="0">
              <a:solidFill>
                <a:schemeClr val="tx1"/>
              </a:solidFill>
            </a:endParaRPr>
          </a:p>
        </p:txBody>
      </p:sp>
    </p:spTree>
    <p:extLst>
      <p:ext uri="{BB962C8B-B14F-4D97-AF65-F5344CB8AC3E}">
        <p14:creationId xmlns:p14="http://schemas.microsoft.com/office/powerpoint/2010/main" val="162944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a:t>How SSL Achieves</a:t>
            </a:r>
            <a:br>
              <a:rPr lang="en-US"/>
            </a:br>
            <a:r>
              <a:rPr lang="en-US" i="1"/>
              <a:t>Integrity Protection</a:t>
            </a:r>
            <a:endParaRPr lang="en-US"/>
          </a:p>
        </p:txBody>
      </p:sp>
      <p:sp>
        <p:nvSpPr>
          <p:cNvPr id="26627" name="Rectangle 3"/>
          <p:cNvSpPr>
            <a:spLocks noGrp="1" noChangeArrowheads="1"/>
          </p:cNvSpPr>
          <p:nvPr>
            <p:ph idx="1"/>
          </p:nvPr>
        </p:nvSpPr>
        <p:spPr/>
        <p:txBody>
          <a:bodyPr/>
          <a:lstStyle/>
          <a:p>
            <a:r>
              <a:rPr lang="en-US"/>
              <a:t>Client and server use their secret key, and an agreed-upon cryptographic hash function to attach an HMAC to each message sent.</a:t>
            </a:r>
          </a:p>
          <a:p>
            <a:r>
              <a:rPr lang="en-US"/>
              <a:t>The receiver checks that each message has not been altered.</a:t>
            </a:r>
          </a:p>
        </p:txBody>
      </p:sp>
      <p:sp>
        <p:nvSpPr>
          <p:cNvPr id="4" name="Slide Number Placeholder 5"/>
          <p:cNvSpPr>
            <a:spLocks noGrp="1"/>
          </p:cNvSpPr>
          <p:nvPr>
            <p:ph type="sldNum" sz="quarter" idx="12"/>
          </p:nvPr>
        </p:nvSpPr>
        <p:spPr/>
        <p:txBody>
          <a:bodyPr/>
          <a:lstStyle/>
          <a:p>
            <a:fld id="{D2377820-52F6-4147-A7C4-D3CB93A29CB6}" type="slidenum">
              <a:rPr lang="en-US"/>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685800" y="304800"/>
            <a:ext cx="7772400" cy="1295400"/>
          </a:xfrm>
        </p:spPr>
        <p:txBody>
          <a:bodyPr>
            <a:normAutofit fontScale="90000"/>
          </a:bodyPr>
          <a:lstStyle/>
          <a:p>
            <a:r>
              <a:rPr lang="en-US"/>
              <a:t>Public Keys and Authentication</a:t>
            </a:r>
          </a:p>
        </p:txBody>
      </p:sp>
      <p:sp>
        <p:nvSpPr>
          <p:cNvPr id="34819" name="Rectangle 1027"/>
          <p:cNvSpPr>
            <a:spLocks noGrp="1" noChangeArrowheads="1"/>
          </p:cNvSpPr>
          <p:nvPr>
            <p:ph idx="1"/>
          </p:nvPr>
        </p:nvSpPr>
        <p:spPr>
          <a:xfrm>
            <a:off x="685800" y="1676400"/>
            <a:ext cx="7772400" cy="5181600"/>
          </a:xfrm>
        </p:spPr>
        <p:txBody>
          <a:bodyPr/>
          <a:lstStyle/>
          <a:p>
            <a:pPr>
              <a:buFontTx/>
              <a:buNone/>
            </a:pPr>
            <a:r>
              <a:rPr lang="en-US" sz="2800" dirty="0"/>
              <a:t>Q: How does Alice prove to Bob that she is Alice?</a:t>
            </a:r>
          </a:p>
          <a:p>
            <a:pPr>
              <a:buFontTx/>
              <a:buNone/>
            </a:pPr>
            <a:r>
              <a:rPr lang="en-US" sz="2800" dirty="0"/>
              <a:t>A: Demonstrate that she has her private key.</a:t>
            </a:r>
          </a:p>
          <a:p>
            <a:r>
              <a:rPr lang="en-US" dirty="0"/>
              <a:t>Protocol</a:t>
            </a:r>
          </a:p>
          <a:p>
            <a:pPr lvl="1"/>
            <a:r>
              <a:rPr lang="en-US" dirty="0"/>
              <a:t>Bob creates a random number, encrypts it with Alice’s public key and sends it to Alice.</a:t>
            </a:r>
          </a:p>
          <a:p>
            <a:pPr lvl="1"/>
            <a:r>
              <a:rPr lang="en-US" dirty="0"/>
              <a:t>Alice decrypts the random number with her private key, and sends the random number to Bob, proving she’s Alice.</a:t>
            </a:r>
            <a:endParaRPr lang="en-US" sz="2400" dirty="0"/>
          </a:p>
        </p:txBody>
      </p:sp>
      <p:sp>
        <p:nvSpPr>
          <p:cNvPr id="4" name="Slide Number Placeholder 5"/>
          <p:cNvSpPr>
            <a:spLocks noGrp="1"/>
          </p:cNvSpPr>
          <p:nvPr>
            <p:ph type="sldNum" sz="quarter" idx="12"/>
          </p:nvPr>
        </p:nvSpPr>
        <p:spPr/>
        <p:txBody>
          <a:bodyPr/>
          <a:lstStyle/>
          <a:p>
            <a:fld id="{1447B198-14A9-433B-8290-585078AB0228}" type="slidenum">
              <a:rPr lang="en-US"/>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fade">
                                      <p:cBhvr>
                                        <p:cTn id="17" dur="500"/>
                                        <p:tgtEl>
                                          <p:spTgt spid="3481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819">
                                            <p:txEl>
                                              <p:pRg st="3" end="3"/>
                                            </p:txEl>
                                          </p:spTgt>
                                        </p:tgtEl>
                                        <p:attrNameLst>
                                          <p:attrName>style.visibility</p:attrName>
                                        </p:attrNameLst>
                                      </p:cBhvr>
                                      <p:to>
                                        <p:strVal val="visible"/>
                                      </p:to>
                                    </p:set>
                                    <p:animEffect transition="in" filter="fade">
                                      <p:cBhvr>
                                        <p:cTn id="20" dur="500"/>
                                        <p:tgtEl>
                                          <p:spTgt spid="3481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animEffect transition="in" filter="fade">
                                      <p:cBhvr>
                                        <p:cTn id="23"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304800"/>
            <a:ext cx="7772400" cy="1295400"/>
          </a:xfrm>
        </p:spPr>
        <p:txBody>
          <a:bodyPr/>
          <a:lstStyle/>
          <a:p>
            <a:r>
              <a:rPr lang="en-US"/>
              <a:t>Digital Signatures</a:t>
            </a:r>
          </a:p>
        </p:txBody>
      </p:sp>
      <p:sp>
        <p:nvSpPr>
          <p:cNvPr id="27651" name="Rectangle 3"/>
          <p:cNvSpPr>
            <a:spLocks noGrp="1" noChangeArrowheads="1"/>
          </p:cNvSpPr>
          <p:nvPr>
            <p:ph idx="1"/>
          </p:nvPr>
        </p:nvSpPr>
        <p:spPr>
          <a:xfrm>
            <a:off x="683568" y="1592796"/>
            <a:ext cx="7772400" cy="5181600"/>
          </a:xfrm>
        </p:spPr>
        <p:txBody>
          <a:bodyPr/>
          <a:lstStyle/>
          <a:p>
            <a:pPr>
              <a:buFontTx/>
              <a:buNone/>
            </a:pPr>
            <a:r>
              <a:rPr lang="en-US" sz="2400" dirty="0"/>
              <a:t>Q: How does Alice prove to Bob that a message comes from her?</a:t>
            </a:r>
          </a:p>
          <a:p>
            <a:pPr>
              <a:buFontTx/>
              <a:buNone/>
            </a:pPr>
            <a:r>
              <a:rPr lang="en-US" sz="2400" dirty="0"/>
              <a:t>A: Demonstrate that she has her private key.</a:t>
            </a:r>
          </a:p>
          <a:p>
            <a:r>
              <a:rPr lang="en-US" sz="2800" dirty="0"/>
              <a:t>Protocol</a:t>
            </a:r>
          </a:p>
          <a:p>
            <a:pPr lvl="1"/>
            <a:r>
              <a:rPr lang="en-US" sz="2400" dirty="0"/>
              <a:t>As before, Alice creates her public and private keys, and distributes her public key with her name attached.</a:t>
            </a:r>
          </a:p>
          <a:p>
            <a:pPr lvl="1"/>
            <a:r>
              <a:rPr lang="en-US" sz="2400" dirty="0"/>
              <a:t>Alice encrypts a </a:t>
            </a:r>
            <a:r>
              <a:rPr lang="en-US" sz="2400" i="1" dirty="0" smtClean="0"/>
              <a:t>message (digital signature) </a:t>
            </a:r>
            <a:r>
              <a:rPr lang="en-US" sz="2400" dirty="0" smtClean="0"/>
              <a:t>using </a:t>
            </a:r>
            <a:r>
              <a:rPr lang="en-US" sz="2400" dirty="0"/>
              <a:t>her private key and sends the message to Bob.</a:t>
            </a:r>
          </a:p>
          <a:p>
            <a:pPr lvl="1"/>
            <a:r>
              <a:rPr lang="en-US" sz="2400" dirty="0"/>
              <a:t>If Bob can decrypt the data with Alice's public key, the message must have been encrypted by Alice with her private key, since only Alice has her private key. </a:t>
            </a:r>
          </a:p>
          <a:p>
            <a:pPr lvl="1"/>
            <a:r>
              <a:rPr lang="en-US" sz="2400" dirty="0"/>
              <a:t>This </a:t>
            </a:r>
            <a:r>
              <a:rPr lang="en-US" sz="2400" dirty="0" smtClean="0"/>
              <a:t>is </a:t>
            </a:r>
            <a:r>
              <a:rPr lang="en-US" sz="2400" dirty="0"/>
              <a:t>called a </a:t>
            </a:r>
            <a:r>
              <a:rPr lang="en-US" sz="2400" i="1" dirty="0"/>
              <a:t>digital </a:t>
            </a:r>
            <a:r>
              <a:rPr lang="en-US" sz="2400" i="1" dirty="0" smtClean="0"/>
              <a:t>signature</a:t>
            </a:r>
            <a:r>
              <a:rPr lang="en-US" sz="2400" dirty="0"/>
              <a:t> </a:t>
            </a:r>
            <a:r>
              <a:rPr lang="en-US" sz="2400" dirty="0" smtClean="0"/>
              <a:t>(a Certificate encrypted by CA’s private key) </a:t>
            </a:r>
            <a:endParaRPr lang="en-US" sz="2400" dirty="0"/>
          </a:p>
        </p:txBody>
      </p:sp>
      <p:sp>
        <p:nvSpPr>
          <p:cNvPr id="4" name="Slide Number Placeholder 5"/>
          <p:cNvSpPr>
            <a:spLocks noGrp="1"/>
          </p:cNvSpPr>
          <p:nvPr>
            <p:ph type="sldNum" sz="quarter" idx="12"/>
          </p:nvPr>
        </p:nvSpPr>
        <p:spPr/>
        <p:txBody>
          <a:bodyPr/>
          <a:lstStyle/>
          <a:p>
            <a:fld id="{2337258E-C13A-4770-BB46-91C5BDA7D6A6}" type="slidenum">
              <a:rPr lang="en-US"/>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fade">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fade">
                                      <p:cBhvr>
                                        <p:cTn id="17" dur="500"/>
                                        <p:tgtEl>
                                          <p:spTgt spid="2765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651">
                                            <p:txEl>
                                              <p:pRg st="3" end="3"/>
                                            </p:txEl>
                                          </p:spTgt>
                                        </p:tgtEl>
                                        <p:attrNameLst>
                                          <p:attrName>style.visibility</p:attrName>
                                        </p:attrNameLst>
                                      </p:cBhvr>
                                      <p:to>
                                        <p:strVal val="visible"/>
                                      </p:to>
                                    </p:set>
                                    <p:animEffect transition="in" filter="fade">
                                      <p:cBhvr>
                                        <p:cTn id="20" dur="500"/>
                                        <p:tgtEl>
                                          <p:spTgt spid="2765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animEffect transition="in" filter="fade">
                                      <p:cBhvr>
                                        <p:cTn id="23" dur="500"/>
                                        <p:tgtEl>
                                          <p:spTgt spid="2765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651">
                                            <p:txEl>
                                              <p:pRg st="5" end="5"/>
                                            </p:txEl>
                                          </p:spTgt>
                                        </p:tgtEl>
                                        <p:attrNameLst>
                                          <p:attrName>style.visibility</p:attrName>
                                        </p:attrNameLst>
                                      </p:cBhvr>
                                      <p:to>
                                        <p:strVal val="visible"/>
                                      </p:to>
                                    </p:set>
                                    <p:animEffect transition="in" filter="fade">
                                      <p:cBhvr>
                                        <p:cTn id="26" dur="500"/>
                                        <p:tgtEl>
                                          <p:spTgt spid="27651">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651">
                                            <p:txEl>
                                              <p:pRg st="6" end="6"/>
                                            </p:txEl>
                                          </p:spTgt>
                                        </p:tgtEl>
                                        <p:attrNameLst>
                                          <p:attrName>style.visibility</p:attrName>
                                        </p:attrNameLst>
                                      </p:cBhvr>
                                      <p:to>
                                        <p:strVal val="visible"/>
                                      </p:to>
                                    </p:set>
                                    <p:animEffect transition="in" filter="fade">
                                      <p:cBhvr>
                                        <p:cTn id="29" dur="5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a:t>Public Keys and </a:t>
            </a:r>
            <a:br>
              <a:rPr lang="en-US"/>
            </a:br>
            <a:r>
              <a:rPr lang="en-US"/>
              <a:t>Authentication (cont.)</a:t>
            </a:r>
          </a:p>
        </p:txBody>
      </p:sp>
      <p:sp>
        <p:nvSpPr>
          <p:cNvPr id="33795" name="Rectangle 3"/>
          <p:cNvSpPr>
            <a:spLocks noGrp="1" noChangeArrowheads="1"/>
          </p:cNvSpPr>
          <p:nvPr>
            <p:ph idx="1"/>
          </p:nvPr>
        </p:nvSpPr>
        <p:spPr>
          <a:xfrm>
            <a:off x="685800" y="1981200"/>
            <a:ext cx="7772400" cy="4572000"/>
          </a:xfrm>
        </p:spPr>
        <p:txBody>
          <a:bodyPr/>
          <a:lstStyle/>
          <a:p>
            <a:pPr>
              <a:buFontTx/>
              <a:buNone/>
            </a:pPr>
            <a:r>
              <a:rPr lang="en-US" sz="2400" dirty="0"/>
              <a:t>Q: How do we prevent Charlie from pretending to be Alice by circulating a public key named ‘Alice’?</a:t>
            </a:r>
          </a:p>
          <a:p>
            <a:pPr>
              <a:buFontTx/>
              <a:buNone/>
            </a:pPr>
            <a:r>
              <a:rPr lang="en-US" sz="2400" dirty="0"/>
              <a:t>A: By having someone we trust verify that Alice is Alice.</a:t>
            </a:r>
          </a:p>
          <a:p>
            <a:r>
              <a:rPr lang="en-US" sz="2800" dirty="0"/>
              <a:t>Public Key Certificate</a:t>
            </a:r>
          </a:p>
          <a:p>
            <a:pPr lvl="1"/>
            <a:r>
              <a:rPr lang="en-US" sz="2400" dirty="0"/>
              <a:t>A digital ‘passport’ that is issued by a trusted organization and identifies the bearer.</a:t>
            </a:r>
          </a:p>
          <a:p>
            <a:pPr lvl="1"/>
            <a:r>
              <a:rPr lang="en-US" sz="2400" dirty="0"/>
              <a:t>A trusted organization is called a certificate authority (CA).</a:t>
            </a:r>
          </a:p>
          <a:p>
            <a:pPr lvl="1"/>
            <a:r>
              <a:rPr lang="en-US" sz="2400" dirty="0"/>
              <a:t>The CA digitally signs the certificate, thereby attesting to the validity of the certificate’s information. </a:t>
            </a:r>
            <a:endParaRPr lang="en-US" sz="2000" dirty="0"/>
          </a:p>
        </p:txBody>
      </p:sp>
      <p:sp>
        <p:nvSpPr>
          <p:cNvPr id="4" name="Slide Number Placeholder 5"/>
          <p:cNvSpPr>
            <a:spLocks noGrp="1"/>
          </p:cNvSpPr>
          <p:nvPr>
            <p:ph type="sldNum" sz="quarter" idx="12"/>
          </p:nvPr>
        </p:nvSpPr>
        <p:spPr/>
        <p:txBody>
          <a:bodyPr/>
          <a:lstStyle/>
          <a:p>
            <a:fld id="{96ED8747-CDE0-4933-925A-F2625BB187F8}" type="slidenum">
              <a:rPr lang="en-US"/>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fade">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fade">
                                      <p:cBhvr>
                                        <p:cTn id="17" dur="500"/>
                                        <p:tgtEl>
                                          <p:spTgt spid="3379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3795">
                                            <p:txEl>
                                              <p:pRg st="3" end="3"/>
                                            </p:txEl>
                                          </p:spTgt>
                                        </p:tgtEl>
                                        <p:attrNameLst>
                                          <p:attrName>style.visibility</p:attrName>
                                        </p:attrNameLst>
                                      </p:cBhvr>
                                      <p:to>
                                        <p:strVal val="visible"/>
                                      </p:to>
                                    </p:set>
                                    <p:animEffect transition="in" filter="fade">
                                      <p:cBhvr>
                                        <p:cTn id="20" dur="500"/>
                                        <p:tgtEl>
                                          <p:spTgt spid="3379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animEffect transition="in" filter="fade">
                                      <p:cBhvr>
                                        <p:cTn id="23" dur="500"/>
                                        <p:tgtEl>
                                          <p:spTgt spid="3379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795">
                                            <p:txEl>
                                              <p:pRg st="5" end="5"/>
                                            </p:txEl>
                                          </p:spTgt>
                                        </p:tgtEl>
                                        <p:attrNameLst>
                                          <p:attrName>style.visibility</p:attrName>
                                        </p:attrNameLst>
                                      </p:cBhvr>
                                      <p:to>
                                        <p:strVal val="visible"/>
                                      </p:to>
                                    </p:set>
                                    <p:animEffect transition="in" filter="fade">
                                      <p:cBhvr>
                                        <p:cTn id="26" dur="500"/>
                                        <p:tgtEl>
                                          <p:spTgt spid="33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r>
              <a:rPr lang="en-US"/>
              <a:t>Security Achieved by the </a:t>
            </a:r>
            <a:br>
              <a:rPr lang="en-US"/>
            </a:br>
            <a:r>
              <a:rPr lang="en-US"/>
              <a:t>Secure Sockets Layer (SSL)</a:t>
            </a:r>
          </a:p>
        </p:txBody>
      </p:sp>
      <p:sp>
        <p:nvSpPr>
          <p:cNvPr id="3075" name="Rectangle 3"/>
          <p:cNvSpPr>
            <a:spLocks noGrp="1" noChangeArrowheads="1"/>
          </p:cNvSpPr>
          <p:nvPr>
            <p:ph idx="1"/>
          </p:nvPr>
        </p:nvSpPr>
        <p:spPr/>
        <p:txBody>
          <a:bodyPr/>
          <a:lstStyle/>
          <a:p>
            <a:pPr>
              <a:lnSpc>
                <a:spcPct val="90000"/>
              </a:lnSpc>
            </a:pPr>
            <a:r>
              <a:rPr lang="en-US" sz="2800" i="1"/>
              <a:t>Confidentiality</a:t>
            </a:r>
          </a:p>
          <a:p>
            <a:pPr lvl="1">
              <a:lnSpc>
                <a:spcPct val="90000"/>
              </a:lnSpc>
              <a:buFontTx/>
              <a:buNone/>
            </a:pPr>
            <a:r>
              <a:rPr lang="en-US" sz="2400"/>
              <a:t>Encrypt data being sent between client and server, so that passive wiretappers cannot read sensitive data.</a:t>
            </a:r>
          </a:p>
          <a:p>
            <a:pPr>
              <a:lnSpc>
                <a:spcPct val="90000"/>
              </a:lnSpc>
            </a:pPr>
            <a:r>
              <a:rPr lang="en-US" sz="2800" i="1"/>
              <a:t>Integrity Protection</a:t>
            </a:r>
            <a:endParaRPr lang="en-US" sz="2800"/>
          </a:p>
          <a:p>
            <a:pPr lvl="1">
              <a:lnSpc>
                <a:spcPct val="90000"/>
              </a:lnSpc>
              <a:buFontTx/>
              <a:buNone/>
            </a:pPr>
            <a:r>
              <a:rPr lang="en-US" sz="2400"/>
              <a:t>Protect against modification of messages by an active wiretapper. </a:t>
            </a:r>
          </a:p>
          <a:p>
            <a:pPr>
              <a:lnSpc>
                <a:spcPct val="90000"/>
              </a:lnSpc>
            </a:pPr>
            <a:r>
              <a:rPr lang="en-US" sz="2800" i="1"/>
              <a:t>Authentication</a:t>
            </a:r>
            <a:endParaRPr lang="en-US" sz="2800"/>
          </a:p>
          <a:p>
            <a:pPr lvl="1">
              <a:lnSpc>
                <a:spcPct val="90000"/>
              </a:lnSpc>
              <a:buFontTx/>
              <a:buNone/>
            </a:pPr>
            <a:r>
              <a:rPr lang="en-US" sz="2400"/>
              <a:t>Verify that a peer is who they claim to be.  Servers are usually authenticated, and clients may be authenticated if requested by servers. </a:t>
            </a:r>
          </a:p>
        </p:txBody>
      </p:sp>
      <p:sp>
        <p:nvSpPr>
          <p:cNvPr id="4" name="Slide Number Placeholder 5"/>
          <p:cNvSpPr>
            <a:spLocks noGrp="1"/>
          </p:cNvSpPr>
          <p:nvPr>
            <p:ph type="sldNum" sz="quarter" idx="12"/>
          </p:nvPr>
        </p:nvSpPr>
        <p:spPr/>
        <p:txBody>
          <a:bodyPr/>
          <a:lstStyle/>
          <a:p>
            <a:fld id="{DDFCD86A-F012-4BEC-AA48-FD7C005C405E}" type="slidenum">
              <a:rPr lang="en-US"/>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000"/>
              <a:t>Public Key Certificate</a:t>
            </a:r>
          </a:p>
        </p:txBody>
      </p:sp>
      <p:sp>
        <p:nvSpPr>
          <p:cNvPr id="35843" name="Rectangle 3"/>
          <p:cNvSpPr>
            <a:spLocks noGrp="1" noChangeArrowheads="1"/>
          </p:cNvSpPr>
          <p:nvPr>
            <p:ph idx="1"/>
          </p:nvPr>
        </p:nvSpPr>
        <p:spPr>
          <a:xfrm>
            <a:off x="685800" y="1981200"/>
            <a:ext cx="7772400" cy="4572000"/>
          </a:xfrm>
        </p:spPr>
        <p:txBody>
          <a:bodyPr/>
          <a:lstStyle/>
          <a:p>
            <a:pPr>
              <a:lnSpc>
                <a:spcPct val="90000"/>
              </a:lnSpc>
              <a:buFontTx/>
              <a:buNone/>
            </a:pPr>
            <a:r>
              <a:rPr lang="en-US" sz="2400" dirty="0"/>
              <a:t>Contains the fields: </a:t>
            </a:r>
          </a:p>
          <a:p>
            <a:pPr>
              <a:lnSpc>
                <a:spcPct val="90000"/>
              </a:lnSpc>
            </a:pPr>
            <a:r>
              <a:rPr lang="en-US" sz="2400" dirty="0"/>
              <a:t>Subject’s public key</a:t>
            </a:r>
          </a:p>
          <a:p>
            <a:pPr>
              <a:lnSpc>
                <a:spcPct val="90000"/>
              </a:lnSpc>
            </a:pPr>
            <a:r>
              <a:rPr lang="en-US" sz="2400" dirty="0"/>
              <a:t>Subject</a:t>
            </a:r>
          </a:p>
          <a:p>
            <a:pPr lvl="1">
              <a:lnSpc>
                <a:spcPct val="90000"/>
              </a:lnSpc>
            </a:pPr>
            <a:r>
              <a:rPr lang="en-US" sz="2000" dirty="0"/>
              <a:t>Information about the entity that the certificate represents.</a:t>
            </a:r>
          </a:p>
          <a:p>
            <a:pPr>
              <a:lnSpc>
                <a:spcPct val="90000"/>
              </a:lnSpc>
            </a:pPr>
            <a:r>
              <a:rPr lang="en-US" sz="2400" dirty="0"/>
              <a:t>Issuer</a:t>
            </a:r>
          </a:p>
          <a:p>
            <a:pPr lvl="1">
              <a:lnSpc>
                <a:spcPct val="90000"/>
              </a:lnSpc>
            </a:pPr>
            <a:r>
              <a:rPr lang="en-US" sz="2000" dirty="0"/>
              <a:t>The CA that issued the certificate. If a user trusts the CA that issues a certificate, and if the certificate is valid, the user can trust the certificate.</a:t>
            </a:r>
          </a:p>
          <a:p>
            <a:pPr>
              <a:lnSpc>
                <a:spcPct val="90000"/>
              </a:lnSpc>
            </a:pPr>
            <a:r>
              <a:rPr lang="en-US" sz="2400" dirty="0"/>
              <a:t>Signature</a:t>
            </a:r>
          </a:p>
          <a:p>
            <a:pPr lvl="1">
              <a:lnSpc>
                <a:spcPct val="90000"/>
              </a:lnSpc>
            </a:pPr>
            <a:r>
              <a:rPr lang="en-US" sz="2000" dirty="0"/>
              <a:t>The signature is created using the CA's private key and ensures the validity of the certificate.</a:t>
            </a:r>
          </a:p>
          <a:p>
            <a:pPr>
              <a:lnSpc>
                <a:spcPct val="90000"/>
              </a:lnSpc>
            </a:pPr>
            <a:r>
              <a:rPr lang="en-US" sz="2400" dirty="0"/>
              <a:t>Period of validity</a:t>
            </a:r>
          </a:p>
          <a:p>
            <a:pPr lvl="1">
              <a:lnSpc>
                <a:spcPct val="90000"/>
              </a:lnSpc>
            </a:pPr>
            <a:r>
              <a:rPr lang="en-US" sz="2000" dirty="0"/>
              <a:t>The certificate’s expiration date.</a:t>
            </a:r>
          </a:p>
        </p:txBody>
      </p:sp>
      <p:sp>
        <p:nvSpPr>
          <p:cNvPr id="4" name="Slide Number Placeholder 5"/>
          <p:cNvSpPr>
            <a:spLocks noGrp="1"/>
          </p:cNvSpPr>
          <p:nvPr>
            <p:ph type="sldNum" sz="quarter" idx="12"/>
          </p:nvPr>
        </p:nvSpPr>
        <p:spPr/>
        <p:txBody>
          <a:bodyPr/>
          <a:lstStyle/>
          <a:p>
            <a:fld id="{EA20FCDD-01A3-4F17-8D5B-F2245C8AA51E}" type="slidenum">
              <a:rPr lang="en-US"/>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smtClean="0"/>
              <a:t>Certificates</a:t>
            </a:r>
          </a:p>
        </p:txBody>
      </p:sp>
      <p:pic>
        <p:nvPicPr>
          <p:cNvPr id="3077" name="Picture 4" descr="cert"/>
          <p:cNvPicPr>
            <a:picLocks noChangeAspect="1" noChangeArrowheads="1"/>
          </p:cNvPicPr>
          <p:nvPr/>
        </p:nvPicPr>
        <p:blipFill>
          <a:blip r:embed="rId2"/>
          <a:srcRect/>
          <a:stretch>
            <a:fillRect/>
          </a:stretch>
        </p:blipFill>
        <p:spPr bwMode="auto">
          <a:xfrm>
            <a:off x="251520" y="1736812"/>
            <a:ext cx="4229100" cy="4886325"/>
          </a:xfrm>
          <a:prstGeom prst="rect">
            <a:avLst/>
          </a:prstGeom>
          <a:noFill/>
          <a:ln w="9525">
            <a:noFill/>
            <a:miter lim="800000"/>
            <a:headEnd/>
            <a:tailEnd/>
          </a:ln>
        </p:spPr>
      </p:pic>
      <p:pic>
        <p:nvPicPr>
          <p:cNvPr id="3078" name="Picture 5" descr="key"/>
          <p:cNvPicPr>
            <a:picLocks noChangeAspect="1" noChangeArrowheads="1"/>
          </p:cNvPicPr>
          <p:nvPr/>
        </p:nvPicPr>
        <p:blipFill>
          <a:blip r:embed="rId3"/>
          <a:srcRect/>
          <a:stretch>
            <a:fillRect/>
          </a:stretch>
        </p:blipFill>
        <p:spPr bwMode="auto">
          <a:xfrm>
            <a:off x="4680012" y="1664804"/>
            <a:ext cx="4227513" cy="488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sz="4000"/>
              <a:t>Authentication with a </a:t>
            </a:r>
            <a:br>
              <a:rPr lang="en-US" sz="4000"/>
            </a:br>
            <a:r>
              <a:rPr lang="en-US" sz="4000"/>
              <a:t>Public Key Certificate</a:t>
            </a:r>
          </a:p>
        </p:txBody>
      </p:sp>
      <p:sp>
        <p:nvSpPr>
          <p:cNvPr id="36867" name="Rectangle 3"/>
          <p:cNvSpPr>
            <a:spLocks noGrp="1" noChangeArrowheads="1"/>
          </p:cNvSpPr>
          <p:nvPr>
            <p:ph idx="1"/>
          </p:nvPr>
        </p:nvSpPr>
        <p:spPr>
          <a:xfrm>
            <a:off x="685800" y="1981200"/>
            <a:ext cx="7772400" cy="4572000"/>
          </a:xfrm>
        </p:spPr>
        <p:txBody>
          <a:bodyPr/>
          <a:lstStyle/>
          <a:p>
            <a:pPr>
              <a:lnSpc>
                <a:spcPct val="90000"/>
              </a:lnSpc>
              <a:buFontTx/>
              <a:buNone/>
            </a:pPr>
            <a:r>
              <a:rPr lang="en-US" sz="2800" dirty="0"/>
              <a:t>Q: How is a public key certificate used to help Alice prove to Bob that she is Alice?</a:t>
            </a:r>
          </a:p>
          <a:p>
            <a:pPr>
              <a:lnSpc>
                <a:spcPct val="90000"/>
              </a:lnSpc>
            </a:pPr>
            <a:r>
              <a:rPr lang="en-US" sz="2800" dirty="0"/>
              <a:t>Protocol</a:t>
            </a:r>
          </a:p>
          <a:p>
            <a:pPr lvl="1">
              <a:lnSpc>
                <a:spcPct val="90000"/>
              </a:lnSpc>
            </a:pPr>
            <a:r>
              <a:rPr lang="en-US" sz="2400" dirty="0"/>
              <a:t>Bob obtains Alice’s public key certificate.</a:t>
            </a:r>
          </a:p>
          <a:p>
            <a:pPr lvl="1">
              <a:lnSpc>
                <a:spcPct val="90000"/>
              </a:lnSpc>
            </a:pPr>
            <a:r>
              <a:rPr lang="en-US" sz="2400" dirty="0"/>
              <a:t>Bob also has a certificate for a trusted CA that supposedly signed Alice’s public key certificate.</a:t>
            </a:r>
          </a:p>
          <a:p>
            <a:pPr lvl="1">
              <a:lnSpc>
                <a:spcPct val="90000"/>
              </a:lnSpc>
            </a:pPr>
            <a:r>
              <a:rPr lang="en-US" sz="2400" dirty="0"/>
              <a:t>Bob checks that the trusted CA signed Alice’s public key certificate by using the CA’s public key to decrypt the signature in Alice’s public key certificate.</a:t>
            </a:r>
          </a:p>
          <a:p>
            <a:pPr lvl="1">
              <a:lnSpc>
                <a:spcPct val="90000"/>
              </a:lnSpc>
            </a:pPr>
            <a:r>
              <a:rPr lang="en-US" sz="2400" dirty="0"/>
              <a:t>Run the protocol for “Q: How does Alice prove to Bob that she is Alice?”</a:t>
            </a:r>
          </a:p>
        </p:txBody>
      </p:sp>
      <p:sp>
        <p:nvSpPr>
          <p:cNvPr id="4" name="Slide Number Placeholder 5"/>
          <p:cNvSpPr>
            <a:spLocks noGrp="1"/>
          </p:cNvSpPr>
          <p:nvPr>
            <p:ph type="sldNum" sz="quarter" idx="12"/>
          </p:nvPr>
        </p:nvSpPr>
        <p:spPr/>
        <p:txBody>
          <a:bodyPr/>
          <a:lstStyle/>
          <a:p>
            <a:fld id="{2E29FDCB-5814-4388-BBC9-C3E94761CC6F}" type="slidenum">
              <a:rPr lang="en-US"/>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r>
              <a:rPr lang="en-US"/>
              <a:t>Certificate Chains</a:t>
            </a:r>
          </a:p>
        </p:txBody>
      </p:sp>
      <p:sp>
        <p:nvSpPr>
          <p:cNvPr id="38915" name="Rectangle 1027"/>
          <p:cNvSpPr>
            <a:spLocks noGrp="1" noChangeArrowheads="1"/>
          </p:cNvSpPr>
          <p:nvPr>
            <p:ph idx="1"/>
          </p:nvPr>
        </p:nvSpPr>
        <p:spPr/>
        <p:txBody>
          <a:bodyPr/>
          <a:lstStyle/>
          <a:p>
            <a:pPr>
              <a:lnSpc>
                <a:spcPct val="90000"/>
              </a:lnSpc>
            </a:pPr>
            <a:r>
              <a:rPr lang="en-US" sz="2800" dirty="0"/>
              <a:t>Multiple certificates may be linked in a certificate chain. </a:t>
            </a:r>
          </a:p>
          <a:p>
            <a:pPr lvl="1">
              <a:lnSpc>
                <a:spcPct val="90000"/>
              </a:lnSpc>
            </a:pPr>
            <a:r>
              <a:rPr lang="en-US" sz="2400" dirty="0"/>
              <a:t>The first certificate is that of the sender. </a:t>
            </a:r>
          </a:p>
          <a:p>
            <a:pPr lvl="1">
              <a:lnSpc>
                <a:spcPct val="90000"/>
              </a:lnSpc>
            </a:pPr>
            <a:r>
              <a:rPr lang="en-US" sz="2400" dirty="0"/>
              <a:t>The next is the certificate of the entity that issued the sender’s certificate.</a:t>
            </a:r>
          </a:p>
          <a:p>
            <a:pPr lvl="1">
              <a:lnSpc>
                <a:spcPct val="90000"/>
              </a:lnSpc>
            </a:pPr>
            <a:r>
              <a:rPr lang="en-US" sz="2400" dirty="0"/>
              <a:t>If there are more certificates in the chain, each is that of the authority that signed the previous certificate. </a:t>
            </a:r>
          </a:p>
          <a:p>
            <a:pPr lvl="1">
              <a:lnSpc>
                <a:spcPct val="90000"/>
              </a:lnSpc>
            </a:pPr>
            <a:r>
              <a:rPr lang="en-US" sz="2400" dirty="0"/>
              <a:t>The final certificate in the chain is the certificate for a root CA, a certificate authority that is widely trusted.</a:t>
            </a:r>
          </a:p>
          <a:p>
            <a:pPr lvl="1">
              <a:lnSpc>
                <a:spcPct val="90000"/>
              </a:lnSpc>
            </a:pPr>
            <a:r>
              <a:rPr lang="en-US" sz="2400" dirty="0"/>
              <a:t>Well-known public CAs include VeriSign, Entrust, and GTE </a:t>
            </a:r>
            <a:r>
              <a:rPr lang="en-US" sz="2400" dirty="0" err="1"/>
              <a:t>CyberTrust</a:t>
            </a:r>
            <a:r>
              <a:rPr lang="en-US" sz="2400" dirty="0"/>
              <a:t>. </a:t>
            </a:r>
          </a:p>
        </p:txBody>
      </p:sp>
      <p:sp>
        <p:nvSpPr>
          <p:cNvPr id="4" name="Slide Number Placeholder 5"/>
          <p:cNvSpPr>
            <a:spLocks noGrp="1"/>
          </p:cNvSpPr>
          <p:nvPr>
            <p:ph type="sldNum" sz="quarter" idx="12"/>
          </p:nvPr>
        </p:nvSpPr>
        <p:spPr/>
        <p:txBody>
          <a:bodyPr/>
          <a:lstStyle/>
          <a:p>
            <a:fld id="{5C764D22-9FAF-445B-8A2E-1EA0B9403ABA}" type="slidenum">
              <a:rPr lang="en-US"/>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a:t>How SSL Achieves </a:t>
            </a:r>
            <a:r>
              <a:rPr lang="en-US" i="1"/>
              <a:t>Authentication</a:t>
            </a:r>
          </a:p>
        </p:txBody>
      </p:sp>
      <p:sp>
        <p:nvSpPr>
          <p:cNvPr id="30723" name="Rectangle 3"/>
          <p:cNvSpPr>
            <a:spLocks noGrp="1" noChangeArrowheads="1"/>
          </p:cNvSpPr>
          <p:nvPr>
            <p:ph idx="1"/>
          </p:nvPr>
        </p:nvSpPr>
        <p:spPr/>
        <p:txBody>
          <a:bodyPr/>
          <a:lstStyle/>
          <a:p>
            <a:r>
              <a:rPr lang="en-US" dirty="0" smtClean="0"/>
              <a:t>Protocol</a:t>
            </a:r>
            <a:endParaRPr lang="en-US" dirty="0"/>
          </a:p>
          <a:p>
            <a:pPr lvl="1"/>
            <a:r>
              <a:rPr lang="en-US" sz="2400" dirty="0"/>
              <a:t>If the client wants to authenticate the server then they follow the protocol in “Authentication with a Public Key Certificate” with the client acting as Bob.</a:t>
            </a:r>
          </a:p>
          <a:p>
            <a:pPr lvl="1"/>
            <a:r>
              <a:rPr lang="en-US" sz="2400" dirty="0"/>
              <a:t>If the server wants to authenticate the client then they follow the protocol in “Authentication with a Public Key Certificate” with the server acting as Bob.</a:t>
            </a:r>
            <a:endParaRPr lang="en-US" dirty="0"/>
          </a:p>
        </p:txBody>
      </p:sp>
      <p:sp>
        <p:nvSpPr>
          <p:cNvPr id="4" name="Slide Number Placeholder 5"/>
          <p:cNvSpPr>
            <a:spLocks noGrp="1"/>
          </p:cNvSpPr>
          <p:nvPr>
            <p:ph type="sldNum" sz="quarter" idx="12"/>
          </p:nvPr>
        </p:nvSpPr>
        <p:spPr/>
        <p:txBody>
          <a:bodyPr/>
          <a:lstStyle/>
          <a:p>
            <a:fld id="{12D60752-073A-4854-AF27-5CC2B79245FD}" type="slidenum">
              <a:rPr lang="en-US"/>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How SSL </a:t>
            </a:r>
            <a:r>
              <a:rPr lang="en-US" dirty="0" smtClean="0"/>
              <a:t>Works - Summary</a:t>
            </a:r>
            <a:endParaRPr lang="en-US" dirty="0"/>
          </a:p>
        </p:txBody>
      </p:sp>
      <p:sp>
        <p:nvSpPr>
          <p:cNvPr id="39939" name="Rectangle 3"/>
          <p:cNvSpPr>
            <a:spLocks noGrp="1" noChangeArrowheads="1"/>
          </p:cNvSpPr>
          <p:nvPr>
            <p:ph idx="1"/>
          </p:nvPr>
        </p:nvSpPr>
        <p:spPr/>
        <p:txBody>
          <a:bodyPr/>
          <a:lstStyle/>
          <a:p>
            <a:pPr>
              <a:buFontTx/>
              <a:buAutoNum type="arabicPeriod"/>
            </a:pPr>
            <a:r>
              <a:rPr lang="en-US" i="1"/>
              <a:t>Handshake</a:t>
            </a:r>
          </a:p>
          <a:p>
            <a:pPr lvl="1"/>
            <a:r>
              <a:rPr lang="en-US"/>
              <a:t>a negotiation process that creates or rejoins a </a:t>
            </a:r>
            <a:r>
              <a:rPr lang="en-US" i="1"/>
              <a:t>session</a:t>
            </a:r>
          </a:p>
          <a:p>
            <a:pPr>
              <a:buFontTx/>
              <a:buAutoNum type="arabicPeriod"/>
            </a:pPr>
            <a:r>
              <a:rPr lang="en-US"/>
              <a:t>If (Handshake succeeds) then </a:t>
            </a:r>
          </a:p>
          <a:p>
            <a:pPr lvl="2">
              <a:buFontTx/>
              <a:buNone/>
            </a:pPr>
            <a:r>
              <a:rPr lang="en-US"/>
              <a:t>Encrypted data can be exchanged</a:t>
            </a:r>
          </a:p>
          <a:p>
            <a:pPr lvl="1">
              <a:buFontTx/>
              <a:buNone/>
            </a:pPr>
            <a:r>
              <a:rPr lang="en-US"/>
              <a:t>Else</a:t>
            </a:r>
          </a:p>
          <a:p>
            <a:pPr lvl="2">
              <a:buFontTx/>
              <a:buNone/>
            </a:pPr>
            <a:r>
              <a:rPr lang="en-US"/>
              <a:t>The connection is aborted</a:t>
            </a:r>
          </a:p>
        </p:txBody>
      </p:sp>
      <p:sp>
        <p:nvSpPr>
          <p:cNvPr id="4" name="Slide Number Placeholder 5"/>
          <p:cNvSpPr>
            <a:spLocks noGrp="1"/>
          </p:cNvSpPr>
          <p:nvPr>
            <p:ph type="sldNum" sz="quarter" idx="12"/>
          </p:nvPr>
        </p:nvSpPr>
        <p:spPr/>
        <p:txBody>
          <a:bodyPr/>
          <a:lstStyle/>
          <a:p>
            <a:fld id="{DA0F04EC-9AB7-41D7-B0C0-3CE743F6466C}" type="slidenum">
              <a:rPr lang="en-US"/>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dirty="0"/>
              <a:t>How SSL </a:t>
            </a:r>
            <a:r>
              <a:rPr lang="en-US" dirty="0" smtClean="0"/>
              <a:t>Works</a:t>
            </a:r>
            <a:r>
              <a:rPr lang="en-US" dirty="0"/>
              <a:t> - Summary</a:t>
            </a:r>
            <a:br>
              <a:rPr lang="en-US" dirty="0"/>
            </a:br>
            <a:r>
              <a:rPr lang="en-US" dirty="0"/>
              <a:t>the </a:t>
            </a:r>
            <a:r>
              <a:rPr lang="en-US" i="1" dirty="0" smtClean="0"/>
              <a:t>Handshake</a:t>
            </a:r>
            <a:endParaRPr lang="en-US" dirty="0"/>
          </a:p>
        </p:txBody>
      </p:sp>
      <p:sp>
        <p:nvSpPr>
          <p:cNvPr id="41987" name="Rectangle 3"/>
          <p:cNvSpPr>
            <a:spLocks noGrp="1" noChangeArrowheads="1"/>
          </p:cNvSpPr>
          <p:nvPr>
            <p:ph idx="1"/>
          </p:nvPr>
        </p:nvSpPr>
        <p:spPr/>
        <p:txBody>
          <a:bodyPr/>
          <a:lstStyle/>
          <a:p>
            <a:pPr marL="609600" indent="-609600"/>
            <a:r>
              <a:rPr lang="en-US"/>
              <a:t>Negotiate the cipher suite</a:t>
            </a:r>
          </a:p>
          <a:p>
            <a:pPr marL="609600" indent="-609600"/>
            <a:r>
              <a:rPr lang="en-US"/>
              <a:t>Authenticate identities (optional)</a:t>
            </a:r>
          </a:p>
          <a:p>
            <a:pPr marL="609600" indent="-609600"/>
            <a:r>
              <a:rPr lang="en-US"/>
              <a:t>Exchange secret key</a:t>
            </a:r>
          </a:p>
        </p:txBody>
      </p:sp>
      <p:sp>
        <p:nvSpPr>
          <p:cNvPr id="4" name="Slide Number Placeholder 5"/>
          <p:cNvSpPr>
            <a:spLocks noGrp="1"/>
          </p:cNvSpPr>
          <p:nvPr>
            <p:ph type="sldNum" sz="quarter" idx="12"/>
          </p:nvPr>
        </p:nvSpPr>
        <p:spPr/>
        <p:txBody>
          <a:bodyPr/>
          <a:lstStyle/>
          <a:p>
            <a:fld id="{FBA6FA43-1565-4431-BD44-ACD6458E5D7B}" type="slidenum">
              <a:rPr lang="en-US"/>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dirty="0"/>
              <a:t>How SSL </a:t>
            </a:r>
            <a:r>
              <a:rPr lang="en-US" dirty="0" smtClean="0"/>
              <a:t>Works</a:t>
            </a:r>
            <a:r>
              <a:rPr lang="en-US" dirty="0"/>
              <a:t> </a:t>
            </a:r>
            <a:r>
              <a:rPr lang="en-US" dirty="0" smtClean="0"/>
              <a:t>-  </a:t>
            </a:r>
            <a:r>
              <a:rPr lang="en-US" dirty="0"/>
              <a:t>Summary</a:t>
            </a:r>
            <a:br>
              <a:rPr lang="en-US" dirty="0"/>
            </a:br>
            <a:r>
              <a:rPr lang="en-US" i="1" dirty="0"/>
              <a:t>Negotiate the Cipher </a:t>
            </a:r>
            <a:r>
              <a:rPr lang="en-US" i="1" dirty="0" smtClean="0"/>
              <a:t>Suite</a:t>
            </a:r>
            <a:endParaRPr lang="en-US" i="1" dirty="0"/>
          </a:p>
        </p:txBody>
      </p:sp>
      <p:sp>
        <p:nvSpPr>
          <p:cNvPr id="43011" name="Rectangle 3"/>
          <p:cNvSpPr>
            <a:spLocks noGrp="1" noChangeArrowheads="1"/>
          </p:cNvSpPr>
          <p:nvPr>
            <p:ph idx="1"/>
          </p:nvPr>
        </p:nvSpPr>
        <p:spPr>
          <a:xfrm>
            <a:off x="685800" y="1981200"/>
            <a:ext cx="7772400" cy="4495800"/>
          </a:xfrm>
        </p:spPr>
        <p:txBody>
          <a:bodyPr/>
          <a:lstStyle/>
          <a:p>
            <a:r>
              <a:rPr lang="en-US" sz="2800" dirty="0"/>
              <a:t>A cipher suite </a:t>
            </a:r>
          </a:p>
          <a:p>
            <a:pPr lvl="1"/>
            <a:r>
              <a:rPr lang="en-US" sz="2400" dirty="0"/>
              <a:t>A set of cryptographic algorithms</a:t>
            </a:r>
          </a:p>
          <a:p>
            <a:pPr lvl="2"/>
            <a:r>
              <a:rPr lang="en-US" sz="2000" dirty="0"/>
              <a:t>An algorithm for exchanging a secret key </a:t>
            </a:r>
            <a:r>
              <a:rPr lang="en-US" sz="2000" dirty="0" smtClean="0"/>
              <a:t>(asymmetric)</a:t>
            </a:r>
            <a:endParaRPr lang="en-US" sz="2000" dirty="0"/>
          </a:p>
          <a:p>
            <a:pPr lvl="2"/>
            <a:r>
              <a:rPr lang="en-US" sz="2000" dirty="0"/>
              <a:t>A secret key encryption algorithm and key </a:t>
            </a:r>
            <a:r>
              <a:rPr lang="en-US" sz="2000" dirty="0" smtClean="0"/>
              <a:t>length (symmetric)</a:t>
            </a:r>
            <a:endParaRPr lang="en-US" sz="2000" dirty="0"/>
          </a:p>
          <a:p>
            <a:pPr lvl="2"/>
            <a:r>
              <a:rPr lang="en-US" sz="2000" dirty="0"/>
              <a:t>A cryptographic hash </a:t>
            </a:r>
            <a:r>
              <a:rPr lang="en-US" sz="2000" dirty="0" smtClean="0"/>
              <a:t>function (HMAC)</a:t>
            </a:r>
            <a:endParaRPr lang="en-US" sz="2000" dirty="0"/>
          </a:p>
          <a:p>
            <a:r>
              <a:rPr lang="en-US" sz="2800" dirty="0"/>
              <a:t>The client tells the server which cipher suites it has available, and the server chooses the best mutually acceptable cipher suite. </a:t>
            </a:r>
          </a:p>
        </p:txBody>
      </p:sp>
      <p:sp>
        <p:nvSpPr>
          <p:cNvPr id="4" name="Slide Number Placeholder 5"/>
          <p:cNvSpPr>
            <a:spLocks noGrp="1"/>
          </p:cNvSpPr>
          <p:nvPr>
            <p:ph type="sldNum" sz="quarter" idx="12"/>
          </p:nvPr>
        </p:nvSpPr>
        <p:spPr/>
        <p:txBody>
          <a:bodyPr/>
          <a:lstStyle/>
          <a:p>
            <a:fld id="{7B4F7375-3F74-453C-AF19-2700DE72EAE5}" type="slidenum">
              <a:rPr lang="en-US"/>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6"/>
          <p:cNvSpPr>
            <a:spLocks noGrp="1"/>
          </p:cNvSpPr>
          <p:nvPr>
            <p:ph type="sldNum" sz="quarter" idx="12"/>
          </p:nvPr>
        </p:nvSpPr>
        <p:spPr/>
        <p:txBody>
          <a:bodyPr/>
          <a:lstStyle/>
          <a:p>
            <a:fld id="{6BBBEB52-9E27-4212-AE24-CDC4B0502A23}" type="slidenum">
              <a:rPr lang="en-US" altLang="en-US"/>
              <a:pPr/>
              <a:t>48</a:t>
            </a:fld>
            <a:endParaRPr lang="en-US" altLang="en-US"/>
          </a:p>
        </p:txBody>
      </p:sp>
      <p:sp>
        <p:nvSpPr>
          <p:cNvPr id="138242" name="Rectangle 2"/>
          <p:cNvSpPr>
            <a:spLocks noGrp="1" noChangeArrowheads="1"/>
          </p:cNvSpPr>
          <p:nvPr>
            <p:ph type="title"/>
          </p:nvPr>
        </p:nvSpPr>
        <p:spPr/>
        <p:txBody>
          <a:bodyPr/>
          <a:lstStyle/>
          <a:p>
            <a:r>
              <a:rPr lang="en-US" altLang="en-US"/>
              <a:t>The IPSec Security Model</a:t>
            </a:r>
          </a:p>
        </p:txBody>
      </p:sp>
      <p:pic>
        <p:nvPicPr>
          <p:cNvPr id="138244" name="Picture 4" descr="j0250306[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66800" y="2362200"/>
            <a:ext cx="838200" cy="879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8246" name="Picture 6" descr="j0223530[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590800" y="3657600"/>
            <a:ext cx="1143000" cy="446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8248" name="Picture 8" descr="j022353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657600"/>
            <a:ext cx="1143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9" name="Picture 9" descr="j025030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2286000"/>
            <a:ext cx="8382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8250" name="AutoShape 10"/>
          <p:cNvCxnSpPr>
            <a:cxnSpLocks noChangeShapeType="1"/>
            <a:stCxn id="138244" idx="2"/>
            <a:endCxn id="138246" idx="1"/>
          </p:cNvCxnSpPr>
          <p:nvPr/>
        </p:nvCxnSpPr>
        <p:spPr bwMode="auto">
          <a:xfrm rot="16200000" flipH="1">
            <a:off x="1718468" y="3009107"/>
            <a:ext cx="639763" cy="1104900"/>
          </a:xfrm>
          <a:prstGeom prst="bentConnector2">
            <a:avLst/>
          </a:prstGeom>
          <a:noFill/>
          <a:ln w="19050">
            <a:solidFill>
              <a:srgbClr val="FF9900"/>
            </a:solidFill>
            <a:miter lim="800000"/>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52" name="AutoShape 12"/>
          <p:cNvCxnSpPr>
            <a:cxnSpLocks noChangeShapeType="1"/>
            <a:stCxn id="138246" idx="3"/>
            <a:endCxn id="138248" idx="1"/>
          </p:cNvCxnSpPr>
          <p:nvPr/>
        </p:nvCxnSpPr>
        <p:spPr bwMode="auto">
          <a:xfrm>
            <a:off x="3733800" y="3881438"/>
            <a:ext cx="1600200" cy="0"/>
          </a:xfrm>
          <a:prstGeom prst="straightConnector1">
            <a:avLst/>
          </a:prstGeom>
          <a:noFill/>
          <a:ln w="19050">
            <a:solidFill>
              <a:srgbClr val="FF9900"/>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53" name="AutoShape 13"/>
          <p:cNvCxnSpPr>
            <a:cxnSpLocks noChangeShapeType="1"/>
          </p:cNvCxnSpPr>
          <p:nvPr/>
        </p:nvCxnSpPr>
        <p:spPr bwMode="auto">
          <a:xfrm rot="10800000" flipV="1">
            <a:off x="6400800" y="3048000"/>
            <a:ext cx="1295400" cy="838200"/>
          </a:xfrm>
          <a:prstGeom prst="bentConnector3">
            <a:avLst>
              <a:gd name="adj1" fmla="val -245"/>
            </a:avLst>
          </a:prstGeom>
          <a:noFill/>
          <a:ln w="19050">
            <a:solidFill>
              <a:srgbClr val="FF9900"/>
            </a:solidFill>
            <a:miter lim="800000"/>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254" name="Text Box 14"/>
          <p:cNvSpPr txBox="1">
            <a:spLocks noChangeArrowheads="1"/>
          </p:cNvSpPr>
          <p:nvPr/>
        </p:nvSpPr>
        <p:spPr bwMode="auto">
          <a:xfrm>
            <a:off x="3962400" y="2286000"/>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66FF33"/>
                </a:solidFill>
                <a:latin typeface="Tahoma" panose="020B0604030504040204" pitchFamily="34" charset="0"/>
              </a:rPr>
              <a:t>Secure</a:t>
            </a:r>
          </a:p>
        </p:txBody>
      </p:sp>
      <p:sp>
        <p:nvSpPr>
          <p:cNvPr id="138256" name="Line 16"/>
          <p:cNvSpPr>
            <a:spLocks noChangeShapeType="1"/>
          </p:cNvSpPr>
          <p:nvPr/>
        </p:nvSpPr>
        <p:spPr bwMode="auto">
          <a:xfrm flipH="1">
            <a:off x="1905000" y="2590800"/>
            <a:ext cx="2133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257" name="Line 17"/>
          <p:cNvSpPr>
            <a:spLocks noChangeShapeType="1"/>
          </p:cNvSpPr>
          <p:nvPr/>
        </p:nvSpPr>
        <p:spPr bwMode="auto">
          <a:xfrm flipH="1">
            <a:off x="3352800" y="2667000"/>
            <a:ext cx="990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258" name="Line 18"/>
          <p:cNvSpPr>
            <a:spLocks noChangeShapeType="1"/>
          </p:cNvSpPr>
          <p:nvPr/>
        </p:nvSpPr>
        <p:spPr bwMode="auto">
          <a:xfrm>
            <a:off x="4572000" y="2667000"/>
            <a:ext cx="12192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259" name="Line 19"/>
          <p:cNvSpPr>
            <a:spLocks noChangeShapeType="1"/>
          </p:cNvSpPr>
          <p:nvPr/>
        </p:nvSpPr>
        <p:spPr bwMode="auto">
          <a:xfrm>
            <a:off x="4953000" y="2590800"/>
            <a:ext cx="2514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260" name="Text Box 20"/>
          <p:cNvSpPr txBox="1">
            <a:spLocks noChangeArrowheads="1"/>
          </p:cNvSpPr>
          <p:nvPr/>
        </p:nvSpPr>
        <p:spPr bwMode="auto">
          <a:xfrm>
            <a:off x="3886200" y="4419600"/>
            <a:ext cx="134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FF0000"/>
                </a:solidFill>
                <a:latin typeface="Tahoma" panose="020B0604030504040204" pitchFamily="34" charset="0"/>
              </a:rPr>
              <a:t>Insecure</a:t>
            </a:r>
          </a:p>
        </p:txBody>
      </p:sp>
      <p:cxnSp>
        <p:nvCxnSpPr>
          <p:cNvPr id="138264" name="AutoShape 24"/>
          <p:cNvCxnSpPr>
            <a:cxnSpLocks noChangeShapeType="1"/>
            <a:stCxn id="138260" idx="1"/>
          </p:cNvCxnSpPr>
          <p:nvPr/>
        </p:nvCxnSpPr>
        <p:spPr bwMode="auto">
          <a:xfrm flipH="1" flipV="1">
            <a:off x="1905000" y="3886200"/>
            <a:ext cx="1981200" cy="762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65" name="AutoShape 25"/>
          <p:cNvCxnSpPr>
            <a:cxnSpLocks noChangeShapeType="1"/>
            <a:stCxn id="138260" idx="0"/>
          </p:cNvCxnSpPr>
          <p:nvPr/>
        </p:nvCxnSpPr>
        <p:spPr bwMode="auto">
          <a:xfrm flipV="1">
            <a:off x="4559300" y="3886200"/>
            <a:ext cx="12700" cy="533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66" name="AutoShape 26"/>
          <p:cNvCxnSpPr>
            <a:cxnSpLocks noChangeShapeType="1"/>
            <a:stCxn id="138260" idx="3"/>
          </p:cNvCxnSpPr>
          <p:nvPr/>
        </p:nvCxnSpPr>
        <p:spPr bwMode="auto">
          <a:xfrm flipV="1">
            <a:off x="5232400" y="3886200"/>
            <a:ext cx="1930400" cy="762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301655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FACBF6AE-04C0-4458-BF5D-DB059100D1FB}" type="slidenum">
              <a:rPr lang="en-US" altLang="en-US"/>
              <a:pPr/>
              <a:t>49</a:t>
            </a:fld>
            <a:endParaRPr lang="en-US" altLang="en-US"/>
          </a:p>
        </p:txBody>
      </p:sp>
      <p:sp>
        <p:nvSpPr>
          <p:cNvPr id="143362" name="Rectangle 2"/>
          <p:cNvSpPr>
            <a:spLocks noGrp="1" noChangeArrowheads="1"/>
          </p:cNvSpPr>
          <p:nvPr>
            <p:ph type="title"/>
          </p:nvPr>
        </p:nvSpPr>
        <p:spPr/>
        <p:txBody>
          <a:bodyPr/>
          <a:lstStyle/>
          <a:p>
            <a:r>
              <a:rPr lang="en-US" altLang="en-US"/>
              <a:t>IPSec Architecture</a:t>
            </a:r>
          </a:p>
        </p:txBody>
      </p:sp>
      <p:sp>
        <p:nvSpPr>
          <p:cNvPr id="143364" name="Rectangle 4"/>
          <p:cNvSpPr>
            <a:spLocks noChangeArrowheads="1"/>
          </p:cNvSpPr>
          <p:nvPr/>
        </p:nvSpPr>
        <p:spPr bwMode="auto">
          <a:xfrm>
            <a:off x="1295400" y="2743200"/>
            <a:ext cx="1676400" cy="533400"/>
          </a:xfrm>
          <a:prstGeom prst="rect">
            <a:avLst/>
          </a:prstGeom>
          <a:solidFill>
            <a:srgbClr val="99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latin typeface="Tahoma" panose="020B0604030504040204" pitchFamily="34" charset="0"/>
              </a:rPr>
              <a:t>ESP</a:t>
            </a:r>
          </a:p>
        </p:txBody>
      </p:sp>
      <p:sp>
        <p:nvSpPr>
          <p:cNvPr id="143366" name="Rectangle 6"/>
          <p:cNvSpPr>
            <a:spLocks noChangeArrowheads="1"/>
          </p:cNvSpPr>
          <p:nvPr/>
        </p:nvSpPr>
        <p:spPr bwMode="auto">
          <a:xfrm>
            <a:off x="5943600" y="2743200"/>
            <a:ext cx="1676400" cy="533400"/>
          </a:xfrm>
          <a:prstGeom prst="rect">
            <a:avLst/>
          </a:prstGeom>
          <a:solidFill>
            <a:srgbClr val="99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latin typeface="Tahoma" panose="020B0604030504040204" pitchFamily="34" charset="0"/>
              </a:rPr>
              <a:t>AH</a:t>
            </a:r>
          </a:p>
        </p:txBody>
      </p:sp>
      <p:sp>
        <p:nvSpPr>
          <p:cNvPr id="143367" name="Rectangle 7"/>
          <p:cNvSpPr>
            <a:spLocks noChangeArrowheads="1"/>
          </p:cNvSpPr>
          <p:nvPr/>
        </p:nvSpPr>
        <p:spPr bwMode="auto">
          <a:xfrm>
            <a:off x="3657600" y="5105400"/>
            <a:ext cx="1524000" cy="609600"/>
          </a:xfrm>
          <a:prstGeom prst="rect">
            <a:avLst/>
          </a:prstGeom>
          <a:solidFill>
            <a:srgbClr val="99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latin typeface="Tahoma" panose="020B0604030504040204" pitchFamily="34" charset="0"/>
              </a:rPr>
              <a:t>IKE</a:t>
            </a:r>
          </a:p>
        </p:txBody>
      </p:sp>
      <p:sp>
        <p:nvSpPr>
          <p:cNvPr id="143369" name="Rectangle 9"/>
          <p:cNvSpPr>
            <a:spLocks noChangeArrowheads="1"/>
          </p:cNvSpPr>
          <p:nvPr/>
        </p:nvSpPr>
        <p:spPr bwMode="auto">
          <a:xfrm>
            <a:off x="3276600" y="3733800"/>
            <a:ext cx="2286000" cy="609600"/>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latin typeface="Tahoma" panose="020B0604030504040204" pitchFamily="34" charset="0"/>
              </a:rPr>
              <a:t>IPSec Security Policy</a:t>
            </a:r>
          </a:p>
        </p:txBody>
      </p:sp>
      <p:cxnSp>
        <p:nvCxnSpPr>
          <p:cNvPr id="143370" name="AutoShape 10"/>
          <p:cNvCxnSpPr>
            <a:cxnSpLocks noChangeShapeType="1"/>
            <a:stCxn id="143369" idx="0"/>
            <a:endCxn id="143364" idx="3"/>
          </p:cNvCxnSpPr>
          <p:nvPr/>
        </p:nvCxnSpPr>
        <p:spPr bwMode="auto">
          <a:xfrm flipH="1" flipV="1">
            <a:off x="2971800" y="3009900"/>
            <a:ext cx="1447800" cy="723900"/>
          </a:xfrm>
          <a:prstGeom prst="straightConnector1">
            <a:avLst/>
          </a:prstGeom>
          <a:noFill/>
          <a:ln w="222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371" name="AutoShape 11"/>
          <p:cNvCxnSpPr>
            <a:cxnSpLocks noChangeShapeType="1"/>
            <a:stCxn id="143369" idx="0"/>
            <a:endCxn id="143366" idx="1"/>
          </p:cNvCxnSpPr>
          <p:nvPr/>
        </p:nvCxnSpPr>
        <p:spPr bwMode="auto">
          <a:xfrm flipV="1">
            <a:off x="4419600" y="3009900"/>
            <a:ext cx="1524000" cy="723900"/>
          </a:xfrm>
          <a:prstGeom prst="straightConnector1">
            <a:avLst/>
          </a:prstGeom>
          <a:noFill/>
          <a:ln w="222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372" name="AutoShape 12"/>
          <p:cNvCxnSpPr>
            <a:cxnSpLocks noChangeShapeType="1"/>
            <a:stCxn id="143369" idx="2"/>
            <a:endCxn id="143367" idx="0"/>
          </p:cNvCxnSpPr>
          <p:nvPr/>
        </p:nvCxnSpPr>
        <p:spPr bwMode="auto">
          <a:xfrm>
            <a:off x="4419600" y="4343400"/>
            <a:ext cx="0" cy="762000"/>
          </a:xfrm>
          <a:prstGeom prst="straightConnector1">
            <a:avLst/>
          </a:prstGeom>
          <a:noFill/>
          <a:ln w="2222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373" name="Text Box 13"/>
          <p:cNvSpPr txBox="1">
            <a:spLocks noChangeArrowheads="1"/>
          </p:cNvSpPr>
          <p:nvPr/>
        </p:nvSpPr>
        <p:spPr bwMode="auto">
          <a:xfrm>
            <a:off x="838200" y="3352800"/>
            <a:ext cx="24526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latin typeface="Tahoma" panose="020B0604030504040204" pitchFamily="34" charset="0"/>
              </a:rPr>
              <a:t>Encapsulating Security</a:t>
            </a:r>
          </a:p>
          <a:p>
            <a:pPr algn="l"/>
            <a:r>
              <a:rPr lang="en-US" altLang="en-US" sz="1800">
                <a:latin typeface="Tahoma" panose="020B0604030504040204" pitchFamily="34" charset="0"/>
              </a:rPr>
              <a:t>Payload</a:t>
            </a:r>
          </a:p>
        </p:txBody>
      </p:sp>
      <p:sp>
        <p:nvSpPr>
          <p:cNvPr id="143375" name="Text Box 15"/>
          <p:cNvSpPr txBox="1">
            <a:spLocks noChangeArrowheads="1"/>
          </p:cNvSpPr>
          <p:nvPr/>
        </p:nvSpPr>
        <p:spPr bwMode="auto">
          <a:xfrm>
            <a:off x="5943600" y="3429000"/>
            <a:ext cx="2428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latin typeface="Tahoma" panose="020B0604030504040204" pitchFamily="34" charset="0"/>
              </a:rPr>
              <a:t>Authentication Header</a:t>
            </a:r>
          </a:p>
        </p:txBody>
      </p:sp>
      <p:sp>
        <p:nvSpPr>
          <p:cNvPr id="143376" name="Text Box 16"/>
          <p:cNvSpPr txBox="1">
            <a:spLocks noChangeArrowheads="1"/>
          </p:cNvSpPr>
          <p:nvPr/>
        </p:nvSpPr>
        <p:spPr bwMode="auto">
          <a:xfrm>
            <a:off x="3108325" y="5822950"/>
            <a:ext cx="2933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latin typeface="Tahoma" panose="020B0604030504040204" pitchFamily="34" charset="0"/>
              </a:rPr>
              <a:t>The Internet Key Exchange</a:t>
            </a:r>
          </a:p>
        </p:txBody>
      </p:sp>
    </p:spTree>
    <p:extLst>
      <p:ext uri="{BB962C8B-B14F-4D97-AF65-F5344CB8AC3E}">
        <p14:creationId xmlns:p14="http://schemas.microsoft.com/office/powerpoint/2010/main" val="595051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fontAlgn="auto" hangingPunct="1">
              <a:spcAft>
                <a:spcPts val="0"/>
              </a:spcAft>
              <a:defRPr/>
            </a:pPr>
            <a:r>
              <a:rPr lang="en-US" sz="4000" smtClean="0">
                <a:solidFill>
                  <a:schemeClr val="accent1">
                    <a:satMod val="150000"/>
                  </a:schemeClr>
                </a:solidFill>
              </a:rPr>
              <a:t>SSL</a:t>
            </a:r>
            <a:endParaRPr lang="en-US" smtClean="0">
              <a:solidFill>
                <a:schemeClr val="accent1">
                  <a:satMod val="150000"/>
                </a:schemeClr>
              </a:solidFill>
            </a:endParaRPr>
          </a:p>
        </p:txBody>
      </p:sp>
      <p:sp>
        <p:nvSpPr>
          <p:cNvPr id="21507" name="Content Placeholder 2"/>
          <p:cNvSpPr>
            <a:spLocks noGrp="1"/>
          </p:cNvSpPr>
          <p:nvPr>
            <p:ph idx="1"/>
          </p:nvPr>
        </p:nvSpPr>
        <p:spPr>
          <a:xfrm>
            <a:off x="566738" y="1752600"/>
            <a:ext cx="8181726" cy="4495800"/>
          </a:xfrm>
        </p:spPr>
        <p:txBody>
          <a:bodyPr/>
          <a:lstStyle/>
          <a:p>
            <a:r>
              <a:rPr lang="en-US" sz="2400" dirty="0" smtClean="0"/>
              <a:t>Symmetric </a:t>
            </a:r>
            <a:r>
              <a:rPr lang="en-US" sz="2400" dirty="0"/>
              <a:t>key </a:t>
            </a:r>
            <a:r>
              <a:rPr lang="en-US" sz="2400" dirty="0" smtClean="0"/>
              <a:t>algorithms</a:t>
            </a:r>
            <a:r>
              <a:rPr lang="en-US" sz="2400" dirty="0"/>
              <a:t> </a:t>
            </a:r>
            <a:endParaRPr lang="en-US" sz="2400" dirty="0" smtClean="0"/>
          </a:p>
          <a:p>
            <a:pPr lvl="1"/>
            <a:r>
              <a:rPr lang="en-US" sz="1800" dirty="0" smtClean="0"/>
              <a:t>use </a:t>
            </a:r>
            <a:r>
              <a:rPr lang="en-US" sz="1800" dirty="0"/>
              <a:t>a </a:t>
            </a:r>
            <a:r>
              <a:rPr lang="en-US" sz="1800" b="1" dirty="0"/>
              <a:t>single secret key</a:t>
            </a:r>
            <a:r>
              <a:rPr lang="en-US" sz="1800" dirty="0"/>
              <a:t>, which must be shared and kept private by both the sender and the receiver, for both encryption and decryption. To use a symmetric encryption scheme, the sender and receiver must securely share a key in advance</a:t>
            </a:r>
            <a:r>
              <a:rPr lang="en-US" sz="1800" dirty="0" smtClean="0"/>
              <a:t>.</a:t>
            </a:r>
          </a:p>
          <a:p>
            <a:pPr lvl="1"/>
            <a:endParaRPr lang="en-US" sz="1800" dirty="0"/>
          </a:p>
          <a:p>
            <a:r>
              <a:rPr lang="en-US" sz="2400" dirty="0"/>
              <a:t>Asymmetric key algorithms</a:t>
            </a:r>
          </a:p>
          <a:p>
            <a:pPr lvl="1"/>
            <a:r>
              <a:rPr lang="en-US" sz="1800" dirty="0"/>
              <a:t>A key used to encrypt a message is not the same as the key used to decrypt it. </a:t>
            </a:r>
          </a:p>
          <a:p>
            <a:pPr lvl="1"/>
            <a:r>
              <a:rPr lang="en-US" sz="1800" dirty="0"/>
              <a:t>The </a:t>
            </a:r>
            <a:r>
              <a:rPr lang="en-US" sz="1800" b="1" dirty="0"/>
              <a:t>public encryption key</a:t>
            </a:r>
            <a:r>
              <a:rPr lang="en-US" sz="1800" dirty="0"/>
              <a:t> is widely distributed, while the </a:t>
            </a:r>
            <a:r>
              <a:rPr lang="en-US" sz="1800" b="1" dirty="0"/>
              <a:t>private decryption key</a:t>
            </a:r>
            <a:r>
              <a:rPr lang="en-US" sz="1800" dirty="0"/>
              <a:t>. private decrypting-key is known only to its proprietor. </a:t>
            </a:r>
          </a:p>
          <a:p>
            <a:pPr lvl="1"/>
            <a:r>
              <a:rPr lang="en-US" sz="1800" dirty="0"/>
              <a:t>The keys are related mathematically, but the parameters are chosen so that calculating the private key from the public key is either impossible or prohibitively expensive.</a:t>
            </a:r>
          </a:p>
          <a:p>
            <a:endParaRPr lang="en-US" sz="2000" dirty="0" smtClean="0"/>
          </a:p>
        </p:txBody>
      </p:sp>
    </p:spTree>
    <p:extLst>
      <p:ext uri="{BB962C8B-B14F-4D97-AF65-F5344CB8AC3E}">
        <p14:creationId xmlns:p14="http://schemas.microsoft.com/office/powerpoint/2010/main" val="6200254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6"/>
          <p:cNvSpPr>
            <a:spLocks noGrp="1"/>
          </p:cNvSpPr>
          <p:nvPr>
            <p:ph type="sldNum" sz="quarter" idx="12"/>
          </p:nvPr>
        </p:nvSpPr>
        <p:spPr/>
        <p:txBody>
          <a:bodyPr/>
          <a:lstStyle/>
          <a:p>
            <a:fld id="{EB209F2F-A131-46C3-B7D1-9F592D3DEB6E}" type="slidenum">
              <a:rPr lang="en-US" altLang="en-US"/>
              <a:pPr/>
              <a:t>50</a:t>
            </a:fld>
            <a:endParaRPr lang="en-US" altLang="en-US"/>
          </a:p>
        </p:txBody>
      </p:sp>
      <p:sp>
        <p:nvSpPr>
          <p:cNvPr id="188418" name="Rectangle 2"/>
          <p:cNvSpPr>
            <a:spLocks noGrp="1" noChangeArrowheads="1"/>
          </p:cNvSpPr>
          <p:nvPr>
            <p:ph type="title"/>
          </p:nvPr>
        </p:nvSpPr>
        <p:spPr/>
        <p:txBody>
          <a:bodyPr/>
          <a:lstStyle/>
          <a:p>
            <a:r>
              <a:rPr lang="en-US" altLang="en-US"/>
              <a:t>IPsec Architecture</a:t>
            </a:r>
          </a:p>
        </p:txBody>
      </p:sp>
      <p:pic>
        <p:nvPicPr>
          <p:cNvPr id="188419" name="Picture 3" descr="j0250306[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66800" y="2362200"/>
            <a:ext cx="838200" cy="879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8420" name="Picture 4" descr="j0223530[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590800" y="3657600"/>
            <a:ext cx="1143000" cy="446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8421" name="Picture 5" descr="j022353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657600"/>
            <a:ext cx="1143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2" name="Picture 6" descr="j025030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2286000"/>
            <a:ext cx="8382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8423" name="AutoShape 7"/>
          <p:cNvCxnSpPr>
            <a:cxnSpLocks noChangeShapeType="1"/>
            <a:stCxn id="188419" idx="2"/>
            <a:endCxn id="188420" idx="1"/>
          </p:cNvCxnSpPr>
          <p:nvPr/>
        </p:nvCxnSpPr>
        <p:spPr bwMode="auto">
          <a:xfrm rot="16200000" flipH="1">
            <a:off x="1718468" y="3009107"/>
            <a:ext cx="639763" cy="1104900"/>
          </a:xfrm>
          <a:prstGeom prst="bentConnector2">
            <a:avLst/>
          </a:prstGeom>
          <a:noFill/>
          <a:ln w="19050">
            <a:solidFill>
              <a:srgbClr val="FF9900"/>
            </a:solidFill>
            <a:miter lim="800000"/>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8424" name="AutoShape 8"/>
          <p:cNvCxnSpPr>
            <a:cxnSpLocks noChangeShapeType="1"/>
            <a:stCxn id="188420" idx="3"/>
            <a:endCxn id="188421" idx="1"/>
          </p:cNvCxnSpPr>
          <p:nvPr/>
        </p:nvCxnSpPr>
        <p:spPr bwMode="auto">
          <a:xfrm>
            <a:off x="3733800" y="3881438"/>
            <a:ext cx="1600200" cy="0"/>
          </a:xfrm>
          <a:prstGeom prst="straightConnector1">
            <a:avLst/>
          </a:prstGeom>
          <a:noFill/>
          <a:ln w="19050">
            <a:solidFill>
              <a:srgbClr val="FF9900"/>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8425" name="AutoShape 9"/>
          <p:cNvCxnSpPr>
            <a:cxnSpLocks noChangeShapeType="1"/>
          </p:cNvCxnSpPr>
          <p:nvPr/>
        </p:nvCxnSpPr>
        <p:spPr bwMode="auto">
          <a:xfrm rot="10800000" flipV="1">
            <a:off x="6400800" y="3048000"/>
            <a:ext cx="1295400" cy="838200"/>
          </a:xfrm>
          <a:prstGeom prst="bentConnector3">
            <a:avLst>
              <a:gd name="adj1" fmla="val -245"/>
            </a:avLst>
          </a:prstGeom>
          <a:noFill/>
          <a:ln w="19050">
            <a:solidFill>
              <a:srgbClr val="FF9900"/>
            </a:solidFill>
            <a:miter lim="800000"/>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8435" name="AutoShape 19"/>
          <p:cNvSpPr>
            <a:spLocks noChangeArrowheads="1"/>
          </p:cNvSpPr>
          <p:nvPr/>
        </p:nvSpPr>
        <p:spPr bwMode="auto">
          <a:xfrm>
            <a:off x="3657600" y="4038600"/>
            <a:ext cx="1752600" cy="304800"/>
          </a:xfrm>
          <a:prstGeom prst="leftRightArrow">
            <a:avLst>
              <a:gd name="adj1" fmla="val 50000"/>
              <a:gd name="adj2" fmla="val 11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436" name="Text Box 20"/>
          <p:cNvSpPr txBox="1">
            <a:spLocks noChangeArrowheads="1"/>
          </p:cNvSpPr>
          <p:nvPr/>
        </p:nvSpPr>
        <p:spPr bwMode="auto">
          <a:xfrm>
            <a:off x="3810000" y="4572000"/>
            <a:ext cx="1490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66FF33"/>
                </a:solidFill>
                <a:latin typeface="Tahoma" panose="020B0604030504040204" pitchFamily="34" charset="0"/>
              </a:rPr>
              <a:t>Tunnel Mode</a:t>
            </a:r>
          </a:p>
        </p:txBody>
      </p:sp>
      <p:sp>
        <p:nvSpPr>
          <p:cNvPr id="188437" name="Text Box 21"/>
          <p:cNvSpPr txBox="1">
            <a:spLocks noChangeArrowheads="1"/>
          </p:cNvSpPr>
          <p:nvPr/>
        </p:nvSpPr>
        <p:spPr bwMode="auto">
          <a:xfrm>
            <a:off x="2590800" y="4138613"/>
            <a:ext cx="781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a:latin typeface="Tahoma" panose="020B0604030504040204" pitchFamily="34" charset="0"/>
              </a:rPr>
              <a:t>Router</a:t>
            </a:r>
          </a:p>
        </p:txBody>
      </p:sp>
      <p:sp>
        <p:nvSpPr>
          <p:cNvPr id="188438" name="Text Box 22"/>
          <p:cNvSpPr txBox="1">
            <a:spLocks noChangeArrowheads="1"/>
          </p:cNvSpPr>
          <p:nvPr/>
        </p:nvSpPr>
        <p:spPr bwMode="auto">
          <a:xfrm>
            <a:off x="5562600" y="4114800"/>
            <a:ext cx="781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a:latin typeface="Tahoma" panose="020B0604030504040204" pitchFamily="34" charset="0"/>
              </a:rPr>
              <a:t>Router</a:t>
            </a:r>
          </a:p>
        </p:txBody>
      </p:sp>
      <p:sp>
        <p:nvSpPr>
          <p:cNvPr id="188440" name="AutoShape 24"/>
          <p:cNvSpPr>
            <a:spLocks noChangeArrowheads="1"/>
          </p:cNvSpPr>
          <p:nvPr/>
        </p:nvSpPr>
        <p:spPr bwMode="auto">
          <a:xfrm>
            <a:off x="1752600" y="3200400"/>
            <a:ext cx="5791200" cy="381000"/>
          </a:xfrm>
          <a:prstGeom prst="leftRightArrow">
            <a:avLst>
              <a:gd name="adj1" fmla="val 50000"/>
              <a:gd name="adj2" fmla="val 304000"/>
            </a:avLst>
          </a:prstGeom>
          <a:solidFill>
            <a:srgbClr val="FFFF99"/>
          </a:solidFill>
          <a:ln w="952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441" name="Text Box 25"/>
          <p:cNvSpPr txBox="1">
            <a:spLocks noChangeArrowheads="1"/>
          </p:cNvSpPr>
          <p:nvPr/>
        </p:nvSpPr>
        <p:spPr bwMode="auto">
          <a:xfrm>
            <a:off x="3657600" y="2743200"/>
            <a:ext cx="177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FF0000"/>
                </a:solidFill>
                <a:latin typeface="Tahoma" panose="020B0604030504040204" pitchFamily="34" charset="0"/>
              </a:rPr>
              <a:t>Transport Mode</a:t>
            </a:r>
          </a:p>
        </p:txBody>
      </p:sp>
    </p:spTree>
    <p:extLst>
      <p:ext uri="{BB962C8B-B14F-4D97-AF65-F5344CB8AC3E}">
        <p14:creationId xmlns:p14="http://schemas.microsoft.com/office/powerpoint/2010/main" val="15318414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fld id="{3541CA59-6400-4A0F-A943-4944C0A29B70}" type="slidenum">
              <a:rPr lang="en-US" altLang="en-US"/>
              <a:pPr/>
              <a:t>51</a:t>
            </a:fld>
            <a:endParaRPr lang="en-US" altLang="en-US"/>
          </a:p>
        </p:txBody>
      </p:sp>
      <p:sp>
        <p:nvSpPr>
          <p:cNvPr id="193540" name="Rectangle 4"/>
          <p:cNvSpPr>
            <a:spLocks noGrp="1" noChangeArrowheads="1"/>
          </p:cNvSpPr>
          <p:nvPr>
            <p:ph type="title"/>
          </p:nvPr>
        </p:nvSpPr>
        <p:spPr/>
        <p:txBody>
          <a:bodyPr/>
          <a:lstStyle/>
          <a:p>
            <a:r>
              <a:rPr lang="en-US" altLang="en-US"/>
              <a:t>Various Packets</a:t>
            </a:r>
          </a:p>
        </p:txBody>
      </p:sp>
      <p:sp>
        <p:nvSpPr>
          <p:cNvPr id="193541" name="Rectangle 5"/>
          <p:cNvSpPr>
            <a:spLocks noChangeArrowheads="1"/>
          </p:cNvSpPr>
          <p:nvPr/>
        </p:nvSpPr>
        <p:spPr bwMode="auto">
          <a:xfrm>
            <a:off x="1676400" y="2057400"/>
            <a:ext cx="4419600" cy="990600"/>
          </a:xfrm>
          <a:prstGeom prst="rect">
            <a:avLst/>
          </a:prstGeom>
          <a:solidFill>
            <a:srgbClr val="FFFFFF"/>
          </a:solidFill>
          <a:ln w="38100"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42" name="Rectangle 6"/>
          <p:cNvSpPr>
            <a:spLocks noChangeArrowheads="1"/>
          </p:cNvSpPr>
          <p:nvPr/>
        </p:nvSpPr>
        <p:spPr bwMode="auto">
          <a:xfrm>
            <a:off x="1676400" y="4648200"/>
            <a:ext cx="6858000" cy="990600"/>
          </a:xfrm>
          <a:prstGeom prst="rect">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43" name="Rectangle 7"/>
          <p:cNvSpPr>
            <a:spLocks noChangeArrowheads="1"/>
          </p:cNvSpPr>
          <p:nvPr/>
        </p:nvSpPr>
        <p:spPr bwMode="auto">
          <a:xfrm>
            <a:off x="1676400" y="3352800"/>
            <a:ext cx="5562600" cy="9906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544" name="Line 8"/>
          <p:cNvSpPr>
            <a:spLocks noChangeShapeType="1"/>
          </p:cNvSpPr>
          <p:nvPr/>
        </p:nvSpPr>
        <p:spPr bwMode="auto">
          <a:xfrm>
            <a:off x="3124200" y="2057400"/>
            <a:ext cx="0" cy="9906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47" name="Line 11"/>
          <p:cNvSpPr>
            <a:spLocks noChangeShapeType="1"/>
          </p:cNvSpPr>
          <p:nvPr/>
        </p:nvSpPr>
        <p:spPr bwMode="auto">
          <a:xfrm>
            <a:off x="4724400" y="33528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48" name="Line 12"/>
          <p:cNvSpPr>
            <a:spLocks noChangeShapeType="1"/>
          </p:cNvSpPr>
          <p:nvPr/>
        </p:nvSpPr>
        <p:spPr bwMode="auto">
          <a:xfrm>
            <a:off x="6096000" y="33528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49" name="Line 13"/>
          <p:cNvSpPr>
            <a:spLocks noChangeShapeType="1"/>
          </p:cNvSpPr>
          <p:nvPr/>
        </p:nvSpPr>
        <p:spPr bwMode="auto">
          <a:xfrm>
            <a:off x="3124200" y="46482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50" name="Line 14"/>
          <p:cNvSpPr>
            <a:spLocks noChangeShapeType="1"/>
          </p:cNvSpPr>
          <p:nvPr/>
        </p:nvSpPr>
        <p:spPr bwMode="auto">
          <a:xfrm>
            <a:off x="4724400" y="46482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53" name="Line 17"/>
          <p:cNvSpPr>
            <a:spLocks noChangeShapeType="1"/>
          </p:cNvSpPr>
          <p:nvPr/>
        </p:nvSpPr>
        <p:spPr bwMode="auto">
          <a:xfrm>
            <a:off x="6096000" y="46482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55" name="Text Box 19"/>
          <p:cNvSpPr txBox="1">
            <a:spLocks noChangeArrowheads="1"/>
          </p:cNvSpPr>
          <p:nvPr/>
        </p:nvSpPr>
        <p:spPr bwMode="auto">
          <a:xfrm>
            <a:off x="1828800" y="2362200"/>
            <a:ext cx="1165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latin typeface="Tahoma" panose="020B0604030504040204" pitchFamily="34" charset="0"/>
              </a:rPr>
              <a:t>IP header</a:t>
            </a:r>
          </a:p>
        </p:txBody>
      </p:sp>
      <p:sp>
        <p:nvSpPr>
          <p:cNvPr id="193556" name="Text Box 20"/>
          <p:cNvSpPr txBox="1">
            <a:spLocks noChangeArrowheads="1"/>
          </p:cNvSpPr>
          <p:nvPr/>
        </p:nvSpPr>
        <p:spPr bwMode="auto">
          <a:xfrm>
            <a:off x="1828800" y="3657600"/>
            <a:ext cx="1165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latin typeface="Tahoma" panose="020B0604030504040204" pitchFamily="34" charset="0"/>
              </a:rPr>
              <a:t>IP header</a:t>
            </a:r>
          </a:p>
        </p:txBody>
      </p:sp>
      <p:sp>
        <p:nvSpPr>
          <p:cNvPr id="193557" name="Text Box 21"/>
          <p:cNvSpPr txBox="1">
            <a:spLocks noChangeArrowheads="1"/>
          </p:cNvSpPr>
          <p:nvPr/>
        </p:nvSpPr>
        <p:spPr bwMode="auto">
          <a:xfrm>
            <a:off x="1828800" y="4953000"/>
            <a:ext cx="1165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latin typeface="Tahoma" panose="020B0604030504040204" pitchFamily="34" charset="0"/>
              </a:rPr>
              <a:t>IP header</a:t>
            </a:r>
          </a:p>
        </p:txBody>
      </p:sp>
      <p:sp>
        <p:nvSpPr>
          <p:cNvPr id="193558" name="Text Box 22"/>
          <p:cNvSpPr txBox="1">
            <a:spLocks noChangeArrowheads="1"/>
          </p:cNvSpPr>
          <p:nvPr/>
        </p:nvSpPr>
        <p:spPr bwMode="auto">
          <a:xfrm>
            <a:off x="3276600" y="2362200"/>
            <a:ext cx="1349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latin typeface="Tahoma" panose="020B0604030504040204" pitchFamily="34" charset="0"/>
              </a:rPr>
              <a:t>TCP header</a:t>
            </a:r>
          </a:p>
        </p:txBody>
      </p:sp>
      <p:sp>
        <p:nvSpPr>
          <p:cNvPr id="193559" name="Text Box 23"/>
          <p:cNvSpPr txBox="1">
            <a:spLocks noChangeArrowheads="1"/>
          </p:cNvSpPr>
          <p:nvPr/>
        </p:nvSpPr>
        <p:spPr bwMode="auto">
          <a:xfrm>
            <a:off x="4800600" y="3657600"/>
            <a:ext cx="1349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latin typeface="Tahoma" panose="020B0604030504040204" pitchFamily="34" charset="0"/>
              </a:rPr>
              <a:t>TCP header</a:t>
            </a:r>
          </a:p>
        </p:txBody>
      </p:sp>
      <p:sp>
        <p:nvSpPr>
          <p:cNvPr id="193560" name="Text Box 24"/>
          <p:cNvSpPr txBox="1">
            <a:spLocks noChangeArrowheads="1"/>
          </p:cNvSpPr>
          <p:nvPr/>
        </p:nvSpPr>
        <p:spPr bwMode="auto">
          <a:xfrm>
            <a:off x="6096000" y="4953000"/>
            <a:ext cx="1349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latin typeface="Tahoma" panose="020B0604030504040204" pitchFamily="34" charset="0"/>
              </a:rPr>
              <a:t>TCP header</a:t>
            </a:r>
          </a:p>
        </p:txBody>
      </p:sp>
      <p:sp>
        <p:nvSpPr>
          <p:cNvPr id="193561" name="Line 25"/>
          <p:cNvSpPr>
            <a:spLocks noChangeShapeType="1"/>
          </p:cNvSpPr>
          <p:nvPr/>
        </p:nvSpPr>
        <p:spPr bwMode="auto">
          <a:xfrm>
            <a:off x="7467600" y="46482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563" name="Text Box 27"/>
          <p:cNvSpPr txBox="1">
            <a:spLocks noChangeArrowheads="1"/>
          </p:cNvSpPr>
          <p:nvPr/>
        </p:nvSpPr>
        <p:spPr bwMode="auto">
          <a:xfrm>
            <a:off x="5029200" y="23622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latin typeface="Tahoma" panose="020B0604030504040204" pitchFamily="34" charset="0"/>
              </a:rPr>
              <a:t>data</a:t>
            </a:r>
          </a:p>
        </p:txBody>
      </p:sp>
      <p:sp>
        <p:nvSpPr>
          <p:cNvPr id="193564" name="Text Box 28"/>
          <p:cNvSpPr txBox="1">
            <a:spLocks noChangeArrowheads="1"/>
          </p:cNvSpPr>
          <p:nvPr/>
        </p:nvSpPr>
        <p:spPr bwMode="auto">
          <a:xfrm>
            <a:off x="6324600" y="36576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latin typeface="Tahoma" panose="020B0604030504040204" pitchFamily="34" charset="0"/>
              </a:rPr>
              <a:t>data</a:t>
            </a:r>
          </a:p>
        </p:txBody>
      </p:sp>
      <p:sp>
        <p:nvSpPr>
          <p:cNvPr id="193565" name="Text Box 29"/>
          <p:cNvSpPr txBox="1">
            <a:spLocks noChangeArrowheads="1"/>
          </p:cNvSpPr>
          <p:nvPr/>
        </p:nvSpPr>
        <p:spPr bwMode="auto">
          <a:xfrm>
            <a:off x="7620000" y="49530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latin typeface="Tahoma" panose="020B0604030504040204" pitchFamily="34" charset="0"/>
              </a:rPr>
              <a:t>data</a:t>
            </a:r>
          </a:p>
        </p:txBody>
      </p:sp>
      <p:sp>
        <p:nvSpPr>
          <p:cNvPr id="193566" name="Text Box 30"/>
          <p:cNvSpPr txBox="1">
            <a:spLocks noChangeArrowheads="1"/>
          </p:cNvSpPr>
          <p:nvPr/>
        </p:nvSpPr>
        <p:spPr bwMode="auto">
          <a:xfrm>
            <a:off x="3200400" y="3657600"/>
            <a:ext cx="151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latin typeface="Tahoma" panose="020B0604030504040204" pitchFamily="34" charset="0"/>
              </a:rPr>
              <a:t>IPSec header</a:t>
            </a:r>
          </a:p>
        </p:txBody>
      </p:sp>
      <p:sp>
        <p:nvSpPr>
          <p:cNvPr id="193567" name="Text Box 31"/>
          <p:cNvSpPr txBox="1">
            <a:spLocks noChangeArrowheads="1"/>
          </p:cNvSpPr>
          <p:nvPr/>
        </p:nvSpPr>
        <p:spPr bwMode="auto">
          <a:xfrm>
            <a:off x="3200400" y="4953000"/>
            <a:ext cx="151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latin typeface="Tahoma" panose="020B0604030504040204" pitchFamily="34" charset="0"/>
              </a:rPr>
              <a:t>IPSec header</a:t>
            </a:r>
          </a:p>
        </p:txBody>
      </p:sp>
      <p:sp>
        <p:nvSpPr>
          <p:cNvPr id="193568" name="Text Box 32"/>
          <p:cNvSpPr txBox="1">
            <a:spLocks noChangeArrowheads="1"/>
          </p:cNvSpPr>
          <p:nvPr/>
        </p:nvSpPr>
        <p:spPr bwMode="auto">
          <a:xfrm>
            <a:off x="4800600" y="4953000"/>
            <a:ext cx="1165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000000"/>
                </a:solidFill>
                <a:latin typeface="Tahoma" panose="020B0604030504040204" pitchFamily="34" charset="0"/>
              </a:rPr>
              <a:t>IP header</a:t>
            </a:r>
          </a:p>
        </p:txBody>
      </p:sp>
      <p:sp>
        <p:nvSpPr>
          <p:cNvPr id="193569" name="Text Box 33"/>
          <p:cNvSpPr txBox="1">
            <a:spLocks noChangeArrowheads="1"/>
          </p:cNvSpPr>
          <p:nvPr/>
        </p:nvSpPr>
        <p:spPr bwMode="auto">
          <a:xfrm>
            <a:off x="454025" y="2347913"/>
            <a:ext cx="1120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Original</a:t>
            </a:r>
          </a:p>
        </p:txBody>
      </p:sp>
      <p:sp>
        <p:nvSpPr>
          <p:cNvPr id="193570" name="Text Box 34"/>
          <p:cNvSpPr txBox="1">
            <a:spLocks noChangeArrowheads="1"/>
          </p:cNvSpPr>
          <p:nvPr/>
        </p:nvSpPr>
        <p:spPr bwMode="auto">
          <a:xfrm>
            <a:off x="271463" y="3567113"/>
            <a:ext cx="1377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Transport</a:t>
            </a:r>
          </a:p>
          <a:p>
            <a:r>
              <a:rPr lang="en-US" altLang="en-US" sz="2000"/>
              <a:t>mode</a:t>
            </a:r>
          </a:p>
        </p:txBody>
      </p:sp>
      <p:sp>
        <p:nvSpPr>
          <p:cNvPr id="193571" name="Text Box 35"/>
          <p:cNvSpPr txBox="1">
            <a:spLocks noChangeArrowheads="1"/>
          </p:cNvSpPr>
          <p:nvPr/>
        </p:nvSpPr>
        <p:spPr bwMode="auto">
          <a:xfrm>
            <a:off x="563563" y="4786313"/>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Tunnel</a:t>
            </a:r>
          </a:p>
          <a:p>
            <a:r>
              <a:rPr lang="en-US" altLang="en-US" sz="2000"/>
              <a:t>mode</a:t>
            </a:r>
          </a:p>
        </p:txBody>
      </p:sp>
    </p:spTree>
    <p:extLst>
      <p:ext uri="{BB962C8B-B14F-4D97-AF65-F5344CB8AC3E}">
        <p14:creationId xmlns:p14="http://schemas.microsoft.com/office/powerpoint/2010/main" val="2081098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B14DE33-A182-43CF-AE03-71BE551AFE13}" type="slidenum">
              <a:rPr lang="en-US" altLang="en-US"/>
              <a:pPr/>
              <a:t>52</a:t>
            </a:fld>
            <a:endParaRPr lang="en-US" altLang="en-US"/>
          </a:p>
        </p:txBody>
      </p:sp>
      <p:sp>
        <p:nvSpPr>
          <p:cNvPr id="144386" name="Rectangle 2"/>
          <p:cNvSpPr>
            <a:spLocks noGrp="1" noChangeArrowheads="1"/>
          </p:cNvSpPr>
          <p:nvPr>
            <p:ph type="title"/>
          </p:nvPr>
        </p:nvSpPr>
        <p:spPr/>
        <p:txBody>
          <a:bodyPr/>
          <a:lstStyle/>
          <a:p>
            <a:r>
              <a:rPr lang="en-US" altLang="en-US"/>
              <a:t>Authentication Header (AH)</a:t>
            </a:r>
          </a:p>
        </p:txBody>
      </p:sp>
      <p:sp>
        <p:nvSpPr>
          <p:cNvPr id="144387" name="Rectangle 3"/>
          <p:cNvSpPr>
            <a:spLocks noGrp="1" noChangeArrowheads="1"/>
          </p:cNvSpPr>
          <p:nvPr>
            <p:ph type="body" idx="1"/>
          </p:nvPr>
        </p:nvSpPr>
        <p:spPr/>
        <p:txBody>
          <a:bodyPr/>
          <a:lstStyle/>
          <a:p>
            <a:r>
              <a:rPr lang="en-US" altLang="en-US" sz="2800" dirty="0"/>
              <a:t>Provides source authentication</a:t>
            </a:r>
          </a:p>
          <a:p>
            <a:pPr lvl="1"/>
            <a:r>
              <a:rPr lang="en-US" altLang="en-US" sz="2400" dirty="0"/>
              <a:t>Protects against source spoofing</a:t>
            </a:r>
          </a:p>
          <a:p>
            <a:r>
              <a:rPr lang="en-US" altLang="en-US" sz="2800" dirty="0"/>
              <a:t>Provides data integrity</a:t>
            </a:r>
          </a:p>
          <a:p>
            <a:r>
              <a:rPr lang="en-US" altLang="en-US" sz="2800" dirty="0"/>
              <a:t>Protects against replay </a:t>
            </a:r>
            <a:r>
              <a:rPr lang="en-US" altLang="en-US" sz="2800" dirty="0" smtClean="0"/>
              <a:t>attacks- </a:t>
            </a:r>
            <a:r>
              <a:rPr lang="en-US" sz="2800" dirty="0"/>
              <a:t> </a:t>
            </a:r>
            <a:r>
              <a:rPr lang="en-US" sz="2800" dirty="0" smtClean="0"/>
              <a:t>(valid </a:t>
            </a:r>
            <a:r>
              <a:rPr lang="en-US" sz="2800" dirty="0"/>
              <a:t>data transmission is maliciously or fraudulently repeated or </a:t>
            </a:r>
            <a:r>
              <a:rPr lang="en-US" sz="2800" dirty="0" smtClean="0"/>
              <a:t>delayed)</a:t>
            </a:r>
            <a:endParaRPr lang="en-US" altLang="en-US" sz="2800" dirty="0"/>
          </a:p>
          <a:p>
            <a:pPr lvl="1"/>
            <a:r>
              <a:rPr lang="en-US" altLang="en-US" sz="2400" dirty="0"/>
              <a:t>Use monotonically increasing sequence numbers</a:t>
            </a:r>
          </a:p>
          <a:p>
            <a:pPr lvl="1"/>
            <a:r>
              <a:rPr lang="en-US" altLang="en-US" sz="2400" dirty="0"/>
              <a:t>Protects against denial of service attacks</a:t>
            </a:r>
          </a:p>
          <a:p>
            <a:r>
              <a:rPr lang="en-US" altLang="en-US" sz="2800" dirty="0">
                <a:solidFill>
                  <a:srgbClr val="FF0000"/>
                </a:solidFill>
              </a:rPr>
              <a:t>NO protection for confidentiality!</a:t>
            </a:r>
          </a:p>
        </p:txBody>
      </p:sp>
    </p:spTree>
    <p:extLst>
      <p:ext uri="{BB962C8B-B14F-4D97-AF65-F5344CB8AC3E}">
        <p14:creationId xmlns:p14="http://schemas.microsoft.com/office/powerpoint/2010/main" val="8975345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fld id="{FEB54302-3519-49F4-B5C4-BE0BCC743849}" type="slidenum">
              <a:rPr lang="en-US" altLang="en-US"/>
              <a:pPr/>
              <a:t>53</a:t>
            </a:fld>
            <a:endParaRPr lang="en-US" altLang="en-US"/>
          </a:p>
        </p:txBody>
      </p:sp>
      <p:sp>
        <p:nvSpPr>
          <p:cNvPr id="185346" name="Rectangle 2"/>
          <p:cNvSpPr>
            <a:spLocks noGrp="1" noChangeArrowheads="1"/>
          </p:cNvSpPr>
          <p:nvPr>
            <p:ph type="title"/>
          </p:nvPr>
        </p:nvSpPr>
        <p:spPr/>
        <p:txBody>
          <a:bodyPr/>
          <a:lstStyle/>
          <a:p>
            <a:r>
              <a:rPr lang="en-US" altLang="en-US"/>
              <a:t>AH Packet Details</a:t>
            </a:r>
          </a:p>
        </p:txBody>
      </p:sp>
      <p:sp>
        <p:nvSpPr>
          <p:cNvPr id="185349" name="Rectangle 5"/>
          <p:cNvSpPr>
            <a:spLocks noChangeArrowheads="1"/>
          </p:cNvSpPr>
          <p:nvPr/>
        </p:nvSpPr>
        <p:spPr bwMode="auto">
          <a:xfrm>
            <a:off x="2895600" y="6019800"/>
            <a:ext cx="3886200" cy="3810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latin typeface="Tahoma" panose="020B0604030504040204" pitchFamily="34" charset="0"/>
              </a:rPr>
              <a:t>Authentication Data</a:t>
            </a:r>
          </a:p>
        </p:txBody>
      </p:sp>
      <p:sp>
        <p:nvSpPr>
          <p:cNvPr id="185351" name="Rectangle 7"/>
          <p:cNvSpPr>
            <a:spLocks noChangeArrowheads="1"/>
          </p:cNvSpPr>
          <p:nvPr/>
        </p:nvSpPr>
        <p:spPr bwMode="auto">
          <a:xfrm>
            <a:off x="2895600" y="4038600"/>
            <a:ext cx="3886200" cy="6096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latin typeface="Tahoma" panose="020B0604030504040204" pitchFamily="34" charset="0"/>
              </a:rPr>
              <a:t>Sequence Number</a:t>
            </a:r>
          </a:p>
        </p:txBody>
      </p:sp>
      <p:sp>
        <p:nvSpPr>
          <p:cNvPr id="185352" name="Rectangle 8"/>
          <p:cNvSpPr>
            <a:spLocks noChangeArrowheads="1"/>
          </p:cNvSpPr>
          <p:nvPr/>
        </p:nvSpPr>
        <p:spPr bwMode="auto">
          <a:xfrm>
            <a:off x="2895600" y="3352800"/>
            <a:ext cx="3886200" cy="6858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latin typeface="Tahoma" panose="020B0604030504040204" pitchFamily="34" charset="0"/>
              </a:rPr>
              <a:t>Security Parameters Index (SPI)</a:t>
            </a:r>
          </a:p>
        </p:txBody>
      </p:sp>
      <p:sp>
        <p:nvSpPr>
          <p:cNvPr id="185353" name="Rectangle 9"/>
          <p:cNvSpPr>
            <a:spLocks noChangeArrowheads="1"/>
          </p:cNvSpPr>
          <p:nvPr/>
        </p:nvSpPr>
        <p:spPr bwMode="auto">
          <a:xfrm>
            <a:off x="2895600" y="2514600"/>
            <a:ext cx="3886200" cy="8382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9933FF"/>
              </a:solidFill>
              <a:latin typeface="Tahoma" panose="020B0604030504040204" pitchFamily="34" charset="0"/>
            </a:endParaRPr>
          </a:p>
        </p:txBody>
      </p:sp>
      <p:sp>
        <p:nvSpPr>
          <p:cNvPr id="185354" name="Text Box 10"/>
          <p:cNvSpPr txBox="1">
            <a:spLocks noChangeArrowheads="1"/>
          </p:cNvSpPr>
          <p:nvPr/>
        </p:nvSpPr>
        <p:spPr bwMode="auto">
          <a:xfrm>
            <a:off x="2971800" y="2590800"/>
            <a:ext cx="88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latin typeface="Tahoma" panose="020B0604030504040204" pitchFamily="34" charset="0"/>
              </a:rPr>
              <a:t>Next</a:t>
            </a:r>
          </a:p>
          <a:p>
            <a:pPr algn="l"/>
            <a:r>
              <a:rPr lang="en-US" altLang="en-US" sz="1800">
                <a:solidFill>
                  <a:srgbClr val="000000"/>
                </a:solidFill>
                <a:latin typeface="Tahoma" panose="020B0604030504040204" pitchFamily="34" charset="0"/>
              </a:rPr>
              <a:t>header</a:t>
            </a:r>
          </a:p>
        </p:txBody>
      </p:sp>
      <p:sp>
        <p:nvSpPr>
          <p:cNvPr id="185358" name="Line 14"/>
          <p:cNvSpPr>
            <a:spLocks noChangeShapeType="1"/>
          </p:cNvSpPr>
          <p:nvPr/>
        </p:nvSpPr>
        <p:spPr bwMode="auto">
          <a:xfrm>
            <a:off x="3886200" y="25146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60" name="Text Box 16"/>
          <p:cNvSpPr txBox="1">
            <a:spLocks noChangeArrowheads="1"/>
          </p:cNvSpPr>
          <p:nvPr/>
        </p:nvSpPr>
        <p:spPr bwMode="auto">
          <a:xfrm>
            <a:off x="4038600" y="2590800"/>
            <a:ext cx="96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latin typeface="Tahoma" panose="020B0604030504040204" pitchFamily="34" charset="0"/>
              </a:rPr>
              <a:t>Payload</a:t>
            </a:r>
          </a:p>
          <a:p>
            <a:pPr algn="l"/>
            <a:r>
              <a:rPr lang="en-US" altLang="en-US" sz="1800">
                <a:solidFill>
                  <a:srgbClr val="000000"/>
                </a:solidFill>
                <a:latin typeface="Tahoma" panose="020B0604030504040204" pitchFamily="34" charset="0"/>
              </a:rPr>
              <a:t>length</a:t>
            </a:r>
          </a:p>
        </p:txBody>
      </p:sp>
      <p:sp>
        <p:nvSpPr>
          <p:cNvPr id="185362" name="Line 18"/>
          <p:cNvSpPr>
            <a:spLocks noChangeShapeType="1"/>
          </p:cNvSpPr>
          <p:nvPr/>
        </p:nvSpPr>
        <p:spPr bwMode="auto">
          <a:xfrm>
            <a:off x="5029200" y="25146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63" name="Text Box 19"/>
          <p:cNvSpPr txBox="1">
            <a:spLocks noChangeArrowheads="1"/>
          </p:cNvSpPr>
          <p:nvPr/>
        </p:nvSpPr>
        <p:spPr bwMode="auto">
          <a:xfrm>
            <a:off x="5257800" y="2743200"/>
            <a:ext cx="1112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latin typeface="Tahoma" panose="020B0604030504040204" pitchFamily="34" charset="0"/>
              </a:rPr>
              <a:t>Reserved</a:t>
            </a:r>
          </a:p>
        </p:txBody>
      </p:sp>
      <p:sp>
        <p:nvSpPr>
          <p:cNvPr id="185364" name="Rectangle 20"/>
          <p:cNvSpPr>
            <a:spLocks noChangeArrowheads="1"/>
          </p:cNvSpPr>
          <p:nvPr/>
        </p:nvSpPr>
        <p:spPr bwMode="auto">
          <a:xfrm>
            <a:off x="2895600" y="4648200"/>
            <a:ext cx="3886200" cy="7620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9933FF"/>
              </a:solidFill>
              <a:latin typeface="Tahoma" panose="020B0604030504040204" pitchFamily="34" charset="0"/>
            </a:endParaRPr>
          </a:p>
        </p:txBody>
      </p:sp>
      <p:sp>
        <p:nvSpPr>
          <p:cNvPr id="185365" name="Line 21"/>
          <p:cNvSpPr>
            <a:spLocks noChangeShapeType="1"/>
          </p:cNvSpPr>
          <p:nvPr/>
        </p:nvSpPr>
        <p:spPr bwMode="auto">
          <a:xfrm>
            <a:off x="2895600" y="5029200"/>
            <a:ext cx="3886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66" name="Text Box 22"/>
          <p:cNvSpPr txBox="1">
            <a:spLocks noChangeArrowheads="1"/>
          </p:cNvSpPr>
          <p:nvPr/>
        </p:nvSpPr>
        <p:spPr bwMode="auto">
          <a:xfrm>
            <a:off x="2895600" y="4648200"/>
            <a:ext cx="3886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i="1">
                <a:solidFill>
                  <a:srgbClr val="FF0000"/>
                </a:solidFill>
                <a:latin typeface="Tahoma" panose="020B0604030504040204" pitchFamily="34" charset="0"/>
              </a:rPr>
              <a:t>Old IP header (only in Tunnel mode)</a:t>
            </a:r>
            <a:endParaRPr lang="en-US" altLang="en-US" sz="1800">
              <a:solidFill>
                <a:srgbClr val="FF0000"/>
              </a:solidFill>
              <a:latin typeface="Tahoma" panose="020B0604030504040204" pitchFamily="34" charset="0"/>
            </a:endParaRPr>
          </a:p>
        </p:txBody>
      </p:sp>
      <p:sp>
        <p:nvSpPr>
          <p:cNvPr id="185367" name="Text Box 23"/>
          <p:cNvSpPr txBox="1">
            <a:spLocks noChangeArrowheads="1"/>
          </p:cNvSpPr>
          <p:nvPr/>
        </p:nvSpPr>
        <p:spPr bwMode="auto">
          <a:xfrm>
            <a:off x="4114800" y="5029200"/>
            <a:ext cx="1349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latin typeface="Tahoma" panose="020B0604030504040204" pitchFamily="34" charset="0"/>
              </a:rPr>
              <a:t>TCP header</a:t>
            </a:r>
          </a:p>
        </p:txBody>
      </p:sp>
      <p:sp>
        <p:nvSpPr>
          <p:cNvPr id="185368" name="Line 24"/>
          <p:cNvSpPr>
            <a:spLocks noChangeShapeType="1"/>
          </p:cNvSpPr>
          <p:nvPr/>
        </p:nvSpPr>
        <p:spPr bwMode="auto">
          <a:xfrm>
            <a:off x="2590800" y="1981200"/>
            <a:ext cx="0" cy="4038600"/>
          </a:xfrm>
          <a:prstGeom prst="line">
            <a:avLst/>
          </a:prstGeom>
          <a:noFill/>
          <a:ln w="38100">
            <a:solidFill>
              <a:srgbClr val="FF9900"/>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0" name="Rectangle 26"/>
          <p:cNvSpPr>
            <a:spLocks noChangeArrowheads="1"/>
          </p:cNvSpPr>
          <p:nvPr/>
        </p:nvSpPr>
        <p:spPr bwMode="auto">
          <a:xfrm>
            <a:off x="2895600" y="1981200"/>
            <a:ext cx="3886200" cy="5334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latin typeface="Tahoma" panose="020B0604030504040204" pitchFamily="34" charset="0"/>
              </a:rPr>
              <a:t>New IP header</a:t>
            </a:r>
          </a:p>
        </p:txBody>
      </p:sp>
      <p:sp>
        <p:nvSpPr>
          <p:cNvPr id="185371" name="Text Box 27"/>
          <p:cNvSpPr txBox="1">
            <a:spLocks noChangeArrowheads="1"/>
          </p:cNvSpPr>
          <p:nvPr/>
        </p:nvSpPr>
        <p:spPr bwMode="auto">
          <a:xfrm>
            <a:off x="990600" y="4038600"/>
            <a:ext cx="1576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latin typeface="Tahoma" panose="020B0604030504040204" pitchFamily="34" charset="0"/>
              </a:rPr>
              <a:t>Authenticated</a:t>
            </a:r>
          </a:p>
        </p:txBody>
      </p:sp>
      <p:sp>
        <p:nvSpPr>
          <p:cNvPr id="185372" name="Rectangle 28"/>
          <p:cNvSpPr>
            <a:spLocks noChangeArrowheads="1"/>
          </p:cNvSpPr>
          <p:nvPr/>
        </p:nvSpPr>
        <p:spPr bwMode="auto">
          <a:xfrm>
            <a:off x="2895600" y="5410200"/>
            <a:ext cx="3886200" cy="6096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latin typeface="Tahoma" panose="020B0604030504040204" pitchFamily="34" charset="0"/>
              </a:rPr>
              <a:t>Data</a:t>
            </a:r>
          </a:p>
        </p:txBody>
      </p:sp>
      <p:sp>
        <p:nvSpPr>
          <p:cNvPr id="185373" name="AutoShape 29"/>
          <p:cNvSpPr>
            <a:spLocks/>
          </p:cNvSpPr>
          <p:nvPr/>
        </p:nvSpPr>
        <p:spPr bwMode="auto">
          <a:xfrm>
            <a:off x="6858000" y="4724400"/>
            <a:ext cx="685800" cy="1295400"/>
          </a:xfrm>
          <a:prstGeom prst="rightBrace">
            <a:avLst>
              <a:gd name="adj1" fmla="val 15741"/>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74" name="Text Box 30"/>
          <p:cNvSpPr txBox="1">
            <a:spLocks noChangeArrowheads="1"/>
          </p:cNvSpPr>
          <p:nvPr/>
        </p:nvSpPr>
        <p:spPr bwMode="auto">
          <a:xfrm>
            <a:off x="7010400" y="4038600"/>
            <a:ext cx="18748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latin typeface="Tahoma" panose="020B0604030504040204" pitchFamily="34" charset="0"/>
              </a:rPr>
              <a:t>Encapsulated</a:t>
            </a:r>
          </a:p>
          <a:p>
            <a:pPr algn="l"/>
            <a:r>
              <a:rPr lang="en-US" altLang="en-US" sz="1800">
                <a:latin typeface="Tahoma" panose="020B0604030504040204" pitchFamily="34" charset="0"/>
              </a:rPr>
              <a:t>TCP or IP packet</a:t>
            </a:r>
          </a:p>
        </p:txBody>
      </p:sp>
      <p:sp>
        <p:nvSpPr>
          <p:cNvPr id="185378" name="Line 34"/>
          <p:cNvSpPr>
            <a:spLocks noChangeShapeType="1"/>
          </p:cNvSpPr>
          <p:nvPr/>
        </p:nvSpPr>
        <p:spPr bwMode="auto">
          <a:xfrm flipH="1">
            <a:off x="1524000" y="6172200"/>
            <a:ext cx="1371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379" name="Text Box 35"/>
          <p:cNvSpPr txBox="1">
            <a:spLocks noChangeArrowheads="1"/>
          </p:cNvSpPr>
          <p:nvPr/>
        </p:nvSpPr>
        <p:spPr bwMode="auto">
          <a:xfrm>
            <a:off x="304800" y="5334000"/>
            <a:ext cx="2089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latin typeface="Tahoma" panose="020B0604030504040204" pitchFamily="34" charset="0"/>
              </a:rPr>
              <a:t>Hash of everything</a:t>
            </a:r>
          </a:p>
          <a:p>
            <a:pPr algn="l"/>
            <a:r>
              <a:rPr lang="en-US" altLang="en-US" sz="1800">
                <a:latin typeface="Tahoma" panose="020B0604030504040204" pitchFamily="34" charset="0"/>
              </a:rPr>
              <a:t>else</a:t>
            </a:r>
          </a:p>
        </p:txBody>
      </p:sp>
    </p:spTree>
    <p:extLst>
      <p:ext uri="{BB962C8B-B14F-4D97-AF65-F5344CB8AC3E}">
        <p14:creationId xmlns:p14="http://schemas.microsoft.com/office/powerpoint/2010/main" val="6839747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5ED5D8-3D59-47B5-AEB0-3337B72FFEE1}" type="slidenum">
              <a:rPr lang="en-US" altLang="en-US"/>
              <a:pPr/>
              <a:t>54</a:t>
            </a:fld>
            <a:endParaRPr lang="en-US" altLang="en-US"/>
          </a:p>
        </p:txBody>
      </p:sp>
      <p:sp>
        <p:nvSpPr>
          <p:cNvPr id="145410" name="Rectangle 2"/>
          <p:cNvSpPr>
            <a:spLocks noGrp="1" noChangeArrowheads="1"/>
          </p:cNvSpPr>
          <p:nvPr>
            <p:ph type="title"/>
          </p:nvPr>
        </p:nvSpPr>
        <p:spPr/>
        <p:txBody>
          <a:bodyPr>
            <a:normAutofit fontScale="90000"/>
          </a:bodyPr>
          <a:lstStyle/>
          <a:p>
            <a:r>
              <a:rPr lang="en-US" altLang="en-US"/>
              <a:t>Encapsulating Security Payload (ESP)</a:t>
            </a:r>
          </a:p>
        </p:txBody>
      </p:sp>
      <p:sp>
        <p:nvSpPr>
          <p:cNvPr id="145411" name="Rectangle 3"/>
          <p:cNvSpPr>
            <a:spLocks noGrp="1" noChangeArrowheads="1"/>
          </p:cNvSpPr>
          <p:nvPr>
            <p:ph type="body" idx="1"/>
          </p:nvPr>
        </p:nvSpPr>
        <p:spPr/>
        <p:txBody>
          <a:bodyPr/>
          <a:lstStyle/>
          <a:p>
            <a:r>
              <a:rPr lang="en-US" altLang="en-US" dirty="0"/>
              <a:t>Provides all that AH offers, and</a:t>
            </a:r>
          </a:p>
          <a:p>
            <a:r>
              <a:rPr lang="en-US" altLang="en-US" dirty="0"/>
              <a:t>in addition provides </a:t>
            </a:r>
            <a:r>
              <a:rPr lang="en-US" altLang="en-US" dirty="0">
                <a:solidFill>
                  <a:srgbClr val="FF0000"/>
                </a:solidFill>
              </a:rPr>
              <a:t>data confidentiality</a:t>
            </a:r>
          </a:p>
          <a:p>
            <a:pPr lvl="1"/>
            <a:r>
              <a:rPr lang="en-US" altLang="en-US" dirty="0"/>
              <a:t>Uses symmetric key encryption</a:t>
            </a:r>
          </a:p>
        </p:txBody>
      </p:sp>
    </p:spTree>
    <p:extLst>
      <p:ext uri="{BB962C8B-B14F-4D97-AF65-F5344CB8AC3E}">
        <p14:creationId xmlns:p14="http://schemas.microsoft.com/office/powerpoint/2010/main" val="42643036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9A7A3A-04D2-4CBE-9337-F950ADFAF530}" type="slidenum">
              <a:rPr lang="en-US" altLang="en-US"/>
              <a:pPr/>
              <a:t>55</a:t>
            </a:fld>
            <a:endParaRPr lang="en-US" altLang="en-US"/>
          </a:p>
        </p:txBody>
      </p:sp>
      <p:sp>
        <p:nvSpPr>
          <p:cNvPr id="149506" name="Rectangle 2"/>
          <p:cNvSpPr>
            <a:spLocks noGrp="1" noChangeArrowheads="1"/>
          </p:cNvSpPr>
          <p:nvPr>
            <p:ph type="title"/>
          </p:nvPr>
        </p:nvSpPr>
        <p:spPr/>
        <p:txBody>
          <a:bodyPr/>
          <a:lstStyle/>
          <a:p>
            <a:r>
              <a:rPr lang="en-US" altLang="en-US"/>
              <a:t>ESP Details</a:t>
            </a:r>
          </a:p>
        </p:txBody>
      </p:sp>
      <p:sp>
        <p:nvSpPr>
          <p:cNvPr id="149507" name="Rectangle 3"/>
          <p:cNvSpPr>
            <a:spLocks noGrp="1" noChangeArrowheads="1"/>
          </p:cNvSpPr>
          <p:nvPr>
            <p:ph type="body" idx="1"/>
          </p:nvPr>
        </p:nvSpPr>
        <p:spPr/>
        <p:txBody>
          <a:bodyPr/>
          <a:lstStyle/>
          <a:p>
            <a:r>
              <a:rPr lang="en-US" altLang="en-US"/>
              <a:t>Same as AH:</a:t>
            </a:r>
          </a:p>
          <a:p>
            <a:pPr lvl="1"/>
            <a:r>
              <a:rPr lang="en-US" altLang="en-US"/>
              <a:t>Use 32-bit sequence number to counter replaying attacks</a:t>
            </a:r>
          </a:p>
          <a:p>
            <a:pPr lvl="1"/>
            <a:r>
              <a:rPr lang="en-US" altLang="en-US"/>
              <a:t>Use integrity check algorithms</a:t>
            </a:r>
          </a:p>
          <a:p>
            <a:r>
              <a:rPr lang="en-US" altLang="en-US"/>
              <a:t>Only in ESP:</a:t>
            </a:r>
          </a:p>
          <a:p>
            <a:pPr lvl="1"/>
            <a:r>
              <a:rPr lang="en-US" altLang="en-US"/>
              <a:t>Data confidentiality:</a:t>
            </a:r>
          </a:p>
          <a:p>
            <a:pPr lvl="2"/>
            <a:r>
              <a:rPr lang="en-US" altLang="en-US"/>
              <a:t>Uses symmetric key encryption algorithms to encrypt packets</a:t>
            </a:r>
          </a:p>
        </p:txBody>
      </p:sp>
    </p:spTree>
    <p:extLst>
      <p:ext uri="{BB962C8B-B14F-4D97-AF65-F5344CB8AC3E}">
        <p14:creationId xmlns:p14="http://schemas.microsoft.com/office/powerpoint/2010/main" val="33590257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fld id="{FE67F631-74BA-43A8-B0A1-4EF2B677392D}" type="slidenum">
              <a:rPr lang="en-US" altLang="en-US"/>
              <a:pPr/>
              <a:t>56</a:t>
            </a:fld>
            <a:endParaRPr lang="en-US" altLang="en-US"/>
          </a:p>
        </p:txBody>
      </p:sp>
      <p:sp>
        <p:nvSpPr>
          <p:cNvPr id="186370" name="Rectangle 2"/>
          <p:cNvSpPr>
            <a:spLocks noGrp="1" noChangeArrowheads="1"/>
          </p:cNvSpPr>
          <p:nvPr>
            <p:ph type="title"/>
          </p:nvPr>
        </p:nvSpPr>
        <p:spPr/>
        <p:txBody>
          <a:bodyPr/>
          <a:lstStyle/>
          <a:p>
            <a:r>
              <a:rPr lang="en-US" altLang="en-US"/>
              <a:t>ESP Packet Details</a:t>
            </a:r>
          </a:p>
        </p:txBody>
      </p:sp>
      <p:sp>
        <p:nvSpPr>
          <p:cNvPr id="186400" name="Rectangle 32"/>
          <p:cNvSpPr>
            <a:spLocks noChangeArrowheads="1"/>
          </p:cNvSpPr>
          <p:nvPr/>
        </p:nvSpPr>
        <p:spPr bwMode="auto">
          <a:xfrm>
            <a:off x="2895600" y="5791200"/>
            <a:ext cx="3886200" cy="6096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latin typeface="Tahoma" panose="020B0604030504040204" pitchFamily="34" charset="0"/>
              </a:rPr>
              <a:t>Authentication Data</a:t>
            </a:r>
          </a:p>
        </p:txBody>
      </p:sp>
      <p:sp>
        <p:nvSpPr>
          <p:cNvPr id="186401" name="Rectangle 33"/>
          <p:cNvSpPr>
            <a:spLocks noChangeArrowheads="1"/>
          </p:cNvSpPr>
          <p:nvPr/>
        </p:nvSpPr>
        <p:spPr bwMode="auto">
          <a:xfrm>
            <a:off x="2895600" y="3810000"/>
            <a:ext cx="3886200" cy="3810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latin typeface="Tahoma" panose="020B0604030504040204" pitchFamily="34" charset="0"/>
              </a:rPr>
              <a:t>Sequence Number</a:t>
            </a:r>
          </a:p>
        </p:txBody>
      </p:sp>
      <p:sp>
        <p:nvSpPr>
          <p:cNvPr id="186402" name="Rectangle 34"/>
          <p:cNvSpPr>
            <a:spLocks noChangeArrowheads="1"/>
          </p:cNvSpPr>
          <p:nvPr/>
        </p:nvSpPr>
        <p:spPr bwMode="auto">
          <a:xfrm>
            <a:off x="2895600" y="3352800"/>
            <a:ext cx="3886200" cy="4572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latin typeface="Tahoma" panose="020B0604030504040204" pitchFamily="34" charset="0"/>
              </a:rPr>
              <a:t>Security Parameters Index (SPI)</a:t>
            </a:r>
          </a:p>
        </p:txBody>
      </p:sp>
      <p:sp>
        <p:nvSpPr>
          <p:cNvPr id="186403" name="Rectangle 35"/>
          <p:cNvSpPr>
            <a:spLocks noChangeArrowheads="1"/>
          </p:cNvSpPr>
          <p:nvPr/>
        </p:nvSpPr>
        <p:spPr bwMode="auto">
          <a:xfrm>
            <a:off x="2895600" y="2514600"/>
            <a:ext cx="3886200" cy="8382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9933FF"/>
              </a:solidFill>
              <a:latin typeface="Tahoma" panose="020B0604030504040204" pitchFamily="34" charset="0"/>
            </a:endParaRPr>
          </a:p>
        </p:txBody>
      </p:sp>
      <p:sp>
        <p:nvSpPr>
          <p:cNvPr id="186404" name="Text Box 36"/>
          <p:cNvSpPr txBox="1">
            <a:spLocks noChangeArrowheads="1"/>
          </p:cNvSpPr>
          <p:nvPr/>
        </p:nvSpPr>
        <p:spPr bwMode="auto">
          <a:xfrm>
            <a:off x="2971800" y="2590800"/>
            <a:ext cx="88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latin typeface="Tahoma" panose="020B0604030504040204" pitchFamily="34" charset="0"/>
              </a:rPr>
              <a:t>Next</a:t>
            </a:r>
          </a:p>
          <a:p>
            <a:pPr algn="l"/>
            <a:r>
              <a:rPr lang="en-US" altLang="en-US" sz="1800">
                <a:solidFill>
                  <a:srgbClr val="000000"/>
                </a:solidFill>
                <a:latin typeface="Tahoma" panose="020B0604030504040204" pitchFamily="34" charset="0"/>
              </a:rPr>
              <a:t>header</a:t>
            </a:r>
          </a:p>
        </p:txBody>
      </p:sp>
      <p:sp>
        <p:nvSpPr>
          <p:cNvPr id="186405" name="Line 37"/>
          <p:cNvSpPr>
            <a:spLocks noChangeShapeType="1"/>
          </p:cNvSpPr>
          <p:nvPr/>
        </p:nvSpPr>
        <p:spPr bwMode="auto">
          <a:xfrm>
            <a:off x="3886200" y="25146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06" name="Text Box 38"/>
          <p:cNvSpPr txBox="1">
            <a:spLocks noChangeArrowheads="1"/>
          </p:cNvSpPr>
          <p:nvPr/>
        </p:nvSpPr>
        <p:spPr bwMode="auto">
          <a:xfrm>
            <a:off x="4038600" y="2590800"/>
            <a:ext cx="96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latin typeface="Tahoma" panose="020B0604030504040204" pitchFamily="34" charset="0"/>
              </a:rPr>
              <a:t>Payload</a:t>
            </a:r>
          </a:p>
          <a:p>
            <a:pPr algn="l"/>
            <a:r>
              <a:rPr lang="en-US" altLang="en-US" sz="1800">
                <a:solidFill>
                  <a:srgbClr val="000000"/>
                </a:solidFill>
                <a:latin typeface="Tahoma" panose="020B0604030504040204" pitchFamily="34" charset="0"/>
              </a:rPr>
              <a:t>length</a:t>
            </a:r>
          </a:p>
        </p:txBody>
      </p:sp>
      <p:sp>
        <p:nvSpPr>
          <p:cNvPr id="186407" name="Line 39"/>
          <p:cNvSpPr>
            <a:spLocks noChangeShapeType="1"/>
          </p:cNvSpPr>
          <p:nvPr/>
        </p:nvSpPr>
        <p:spPr bwMode="auto">
          <a:xfrm>
            <a:off x="5029200" y="2514600"/>
            <a:ext cx="0"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08" name="Text Box 40"/>
          <p:cNvSpPr txBox="1">
            <a:spLocks noChangeArrowheads="1"/>
          </p:cNvSpPr>
          <p:nvPr/>
        </p:nvSpPr>
        <p:spPr bwMode="auto">
          <a:xfrm>
            <a:off x="5257800" y="2743200"/>
            <a:ext cx="1112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latin typeface="Tahoma" panose="020B0604030504040204" pitchFamily="34" charset="0"/>
              </a:rPr>
              <a:t>Reserved</a:t>
            </a:r>
          </a:p>
        </p:txBody>
      </p:sp>
      <p:sp>
        <p:nvSpPr>
          <p:cNvPr id="186409" name="Rectangle 41"/>
          <p:cNvSpPr>
            <a:spLocks noChangeArrowheads="1"/>
          </p:cNvSpPr>
          <p:nvPr/>
        </p:nvSpPr>
        <p:spPr bwMode="auto">
          <a:xfrm>
            <a:off x="2895600" y="4572000"/>
            <a:ext cx="3886200" cy="3810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800">
              <a:solidFill>
                <a:srgbClr val="9933FF"/>
              </a:solidFill>
              <a:latin typeface="Tahoma" panose="020B0604030504040204" pitchFamily="34" charset="0"/>
            </a:endParaRPr>
          </a:p>
        </p:txBody>
      </p:sp>
      <p:sp>
        <p:nvSpPr>
          <p:cNvPr id="186412" name="Text Box 44"/>
          <p:cNvSpPr txBox="1">
            <a:spLocks noChangeArrowheads="1"/>
          </p:cNvSpPr>
          <p:nvPr/>
        </p:nvSpPr>
        <p:spPr bwMode="auto">
          <a:xfrm>
            <a:off x="4114800" y="4572000"/>
            <a:ext cx="1349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latin typeface="Tahoma" panose="020B0604030504040204" pitchFamily="34" charset="0"/>
              </a:rPr>
              <a:t>TCP header</a:t>
            </a:r>
          </a:p>
        </p:txBody>
      </p:sp>
      <p:sp>
        <p:nvSpPr>
          <p:cNvPr id="186413" name="Line 45"/>
          <p:cNvSpPr>
            <a:spLocks noChangeShapeType="1"/>
          </p:cNvSpPr>
          <p:nvPr/>
        </p:nvSpPr>
        <p:spPr bwMode="auto">
          <a:xfrm>
            <a:off x="2590800" y="2514600"/>
            <a:ext cx="0" cy="3276600"/>
          </a:xfrm>
          <a:prstGeom prst="line">
            <a:avLst/>
          </a:prstGeom>
          <a:noFill/>
          <a:ln w="38100">
            <a:solidFill>
              <a:srgbClr val="FF9900"/>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14" name="Text Box 46"/>
          <p:cNvSpPr txBox="1">
            <a:spLocks noChangeArrowheads="1"/>
          </p:cNvSpPr>
          <p:nvPr/>
        </p:nvSpPr>
        <p:spPr bwMode="auto">
          <a:xfrm>
            <a:off x="990600" y="4038600"/>
            <a:ext cx="1576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latin typeface="Tahoma" panose="020B0604030504040204" pitchFamily="34" charset="0"/>
              </a:rPr>
              <a:t>Authenticated</a:t>
            </a:r>
          </a:p>
        </p:txBody>
      </p:sp>
      <p:sp>
        <p:nvSpPr>
          <p:cNvPr id="186415" name="Rectangle 47"/>
          <p:cNvSpPr>
            <a:spLocks noChangeArrowheads="1"/>
          </p:cNvSpPr>
          <p:nvPr/>
        </p:nvSpPr>
        <p:spPr bwMode="auto">
          <a:xfrm>
            <a:off x="2895600" y="1981200"/>
            <a:ext cx="3886200" cy="5334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latin typeface="Tahoma" panose="020B0604030504040204" pitchFamily="34" charset="0"/>
              </a:rPr>
              <a:t>IP header</a:t>
            </a:r>
          </a:p>
        </p:txBody>
      </p:sp>
      <p:sp>
        <p:nvSpPr>
          <p:cNvPr id="186416" name="Rectangle 48"/>
          <p:cNvSpPr>
            <a:spLocks noChangeArrowheads="1"/>
          </p:cNvSpPr>
          <p:nvPr/>
        </p:nvSpPr>
        <p:spPr bwMode="auto">
          <a:xfrm>
            <a:off x="2895600" y="4191000"/>
            <a:ext cx="3886200" cy="3810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latin typeface="Tahoma" panose="020B0604030504040204" pitchFamily="34" charset="0"/>
              </a:rPr>
              <a:t>Initialization vector</a:t>
            </a:r>
          </a:p>
        </p:txBody>
      </p:sp>
      <p:sp>
        <p:nvSpPr>
          <p:cNvPr id="186417" name="Rectangle 49"/>
          <p:cNvSpPr>
            <a:spLocks noChangeArrowheads="1"/>
          </p:cNvSpPr>
          <p:nvPr/>
        </p:nvSpPr>
        <p:spPr bwMode="auto">
          <a:xfrm>
            <a:off x="2895600" y="4953000"/>
            <a:ext cx="3886200" cy="8382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0000"/>
                </a:solidFill>
                <a:latin typeface="Tahoma" panose="020B0604030504040204" pitchFamily="34" charset="0"/>
              </a:rPr>
              <a:t>Data</a:t>
            </a:r>
          </a:p>
          <a:p>
            <a:endParaRPr lang="en-US" altLang="en-US" sz="1800">
              <a:solidFill>
                <a:srgbClr val="000000"/>
              </a:solidFill>
              <a:latin typeface="Tahoma" panose="020B0604030504040204" pitchFamily="34" charset="0"/>
            </a:endParaRPr>
          </a:p>
          <a:p>
            <a:endParaRPr lang="en-US" altLang="en-US" sz="1800">
              <a:solidFill>
                <a:srgbClr val="000000"/>
              </a:solidFill>
              <a:latin typeface="Tahoma" panose="020B0604030504040204" pitchFamily="34" charset="0"/>
            </a:endParaRPr>
          </a:p>
        </p:txBody>
      </p:sp>
      <p:sp>
        <p:nvSpPr>
          <p:cNvPr id="186421" name="Freeform 53"/>
          <p:cNvSpPr>
            <a:spLocks/>
          </p:cNvSpPr>
          <p:nvPr/>
        </p:nvSpPr>
        <p:spPr bwMode="auto">
          <a:xfrm>
            <a:off x="3429000" y="5486400"/>
            <a:ext cx="3352800" cy="304800"/>
          </a:xfrm>
          <a:custGeom>
            <a:avLst/>
            <a:gdLst>
              <a:gd name="T0" fmla="*/ 0 w 2112"/>
              <a:gd name="T1" fmla="*/ 192 h 192"/>
              <a:gd name="T2" fmla="*/ 0 w 2112"/>
              <a:gd name="T3" fmla="*/ 0 h 192"/>
              <a:gd name="T4" fmla="*/ 2112 w 2112"/>
              <a:gd name="T5" fmla="*/ 0 h 192"/>
            </a:gdLst>
            <a:ahLst/>
            <a:cxnLst>
              <a:cxn ang="0">
                <a:pos x="T0" y="T1"/>
              </a:cxn>
              <a:cxn ang="0">
                <a:pos x="T2" y="T3"/>
              </a:cxn>
              <a:cxn ang="0">
                <a:pos x="T4" y="T5"/>
              </a:cxn>
            </a:cxnLst>
            <a:rect l="0" t="0" r="r" b="b"/>
            <a:pathLst>
              <a:path w="2112" h="192">
                <a:moveTo>
                  <a:pt x="0" y="192"/>
                </a:moveTo>
                <a:lnTo>
                  <a:pt x="0" y="0"/>
                </a:lnTo>
                <a:lnTo>
                  <a:pt x="2112" y="0"/>
                </a:ln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22" name="Text Box 54"/>
          <p:cNvSpPr txBox="1">
            <a:spLocks noChangeArrowheads="1"/>
          </p:cNvSpPr>
          <p:nvPr/>
        </p:nvSpPr>
        <p:spPr bwMode="auto">
          <a:xfrm>
            <a:off x="3429000" y="5410200"/>
            <a:ext cx="557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latin typeface="Tahoma" panose="020B0604030504040204" pitchFamily="34" charset="0"/>
              </a:rPr>
              <a:t>Pad</a:t>
            </a:r>
          </a:p>
        </p:txBody>
      </p:sp>
      <p:sp>
        <p:nvSpPr>
          <p:cNvPr id="186425" name="Line 57"/>
          <p:cNvSpPr>
            <a:spLocks noChangeShapeType="1"/>
          </p:cNvSpPr>
          <p:nvPr/>
        </p:nvSpPr>
        <p:spPr bwMode="auto">
          <a:xfrm flipV="1">
            <a:off x="4114800" y="5486400"/>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26" name="Text Box 58"/>
          <p:cNvSpPr txBox="1">
            <a:spLocks noChangeArrowheads="1"/>
          </p:cNvSpPr>
          <p:nvPr/>
        </p:nvSpPr>
        <p:spPr bwMode="auto">
          <a:xfrm>
            <a:off x="4114800" y="5410200"/>
            <a:ext cx="12588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latin typeface="Tahoma" panose="020B0604030504040204" pitchFamily="34" charset="0"/>
              </a:rPr>
              <a:t>Pad length</a:t>
            </a:r>
          </a:p>
        </p:txBody>
      </p:sp>
      <p:sp>
        <p:nvSpPr>
          <p:cNvPr id="186427" name="Line 59"/>
          <p:cNvSpPr>
            <a:spLocks noChangeShapeType="1"/>
          </p:cNvSpPr>
          <p:nvPr/>
        </p:nvSpPr>
        <p:spPr bwMode="auto">
          <a:xfrm flipV="1">
            <a:off x="5486400" y="5486400"/>
            <a:ext cx="0" cy="304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28" name="Text Box 60"/>
          <p:cNvSpPr txBox="1">
            <a:spLocks noChangeArrowheads="1"/>
          </p:cNvSpPr>
          <p:nvPr/>
        </p:nvSpPr>
        <p:spPr bwMode="auto">
          <a:xfrm>
            <a:off x="5638800" y="5410200"/>
            <a:ext cx="646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solidFill>
                  <a:srgbClr val="000000"/>
                </a:solidFill>
                <a:latin typeface="Tahoma" panose="020B0604030504040204" pitchFamily="34" charset="0"/>
              </a:rPr>
              <a:t>Next</a:t>
            </a:r>
          </a:p>
        </p:txBody>
      </p:sp>
      <p:sp>
        <p:nvSpPr>
          <p:cNvPr id="186429" name="Line 61"/>
          <p:cNvSpPr>
            <a:spLocks noChangeShapeType="1"/>
          </p:cNvSpPr>
          <p:nvPr/>
        </p:nvSpPr>
        <p:spPr bwMode="auto">
          <a:xfrm>
            <a:off x="7086600" y="4572000"/>
            <a:ext cx="0" cy="1219200"/>
          </a:xfrm>
          <a:prstGeom prst="line">
            <a:avLst/>
          </a:prstGeom>
          <a:noFill/>
          <a:ln w="38100">
            <a:solidFill>
              <a:srgbClr val="FF9900"/>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430" name="Text Box 62"/>
          <p:cNvSpPr txBox="1">
            <a:spLocks noChangeArrowheads="1"/>
          </p:cNvSpPr>
          <p:nvPr/>
        </p:nvSpPr>
        <p:spPr bwMode="auto">
          <a:xfrm>
            <a:off x="7162800" y="4953000"/>
            <a:ext cx="1730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latin typeface="Tahoma" panose="020B0604030504040204" pitchFamily="34" charset="0"/>
              </a:rPr>
              <a:t>Encrypted TCP </a:t>
            </a:r>
          </a:p>
          <a:p>
            <a:pPr algn="l"/>
            <a:r>
              <a:rPr lang="en-US" altLang="en-US" sz="1800">
                <a:latin typeface="Tahoma" panose="020B0604030504040204" pitchFamily="34" charset="0"/>
              </a:rPr>
              <a:t>packet</a:t>
            </a:r>
          </a:p>
        </p:txBody>
      </p:sp>
    </p:spTree>
    <p:extLst>
      <p:ext uri="{BB962C8B-B14F-4D97-AF65-F5344CB8AC3E}">
        <p14:creationId xmlns:p14="http://schemas.microsoft.com/office/powerpoint/2010/main" val="11105249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02BC34-3EFA-46DD-A15C-217E73A2F616}" type="slidenum">
              <a:rPr lang="en-US" altLang="en-US"/>
              <a:pPr/>
              <a:t>57</a:t>
            </a:fld>
            <a:endParaRPr lang="en-US" altLang="en-US"/>
          </a:p>
        </p:txBody>
      </p:sp>
      <p:sp>
        <p:nvSpPr>
          <p:cNvPr id="150530" name="Rectangle 2"/>
          <p:cNvSpPr>
            <a:spLocks noGrp="1" noChangeArrowheads="1"/>
          </p:cNvSpPr>
          <p:nvPr>
            <p:ph type="title"/>
          </p:nvPr>
        </p:nvSpPr>
        <p:spPr/>
        <p:txBody>
          <a:bodyPr/>
          <a:lstStyle/>
          <a:p>
            <a:r>
              <a:rPr lang="en-US" altLang="en-US"/>
              <a:t>Internet Key Exchange (IKE)</a:t>
            </a:r>
          </a:p>
        </p:txBody>
      </p:sp>
      <p:sp>
        <p:nvSpPr>
          <p:cNvPr id="150531" name="Rectangle 3"/>
          <p:cNvSpPr>
            <a:spLocks noGrp="1" noChangeArrowheads="1"/>
          </p:cNvSpPr>
          <p:nvPr>
            <p:ph type="body" idx="1"/>
          </p:nvPr>
        </p:nvSpPr>
        <p:spPr/>
        <p:txBody>
          <a:bodyPr/>
          <a:lstStyle/>
          <a:p>
            <a:r>
              <a:rPr lang="en-US" altLang="en-US" dirty="0"/>
              <a:t>Exchange and negotiate security policies </a:t>
            </a:r>
          </a:p>
          <a:p>
            <a:r>
              <a:rPr lang="en-US" altLang="en-US" dirty="0"/>
              <a:t>Establish security sessions</a:t>
            </a:r>
          </a:p>
          <a:p>
            <a:pPr lvl="1"/>
            <a:r>
              <a:rPr lang="en-US" altLang="en-US" dirty="0"/>
              <a:t>Identified as </a:t>
            </a:r>
            <a:r>
              <a:rPr lang="en-US" altLang="en-US" i="1" dirty="0"/>
              <a:t>Security Associations</a:t>
            </a:r>
          </a:p>
          <a:p>
            <a:r>
              <a:rPr lang="en-US" altLang="en-US" dirty="0"/>
              <a:t>Key </a:t>
            </a:r>
            <a:r>
              <a:rPr lang="en-US" altLang="en-US" dirty="0" smtClean="0"/>
              <a:t>exchange (</a:t>
            </a:r>
            <a:r>
              <a:rPr lang="en-US" altLang="en-US" dirty="0"/>
              <a:t>use </a:t>
            </a:r>
            <a:r>
              <a:rPr lang="en-US" altLang="en-US" dirty="0" err="1"/>
              <a:t>Diffie</a:t>
            </a:r>
            <a:r>
              <a:rPr lang="en-US" altLang="en-US" dirty="0"/>
              <a:t>-Hellman key exchange to establish a  shared </a:t>
            </a:r>
            <a:r>
              <a:rPr lang="en-US" altLang="en-US" dirty="0" smtClean="0"/>
              <a:t>key)</a:t>
            </a:r>
            <a:endParaRPr lang="en-US" altLang="en-US" dirty="0"/>
          </a:p>
          <a:p>
            <a:r>
              <a:rPr lang="en-US" altLang="en-US" dirty="0"/>
              <a:t>Key </a:t>
            </a:r>
            <a:r>
              <a:rPr lang="en-US" altLang="en-US" dirty="0" smtClean="0"/>
              <a:t>management (RSA)</a:t>
            </a:r>
            <a:endParaRPr lang="en-US" altLang="en-US" dirty="0"/>
          </a:p>
          <a:p>
            <a:r>
              <a:rPr lang="en-US" altLang="en-US" dirty="0"/>
              <a:t>Can be used outside IPsec as well</a:t>
            </a:r>
          </a:p>
        </p:txBody>
      </p:sp>
    </p:spTree>
    <p:extLst>
      <p:ext uri="{BB962C8B-B14F-4D97-AF65-F5344CB8AC3E}">
        <p14:creationId xmlns:p14="http://schemas.microsoft.com/office/powerpoint/2010/main" val="665027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cs typeface="Times New Roman" pitchFamily="18" charset="0"/>
              </a:rPr>
              <a:t>TCP/IP Protocol Stack With SSL</a:t>
            </a:r>
            <a:r>
              <a:rPr lang="en-US"/>
              <a:t> </a:t>
            </a:r>
          </a:p>
        </p:txBody>
      </p:sp>
      <p:sp>
        <p:nvSpPr>
          <p:cNvPr id="36" name="Slide Number Placeholder 6"/>
          <p:cNvSpPr>
            <a:spLocks noGrp="1"/>
          </p:cNvSpPr>
          <p:nvPr>
            <p:ph type="sldNum" sz="quarter" idx="12"/>
          </p:nvPr>
        </p:nvSpPr>
        <p:spPr/>
        <p:txBody>
          <a:bodyPr/>
          <a:lstStyle/>
          <a:p>
            <a:fld id="{568D5505-A75C-4608-910E-CB1F18E13E34}" type="slidenum">
              <a:rPr lang="en-US"/>
              <a:pPr/>
              <a:t>6</a:t>
            </a:fld>
            <a:endParaRPr lang="en-US"/>
          </a:p>
        </p:txBody>
      </p:sp>
      <p:grpSp>
        <p:nvGrpSpPr>
          <p:cNvPr id="2" name="Group 37"/>
          <p:cNvGrpSpPr>
            <a:grpSpLocks/>
          </p:cNvGrpSpPr>
          <p:nvPr/>
        </p:nvGrpSpPr>
        <p:grpSpPr bwMode="auto">
          <a:xfrm>
            <a:off x="914400" y="1981200"/>
            <a:ext cx="7280275" cy="3810000"/>
            <a:chOff x="-3" y="-3"/>
            <a:chExt cx="2762" cy="2098"/>
          </a:xfrm>
        </p:grpSpPr>
        <p:grpSp>
          <p:nvGrpSpPr>
            <p:cNvPr id="3" name="Group 35"/>
            <p:cNvGrpSpPr>
              <a:grpSpLocks/>
            </p:cNvGrpSpPr>
            <p:nvPr/>
          </p:nvGrpSpPr>
          <p:grpSpPr bwMode="auto">
            <a:xfrm>
              <a:off x="0" y="0"/>
              <a:ext cx="2756" cy="2092"/>
              <a:chOff x="0" y="0"/>
              <a:chExt cx="2756" cy="2092"/>
            </a:xfrm>
          </p:grpSpPr>
          <p:grpSp>
            <p:nvGrpSpPr>
              <p:cNvPr id="4" name="Group 16"/>
              <p:cNvGrpSpPr>
                <a:grpSpLocks/>
              </p:cNvGrpSpPr>
              <p:nvPr/>
            </p:nvGrpSpPr>
            <p:grpSpPr bwMode="auto">
              <a:xfrm>
                <a:off x="0" y="0"/>
                <a:ext cx="1036" cy="480"/>
                <a:chOff x="0" y="0"/>
                <a:chExt cx="1036" cy="480"/>
              </a:xfrm>
            </p:grpSpPr>
            <p:sp>
              <p:nvSpPr>
                <p:cNvPr id="15365" name="Rectangle 5"/>
                <p:cNvSpPr>
                  <a:spLocks noChangeArrowheads="1"/>
                </p:cNvSpPr>
                <p:nvPr/>
              </p:nvSpPr>
              <p:spPr bwMode="auto">
                <a:xfrm>
                  <a:off x="43" y="0"/>
                  <a:ext cx="950" cy="480"/>
                </a:xfrm>
                <a:prstGeom prst="rect">
                  <a:avLst/>
                </a:prstGeom>
                <a:noFill/>
                <a:ln w="6350">
                  <a:solidFill>
                    <a:schemeClr val="tx1"/>
                  </a:solidFill>
                  <a:miter lim="800000"/>
                  <a:headEnd/>
                  <a:tailEnd/>
                </a:ln>
                <a:effectLst/>
              </p:spPr>
              <p:txBody>
                <a:bodyPr tIns="0" bIns="0"/>
                <a:lstStyle/>
                <a:p>
                  <a:r>
                    <a:rPr lang="en-US" sz="2800" b="1">
                      <a:ea typeface="Arial Unicode MS" pitchFamily="34" charset="-128"/>
                      <a:cs typeface="Arial Unicode MS" pitchFamily="34" charset="-128"/>
                    </a:rPr>
                    <a:t>TCP/IP Layer</a:t>
                  </a:r>
                  <a:endParaRPr lang="en-US" sz="2800">
                    <a:ea typeface="Arial Unicode MS" pitchFamily="34" charset="-128"/>
                    <a:cs typeface="Arial Unicode MS" pitchFamily="34" charset="-128"/>
                  </a:endParaRPr>
                </a:p>
                <a:p>
                  <a:pPr eaLnBrk="0" hangingPunct="0"/>
                  <a:endParaRPr lang="en-US" sz="4400"/>
                </a:p>
              </p:txBody>
            </p:sp>
            <p:sp>
              <p:nvSpPr>
                <p:cNvPr id="15375" name="Rectangle 15"/>
                <p:cNvSpPr>
                  <a:spLocks noChangeArrowheads="1"/>
                </p:cNvSpPr>
                <p:nvPr/>
              </p:nvSpPr>
              <p:spPr bwMode="auto">
                <a:xfrm>
                  <a:off x="0" y="0"/>
                  <a:ext cx="1036" cy="480"/>
                </a:xfrm>
                <a:prstGeom prst="rect">
                  <a:avLst/>
                </a:prstGeom>
                <a:noFill/>
                <a:ln w="6350">
                  <a:solidFill>
                    <a:schemeClr val="tx1"/>
                  </a:solidFill>
                  <a:miter lim="800000"/>
                  <a:headEnd/>
                  <a:tailEnd/>
                </a:ln>
                <a:effectLst/>
              </p:spPr>
              <p:txBody>
                <a:bodyPr tIns="0" bIns="0"/>
                <a:lstStyle/>
                <a:p>
                  <a:endParaRPr lang="en-US"/>
                </a:p>
              </p:txBody>
            </p:sp>
          </p:grpSp>
          <p:grpSp>
            <p:nvGrpSpPr>
              <p:cNvPr id="5" name="Group 18"/>
              <p:cNvGrpSpPr>
                <a:grpSpLocks/>
              </p:cNvGrpSpPr>
              <p:nvPr/>
            </p:nvGrpSpPr>
            <p:grpSpPr bwMode="auto">
              <a:xfrm>
                <a:off x="1036" y="0"/>
                <a:ext cx="1720" cy="480"/>
                <a:chOff x="1036" y="0"/>
                <a:chExt cx="1720" cy="480"/>
              </a:xfrm>
            </p:grpSpPr>
            <p:sp>
              <p:nvSpPr>
                <p:cNvPr id="15366" name="Rectangle 6"/>
                <p:cNvSpPr>
                  <a:spLocks noChangeArrowheads="1"/>
                </p:cNvSpPr>
                <p:nvPr/>
              </p:nvSpPr>
              <p:spPr bwMode="auto">
                <a:xfrm>
                  <a:off x="1079" y="0"/>
                  <a:ext cx="1634" cy="480"/>
                </a:xfrm>
                <a:prstGeom prst="rect">
                  <a:avLst/>
                </a:prstGeom>
                <a:noFill/>
                <a:ln w="6350">
                  <a:solidFill>
                    <a:schemeClr val="tx1"/>
                  </a:solidFill>
                  <a:miter lim="800000"/>
                  <a:headEnd/>
                  <a:tailEnd/>
                </a:ln>
                <a:effectLst/>
              </p:spPr>
              <p:txBody>
                <a:bodyPr tIns="0" bIns="0"/>
                <a:lstStyle/>
                <a:p>
                  <a:r>
                    <a:rPr lang="en-US" sz="3200" b="1">
                      <a:cs typeface="Times New Roman" pitchFamily="18" charset="0"/>
                    </a:rPr>
                    <a:t>Protocol</a:t>
                  </a:r>
                </a:p>
                <a:p>
                  <a:pPr eaLnBrk="0" hangingPunct="0"/>
                  <a:endParaRPr lang="en-US" sz="4000"/>
                </a:p>
              </p:txBody>
            </p:sp>
            <p:sp>
              <p:nvSpPr>
                <p:cNvPr id="15377" name="Rectangle 17"/>
                <p:cNvSpPr>
                  <a:spLocks noChangeArrowheads="1"/>
                </p:cNvSpPr>
                <p:nvPr/>
              </p:nvSpPr>
              <p:spPr bwMode="auto">
                <a:xfrm>
                  <a:off x="1036" y="0"/>
                  <a:ext cx="1720" cy="480"/>
                </a:xfrm>
                <a:prstGeom prst="rect">
                  <a:avLst/>
                </a:prstGeom>
                <a:noFill/>
                <a:ln w="6350">
                  <a:solidFill>
                    <a:schemeClr val="tx1"/>
                  </a:solidFill>
                  <a:miter lim="800000"/>
                  <a:headEnd/>
                  <a:tailEnd/>
                </a:ln>
                <a:effectLst/>
              </p:spPr>
              <p:txBody>
                <a:bodyPr tIns="0" bIns="0"/>
                <a:lstStyle/>
                <a:p>
                  <a:endParaRPr lang="en-US"/>
                </a:p>
              </p:txBody>
            </p:sp>
          </p:grpSp>
          <p:grpSp>
            <p:nvGrpSpPr>
              <p:cNvPr id="6" name="Group 20"/>
              <p:cNvGrpSpPr>
                <a:grpSpLocks/>
              </p:cNvGrpSpPr>
              <p:nvPr/>
            </p:nvGrpSpPr>
            <p:grpSpPr bwMode="auto">
              <a:xfrm>
                <a:off x="0" y="480"/>
                <a:ext cx="1036" cy="403"/>
                <a:chOff x="0" y="480"/>
                <a:chExt cx="1036" cy="403"/>
              </a:xfrm>
            </p:grpSpPr>
            <p:sp>
              <p:nvSpPr>
                <p:cNvPr id="15367" name="Rectangle 7"/>
                <p:cNvSpPr>
                  <a:spLocks noChangeArrowheads="1"/>
                </p:cNvSpPr>
                <p:nvPr/>
              </p:nvSpPr>
              <p:spPr bwMode="auto">
                <a:xfrm>
                  <a:off x="43" y="480"/>
                  <a:ext cx="950" cy="403"/>
                </a:xfrm>
                <a:prstGeom prst="rect">
                  <a:avLst/>
                </a:prstGeom>
                <a:noFill/>
                <a:ln w="6350">
                  <a:solidFill>
                    <a:schemeClr val="tx1"/>
                  </a:solidFill>
                  <a:miter lim="800000"/>
                  <a:headEnd/>
                  <a:tailEnd/>
                </a:ln>
                <a:effectLst/>
              </p:spPr>
              <p:txBody>
                <a:bodyPr tIns="0" bIns="0"/>
                <a:lstStyle/>
                <a:p>
                  <a:r>
                    <a:rPr lang="en-US">
                      <a:ea typeface="Arial Unicode MS" pitchFamily="34" charset="-128"/>
                      <a:cs typeface="Arial Unicode MS" pitchFamily="34" charset="-128"/>
                    </a:rPr>
                    <a:t>Application Layer</a:t>
                  </a:r>
                </a:p>
                <a:p>
                  <a:pPr eaLnBrk="0" hangingPunct="0"/>
                  <a:endParaRPr lang="en-US" sz="4400"/>
                </a:p>
              </p:txBody>
            </p:sp>
            <p:sp>
              <p:nvSpPr>
                <p:cNvPr id="15379" name="Rectangle 19"/>
                <p:cNvSpPr>
                  <a:spLocks noChangeArrowheads="1"/>
                </p:cNvSpPr>
                <p:nvPr/>
              </p:nvSpPr>
              <p:spPr bwMode="auto">
                <a:xfrm>
                  <a:off x="0" y="480"/>
                  <a:ext cx="1036" cy="403"/>
                </a:xfrm>
                <a:prstGeom prst="rect">
                  <a:avLst/>
                </a:prstGeom>
                <a:noFill/>
                <a:ln w="6350">
                  <a:solidFill>
                    <a:schemeClr val="tx1"/>
                  </a:solidFill>
                  <a:miter lim="800000"/>
                  <a:headEnd/>
                  <a:tailEnd/>
                </a:ln>
                <a:effectLst/>
              </p:spPr>
              <p:txBody>
                <a:bodyPr tIns="0" bIns="0"/>
                <a:lstStyle/>
                <a:p>
                  <a:endParaRPr lang="en-US"/>
                </a:p>
              </p:txBody>
            </p:sp>
          </p:grpSp>
          <p:grpSp>
            <p:nvGrpSpPr>
              <p:cNvPr id="7" name="Group 22"/>
              <p:cNvGrpSpPr>
                <a:grpSpLocks/>
              </p:cNvGrpSpPr>
              <p:nvPr/>
            </p:nvGrpSpPr>
            <p:grpSpPr bwMode="auto">
              <a:xfrm>
                <a:off x="1036" y="480"/>
                <a:ext cx="1720" cy="403"/>
                <a:chOff x="1036" y="480"/>
                <a:chExt cx="1720" cy="403"/>
              </a:xfrm>
            </p:grpSpPr>
            <p:sp>
              <p:nvSpPr>
                <p:cNvPr id="15368" name="Rectangle 8"/>
                <p:cNvSpPr>
                  <a:spLocks noChangeArrowheads="1"/>
                </p:cNvSpPr>
                <p:nvPr/>
              </p:nvSpPr>
              <p:spPr bwMode="auto">
                <a:xfrm>
                  <a:off x="1079" y="480"/>
                  <a:ext cx="1634" cy="403"/>
                </a:xfrm>
                <a:prstGeom prst="rect">
                  <a:avLst/>
                </a:prstGeom>
                <a:noFill/>
                <a:ln w="6350">
                  <a:solidFill>
                    <a:schemeClr val="tx1"/>
                  </a:solidFill>
                  <a:miter lim="800000"/>
                  <a:headEnd/>
                  <a:tailEnd/>
                </a:ln>
                <a:effectLst/>
              </p:spPr>
              <p:txBody>
                <a:bodyPr tIns="0" bIns="0"/>
                <a:lstStyle/>
                <a:p>
                  <a:r>
                    <a:rPr lang="en-US">
                      <a:ea typeface="Arial Unicode MS" pitchFamily="34" charset="-128"/>
                      <a:cs typeface="Arial Unicode MS" pitchFamily="34" charset="-128"/>
                    </a:rPr>
                    <a:t>HTTP, IMAP, NNTP, Telnet, FTP, etc.</a:t>
                  </a:r>
                </a:p>
                <a:p>
                  <a:pPr eaLnBrk="0" hangingPunct="0"/>
                  <a:endParaRPr lang="en-US" sz="4400"/>
                </a:p>
              </p:txBody>
            </p:sp>
            <p:sp>
              <p:nvSpPr>
                <p:cNvPr id="15381" name="Rectangle 21"/>
                <p:cNvSpPr>
                  <a:spLocks noChangeArrowheads="1"/>
                </p:cNvSpPr>
                <p:nvPr/>
              </p:nvSpPr>
              <p:spPr bwMode="auto">
                <a:xfrm>
                  <a:off x="1036" y="480"/>
                  <a:ext cx="1720" cy="403"/>
                </a:xfrm>
                <a:prstGeom prst="rect">
                  <a:avLst/>
                </a:prstGeom>
                <a:noFill/>
                <a:ln w="6350">
                  <a:solidFill>
                    <a:schemeClr val="tx1"/>
                  </a:solidFill>
                  <a:miter lim="800000"/>
                  <a:headEnd/>
                  <a:tailEnd/>
                </a:ln>
                <a:effectLst/>
              </p:spPr>
              <p:txBody>
                <a:bodyPr tIns="0" bIns="0"/>
                <a:lstStyle/>
                <a:p>
                  <a:endParaRPr lang="en-US"/>
                </a:p>
              </p:txBody>
            </p:sp>
          </p:grpSp>
          <p:grpSp>
            <p:nvGrpSpPr>
              <p:cNvPr id="8" name="Group 24"/>
              <p:cNvGrpSpPr>
                <a:grpSpLocks/>
              </p:cNvGrpSpPr>
              <p:nvPr/>
            </p:nvGrpSpPr>
            <p:grpSpPr bwMode="auto">
              <a:xfrm>
                <a:off x="0" y="883"/>
                <a:ext cx="1036" cy="403"/>
                <a:chOff x="0" y="883"/>
                <a:chExt cx="1036" cy="403"/>
              </a:xfrm>
            </p:grpSpPr>
            <p:sp>
              <p:nvSpPr>
                <p:cNvPr id="15369" name="Rectangle 9"/>
                <p:cNvSpPr>
                  <a:spLocks noChangeArrowheads="1"/>
                </p:cNvSpPr>
                <p:nvPr/>
              </p:nvSpPr>
              <p:spPr bwMode="auto">
                <a:xfrm>
                  <a:off x="43" y="883"/>
                  <a:ext cx="950" cy="403"/>
                </a:xfrm>
                <a:prstGeom prst="rect">
                  <a:avLst/>
                </a:prstGeom>
                <a:noFill/>
                <a:ln w="6350">
                  <a:solidFill>
                    <a:schemeClr val="tx1"/>
                  </a:solidFill>
                  <a:miter lim="800000"/>
                  <a:headEnd/>
                  <a:tailEnd/>
                </a:ln>
                <a:effectLst/>
              </p:spPr>
              <p:txBody>
                <a:bodyPr tIns="0" bIns="0"/>
                <a:lstStyle/>
                <a:p>
                  <a:r>
                    <a:rPr lang="en-US">
                      <a:ea typeface="Arial Unicode MS" pitchFamily="34" charset="-128"/>
                      <a:cs typeface="Arial Unicode MS" pitchFamily="34" charset="-128"/>
                    </a:rPr>
                    <a:t>Secure Sockets Layer</a:t>
                  </a:r>
                </a:p>
                <a:p>
                  <a:pPr eaLnBrk="0" hangingPunct="0"/>
                  <a:endParaRPr lang="en-US" sz="4400"/>
                </a:p>
              </p:txBody>
            </p:sp>
            <p:sp>
              <p:nvSpPr>
                <p:cNvPr id="15383" name="Rectangle 23"/>
                <p:cNvSpPr>
                  <a:spLocks noChangeArrowheads="1"/>
                </p:cNvSpPr>
                <p:nvPr/>
              </p:nvSpPr>
              <p:spPr bwMode="auto">
                <a:xfrm>
                  <a:off x="0" y="883"/>
                  <a:ext cx="1036" cy="403"/>
                </a:xfrm>
                <a:prstGeom prst="rect">
                  <a:avLst/>
                </a:prstGeom>
                <a:noFill/>
                <a:ln w="6350">
                  <a:solidFill>
                    <a:schemeClr val="tx1"/>
                  </a:solidFill>
                  <a:miter lim="800000"/>
                  <a:headEnd/>
                  <a:tailEnd/>
                </a:ln>
                <a:effectLst/>
              </p:spPr>
              <p:txBody>
                <a:bodyPr tIns="0" bIns="0"/>
                <a:lstStyle/>
                <a:p>
                  <a:endParaRPr lang="en-US"/>
                </a:p>
              </p:txBody>
            </p:sp>
          </p:grpSp>
          <p:grpSp>
            <p:nvGrpSpPr>
              <p:cNvPr id="9" name="Group 26"/>
              <p:cNvGrpSpPr>
                <a:grpSpLocks/>
              </p:cNvGrpSpPr>
              <p:nvPr/>
            </p:nvGrpSpPr>
            <p:grpSpPr bwMode="auto">
              <a:xfrm>
                <a:off x="1036" y="883"/>
                <a:ext cx="1720" cy="403"/>
                <a:chOff x="1036" y="883"/>
                <a:chExt cx="1720" cy="403"/>
              </a:xfrm>
            </p:grpSpPr>
            <p:sp>
              <p:nvSpPr>
                <p:cNvPr id="15370" name="Rectangle 10"/>
                <p:cNvSpPr>
                  <a:spLocks noChangeArrowheads="1"/>
                </p:cNvSpPr>
                <p:nvPr/>
              </p:nvSpPr>
              <p:spPr bwMode="auto">
                <a:xfrm>
                  <a:off x="1079" y="883"/>
                  <a:ext cx="1634" cy="403"/>
                </a:xfrm>
                <a:prstGeom prst="rect">
                  <a:avLst/>
                </a:prstGeom>
                <a:noFill/>
                <a:ln w="6350">
                  <a:solidFill>
                    <a:schemeClr val="tx1"/>
                  </a:solidFill>
                  <a:miter lim="800000"/>
                  <a:headEnd/>
                  <a:tailEnd/>
                </a:ln>
                <a:effectLst/>
              </p:spPr>
              <p:txBody>
                <a:bodyPr tIns="0" bIns="0"/>
                <a:lstStyle/>
                <a:p>
                  <a:r>
                    <a:rPr lang="en-US">
                      <a:ea typeface="Arial Unicode MS" pitchFamily="34" charset="-128"/>
                      <a:cs typeface="Arial Unicode MS" pitchFamily="34" charset="-128"/>
                    </a:rPr>
                    <a:t>SSL</a:t>
                  </a:r>
                </a:p>
                <a:p>
                  <a:pPr eaLnBrk="0" hangingPunct="0"/>
                  <a:endParaRPr lang="en-US" sz="4400"/>
                </a:p>
              </p:txBody>
            </p:sp>
            <p:sp>
              <p:nvSpPr>
                <p:cNvPr id="15385" name="Rectangle 25"/>
                <p:cNvSpPr>
                  <a:spLocks noChangeArrowheads="1"/>
                </p:cNvSpPr>
                <p:nvPr/>
              </p:nvSpPr>
              <p:spPr bwMode="auto">
                <a:xfrm>
                  <a:off x="1036" y="883"/>
                  <a:ext cx="1720" cy="403"/>
                </a:xfrm>
                <a:prstGeom prst="rect">
                  <a:avLst/>
                </a:prstGeom>
                <a:noFill/>
                <a:ln w="6350">
                  <a:solidFill>
                    <a:schemeClr val="tx1"/>
                  </a:solidFill>
                  <a:miter lim="800000"/>
                  <a:headEnd/>
                  <a:tailEnd/>
                </a:ln>
                <a:effectLst/>
              </p:spPr>
              <p:txBody>
                <a:bodyPr tIns="0" bIns="0"/>
                <a:lstStyle/>
                <a:p>
                  <a:endParaRPr lang="en-US"/>
                </a:p>
              </p:txBody>
            </p:sp>
          </p:grpSp>
          <p:grpSp>
            <p:nvGrpSpPr>
              <p:cNvPr id="10" name="Group 28"/>
              <p:cNvGrpSpPr>
                <a:grpSpLocks/>
              </p:cNvGrpSpPr>
              <p:nvPr/>
            </p:nvGrpSpPr>
            <p:grpSpPr bwMode="auto">
              <a:xfrm>
                <a:off x="0" y="1286"/>
                <a:ext cx="1036" cy="403"/>
                <a:chOff x="0" y="1286"/>
                <a:chExt cx="1036" cy="403"/>
              </a:xfrm>
            </p:grpSpPr>
            <p:sp>
              <p:nvSpPr>
                <p:cNvPr id="15371" name="Rectangle 11"/>
                <p:cNvSpPr>
                  <a:spLocks noChangeArrowheads="1"/>
                </p:cNvSpPr>
                <p:nvPr/>
              </p:nvSpPr>
              <p:spPr bwMode="auto">
                <a:xfrm>
                  <a:off x="43" y="1286"/>
                  <a:ext cx="950" cy="403"/>
                </a:xfrm>
                <a:prstGeom prst="rect">
                  <a:avLst/>
                </a:prstGeom>
                <a:noFill/>
                <a:ln w="6350">
                  <a:solidFill>
                    <a:schemeClr val="tx1"/>
                  </a:solidFill>
                  <a:miter lim="800000"/>
                  <a:headEnd/>
                  <a:tailEnd/>
                </a:ln>
                <a:effectLst/>
              </p:spPr>
              <p:txBody>
                <a:bodyPr tIns="0" bIns="0"/>
                <a:lstStyle/>
                <a:p>
                  <a:r>
                    <a:rPr lang="en-US">
                      <a:ea typeface="Arial Unicode MS" pitchFamily="34" charset="-128"/>
                      <a:cs typeface="Arial Unicode MS" pitchFamily="34" charset="-128"/>
                    </a:rPr>
                    <a:t>Transport Layer</a:t>
                  </a:r>
                </a:p>
                <a:p>
                  <a:pPr eaLnBrk="0" hangingPunct="0"/>
                  <a:endParaRPr lang="en-US" sz="4400"/>
                </a:p>
              </p:txBody>
            </p:sp>
            <p:sp>
              <p:nvSpPr>
                <p:cNvPr id="15387" name="Rectangle 27"/>
                <p:cNvSpPr>
                  <a:spLocks noChangeArrowheads="1"/>
                </p:cNvSpPr>
                <p:nvPr/>
              </p:nvSpPr>
              <p:spPr bwMode="auto">
                <a:xfrm>
                  <a:off x="0" y="1286"/>
                  <a:ext cx="1036" cy="403"/>
                </a:xfrm>
                <a:prstGeom prst="rect">
                  <a:avLst/>
                </a:prstGeom>
                <a:noFill/>
                <a:ln w="6350">
                  <a:solidFill>
                    <a:schemeClr val="tx1"/>
                  </a:solidFill>
                  <a:miter lim="800000"/>
                  <a:headEnd/>
                  <a:tailEnd/>
                </a:ln>
                <a:effectLst/>
              </p:spPr>
              <p:txBody>
                <a:bodyPr tIns="0" bIns="0"/>
                <a:lstStyle/>
                <a:p>
                  <a:endParaRPr lang="en-US"/>
                </a:p>
              </p:txBody>
            </p:sp>
          </p:grpSp>
          <p:grpSp>
            <p:nvGrpSpPr>
              <p:cNvPr id="11" name="Group 30"/>
              <p:cNvGrpSpPr>
                <a:grpSpLocks/>
              </p:cNvGrpSpPr>
              <p:nvPr/>
            </p:nvGrpSpPr>
            <p:grpSpPr bwMode="auto">
              <a:xfrm>
                <a:off x="1036" y="1286"/>
                <a:ext cx="1720" cy="403"/>
                <a:chOff x="1036" y="1286"/>
                <a:chExt cx="1720" cy="403"/>
              </a:xfrm>
            </p:grpSpPr>
            <p:sp>
              <p:nvSpPr>
                <p:cNvPr id="15372" name="Rectangle 12"/>
                <p:cNvSpPr>
                  <a:spLocks noChangeArrowheads="1"/>
                </p:cNvSpPr>
                <p:nvPr/>
              </p:nvSpPr>
              <p:spPr bwMode="auto">
                <a:xfrm>
                  <a:off x="1079" y="1286"/>
                  <a:ext cx="1634" cy="403"/>
                </a:xfrm>
                <a:prstGeom prst="rect">
                  <a:avLst/>
                </a:prstGeom>
                <a:noFill/>
                <a:ln w="6350">
                  <a:solidFill>
                    <a:schemeClr val="tx1"/>
                  </a:solidFill>
                  <a:miter lim="800000"/>
                  <a:headEnd/>
                  <a:tailEnd/>
                </a:ln>
                <a:effectLst/>
              </p:spPr>
              <p:txBody>
                <a:bodyPr tIns="0" bIns="0"/>
                <a:lstStyle/>
                <a:p>
                  <a:r>
                    <a:rPr lang="en-US">
                      <a:ea typeface="Arial Unicode MS" pitchFamily="34" charset="-128"/>
                      <a:cs typeface="Arial Unicode MS" pitchFamily="34" charset="-128"/>
                    </a:rPr>
                    <a:t>TCP</a:t>
                  </a:r>
                </a:p>
                <a:p>
                  <a:pPr eaLnBrk="0" hangingPunct="0"/>
                  <a:endParaRPr lang="en-US" sz="4400"/>
                </a:p>
              </p:txBody>
            </p:sp>
            <p:sp>
              <p:nvSpPr>
                <p:cNvPr id="15389" name="Rectangle 29"/>
                <p:cNvSpPr>
                  <a:spLocks noChangeArrowheads="1"/>
                </p:cNvSpPr>
                <p:nvPr/>
              </p:nvSpPr>
              <p:spPr bwMode="auto">
                <a:xfrm>
                  <a:off x="1036" y="1286"/>
                  <a:ext cx="1720" cy="403"/>
                </a:xfrm>
                <a:prstGeom prst="rect">
                  <a:avLst/>
                </a:prstGeom>
                <a:noFill/>
                <a:ln w="6350">
                  <a:solidFill>
                    <a:schemeClr val="tx1"/>
                  </a:solidFill>
                  <a:miter lim="800000"/>
                  <a:headEnd/>
                  <a:tailEnd/>
                </a:ln>
                <a:effectLst/>
              </p:spPr>
              <p:txBody>
                <a:bodyPr tIns="0" bIns="0"/>
                <a:lstStyle/>
                <a:p>
                  <a:endParaRPr lang="en-US"/>
                </a:p>
              </p:txBody>
            </p:sp>
          </p:grpSp>
          <p:grpSp>
            <p:nvGrpSpPr>
              <p:cNvPr id="12" name="Group 32"/>
              <p:cNvGrpSpPr>
                <a:grpSpLocks/>
              </p:cNvGrpSpPr>
              <p:nvPr/>
            </p:nvGrpSpPr>
            <p:grpSpPr bwMode="auto">
              <a:xfrm>
                <a:off x="0" y="1689"/>
                <a:ext cx="1036" cy="403"/>
                <a:chOff x="0" y="1689"/>
                <a:chExt cx="1036" cy="403"/>
              </a:xfrm>
            </p:grpSpPr>
            <p:sp>
              <p:nvSpPr>
                <p:cNvPr id="15373" name="Rectangle 13"/>
                <p:cNvSpPr>
                  <a:spLocks noChangeArrowheads="1"/>
                </p:cNvSpPr>
                <p:nvPr/>
              </p:nvSpPr>
              <p:spPr bwMode="auto">
                <a:xfrm>
                  <a:off x="43" y="1689"/>
                  <a:ext cx="950" cy="403"/>
                </a:xfrm>
                <a:prstGeom prst="rect">
                  <a:avLst/>
                </a:prstGeom>
                <a:noFill/>
                <a:ln w="6350">
                  <a:solidFill>
                    <a:schemeClr val="tx1"/>
                  </a:solidFill>
                  <a:miter lim="800000"/>
                  <a:headEnd/>
                  <a:tailEnd/>
                </a:ln>
                <a:effectLst/>
              </p:spPr>
              <p:txBody>
                <a:bodyPr tIns="0" bIns="0"/>
                <a:lstStyle/>
                <a:p>
                  <a:r>
                    <a:rPr lang="en-US">
                      <a:ea typeface="Arial Unicode MS" pitchFamily="34" charset="-128"/>
                      <a:cs typeface="Arial Unicode MS" pitchFamily="34" charset="-128"/>
                    </a:rPr>
                    <a:t>Internet Layer</a:t>
                  </a:r>
                </a:p>
                <a:p>
                  <a:pPr eaLnBrk="0" hangingPunct="0"/>
                  <a:endParaRPr lang="en-US" sz="4400"/>
                </a:p>
              </p:txBody>
            </p:sp>
            <p:sp>
              <p:nvSpPr>
                <p:cNvPr id="15391" name="Rectangle 31"/>
                <p:cNvSpPr>
                  <a:spLocks noChangeArrowheads="1"/>
                </p:cNvSpPr>
                <p:nvPr/>
              </p:nvSpPr>
              <p:spPr bwMode="auto">
                <a:xfrm>
                  <a:off x="0" y="1689"/>
                  <a:ext cx="1036" cy="403"/>
                </a:xfrm>
                <a:prstGeom prst="rect">
                  <a:avLst/>
                </a:prstGeom>
                <a:noFill/>
                <a:ln w="6350">
                  <a:solidFill>
                    <a:schemeClr val="tx1"/>
                  </a:solidFill>
                  <a:miter lim="800000"/>
                  <a:headEnd/>
                  <a:tailEnd/>
                </a:ln>
                <a:effectLst/>
              </p:spPr>
              <p:txBody>
                <a:bodyPr tIns="0" bIns="0"/>
                <a:lstStyle/>
                <a:p>
                  <a:endParaRPr lang="en-US"/>
                </a:p>
              </p:txBody>
            </p:sp>
          </p:grpSp>
          <p:grpSp>
            <p:nvGrpSpPr>
              <p:cNvPr id="13" name="Group 34"/>
              <p:cNvGrpSpPr>
                <a:grpSpLocks/>
              </p:cNvGrpSpPr>
              <p:nvPr/>
            </p:nvGrpSpPr>
            <p:grpSpPr bwMode="auto">
              <a:xfrm>
                <a:off x="1036" y="1689"/>
                <a:ext cx="1720" cy="403"/>
                <a:chOff x="1036" y="1689"/>
                <a:chExt cx="1720" cy="403"/>
              </a:xfrm>
            </p:grpSpPr>
            <p:sp>
              <p:nvSpPr>
                <p:cNvPr id="15374" name="Rectangle 14"/>
                <p:cNvSpPr>
                  <a:spLocks noChangeArrowheads="1"/>
                </p:cNvSpPr>
                <p:nvPr/>
              </p:nvSpPr>
              <p:spPr bwMode="auto">
                <a:xfrm>
                  <a:off x="1079" y="1689"/>
                  <a:ext cx="1634" cy="403"/>
                </a:xfrm>
                <a:prstGeom prst="rect">
                  <a:avLst/>
                </a:prstGeom>
                <a:noFill/>
                <a:ln w="6350">
                  <a:solidFill>
                    <a:schemeClr val="tx1"/>
                  </a:solidFill>
                  <a:miter lim="800000"/>
                  <a:headEnd/>
                  <a:tailEnd/>
                </a:ln>
                <a:effectLst/>
              </p:spPr>
              <p:txBody>
                <a:bodyPr tIns="0" bIns="0"/>
                <a:lstStyle/>
                <a:p>
                  <a:r>
                    <a:rPr lang="en-US">
                      <a:ea typeface="Arial Unicode MS" pitchFamily="34" charset="-128"/>
                      <a:cs typeface="Arial Unicode MS" pitchFamily="34" charset="-128"/>
                    </a:rPr>
                    <a:t>IP</a:t>
                  </a:r>
                </a:p>
                <a:p>
                  <a:pPr eaLnBrk="0" hangingPunct="0"/>
                  <a:endParaRPr lang="en-US" sz="4400"/>
                </a:p>
              </p:txBody>
            </p:sp>
            <p:sp>
              <p:nvSpPr>
                <p:cNvPr id="15393" name="Rectangle 33"/>
                <p:cNvSpPr>
                  <a:spLocks noChangeArrowheads="1"/>
                </p:cNvSpPr>
                <p:nvPr/>
              </p:nvSpPr>
              <p:spPr bwMode="auto">
                <a:xfrm>
                  <a:off x="1036" y="1689"/>
                  <a:ext cx="1720" cy="403"/>
                </a:xfrm>
                <a:prstGeom prst="rect">
                  <a:avLst/>
                </a:prstGeom>
                <a:noFill/>
                <a:ln w="6350">
                  <a:solidFill>
                    <a:schemeClr val="tx1"/>
                  </a:solidFill>
                  <a:miter lim="800000"/>
                  <a:headEnd/>
                  <a:tailEnd/>
                </a:ln>
                <a:effectLst/>
              </p:spPr>
              <p:txBody>
                <a:bodyPr tIns="0" bIns="0"/>
                <a:lstStyle/>
                <a:p>
                  <a:endParaRPr lang="en-US"/>
                </a:p>
              </p:txBody>
            </p:sp>
          </p:grpSp>
        </p:grpSp>
        <p:sp>
          <p:nvSpPr>
            <p:cNvPr id="15396" name="Rectangle 36"/>
            <p:cNvSpPr>
              <a:spLocks noChangeArrowheads="1"/>
            </p:cNvSpPr>
            <p:nvPr/>
          </p:nvSpPr>
          <p:spPr bwMode="auto">
            <a:xfrm>
              <a:off x="-3" y="-3"/>
              <a:ext cx="2762" cy="2098"/>
            </a:xfrm>
            <a:prstGeom prst="rect">
              <a:avLst/>
            </a:prstGeom>
            <a:noFill/>
            <a:ln w="6350">
              <a:solidFill>
                <a:schemeClr val="tx1"/>
              </a:solidFill>
              <a:miter lim="800000"/>
              <a:headEnd/>
              <a:tailEnd/>
            </a:ln>
            <a:effectLst/>
          </p:spPr>
          <p:txBody>
            <a:bodyPr tIns="0" bIns="0"/>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b="1"/>
              <a:t>Cryptography</a:t>
            </a:r>
          </a:p>
        </p:txBody>
      </p:sp>
      <p:sp>
        <p:nvSpPr>
          <p:cNvPr id="19459" name="Rectangle 3"/>
          <p:cNvSpPr>
            <a:spLocks noGrp="1" noChangeArrowheads="1"/>
          </p:cNvSpPr>
          <p:nvPr>
            <p:ph idx="1"/>
          </p:nvPr>
        </p:nvSpPr>
        <p:spPr/>
        <p:txBody>
          <a:bodyPr/>
          <a:lstStyle/>
          <a:p>
            <a:pPr>
              <a:lnSpc>
                <a:spcPct val="90000"/>
              </a:lnSpc>
            </a:pPr>
            <a:r>
              <a:rPr lang="en-US" sz="2400" dirty="0"/>
              <a:t>Cryptography makes it difficult for an unauthorized third party to access and understand private communication between two parties.  </a:t>
            </a:r>
            <a:endParaRPr lang="en-US" sz="2400" dirty="0" smtClean="0"/>
          </a:p>
          <a:p>
            <a:pPr>
              <a:lnSpc>
                <a:spcPct val="90000"/>
              </a:lnSpc>
            </a:pPr>
            <a:r>
              <a:rPr lang="en-US" sz="2400" dirty="0" smtClean="0"/>
              <a:t>Private </a:t>
            </a:r>
            <a:r>
              <a:rPr lang="en-US" sz="2400" dirty="0"/>
              <a:t>data can be made unintelligible to unauthorized parties through the process of encryption.  </a:t>
            </a:r>
            <a:r>
              <a:rPr lang="en-US" sz="2400" i="1" dirty="0"/>
              <a:t>Encryption</a:t>
            </a:r>
            <a:r>
              <a:rPr lang="en-US" sz="2400" dirty="0"/>
              <a:t> uses complex algorithms to convert the original message, or </a:t>
            </a:r>
            <a:r>
              <a:rPr lang="en-US" sz="2400" i="1" dirty="0" err="1"/>
              <a:t>cleartext</a:t>
            </a:r>
            <a:r>
              <a:rPr lang="en-US" sz="2400" dirty="0"/>
              <a:t>, to an encoded message, called </a:t>
            </a:r>
            <a:r>
              <a:rPr lang="en-US" sz="2400" i="1" dirty="0" err="1"/>
              <a:t>ciphertext</a:t>
            </a:r>
            <a:r>
              <a:rPr lang="en-US" sz="2400" dirty="0"/>
              <a:t>.  </a:t>
            </a:r>
            <a:r>
              <a:rPr lang="en-US" sz="2400" i="1" dirty="0"/>
              <a:t>Decryption</a:t>
            </a:r>
            <a:r>
              <a:rPr lang="en-US" sz="2400" dirty="0"/>
              <a:t> does the reverse.</a:t>
            </a:r>
          </a:p>
          <a:p>
            <a:pPr>
              <a:lnSpc>
                <a:spcPct val="90000"/>
              </a:lnSpc>
            </a:pPr>
            <a:r>
              <a:rPr lang="en-US" sz="2400" dirty="0"/>
              <a:t>A </a:t>
            </a:r>
            <a:r>
              <a:rPr lang="en-US" sz="2400" i="1" dirty="0"/>
              <a:t>key</a:t>
            </a:r>
            <a:r>
              <a:rPr lang="en-US" sz="2400" dirty="0"/>
              <a:t> is a bit string that is used by the algorithms for encryption or decryption</a:t>
            </a:r>
            <a:r>
              <a:rPr lang="en-US" sz="2400" dirty="0" smtClean="0"/>
              <a:t>.</a:t>
            </a:r>
          </a:p>
          <a:p>
            <a:pPr>
              <a:lnSpc>
                <a:spcPct val="90000"/>
              </a:lnSpc>
            </a:pPr>
            <a:r>
              <a:rPr lang="en-US" sz="2400" dirty="0" smtClean="0"/>
              <a:t>Two types of Cryptography : </a:t>
            </a:r>
            <a:endParaRPr lang="en-US" sz="2800" dirty="0" smtClean="0"/>
          </a:p>
          <a:p>
            <a:pPr lvl="1">
              <a:lnSpc>
                <a:spcPct val="90000"/>
              </a:lnSpc>
            </a:pPr>
            <a:r>
              <a:rPr lang="en-US" sz="2000" dirty="0" smtClean="0"/>
              <a:t>Symmetric (</a:t>
            </a:r>
            <a:r>
              <a:rPr lang="en-US" sz="2000" dirty="0"/>
              <a:t>same key is used for both encryption and </a:t>
            </a:r>
            <a:r>
              <a:rPr lang="en-US" sz="2000" dirty="0" smtClean="0"/>
              <a:t>decryption)</a:t>
            </a:r>
          </a:p>
          <a:p>
            <a:pPr lvl="1">
              <a:lnSpc>
                <a:spcPct val="90000"/>
              </a:lnSpc>
            </a:pPr>
            <a:r>
              <a:rPr lang="en-US" sz="2000" dirty="0" smtClean="0"/>
              <a:t>Asymmetric ( Different but mathematically related keys are used for </a:t>
            </a:r>
            <a:r>
              <a:rPr lang="en-US" sz="2000" dirty="0"/>
              <a:t>encryption and </a:t>
            </a:r>
            <a:r>
              <a:rPr lang="en-US" sz="2000" dirty="0" smtClean="0"/>
              <a:t>decryption) </a:t>
            </a:r>
            <a:endParaRPr lang="en-US" sz="2000" dirty="0"/>
          </a:p>
        </p:txBody>
      </p:sp>
      <p:sp>
        <p:nvSpPr>
          <p:cNvPr id="4" name="Slide Number Placeholder 5"/>
          <p:cNvSpPr>
            <a:spLocks noGrp="1"/>
          </p:cNvSpPr>
          <p:nvPr>
            <p:ph type="sldNum" sz="quarter" idx="12"/>
          </p:nvPr>
        </p:nvSpPr>
        <p:spPr/>
        <p:txBody>
          <a:bodyPr/>
          <a:lstStyle/>
          <a:p>
            <a:fld id="{5A405A22-C098-46FF-82C6-F7B9DCB3C15F}"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cryptography</a:t>
            </a:r>
          </a:p>
        </p:txBody>
      </p:sp>
      <p:sp>
        <p:nvSpPr>
          <p:cNvPr id="3" name="Content Placeholder 2"/>
          <p:cNvSpPr>
            <a:spLocks noGrp="1"/>
          </p:cNvSpPr>
          <p:nvPr>
            <p:ph idx="1"/>
          </p:nvPr>
        </p:nvSpPr>
        <p:spPr/>
        <p:txBody>
          <a:bodyPr/>
          <a:lstStyle/>
          <a:p>
            <a:r>
              <a:rPr lang="en-US" dirty="0" smtClean="0"/>
              <a:t>The same </a:t>
            </a:r>
            <a:r>
              <a:rPr lang="en-US" dirty="0"/>
              <a:t>key is used for both encryption and decryption</a:t>
            </a:r>
            <a:r>
              <a:rPr lang="en-US" dirty="0" smtClean="0"/>
              <a:t>.</a:t>
            </a:r>
          </a:p>
          <a:p>
            <a:pPr lvl="1"/>
            <a:r>
              <a:rPr lang="en-US" dirty="0" smtClean="0"/>
              <a:t>Stream Ciphers</a:t>
            </a:r>
          </a:p>
          <a:p>
            <a:pPr lvl="2"/>
            <a:r>
              <a:rPr lang="en-US" dirty="0" smtClean="0"/>
              <a:t>Random stream with a known seed used for both encryption and decryption</a:t>
            </a:r>
          </a:p>
          <a:p>
            <a:pPr lvl="1"/>
            <a:r>
              <a:rPr lang="en-US" dirty="0" smtClean="0"/>
              <a:t>Block Ciphers</a:t>
            </a:r>
          </a:p>
          <a:p>
            <a:pPr lvl="2"/>
            <a:r>
              <a:rPr lang="en-US" dirty="0" smtClean="0"/>
              <a:t>Data </a:t>
            </a:r>
            <a:r>
              <a:rPr lang="en-US" dirty="0"/>
              <a:t>Encryption Standard (DES) – 64 </a:t>
            </a:r>
            <a:r>
              <a:rPr lang="en-US" dirty="0" smtClean="0"/>
              <a:t>bits</a:t>
            </a:r>
          </a:p>
          <a:p>
            <a:pPr lvl="3"/>
            <a:r>
              <a:rPr lang="en-US" dirty="0" smtClean="0"/>
              <a:t>Is no longer considered secure</a:t>
            </a:r>
            <a:endParaRPr lang="en-US" dirty="0"/>
          </a:p>
          <a:p>
            <a:pPr lvl="2"/>
            <a:r>
              <a:rPr lang="en-US" dirty="0"/>
              <a:t>Advanced Encryption Standard (AES)- 128, 192, 256</a:t>
            </a:r>
          </a:p>
          <a:p>
            <a:pPr lvl="2"/>
            <a:endParaRPr lang="en-US" dirty="0"/>
          </a:p>
        </p:txBody>
      </p:sp>
    </p:spTree>
    <p:extLst>
      <p:ext uri="{BB962C8B-B14F-4D97-AF65-F5344CB8AC3E}">
        <p14:creationId xmlns:p14="http://schemas.microsoft.com/office/powerpoint/2010/main" val="128347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507288" cy="1252728"/>
          </a:xfrm>
        </p:spPr>
        <p:txBody>
          <a:bodyPr>
            <a:normAutofit/>
          </a:bodyPr>
          <a:lstStyle/>
          <a:p>
            <a:r>
              <a:rPr lang="en-US" dirty="0" smtClean="0"/>
              <a:t>Symmetric Encryption </a:t>
            </a:r>
            <a:endParaRPr lang="en-US" dirty="0"/>
          </a:p>
        </p:txBody>
      </p:sp>
      <p:sp>
        <p:nvSpPr>
          <p:cNvPr id="4" name="Rounded Rectangle 3"/>
          <p:cNvSpPr/>
          <p:nvPr/>
        </p:nvSpPr>
        <p:spPr>
          <a:xfrm>
            <a:off x="3707590" y="3719794"/>
            <a:ext cx="1944216" cy="936104"/>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XOR</a:t>
            </a:r>
            <a:endParaRPr lang="en-US" dirty="0"/>
          </a:p>
        </p:txBody>
      </p:sp>
      <p:sp>
        <p:nvSpPr>
          <p:cNvPr id="5" name="TextBox 4"/>
          <p:cNvSpPr txBox="1"/>
          <p:nvPr/>
        </p:nvSpPr>
        <p:spPr>
          <a:xfrm>
            <a:off x="1151620" y="4024546"/>
            <a:ext cx="1954381" cy="369332"/>
          </a:xfrm>
          <a:prstGeom prst="rect">
            <a:avLst/>
          </a:prstGeom>
          <a:solidFill>
            <a:schemeClr val="accent3">
              <a:lumMod val="60000"/>
              <a:lumOff val="40000"/>
            </a:schemeClr>
          </a:solidFill>
          <a:ln>
            <a:solidFill>
              <a:schemeClr val="tx1"/>
            </a:solidFill>
          </a:ln>
        </p:spPr>
        <p:txBody>
          <a:bodyPr wrap="none" rtlCol="0">
            <a:spAutoFit/>
          </a:bodyPr>
          <a:lstStyle/>
          <a:p>
            <a:r>
              <a:rPr lang="en-US" dirty="0" smtClean="0"/>
              <a:t>100111010101</a:t>
            </a:r>
            <a:endParaRPr lang="en-US" dirty="0"/>
          </a:p>
        </p:txBody>
      </p:sp>
      <p:sp>
        <p:nvSpPr>
          <p:cNvPr id="6" name="TextBox 5"/>
          <p:cNvSpPr txBox="1"/>
          <p:nvPr/>
        </p:nvSpPr>
        <p:spPr>
          <a:xfrm>
            <a:off x="4435929" y="1916832"/>
            <a:ext cx="332142" cy="1477328"/>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8100000" scaled="1"/>
            <a:tileRect/>
          </a:gradFill>
        </p:spPr>
        <p:txBody>
          <a:bodyPr wrap="none" rtlCol="0">
            <a:spAutoFit/>
          </a:bodyPr>
          <a:lstStyle/>
          <a:p>
            <a:r>
              <a:rPr lang="en-US" dirty="0" smtClean="0"/>
              <a:t>1</a:t>
            </a:r>
          </a:p>
          <a:p>
            <a:r>
              <a:rPr lang="en-US" dirty="0" smtClean="0"/>
              <a:t>0</a:t>
            </a:r>
          </a:p>
          <a:p>
            <a:r>
              <a:rPr lang="en-US" dirty="0" smtClean="0"/>
              <a:t>0</a:t>
            </a:r>
          </a:p>
          <a:p>
            <a:r>
              <a:rPr lang="en-US" dirty="0" smtClean="0"/>
              <a:t>1</a:t>
            </a:r>
          </a:p>
          <a:p>
            <a:r>
              <a:rPr lang="en-US" dirty="0"/>
              <a:t>0</a:t>
            </a:r>
          </a:p>
        </p:txBody>
      </p:sp>
      <p:sp>
        <p:nvSpPr>
          <p:cNvPr id="8" name="TextBox 7"/>
          <p:cNvSpPr txBox="1"/>
          <p:nvPr/>
        </p:nvSpPr>
        <p:spPr>
          <a:xfrm>
            <a:off x="6156176" y="4003180"/>
            <a:ext cx="1954381" cy="369332"/>
          </a:xfrm>
          <a:prstGeom prst="rect">
            <a:avLst/>
          </a:prstGeom>
          <a:solidFill>
            <a:srgbClr val="00B0F0"/>
          </a:solidFill>
          <a:ln>
            <a:solidFill>
              <a:schemeClr val="tx1"/>
            </a:solidFill>
          </a:ln>
        </p:spPr>
        <p:txBody>
          <a:bodyPr wrap="none" rtlCol="0">
            <a:spAutoFit/>
          </a:bodyPr>
          <a:lstStyle/>
          <a:p>
            <a:r>
              <a:rPr lang="en-US" dirty="0"/>
              <a:t>0</a:t>
            </a:r>
            <a:r>
              <a:rPr lang="en-US" dirty="0" smtClean="0"/>
              <a:t>01110000111</a:t>
            </a:r>
            <a:endParaRPr lang="en-US" dirty="0"/>
          </a:p>
        </p:txBody>
      </p:sp>
      <p:sp>
        <p:nvSpPr>
          <p:cNvPr id="9" name="Right Arrow 8"/>
          <p:cNvSpPr/>
          <p:nvPr/>
        </p:nvSpPr>
        <p:spPr>
          <a:xfrm>
            <a:off x="3283273" y="4116879"/>
            <a:ext cx="396044"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641221" y="4095513"/>
            <a:ext cx="396044"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559178" y="3398848"/>
            <a:ext cx="85643" cy="3209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478215" y="3612915"/>
            <a:ext cx="1301190" cy="369332"/>
          </a:xfrm>
          <a:prstGeom prst="rect">
            <a:avLst/>
          </a:prstGeom>
          <a:noFill/>
        </p:spPr>
        <p:txBody>
          <a:bodyPr wrap="none" rtlCol="0">
            <a:spAutoFit/>
          </a:bodyPr>
          <a:lstStyle/>
          <a:p>
            <a:r>
              <a:rPr lang="en-US" dirty="0" smtClean="0"/>
              <a:t>Plain Text</a:t>
            </a:r>
            <a:endParaRPr lang="en-US" dirty="0"/>
          </a:p>
        </p:txBody>
      </p:sp>
      <p:sp>
        <p:nvSpPr>
          <p:cNvPr id="14" name="TextBox 13"/>
          <p:cNvSpPr txBox="1"/>
          <p:nvPr/>
        </p:nvSpPr>
        <p:spPr>
          <a:xfrm>
            <a:off x="6588224" y="3667531"/>
            <a:ext cx="1501565" cy="369332"/>
          </a:xfrm>
          <a:prstGeom prst="rect">
            <a:avLst/>
          </a:prstGeom>
          <a:noFill/>
        </p:spPr>
        <p:txBody>
          <a:bodyPr wrap="none" rtlCol="0">
            <a:spAutoFit/>
          </a:bodyPr>
          <a:lstStyle/>
          <a:p>
            <a:r>
              <a:rPr lang="en-US" dirty="0" smtClean="0"/>
              <a:t>Cipher Text</a:t>
            </a:r>
            <a:endParaRPr lang="en-US" dirty="0"/>
          </a:p>
        </p:txBody>
      </p:sp>
      <p:sp>
        <p:nvSpPr>
          <p:cNvPr id="16" name="TextBox 15"/>
          <p:cNvSpPr txBox="1"/>
          <p:nvPr/>
        </p:nvSpPr>
        <p:spPr>
          <a:xfrm>
            <a:off x="5004048" y="2470830"/>
            <a:ext cx="2607573" cy="923330"/>
          </a:xfrm>
          <a:prstGeom prst="rect">
            <a:avLst/>
          </a:prstGeom>
          <a:noFill/>
        </p:spPr>
        <p:txBody>
          <a:bodyPr wrap="none" rtlCol="0">
            <a:spAutoFit/>
          </a:bodyPr>
          <a:lstStyle/>
          <a:p>
            <a:r>
              <a:rPr lang="en-US" dirty="0" smtClean="0"/>
              <a:t>Key </a:t>
            </a:r>
          </a:p>
          <a:p>
            <a:r>
              <a:rPr lang="en-US" dirty="0" smtClean="0"/>
              <a:t>(Pseudo-random bits</a:t>
            </a:r>
          </a:p>
          <a:p>
            <a:r>
              <a:rPr lang="en-US" dirty="0" smtClean="0"/>
              <a:t>   or Block Cypher)</a:t>
            </a:r>
            <a:endParaRPr lang="en-US" dirty="0"/>
          </a:p>
        </p:txBody>
      </p:sp>
    </p:spTree>
    <p:extLst>
      <p:ext uri="{BB962C8B-B14F-4D97-AF65-F5344CB8AC3E}">
        <p14:creationId xmlns:p14="http://schemas.microsoft.com/office/powerpoint/2010/main" val="3079447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18998</TotalTime>
  <Words>2963</Words>
  <Application>Microsoft Office PowerPoint</Application>
  <PresentationFormat>On-screen Show (4:3)</PresentationFormat>
  <Paragraphs>431</Paragraphs>
  <Slides>57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Arial Unicode MS</vt:lpstr>
      <vt:lpstr>Arial</vt:lpstr>
      <vt:lpstr>Calibri</vt:lpstr>
      <vt:lpstr>Consolas</vt:lpstr>
      <vt:lpstr>Corbel</vt:lpstr>
      <vt:lpstr>Tahoma</vt:lpstr>
      <vt:lpstr>Times New Roman</vt:lpstr>
      <vt:lpstr>Verdana</vt:lpstr>
      <vt:lpstr>Wingdings</vt:lpstr>
      <vt:lpstr>Wingdings 2</vt:lpstr>
      <vt:lpstr>Wingdings 3</vt:lpstr>
      <vt:lpstr>Module</vt:lpstr>
      <vt:lpstr>Security Layer in Communication Software</vt:lpstr>
      <vt:lpstr>Security Layer</vt:lpstr>
      <vt:lpstr>SSL/IPSec</vt:lpstr>
      <vt:lpstr>Security Achieved by the  Secure Sockets Layer (SSL)</vt:lpstr>
      <vt:lpstr>SSL</vt:lpstr>
      <vt:lpstr>TCP/IP Protocol Stack With SSL </vt:lpstr>
      <vt:lpstr>Cryptography</vt:lpstr>
      <vt:lpstr>symmetric cryptography</vt:lpstr>
      <vt:lpstr>Symmetric Encryption </vt:lpstr>
      <vt:lpstr>Symmetric Decryption </vt:lpstr>
      <vt:lpstr>Symmetric Cryptographic  Cipher</vt:lpstr>
      <vt:lpstr>Cipher block chaining</vt:lpstr>
      <vt:lpstr>Hash Functions</vt:lpstr>
      <vt:lpstr>Hash Functions</vt:lpstr>
      <vt:lpstr>Hash Functions</vt:lpstr>
      <vt:lpstr>Cryptographic Hash Functions</vt:lpstr>
      <vt:lpstr>Cryptographic Hash Functions</vt:lpstr>
      <vt:lpstr>Message Authentication Code</vt:lpstr>
      <vt:lpstr>Message Authentication Code</vt:lpstr>
      <vt:lpstr>Message Authentication Code</vt:lpstr>
      <vt:lpstr>Message Authentication Code</vt:lpstr>
      <vt:lpstr>Message Authentication Code</vt:lpstr>
      <vt:lpstr>Symmetric and Asymmetric usage</vt:lpstr>
      <vt:lpstr>Symmetric and Asymmetric performance</vt:lpstr>
      <vt:lpstr>Asymetric Cryptography</vt:lpstr>
      <vt:lpstr>Mathematical Foundation of Asymmetric cryptography - RSA</vt:lpstr>
      <vt:lpstr>Mathematical Foundation of Asymmetric cryptography - RSA</vt:lpstr>
      <vt:lpstr>Mathematical Foundation of Asymmetric cryptography - RSA</vt:lpstr>
      <vt:lpstr>SSL</vt:lpstr>
      <vt:lpstr>Encryption Algorithms</vt:lpstr>
      <vt:lpstr>Encryption Algorithms (cont.)</vt:lpstr>
      <vt:lpstr>Shared Key exchange RSA</vt:lpstr>
      <vt:lpstr>Shared key exchange Diffie-Hellman (DH)</vt:lpstr>
      <vt:lpstr>Mathematical Foundation of Asymmetric cryptography- DH</vt:lpstr>
      <vt:lpstr>Mathematical Foundation of Asymmetric cryptography- DH</vt:lpstr>
      <vt:lpstr>How SSL Achieves Integrity Protection</vt:lpstr>
      <vt:lpstr>Public Keys and Authentication</vt:lpstr>
      <vt:lpstr>Digital Signatures</vt:lpstr>
      <vt:lpstr>Public Keys and  Authentication (cont.)</vt:lpstr>
      <vt:lpstr>Public Key Certificate</vt:lpstr>
      <vt:lpstr>Certificates</vt:lpstr>
      <vt:lpstr>Authentication with a  Public Key Certificate</vt:lpstr>
      <vt:lpstr>Certificate Chains</vt:lpstr>
      <vt:lpstr>How SSL Achieves Authentication</vt:lpstr>
      <vt:lpstr>How SSL Works - Summary</vt:lpstr>
      <vt:lpstr>How SSL Works - Summary the Handshake</vt:lpstr>
      <vt:lpstr>How SSL Works -  Summary Negotiate the Cipher Suite</vt:lpstr>
      <vt:lpstr>The IPSec Security Model</vt:lpstr>
      <vt:lpstr>IPSec Architecture</vt:lpstr>
      <vt:lpstr>IPsec Architecture</vt:lpstr>
      <vt:lpstr>Various Packets</vt:lpstr>
      <vt:lpstr>Authentication Header (AH)</vt:lpstr>
      <vt:lpstr>AH Packet Details</vt:lpstr>
      <vt:lpstr>Encapsulating Security Payload (ESP)</vt:lpstr>
      <vt:lpstr>ESP Details</vt:lpstr>
      <vt:lpstr>ESP Packet Details</vt:lpstr>
      <vt:lpstr>Internet Key Exchange (IKE)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RVenkataramana</dc:creator>
  <cp:lastModifiedBy>Mousavi, Madjid</cp:lastModifiedBy>
  <cp:revision>315</cp:revision>
  <cp:lastPrinted>1601-01-01T00:00:00Z</cp:lastPrinted>
  <dcterms:created xsi:type="dcterms:W3CDTF">2009-07-12T12:49:00Z</dcterms:created>
  <dcterms:modified xsi:type="dcterms:W3CDTF">2015-10-22T19:01:34Z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