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00" r:id="rId1"/>
  </p:sldMasterIdLst>
  <p:notesMasterIdLst>
    <p:notesMasterId r:id="rId38"/>
  </p:notesMasterIdLst>
  <p:sldIdLst>
    <p:sldId id="316" r:id="rId2"/>
    <p:sldId id="286" r:id="rId3"/>
    <p:sldId id="288" r:id="rId4"/>
    <p:sldId id="289" r:id="rId5"/>
    <p:sldId id="290" r:id="rId6"/>
    <p:sldId id="291" r:id="rId7"/>
    <p:sldId id="292" r:id="rId8"/>
    <p:sldId id="293" r:id="rId9"/>
    <p:sldId id="317" r:id="rId10"/>
    <p:sldId id="318" r:id="rId11"/>
    <p:sldId id="294" r:id="rId12"/>
    <p:sldId id="324" r:id="rId13"/>
    <p:sldId id="295" r:id="rId14"/>
    <p:sldId id="322" r:id="rId15"/>
    <p:sldId id="320" r:id="rId16"/>
    <p:sldId id="321" r:id="rId17"/>
    <p:sldId id="323" r:id="rId18"/>
    <p:sldId id="298" r:id="rId19"/>
    <p:sldId id="297" r:id="rId20"/>
    <p:sldId id="299" r:id="rId21"/>
    <p:sldId id="300" r:id="rId22"/>
    <p:sldId id="301" r:id="rId23"/>
    <p:sldId id="302" r:id="rId24"/>
    <p:sldId id="303" r:id="rId25"/>
    <p:sldId id="262" r:id="rId26"/>
    <p:sldId id="304" r:id="rId27"/>
    <p:sldId id="307" r:id="rId28"/>
    <p:sldId id="308" r:id="rId29"/>
    <p:sldId id="306" r:id="rId30"/>
    <p:sldId id="310" r:id="rId31"/>
    <p:sldId id="311" r:id="rId32"/>
    <p:sldId id="312" r:id="rId33"/>
    <p:sldId id="313" r:id="rId34"/>
    <p:sldId id="315" r:id="rId35"/>
    <p:sldId id="309" r:id="rId36"/>
    <p:sldId id="31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AE820-0323-47D2-B5AF-4089038FAA71}" type="datetimeFigureOut">
              <a:rPr lang="en-US" smtClean="0"/>
              <a:pPr/>
              <a:t>2/28/2018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3ECD2-4592-4518-8717-B5EF81C0537B}" type="slidenum">
              <a:rPr lang="en-US" smtClean="0"/>
              <a:pPr/>
              <a:t>‹#›</a:t>
            </a:fld>
            <a:endParaRPr lang="en-US"/>
          </a:p>
        </p:txBody>
      </p:sp>
    </p:spTree>
    <p:extLst>
      <p:ext uri="{BB962C8B-B14F-4D97-AF65-F5344CB8AC3E}">
        <p14:creationId xmlns:p14="http://schemas.microsoft.com/office/powerpoint/2010/main" val="1677821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7</a:t>
            </a:fld>
            <a:endParaRPr lang="en-US"/>
          </a:p>
        </p:txBody>
      </p:sp>
    </p:spTree>
    <p:extLst>
      <p:ext uri="{BB962C8B-B14F-4D97-AF65-F5344CB8AC3E}">
        <p14:creationId xmlns:p14="http://schemas.microsoft.com/office/powerpoint/2010/main" val="3301336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18</a:t>
            </a:fld>
            <a:endParaRPr lang="en-US"/>
          </a:p>
        </p:txBody>
      </p:sp>
    </p:spTree>
    <p:extLst>
      <p:ext uri="{BB962C8B-B14F-4D97-AF65-F5344CB8AC3E}">
        <p14:creationId xmlns:p14="http://schemas.microsoft.com/office/powerpoint/2010/main" val="1879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19</a:t>
            </a:fld>
            <a:endParaRPr lang="en-US"/>
          </a:p>
        </p:txBody>
      </p:sp>
    </p:spTree>
    <p:extLst>
      <p:ext uri="{BB962C8B-B14F-4D97-AF65-F5344CB8AC3E}">
        <p14:creationId xmlns:p14="http://schemas.microsoft.com/office/powerpoint/2010/main" val="170940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20</a:t>
            </a:fld>
            <a:endParaRPr lang="en-US"/>
          </a:p>
        </p:txBody>
      </p:sp>
    </p:spTree>
    <p:extLst>
      <p:ext uri="{BB962C8B-B14F-4D97-AF65-F5344CB8AC3E}">
        <p14:creationId xmlns:p14="http://schemas.microsoft.com/office/powerpoint/2010/main" val="2892420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21</a:t>
            </a:fld>
            <a:endParaRPr lang="en-US"/>
          </a:p>
        </p:txBody>
      </p:sp>
    </p:spTree>
    <p:extLst>
      <p:ext uri="{BB962C8B-B14F-4D97-AF65-F5344CB8AC3E}">
        <p14:creationId xmlns:p14="http://schemas.microsoft.com/office/powerpoint/2010/main" val="2612556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22</a:t>
            </a:fld>
            <a:endParaRPr lang="en-US"/>
          </a:p>
        </p:txBody>
      </p:sp>
    </p:spTree>
    <p:extLst>
      <p:ext uri="{BB962C8B-B14F-4D97-AF65-F5344CB8AC3E}">
        <p14:creationId xmlns:p14="http://schemas.microsoft.com/office/powerpoint/2010/main" val="4153487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23</a:t>
            </a:fld>
            <a:endParaRPr lang="en-US"/>
          </a:p>
        </p:txBody>
      </p:sp>
    </p:spTree>
    <p:extLst>
      <p:ext uri="{BB962C8B-B14F-4D97-AF65-F5344CB8AC3E}">
        <p14:creationId xmlns:p14="http://schemas.microsoft.com/office/powerpoint/2010/main" val="1978309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24</a:t>
            </a:fld>
            <a:endParaRPr lang="en-US"/>
          </a:p>
        </p:txBody>
      </p:sp>
    </p:spTree>
    <p:extLst>
      <p:ext uri="{BB962C8B-B14F-4D97-AF65-F5344CB8AC3E}">
        <p14:creationId xmlns:p14="http://schemas.microsoft.com/office/powerpoint/2010/main" val="281001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8</a:t>
            </a:fld>
            <a:endParaRPr lang="en-US"/>
          </a:p>
        </p:txBody>
      </p:sp>
    </p:spTree>
    <p:extLst>
      <p:ext uri="{BB962C8B-B14F-4D97-AF65-F5344CB8AC3E}">
        <p14:creationId xmlns:p14="http://schemas.microsoft.com/office/powerpoint/2010/main" val="389535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9</a:t>
            </a:fld>
            <a:endParaRPr lang="en-US"/>
          </a:p>
        </p:txBody>
      </p:sp>
    </p:spTree>
    <p:extLst>
      <p:ext uri="{BB962C8B-B14F-4D97-AF65-F5344CB8AC3E}">
        <p14:creationId xmlns:p14="http://schemas.microsoft.com/office/powerpoint/2010/main" val="4062379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10</a:t>
            </a:fld>
            <a:endParaRPr lang="en-US"/>
          </a:p>
        </p:txBody>
      </p:sp>
    </p:spTree>
    <p:extLst>
      <p:ext uri="{BB962C8B-B14F-4D97-AF65-F5344CB8AC3E}">
        <p14:creationId xmlns:p14="http://schemas.microsoft.com/office/powerpoint/2010/main" val="182381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11</a:t>
            </a:fld>
            <a:endParaRPr lang="en-US"/>
          </a:p>
        </p:txBody>
      </p:sp>
    </p:spTree>
    <p:extLst>
      <p:ext uri="{BB962C8B-B14F-4D97-AF65-F5344CB8AC3E}">
        <p14:creationId xmlns:p14="http://schemas.microsoft.com/office/powerpoint/2010/main" val="422254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13</a:t>
            </a:fld>
            <a:endParaRPr lang="en-US"/>
          </a:p>
        </p:txBody>
      </p:sp>
    </p:spTree>
    <p:extLst>
      <p:ext uri="{BB962C8B-B14F-4D97-AF65-F5344CB8AC3E}">
        <p14:creationId xmlns:p14="http://schemas.microsoft.com/office/powerpoint/2010/main" val="265804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15</a:t>
            </a:fld>
            <a:endParaRPr lang="en-US"/>
          </a:p>
        </p:txBody>
      </p:sp>
    </p:spTree>
    <p:extLst>
      <p:ext uri="{BB962C8B-B14F-4D97-AF65-F5344CB8AC3E}">
        <p14:creationId xmlns:p14="http://schemas.microsoft.com/office/powerpoint/2010/main" val="3701499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16</a:t>
            </a:fld>
            <a:endParaRPr lang="en-US"/>
          </a:p>
        </p:txBody>
      </p:sp>
    </p:spTree>
    <p:extLst>
      <p:ext uri="{BB962C8B-B14F-4D97-AF65-F5344CB8AC3E}">
        <p14:creationId xmlns:p14="http://schemas.microsoft.com/office/powerpoint/2010/main" val="259896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17</a:t>
            </a:fld>
            <a:endParaRPr lang="en-US"/>
          </a:p>
        </p:txBody>
      </p:sp>
    </p:spTree>
    <p:extLst>
      <p:ext uri="{BB962C8B-B14F-4D97-AF65-F5344CB8AC3E}">
        <p14:creationId xmlns:p14="http://schemas.microsoft.com/office/powerpoint/2010/main" val="236980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D5B1369F-76C0-4249-8AF2-87A001C2C2F2}"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AECC24-94FE-42C4-9B3F-7A0BC5F8D6AE}"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D3BE75-6145-4175-B06B-239775D61A2B}" type="datetime1">
              <a:rPr lang="en-US" altLang="zh-CN" smtClean="0"/>
              <a:t>2/28/2018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898953-246C-4884-9C4C-5958F302D905}"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AD11C0-E6F1-40B5-804C-F6A9851433E0}"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A360762-D866-48A9-9F40-3466AF31E57C}" type="datetime1">
              <a:rPr lang="en-US" altLang="zh-CN"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0B8721C-BDD5-489C-BB69-CBDA540D0EC4}" type="datetime1">
              <a:rPr lang="en-US" altLang="zh-CN"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BD7C052-1FE6-4B30-A8C3-D9A808E261BB}" type="datetime1">
              <a:rPr lang="en-US" altLang="zh-CN"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3A4EE-4B2A-40A9-9977-E67AB42788E0}" type="datetime1">
              <a:rPr lang="en-US" altLang="zh-CN"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8C9619C-6EEB-4BF2-8A9A-E9F43B9CAF87}" type="datetime1">
              <a:rPr lang="en-US" altLang="zh-CN"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DE8EF5A-8AF0-4C15-BEB9-58C2D9118A88}" type="datetime1">
              <a:rPr lang="en-US" altLang="zh-CN" smtClean="0"/>
              <a:t>2/28/2018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0096E73-A8BF-431D-BD59-3B4DCFB0007B}" type="datetime1">
              <a:rPr lang="en-US" altLang="zh-CN" smtClean="0"/>
              <a:t>2/28/2018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unix_sockets/socket_client_example.htm" TargetMode="External"/><Relationship Id="rId2" Type="http://schemas.openxmlformats.org/officeDocument/2006/relationships/hyperlink" Target="https://www.tutorialspoint.com/unix_sockets/socket_server_example.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Communication Software </a:t>
            </a:r>
          </a:p>
        </p:txBody>
      </p:sp>
      <p:sp>
        <p:nvSpPr>
          <p:cNvPr id="5" name="Subtitle 4"/>
          <p:cNvSpPr>
            <a:spLocks noGrp="1"/>
          </p:cNvSpPr>
          <p:nvPr>
            <p:ph type="subTitle" idx="1"/>
          </p:nvPr>
        </p:nvSpPr>
        <p:spPr/>
        <p:txBody>
          <a:bodyPr/>
          <a:lstStyle/>
          <a:p>
            <a:r>
              <a:rPr lang="en-US" dirty="0"/>
              <a:t>Week  Two</a:t>
            </a:r>
          </a:p>
        </p:txBody>
      </p:sp>
      <p:sp>
        <p:nvSpPr>
          <p:cNvPr id="2" name="灯片编号占位符 1">
            <a:extLst>
              <a:ext uri="{FF2B5EF4-FFF2-40B4-BE49-F238E27FC236}">
                <a16:creationId xmlns:a16="http://schemas.microsoft.com/office/drawing/2014/main" id="{811E983C-5CB6-4BDC-9B38-72E7C077AD26}"/>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Streams Architecture</a:t>
            </a:r>
          </a:p>
        </p:txBody>
      </p:sp>
      <p:pic>
        <p:nvPicPr>
          <p:cNvPr id="60419" name="Picture 3"/>
          <p:cNvPicPr>
            <a:picLocks noChangeAspect="1" noChangeArrowheads="1"/>
          </p:cNvPicPr>
          <p:nvPr/>
        </p:nvPicPr>
        <p:blipFill>
          <a:blip r:embed="rId3" cstate="print"/>
          <a:srcRect/>
          <a:stretch>
            <a:fillRect/>
          </a:stretch>
        </p:blipFill>
        <p:spPr bwMode="auto">
          <a:xfrm>
            <a:off x="914400" y="1676400"/>
            <a:ext cx="7543800" cy="4943263"/>
          </a:xfrm>
          <a:prstGeom prst="rect">
            <a:avLst/>
          </a:prstGeom>
          <a:noFill/>
          <a:ln w="9525">
            <a:noFill/>
            <a:miter lim="800000"/>
            <a:headEnd/>
            <a:tailEnd/>
          </a:ln>
        </p:spPr>
      </p:pic>
      <p:sp>
        <p:nvSpPr>
          <p:cNvPr id="3" name="灯片编号占位符 2">
            <a:extLst>
              <a:ext uri="{FF2B5EF4-FFF2-40B4-BE49-F238E27FC236}">
                <a16:creationId xmlns:a16="http://schemas.microsoft.com/office/drawing/2014/main" id="{69CB3130-4452-4646-BC9A-3CE10C112BB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5000"/>
              </a:lnSpc>
            </a:pPr>
            <a:r>
              <a:rPr lang="en-US" sz="4800" dirty="0"/>
              <a:t>Streams Socket Types</a:t>
            </a:r>
          </a:p>
        </p:txBody>
      </p:sp>
      <p:sp>
        <p:nvSpPr>
          <p:cNvPr id="4" name="Text Box 4"/>
          <p:cNvSpPr txBox="1">
            <a:spLocks noGrp="1" noChangeArrowheads="1"/>
          </p:cNvSpPr>
          <p:nvPr>
            <p:ph idx="1"/>
          </p:nvPr>
        </p:nvSpPr>
        <p:spPr bwMode="auto">
          <a:xfrm>
            <a:off x="381000" y="1676400"/>
            <a:ext cx="8458200" cy="276999"/>
          </a:xfrm>
          <a:prstGeom prst="rect">
            <a:avLst/>
          </a:prstGeom>
          <a:noFill/>
          <a:ln w="9525">
            <a:noFill/>
            <a:miter lim="800000"/>
            <a:headEnd/>
            <a:tailEnd/>
          </a:ln>
        </p:spPr>
        <p:txBody>
          <a:bodyPr lIns="0" tIns="0" rIns="0" bIns="0">
            <a:spAutoFit/>
          </a:bodyPr>
          <a:lstStyle/>
          <a:p>
            <a:r>
              <a:rPr lang="en-US" sz="1800" dirty="0">
                <a:latin typeface="'Courier New'" pitchFamily="34"/>
              </a:rPr>
              <a:t>  	TCP						UDP</a:t>
            </a:r>
          </a:p>
        </p:txBody>
      </p:sp>
      <p:pic>
        <p:nvPicPr>
          <p:cNvPr id="5" name="Picture 4" descr="TCP.png"/>
          <p:cNvPicPr>
            <a:picLocks noChangeAspect="1"/>
          </p:cNvPicPr>
          <p:nvPr/>
        </p:nvPicPr>
        <p:blipFill>
          <a:blip r:embed="rId3" cstate="print"/>
          <a:srcRect/>
          <a:stretch>
            <a:fillRect/>
          </a:stretch>
        </p:blipFill>
        <p:spPr bwMode="auto">
          <a:xfrm>
            <a:off x="304800" y="2133600"/>
            <a:ext cx="3676650" cy="4076700"/>
          </a:xfrm>
          <a:prstGeom prst="rect">
            <a:avLst/>
          </a:prstGeom>
          <a:noFill/>
          <a:ln w="9525">
            <a:noFill/>
            <a:miter lim="800000"/>
            <a:headEnd/>
            <a:tailEnd/>
          </a:ln>
        </p:spPr>
      </p:pic>
      <p:pic>
        <p:nvPicPr>
          <p:cNvPr id="6" name="Picture 5" descr="UDP.png"/>
          <p:cNvPicPr>
            <a:picLocks noChangeAspect="1"/>
          </p:cNvPicPr>
          <p:nvPr/>
        </p:nvPicPr>
        <p:blipFill>
          <a:blip r:embed="rId4" cstate="print"/>
          <a:srcRect/>
          <a:stretch>
            <a:fillRect/>
          </a:stretch>
        </p:blipFill>
        <p:spPr bwMode="auto">
          <a:xfrm>
            <a:off x="5334000" y="2057400"/>
            <a:ext cx="3305175" cy="4381500"/>
          </a:xfrm>
          <a:prstGeom prst="rect">
            <a:avLst/>
          </a:prstGeom>
          <a:noFill/>
          <a:ln w="9525">
            <a:noFill/>
            <a:miter lim="800000"/>
            <a:headEnd/>
            <a:tailEnd/>
          </a:ln>
        </p:spPr>
      </p:pic>
      <p:sp>
        <p:nvSpPr>
          <p:cNvPr id="3" name="灯片编号占位符 2">
            <a:extLst>
              <a:ext uri="{FF2B5EF4-FFF2-40B4-BE49-F238E27FC236}">
                <a16:creationId xmlns:a16="http://schemas.microsoft.com/office/drawing/2014/main" id="{5D526675-5C48-44C9-AA57-DF197D5640B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928FF-A9B6-4694-85F3-DC3D7934617D}"/>
              </a:ext>
            </a:extLst>
          </p:cNvPr>
          <p:cNvSpPr>
            <a:spLocks noGrp="1"/>
          </p:cNvSpPr>
          <p:nvPr>
            <p:ph idx="1"/>
          </p:nvPr>
        </p:nvSpPr>
        <p:spPr/>
        <p:txBody>
          <a:bodyPr/>
          <a:lstStyle/>
          <a:p>
            <a:r>
              <a:rPr lang="en-US" dirty="0">
                <a:hlinkClick r:id="rId2"/>
              </a:rPr>
              <a:t>https://www.tutorialspoint.com/unix_sockets/socket_server_example.htm</a:t>
            </a:r>
            <a:endParaRPr lang="en-US" dirty="0"/>
          </a:p>
          <a:p>
            <a:endParaRPr lang="en-US" dirty="0"/>
          </a:p>
          <a:p>
            <a:r>
              <a:rPr lang="en-US">
                <a:hlinkClick r:id="rId3"/>
              </a:rPr>
              <a:t>https://www.tutorialspoint.com/unix_sockets/socket_client_example.htm</a:t>
            </a:r>
            <a:endParaRPr lang="en-US"/>
          </a:p>
          <a:p>
            <a:endParaRPr lang="en-US"/>
          </a:p>
        </p:txBody>
      </p:sp>
      <p:sp>
        <p:nvSpPr>
          <p:cNvPr id="2" name="灯片编号占位符 1">
            <a:extLst>
              <a:ext uri="{FF2B5EF4-FFF2-40B4-BE49-F238E27FC236}">
                <a16:creationId xmlns:a16="http://schemas.microsoft.com/office/drawing/2014/main" id="{DD688E1D-C09C-4B7D-B6CD-50933F69815B}"/>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56728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TCP</a:t>
            </a:r>
          </a:p>
        </p:txBody>
      </p:sp>
      <p:sp>
        <p:nvSpPr>
          <p:cNvPr id="3" name="Content Placeholder 2"/>
          <p:cNvSpPr>
            <a:spLocks noGrp="1"/>
          </p:cNvSpPr>
          <p:nvPr>
            <p:ph idx="1"/>
          </p:nvPr>
        </p:nvSpPr>
        <p:spPr>
          <a:xfrm>
            <a:off x="381000" y="1676400"/>
            <a:ext cx="8458200" cy="4625609"/>
          </a:xfrm>
        </p:spPr>
        <p:txBody>
          <a:bodyPr>
            <a:normAutofit/>
          </a:bodyPr>
          <a:lstStyle/>
          <a:p>
            <a:pPr lvl="1">
              <a:buNone/>
              <a:defRPr/>
            </a:pPr>
            <a:endParaRPr lang="en-US" sz="2200" dirty="0"/>
          </a:p>
          <a:p>
            <a:pPr marL="438912" lvl="1" indent="-320040">
              <a:lnSpc>
                <a:spcPct val="85000"/>
              </a:lnSpc>
              <a:spcBef>
                <a:spcPts val="0"/>
              </a:spcBef>
              <a:buClr>
                <a:schemeClr val="accent1"/>
              </a:buClr>
              <a:buSzPct val="80000"/>
              <a:buFont typeface="Wingdings 2"/>
              <a:buChar char=""/>
            </a:pPr>
            <a:r>
              <a:rPr lang="en-US" b="1" dirty="0"/>
              <a:t>Communicating with TCP</a:t>
            </a:r>
          </a:p>
          <a:p>
            <a:pPr lvl="1">
              <a:defRPr/>
            </a:pPr>
            <a:r>
              <a:rPr lang="en-US" sz="2000" dirty="0"/>
              <a:t>The client and server can not know how many bytes are sent in each write.</a:t>
            </a:r>
          </a:p>
          <a:p>
            <a:pPr lvl="1">
              <a:defRPr/>
            </a:pPr>
            <a:r>
              <a:rPr lang="en-US" sz="2000" dirty="0"/>
              <a:t>Delivered chunks are not always the same size as in the original write.</a:t>
            </a:r>
          </a:p>
          <a:p>
            <a:pPr lvl="1">
              <a:defRPr/>
            </a:pPr>
            <a:r>
              <a:rPr lang="en-US" sz="2000" dirty="0"/>
              <a:t>Reads must be handled in a loop to cope with stream sockets.</a:t>
            </a:r>
          </a:p>
          <a:p>
            <a:pPr lvl="1">
              <a:defRPr/>
            </a:pPr>
            <a:endParaRPr lang="en-US" sz="2000" dirty="0"/>
          </a:p>
          <a:p>
            <a:pPr marL="438912" lvl="1" indent="-320040">
              <a:lnSpc>
                <a:spcPct val="85000"/>
              </a:lnSpc>
              <a:spcBef>
                <a:spcPts val="0"/>
              </a:spcBef>
              <a:buClr>
                <a:schemeClr val="accent1"/>
              </a:buClr>
              <a:buSzPct val="80000"/>
              <a:buFont typeface="Wingdings 2"/>
              <a:buChar char=""/>
            </a:pPr>
            <a:endParaRPr lang="en-US" sz="3200" dirty="0">
              <a:solidFill>
                <a:srgbClr val="000000"/>
              </a:solidFill>
              <a:latin typeface="Arial" pitchFamily="34" charset="0"/>
              <a:cs typeface="Arial" pitchFamily="34" charset="0"/>
            </a:endParaRPr>
          </a:p>
        </p:txBody>
      </p:sp>
      <p:sp>
        <p:nvSpPr>
          <p:cNvPr id="4" name="灯片编号占位符 3">
            <a:extLst>
              <a:ext uri="{FF2B5EF4-FFF2-40B4-BE49-F238E27FC236}">
                <a16:creationId xmlns:a16="http://schemas.microsoft.com/office/drawing/2014/main" id="{6F90D3AC-9A97-439A-95D8-A95AE3500072}"/>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033" y="533400"/>
            <a:ext cx="6739774" cy="615553"/>
          </a:xfrm>
          <a:prstGeom prst="rect">
            <a:avLst/>
          </a:prstGeom>
        </p:spPr>
        <p:txBody>
          <a:bodyPr vert="horz" wrap="square" lIns="0" tIns="0" rIns="0" bIns="0" rtlCol="0">
            <a:spAutoFit/>
          </a:bodyPr>
          <a:lstStyle/>
          <a:p>
            <a:pPr marL="1474597"/>
            <a:r>
              <a:rPr sz="4000" b="1" dirty="0">
                <a:solidFill>
                  <a:srgbClr val="FFC000"/>
                </a:solidFill>
                <a:latin typeface="Times New Roman"/>
                <a:cs typeface="Times New Roman"/>
              </a:rPr>
              <a:t>TCP</a:t>
            </a:r>
            <a:r>
              <a:rPr sz="4000" b="1" spc="-13" dirty="0">
                <a:solidFill>
                  <a:srgbClr val="FFC000"/>
                </a:solidFill>
                <a:latin typeface="Times New Roman"/>
                <a:cs typeface="Times New Roman"/>
              </a:rPr>
              <a:t> </a:t>
            </a:r>
            <a:r>
              <a:rPr sz="4000" b="1" dirty="0">
                <a:solidFill>
                  <a:srgbClr val="FFC000"/>
                </a:solidFill>
                <a:latin typeface="Times New Roman"/>
                <a:cs typeface="Times New Roman"/>
              </a:rPr>
              <a:t>Retransmission</a:t>
            </a:r>
            <a:endParaRPr sz="4000" dirty="0">
              <a:solidFill>
                <a:srgbClr val="FFC000"/>
              </a:solidFill>
              <a:latin typeface="Times New Roman"/>
              <a:cs typeface="Times New Roman"/>
            </a:endParaRPr>
          </a:p>
        </p:txBody>
      </p:sp>
      <p:sp>
        <p:nvSpPr>
          <p:cNvPr id="3" name="object 3"/>
          <p:cNvSpPr txBox="1"/>
          <p:nvPr/>
        </p:nvSpPr>
        <p:spPr>
          <a:xfrm>
            <a:off x="3673764" y="1374290"/>
            <a:ext cx="1608282" cy="1054135"/>
          </a:xfrm>
          <a:prstGeom prst="rect">
            <a:avLst/>
          </a:prstGeom>
        </p:spPr>
        <p:txBody>
          <a:bodyPr vert="horz" wrap="square" lIns="0" tIns="0" rIns="0" bIns="0" rtlCol="0">
            <a:spAutoFit/>
          </a:bodyPr>
          <a:lstStyle/>
          <a:p>
            <a:pPr marL="11396" marR="5698" indent="431895" defTabSz="820487"/>
            <a:r>
              <a:rPr sz="2200" spc="-4" dirty="0">
                <a:solidFill>
                  <a:prstClr val="black"/>
                </a:solidFill>
                <a:latin typeface="Times New Roman"/>
                <a:cs typeface="Times New Roman"/>
              </a:rPr>
              <a:t>Seq=3 30</a:t>
            </a:r>
            <a:r>
              <a:rPr sz="2200" dirty="0">
                <a:solidFill>
                  <a:prstClr val="black"/>
                </a:solidFill>
                <a:latin typeface="Times New Roman"/>
                <a:cs typeface="Times New Roman"/>
              </a:rPr>
              <a:t>0</a:t>
            </a:r>
            <a:r>
              <a:rPr sz="2200" spc="-4" dirty="0">
                <a:solidFill>
                  <a:prstClr val="black"/>
                </a:solidFill>
                <a:latin typeface="Times New Roman"/>
                <a:cs typeface="Times New Roman"/>
              </a:rPr>
              <a:t> byte</a:t>
            </a:r>
            <a:r>
              <a:rPr sz="2200" dirty="0">
                <a:solidFill>
                  <a:prstClr val="black"/>
                </a:solidFill>
                <a:latin typeface="Times New Roman"/>
                <a:cs typeface="Times New Roman"/>
              </a:rPr>
              <a:t>s</a:t>
            </a:r>
            <a:r>
              <a:rPr sz="2200" spc="-4" dirty="0">
                <a:solidFill>
                  <a:prstClr val="black"/>
                </a:solidFill>
                <a:latin typeface="Times New Roman"/>
                <a:cs typeface="Times New Roman"/>
              </a:rPr>
              <a:t> sent</a:t>
            </a:r>
            <a:endParaRPr sz="2200">
              <a:solidFill>
                <a:prstClr val="black"/>
              </a:solidFill>
              <a:latin typeface="Times New Roman"/>
              <a:cs typeface="Times New Roman"/>
            </a:endParaRPr>
          </a:p>
          <a:p>
            <a:pPr marL="325916" defTabSz="820487">
              <a:spcBef>
                <a:spcPts val="256"/>
              </a:spcBef>
            </a:pPr>
            <a:r>
              <a:rPr sz="2200" dirty="0">
                <a:solidFill>
                  <a:prstClr val="black"/>
                </a:solidFill>
                <a:latin typeface="Times New Roman"/>
                <a:cs typeface="Times New Roman"/>
              </a:rPr>
              <a:t>Ack 303</a:t>
            </a:r>
            <a:endParaRPr sz="2200">
              <a:solidFill>
                <a:prstClr val="black"/>
              </a:solidFill>
              <a:latin typeface="Times New Roman"/>
              <a:cs typeface="Times New Roman"/>
            </a:endParaRPr>
          </a:p>
        </p:txBody>
      </p:sp>
      <p:sp>
        <p:nvSpPr>
          <p:cNvPr id="4" name="object 4"/>
          <p:cNvSpPr txBox="1"/>
          <p:nvPr/>
        </p:nvSpPr>
        <p:spPr>
          <a:xfrm>
            <a:off x="3973021" y="2407023"/>
            <a:ext cx="1009650" cy="338554"/>
          </a:xfrm>
          <a:prstGeom prst="rect">
            <a:avLst/>
          </a:prstGeom>
        </p:spPr>
        <p:txBody>
          <a:bodyPr vert="horz" wrap="square" lIns="0" tIns="0" rIns="0" bIns="0" rtlCol="0">
            <a:spAutoFit/>
          </a:bodyPr>
          <a:lstStyle/>
          <a:p>
            <a:pPr marL="11396" defTabSz="820487"/>
            <a:r>
              <a:rPr sz="2200" spc="-4" dirty="0">
                <a:solidFill>
                  <a:prstClr val="black"/>
                </a:solidFill>
                <a:latin typeface="Times New Roman"/>
                <a:cs typeface="Times New Roman"/>
              </a:rPr>
              <a:t>Seq=303</a:t>
            </a:r>
            <a:endParaRPr sz="2200">
              <a:solidFill>
                <a:prstClr val="black"/>
              </a:solidFill>
              <a:latin typeface="Times New Roman"/>
              <a:cs typeface="Times New Roman"/>
            </a:endParaRPr>
          </a:p>
        </p:txBody>
      </p:sp>
      <p:sp>
        <p:nvSpPr>
          <p:cNvPr id="5" name="object 5"/>
          <p:cNvSpPr txBox="1"/>
          <p:nvPr/>
        </p:nvSpPr>
        <p:spPr>
          <a:xfrm>
            <a:off x="3673764" y="2729753"/>
            <a:ext cx="1608282" cy="338554"/>
          </a:xfrm>
          <a:prstGeom prst="rect">
            <a:avLst/>
          </a:prstGeom>
        </p:spPr>
        <p:txBody>
          <a:bodyPr vert="horz" wrap="square" lIns="0" tIns="0" rIns="0" bIns="0" rtlCol="0">
            <a:spAutoFit/>
          </a:bodyPr>
          <a:lstStyle/>
          <a:p>
            <a:pPr marL="11396" defTabSz="820487"/>
            <a:r>
              <a:rPr sz="2200" spc="-4" dirty="0">
                <a:solidFill>
                  <a:prstClr val="black"/>
                </a:solidFill>
                <a:latin typeface="Times New Roman"/>
                <a:cs typeface="Times New Roman"/>
              </a:rPr>
              <a:t>30</a:t>
            </a:r>
            <a:r>
              <a:rPr sz="2200" dirty="0">
                <a:solidFill>
                  <a:prstClr val="black"/>
                </a:solidFill>
                <a:latin typeface="Times New Roman"/>
                <a:cs typeface="Times New Roman"/>
              </a:rPr>
              <a:t>0</a:t>
            </a:r>
            <a:r>
              <a:rPr sz="2200" spc="-4" dirty="0">
                <a:solidFill>
                  <a:prstClr val="black"/>
                </a:solidFill>
                <a:latin typeface="Times New Roman"/>
                <a:cs typeface="Times New Roman"/>
              </a:rPr>
              <a:t> byte</a:t>
            </a:r>
            <a:r>
              <a:rPr sz="2200" dirty="0">
                <a:solidFill>
                  <a:prstClr val="black"/>
                </a:solidFill>
                <a:latin typeface="Times New Roman"/>
                <a:cs typeface="Times New Roman"/>
              </a:rPr>
              <a:t>s</a:t>
            </a:r>
            <a:r>
              <a:rPr sz="2200" spc="-4" dirty="0">
                <a:solidFill>
                  <a:prstClr val="black"/>
                </a:solidFill>
                <a:latin typeface="Times New Roman"/>
                <a:cs typeface="Times New Roman"/>
              </a:rPr>
              <a:t> sent</a:t>
            </a:r>
            <a:endParaRPr sz="2200">
              <a:solidFill>
                <a:prstClr val="black"/>
              </a:solidFill>
              <a:latin typeface="Times New Roman"/>
              <a:cs typeface="Times New Roman"/>
            </a:endParaRPr>
          </a:p>
        </p:txBody>
      </p:sp>
      <p:sp>
        <p:nvSpPr>
          <p:cNvPr id="6" name="object 6"/>
          <p:cNvSpPr txBox="1"/>
          <p:nvPr/>
        </p:nvSpPr>
        <p:spPr>
          <a:xfrm>
            <a:off x="3673764" y="3049793"/>
            <a:ext cx="1608282" cy="1421928"/>
          </a:xfrm>
          <a:prstGeom prst="rect">
            <a:avLst/>
          </a:prstGeom>
        </p:spPr>
        <p:txBody>
          <a:bodyPr vert="horz" wrap="square" lIns="0" tIns="0" rIns="0" bIns="0" rtlCol="0">
            <a:spAutoFit/>
          </a:bodyPr>
          <a:lstStyle/>
          <a:p>
            <a:pPr marL="306543" marR="300844" algn="ctr" defTabSz="820487">
              <a:lnSpc>
                <a:spcPct val="110000"/>
              </a:lnSpc>
            </a:pPr>
            <a:r>
              <a:rPr sz="2200" dirty="0">
                <a:solidFill>
                  <a:prstClr val="black"/>
                </a:solidFill>
                <a:latin typeface="Times New Roman"/>
                <a:cs typeface="Times New Roman"/>
              </a:rPr>
              <a:t>Ack 303 </a:t>
            </a:r>
            <a:r>
              <a:rPr sz="2200" spc="-4" dirty="0">
                <a:solidFill>
                  <a:prstClr val="black"/>
                </a:solidFill>
                <a:latin typeface="Times New Roman"/>
                <a:cs typeface="Times New Roman"/>
              </a:rPr>
              <a:t>Seq=603</a:t>
            </a:r>
            <a:endParaRPr sz="2200">
              <a:solidFill>
                <a:prstClr val="black"/>
              </a:solidFill>
              <a:latin typeface="Times New Roman"/>
              <a:cs typeface="Times New Roman"/>
            </a:endParaRPr>
          </a:p>
          <a:p>
            <a:pPr algn="ctr" defTabSz="820487"/>
            <a:r>
              <a:rPr sz="2200" spc="-4" dirty="0">
                <a:solidFill>
                  <a:prstClr val="black"/>
                </a:solidFill>
                <a:latin typeface="Times New Roman"/>
                <a:cs typeface="Times New Roman"/>
              </a:rPr>
              <a:t>30</a:t>
            </a:r>
            <a:r>
              <a:rPr sz="2200" dirty="0">
                <a:solidFill>
                  <a:prstClr val="black"/>
                </a:solidFill>
                <a:latin typeface="Times New Roman"/>
                <a:cs typeface="Times New Roman"/>
              </a:rPr>
              <a:t>0</a:t>
            </a:r>
            <a:r>
              <a:rPr sz="2200" spc="-4" dirty="0">
                <a:solidFill>
                  <a:prstClr val="black"/>
                </a:solidFill>
                <a:latin typeface="Times New Roman"/>
                <a:cs typeface="Times New Roman"/>
              </a:rPr>
              <a:t> byte</a:t>
            </a:r>
            <a:r>
              <a:rPr sz="2200" dirty="0">
                <a:solidFill>
                  <a:prstClr val="black"/>
                </a:solidFill>
                <a:latin typeface="Times New Roman"/>
                <a:cs typeface="Times New Roman"/>
              </a:rPr>
              <a:t>s</a:t>
            </a:r>
            <a:r>
              <a:rPr sz="2200" spc="-4" dirty="0">
                <a:solidFill>
                  <a:prstClr val="black"/>
                </a:solidFill>
                <a:latin typeface="Times New Roman"/>
                <a:cs typeface="Times New Roman"/>
              </a:rPr>
              <a:t> sent</a:t>
            </a:r>
            <a:endParaRPr sz="2200">
              <a:solidFill>
                <a:prstClr val="black"/>
              </a:solidFill>
              <a:latin typeface="Times New Roman"/>
              <a:cs typeface="Times New Roman"/>
            </a:endParaRPr>
          </a:p>
          <a:p>
            <a:pPr algn="ctr" defTabSz="820487"/>
            <a:r>
              <a:rPr sz="2200" dirty="0">
                <a:solidFill>
                  <a:prstClr val="black"/>
                </a:solidFill>
                <a:latin typeface="Times New Roman"/>
                <a:cs typeface="Times New Roman"/>
              </a:rPr>
              <a:t>Ack 303</a:t>
            </a:r>
            <a:endParaRPr sz="2200">
              <a:solidFill>
                <a:prstClr val="black"/>
              </a:solidFill>
              <a:latin typeface="Times New Roman"/>
              <a:cs typeface="Times New Roman"/>
            </a:endParaRPr>
          </a:p>
        </p:txBody>
      </p:sp>
      <p:sp>
        <p:nvSpPr>
          <p:cNvPr id="7" name="object 7"/>
          <p:cNvSpPr txBox="1"/>
          <p:nvPr/>
        </p:nvSpPr>
        <p:spPr>
          <a:xfrm>
            <a:off x="3973021" y="4434840"/>
            <a:ext cx="1009650" cy="338554"/>
          </a:xfrm>
          <a:prstGeom prst="rect">
            <a:avLst/>
          </a:prstGeom>
        </p:spPr>
        <p:txBody>
          <a:bodyPr vert="horz" wrap="square" lIns="0" tIns="0" rIns="0" bIns="0" rtlCol="0">
            <a:spAutoFit/>
          </a:bodyPr>
          <a:lstStyle/>
          <a:p>
            <a:pPr marL="11396" defTabSz="820487"/>
            <a:r>
              <a:rPr sz="2200" spc="-4" dirty="0">
                <a:solidFill>
                  <a:prstClr val="black"/>
                </a:solidFill>
                <a:latin typeface="Times New Roman"/>
                <a:cs typeface="Times New Roman"/>
              </a:rPr>
              <a:t>Seq=303</a:t>
            </a:r>
            <a:endParaRPr sz="2200">
              <a:solidFill>
                <a:prstClr val="black"/>
              </a:solidFill>
              <a:latin typeface="Times New Roman"/>
              <a:cs typeface="Times New Roman"/>
            </a:endParaRPr>
          </a:p>
        </p:txBody>
      </p:sp>
      <p:sp>
        <p:nvSpPr>
          <p:cNvPr id="8" name="object 8"/>
          <p:cNvSpPr txBox="1"/>
          <p:nvPr/>
        </p:nvSpPr>
        <p:spPr>
          <a:xfrm>
            <a:off x="3673764" y="4725296"/>
            <a:ext cx="1608282" cy="744819"/>
          </a:xfrm>
          <a:prstGeom prst="rect">
            <a:avLst/>
          </a:prstGeom>
        </p:spPr>
        <p:txBody>
          <a:bodyPr vert="horz" wrap="square" lIns="0" tIns="0" rIns="0" bIns="0" rtlCol="0">
            <a:spAutoFit/>
          </a:bodyPr>
          <a:lstStyle/>
          <a:p>
            <a:pPr marL="306543" marR="5698" indent="-295718" defTabSz="820487">
              <a:lnSpc>
                <a:spcPct val="110000"/>
              </a:lnSpc>
            </a:pPr>
            <a:r>
              <a:rPr sz="2200" spc="-4" dirty="0">
                <a:solidFill>
                  <a:prstClr val="black"/>
                </a:solidFill>
                <a:latin typeface="Times New Roman"/>
                <a:cs typeface="Times New Roman"/>
              </a:rPr>
              <a:t>30</a:t>
            </a:r>
            <a:r>
              <a:rPr sz="2200" dirty="0">
                <a:solidFill>
                  <a:prstClr val="black"/>
                </a:solidFill>
                <a:latin typeface="Times New Roman"/>
                <a:cs typeface="Times New Roman"/>
              </a:rPr>
              <a:t>0</a:t>
            </a:r>
            <a:r>
              <a:rPr sz="2200" spc="-4" dirty="0">
                <a:solidFill>
                  <a:prstClr val="black"/>
                </a:solidFill>
                <a:latin typeface="Times New Roman"/>
                <a:cs typeface="Times New Roman"/>
              </a:rPr>
              <a:t> byte</a:t>
            </a:r>
            <a:r>
              <a:rPr sz="2200" dirty="0">
                <a:solidFill>
                  <a:prstClr val="black"/>
                </a:solidFill>
                <a:latin typeface="Times New Roman"/>
                <a:cs typeface="Times New Roman"/>
              </a:rPr>
              <a:t>s</a:t>
            </a:r>
            <a:r>
              <a:rPr sz="2200" spc="-4" dirty="0">
                <a:solidFill>
                  <a:prstClr val="black"/>
                </a:solidFill>
                <a:latin typeface="Times New Roman"/>
                <a:cs typeface="Times New Roman"/>
              </a:rPr>
              <a:t> sent Seq=603</a:t>
            </a:r>
            <a:endParaRPr sz="2200">
              <a:solidFill>
                <a:prstClr val="black"/>
              </a:solidFill>
              <a:latin typeface="Times New Roman"/>
              <a:cs typeface="Times New Roman"/>
            </a:endParaRPr>
          </a:p>
        </p:txBody>
      </p:sp>
      <p:sp>
        <p:nvSpPr>
          <p:cNvPr id="9" name="object 9"/>
          <p:cNvSpPr txBox="1"/>
          <p:nvPr/>
        </p:nvSpPr>
        <p:spPr>
          <a:xfrm>
            <a:off x="3673764" y="5435301"/>
            <a:ext cx="1608282" cy="338554"/>
          </a:xfrm>
          <a:prstGeom prst="rect">
            <a:avLst/>
          </a:prstGeom>
        </p:spPr>
        <p:txBody>
          <a:bodyPr vert="horz" wrap="square" lIns="0" tIns="0" rIns="0" bIns="0" rtlCol="0">
            <a:spAutoFit/>
          </a:bodyPr>
          <a:lstStyle/>
          <a:p>
            <a:pPr marL="11396" defTabSz="820487"/>
            <a:r>
              <a:rPr sz="2200" spc="-4" dirty="0">
                <a:solidFill>
                  <a:prstClr val="black"/>
                </a:solidFill>
                <a:latin typeface="Times New Roman"/>
                <a:cs typeface="Times New Roman"/>
              </a:rPr>
              <a:t>30</a:t>
            </a:r>
            <a:r>
              <a:rPr sz="2200" dirty="0">
                <a:solidFill>
                  <a:prstClr val="black"/>
                </a:solidFill>
                <a:latin typeface="Times New Roman"/>
                <a:cs typeface="Times New Roman"/>
              </a:rPr>
              <a:t>0</a:t>
            </a:r>
            <a:r>
              <a:rPr sz="2200" spc="-4" dirty="0">
                <a:solidFill>
                  <a:prstClr val="black"/>
                </a:solidFill>
                <a:latin typeface="Times New Roman"/>
                <a:cs typeface="Times New Roman"/>
              </a:rPr>
              <a:t> byte</a:t>
            </a:r>
            <a:r>
              <a:rPr sz="2200" dirty="0">
                <a:solidFill>
                  <a:prstClr val="black"/>
                </a:solidFill>
                <a:latin typeface="Times New Roman"/>
                <a:cs typeface="Times New Roman"/>
              </a:rPr>
              <a:t>s</a:t>
            </a:r>
            <a:r>
              <a:rPr sz="2200" spc="-4" dirty="0">
                <a:solidFill>
                  <a:prstClr val="black"/>
                </a:solidFill>
                <a:latin typeface="Times New Roman"/>
                <a:cs typeface="Times New Roman"/>
              </a:rPr>
              <a:t> sent</a:t>
            </a:r>
            <a:endParaRPr sz="2200">
              <a:solidFill>
                <a:prstClr val="black"/>
              </a:solidFill>
              <a:latin typeface="Times New Roman"/>
              <a:cs typeface="Times New Roman"/>
            </a:endParaRPr>
          </a:p>
        </p:txBody>
      </p:sp>
      <p:sp>
        <p:nvSpPr>
          <p:cNvPr id="10" name="object 10"/>
          <p:cNvSpPr/>
          <p:nvPr/>
        </p:nvSpPr>
        <p:spPr>
          <a:xfrm>
            <a:off x="3394365" y="1680882"/>
            <a:ext cx="2028305" cy="276999"/>
          </a:xfrm>
          <a:custGeom>
            <a:avLst/>
            <a:gdLst/>
            <a:ahLst/>
            <a:cxnLst/>
            <a:rect l="l" t="t" r="r" b="b"/>
            <a:pathLst>
              <a:path w="2231136">
                <a:moveTo>
                  <a:pt x="0" y="0"/>
                </a:moveTo>
                <a:lnTo>
                  <a:pt x="2231136"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11" name="object 11"/>
          <p:cNvSpPr/>
          <p:nvPr/>
        </p:nvSpPr>
        <p:spPr>
          <a:xfrm>
            <a:off x="5417127" y="1621715"/>
            <a:ext cx="124691" cy="276999"/>
          </a:xfrm>
          <a:custGeom>
            <a:avLst/>
            <a:gdLst/>
            <a:ahLst/>
            <a:cxnLst/>
            <a:rect l="l" t="t" r="r" b="b"/>
            <a:pathLst>
              <a:path w="137160" h="137160">
                <a:moveTo>
                  <a:pt x="0" y="0"/>
                </a:moveTo>
                <a:lnTo>
                  <a:pt x="0" y="137160"/>
                </a:lnTo>
                <a:lnTo>
                  <a:pt x="137160" y="67056"/>
                </a:lnTo>
                <a:lnTo>
                  <a:pt x="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12" name="object 12"/>
          <p:cNvSpPr/>
          <p:nvPr/>
        </p:nvSpPr>
        <p:spPr>
          <a:xfrm>
            <a:off x="3410989" y="2756648"/>
            <a:ext cx="1803862" cy="276999"/>
          </a:xfrm>
          <a:custGeom>
            <a:avLst/>
            <a:gdLst/>
            <a:ahLst/>
            <a:cxnLst/>
            <a:rect l="l" t="t" r="r" b="b"/>
            <a:pathLst>
              <a:path w="1984248">
                <a:moveTo>
                  <a:pt x="0" y="0"/>
                </a:moveTo>
                <a:lnTo>
                  <a:pt x="1984248"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13" name="object 13"/>
          <p:cNvSpPr/>
          <p:nvPr/>
        </p:nvSpPr>
        <p:spPr>
          <a:xfrm>
            <a:off x="5209310" y="2697481"/>
            <a:ext cx="124691" cy="276999"/>
          </a:xfrm>
          <a:custGeom>
            <a:avLst/>
            <a:gdLst/>
            <a:ahLst/>
            <a:cxnLst/>
            <a:rect l="l" t="t" r="r" b="b"/>
            <a:pathLst>
              <a:path w="137160" h="137160">
                <a:moveTo>
                  <a:pt x="0" y="0"/>
                </a:moveTo>
                <a:lnTo>
                  <a:pt x="0" y="137160"/>
                </a:lnTo>
                <a:lnTo>
                  <a:pt x="137160" y="67056"/>
                </a:lnTo>
                <a:lnTo>
                  <a:pt x="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14" name="object 14"/>
          <p:cNvSpPr/>
          <p:nvPr/>
        </p:nvSpPr>
        <p:spPr>
          <a:xfrm>
            <a:off x="3394365" y="3832412"/>
            <a:ext cx="2028305" cy="276999"/>
          </a:xfrm>
          <a:custGeom>
            <a:avLst/>
            <a:gdLst/>
            <a:ahLst/>
            <a:cxnLst/>
            <a:rect l="l" t="t" r="r" b="b"/>
            <a:pathLst>
              <a:path w="2231136">
                <a:moveTo>
                  <a:pt x="0" y="0"/>
                </a:moveTo>
                <a:lnTo>
                  <a:pt x="2231136"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15" name="object 15"/>
          <p:cNvSpPr/>
          <p:nvPr/>
        </p:nvSpPr>
        <p:spPr>
          <a:xfrm>
            <a:off x="5417127" y="3773245"/>
            <a:ext cx="124691" cy="276999"/>
          </a:xfrm>
          <a:custGeom>
            <a:avLst/>
            <a:gdLst/>
            <a:ahLst/>
            <a:cxnLst/>
            <a:rect l="l" t="t" r="r" b="b"/>
            <a:pathLst>
              <a:path w="137160" h="137160">
                <a:moveTo>
                  <a:pt x="0" y="0"/>
                </a:moveTo>
                <a:lnTo>
                  <a:pt x="0" y="137160"/>
                </a:lnTo>
                <a:lnTo>
                  <a:pt x="137160" y="67056"/>
                </a:lnTo>
                <a:lnTo>
                  <a:pt x="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16" name="object 16"/>
          <p:cNvSpPr/>
          <p:nvPr/>
        </p:nvSpPr>
        <p:spPr>
          <a:xfrm>
            <a:off x="3394365" y="4773707"/>
            <a:ext cx="2028305" cy="276999"/>
          </a:xfrm>
          <a:custGeom>
            <a:avLst/>
            <a:gdLst/>
            <a:ahLst/>
            <a:cxnLst/>
            <a:rect l="l" t="t" r="r" b="b"/>
            <a:pathLst>
              <a:path w="2231136">
                <a:moveTo>
                  <a:pt x="0" y="0"/>
                </a:moveTo>
                <a:lnTo>
                  <a:pt x="2231136" y="0"/>
                </a:lnTo>
              </a:path>
            </a:pathLst>
          </a:custGeom>
          <a:ln w="25653">
            <a:solidFill>
              <a:srgbClr val="000000"/>
            </a:solidFill>
          </a:ln>
        </p:spPr>
        <p:txBody>
          <a:bodyPr wrap="square" lIns="0" tIns="0" rIns="0" bIns="0" rtlCol="0">
            <a:spAutoFit/>
          </a:bodyPr>
          <a:lstStyle/>
          <a:p>
            <a:pPr defTabSz="820487"/>
            <a:endParaRPr>
              <a:solidFill>
                <a:prstClr val="black"/>
              </a:solidFill>
            </a:endParaRPr>
          </a:p>
        </p:txBody>
      </p:sp>
      <p:sp>
        <p:nvSpPr>
          <p:cNvPr id="17" name="object 17"/>
          <p:cNvSpPr/>
          <p:nvPr/>
        </p:nvSpPr>
        <p:spPr>
          <a:xfrm>
            <a:off x="5417127" y="4714540"/>
            <a:ext cx="124691" cy="276999"/>
          </a:xfrm>
          <a:custGeom>
            <a:avLst/>
            <a:gdLst/>
            <a:ahLst/>
            <a:cxnLst/>
            <a:rect l="l" t="t" r="r" b="b"/>
            <a:pathLst>
              <a:path w="137160" h="137160">
                <a:moveTo>
                  <a:pt x="0" y="0"/>
                </a:moveTo>
                <a:lnTo>
                  <a:pt x="0" y="137159"/>
                </a:lnTo>
                <a:lnTo>
                  <a:pt x="137160" y="67055"/>
                </a:lnTo>
                <a:lnTo>
                  <a:pt x="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18" name="object 18"/>
          <p:cNvSpPr/>
          <p:nvPr/>
        </p:nvSpPr>
        <p:spPr>
          <a:xfrm>
            <a:off x="3394365" y="5446060"/>
            <a:ext cx="2028305" cy="276999"/>
          </a:xfrm>
          <a:custGeom>
            <a:avLst/>
            <a:gdLst/>
            <a:ahLst/>
            <a:cxnLst/>
            <a:rect l="l" t="t" r="r" b="b"/>
            <a:pathLst>
              <a:path w="2231136">
                <a:moveTo>
                  <a:pt x="0" y="0"/>
                </a:moveTo>
                <a:lnTo>
                  <a:pt x="2231136"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19" name="object 19"/>
          <p:cNvSpPr/>
          <p:nvPr/>
        </p:nvSpPr>
        <p:spPr>
          <a:xfrm>
            <a:off x="5417127" y="5386892"/>
            <a:ext cx="124691" cy="276999"/>
          </a:xfrm>
          <a:custGeom>
            <a:avLst/>
            <a:gdLst/>
            <a:ahLst/>
            <a:cxnLst/>
            <a:rect l="l" t="t" r="r" b="b"/>
            <a:pathLst>
              <a:path w="137160" h="137160">
                <a:moveTo>
                  <a:pt x="0" y="0"/>
                </a:moveTo>
                <a:lnTo>
                  <a:pt x="0" y="137159"/>
                </a:lnTo>
                <a:lnTo>
                  <a:pt x="137160" y="67055"/>
                </a:lnTo>
                <a:lnTo>
                  <a:pt x="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20" name="object 20"/>
          <p:cNvSpPr/>
          <p:nvPr/>
        </p:nvSpPr>
        <p:spPr>
          <a:xfrm>
            <a:off x="3513514" y="2353235"/>
            <a:ext cx="2028305" cy="276999"/>
          </a:xfrm>
          <a:custGeom>
            <a:avLst/>
            <a:gdLst/>
            <a:ahLst/>
            <a:cxnLst/>
            <a:rect l="l" t="t" r="r" b="b"/>
            <a:pathLst>
              <a:path w="2231136">
                <a:moveTo>
                  <a:pt x="0" y="0"/>
                </a:moveTo>
                <a:lnTo>
                  <a:pt x="2231136"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21" name="object 21"/>
          <p:cNvSpPr/>
          <p:nvPr/>
        </p:nvSpPr>
        <p:spPr>
          <a:xfrm>
            <a:off x="3394365" y="2291379"/>
            <a:ext cx="124691" cy="276999"/>
          </a:xfrm>
          <a:custGeom>
            <a:avLst/>
            <a:gdLst/>
            <a:ahLst/>
            <a:cxnLst/>
            <a:rect l="l" t="t" r="r" b="b"/>
            <a:pathLst>
              <a:path w="137160" h="137160">
                <a:moveTo>
                  <a:pt x="137160" y="0"/>
                </a:moveTo>
                <a:lnTo>
                  <a:pt x="0" y="70104"/>
                </a:lnTo>
                <a:lnTo>
                  <a:pt x="137160" y="137160"/>
                </a:lnTo>
                <a:lnTo>
                  <a:pt x="13716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22" name="object 22"/>
          <p:cNvSpPr/>
          <p:nvPr/>
        </p:nvSpPr>
        <p:spPr>
          <a:xfrm>
            <a:off x="3513514" y="3429001"/>
            <a:ext cx="2028305" cy="276999"/>
          </a:xfrm>
          <a:custGeom>
            <a:avLst/>
            <a:gdLst/>
            <a:ahLst/>
            <a:cxnLst/>
            <a:rect l="l" t="t" r="r" b="b"/>
            <a:pathLst>
              <a:path w="2231136">
                <a:moveTo>
                  <a:pt x="0" y="0"/>
                </a:moveTo>
                <a:lnTo>
                  <a:pt x="2231136"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23" name="object 23"/>
          <p:cNvSpPr/>
          <p:nvPr/>
        </p:nvSpPr>
        <p:spPr>
          <a:xfrm>
            <a:off x="3394365" y="3367143"/>
            <a:ext cx="124691" cy="276999"/>
          </a:xfrm>
          <a:custGeom>
            <a:avLst/>
            <a:gdLst/>
            <a:ahLst/>
            <a:cxnLst/>
            <a:rect l="l" t="t" r="r" b="b"/>
            <a:pathLst>
              <a:path w="137160" h="137160">
                <a:moveTo>
                  <a:pt x="137160" y="0"/>
                </a:moveTo>
                <a:lnTo>
                  <a:pt x="0" y="70104"/>
                </a:lnTo>
                <a:lnTo>
                  <a:pt x="137160" y="137160"/>
                </a:lnTo>
                <a:lnTo>
                  <a:pt x="13716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24" name="object 24"/>
          <p:cNvSpPr/>
          <p:nvPr/>
        </p:nvSpPr>
        <p:spPr>
          <a:xfrm>
            <a:off x="3513514" y="4370295"/>
            <a:ext cx="2028305" cy="276999"/>
          </a:xfrm>
          <a:custGeom>
            <a:avLst/>
            <a:gdLst/>
            <a:ahLst/>
            <a:cxnLst/>
            <a:rect l="l" t="t" r="r" b="b"/>
            <a:pathLst>
              <a:path w="2231136">
                <a:moveTo>
                  <a:pt x="0" y="0"/>
                </a:moveTo>
                <a:lnTo>
                  <a:pt x="2231136" y="0"/>
                </a:lnTo>
              </a:path>
            </a:pathLst>
          </a:custGeom>
          <a:ln w="25653">
            <a:solidFill>
              <a:srgbClr val="000000"/>
            </a:solidFill>
          </a:ln>
        </p:spPr>
        <p:txBody>
          <a:bodyPr wrap="square" lIns="0" tIns="0" rIns="0" bIns="0" rtlCol="0">
            <a:spAutoFit/>
          </a:bodyPr>
          <a:lstStyle/>
          <a:p>
            <a:pPr defTabSz="820487"/>
            <a:endParaRPr>
              <a:solidFill>
                <a:prstClr val="black"/>
              </a:solidFill>
            </a:endParaRPr>
          </a:p>
        </p:txBody>
      </p:sp>
      <p:sp>
        <p:nvSpPr>
          <p:cNvPr id="25" name="object 25"/>
          <p:cNvSpPr/>
          <p:nvPr/>
        </p:nvSpPr>
        <p:spPr>
          <a:xfrm>
            <a:off x="3394365" y="4308437"/>
            <a:ext cx="124691" cy="276999"/>
          </a:xfrm>
          <a:custGeom>
            <a:avLst/>
            <a:gdLst/>
            <a:ahLst/>
            <a:cxnLst/>
            <a:rect l="l" t="t" r="r" b="b"/>
            <a:pathLst>
              <a:path w="137160" h="137160">
                <a:moveTo>
                  <a:pt x="137160" y="0"/>
                </a:moveTo>
                <a:lnTo>
                  <a:pt x="0" y="70103"/>
                </a:lnTo>
                <a:lnTo>
                  <a:pt x="137160" y="137159"/>
                </a:lnTo>
                <a:lnTo>
                  <a:pt x="13716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26" name="object 26"/>
          <p:cNvSpPr/>
          <p:nvPr/>
        </p:nvSpPr>
        <p:spPr>
          <a:xfrm>
            <a:off x="3513514" y="6118412"/>
            <a:ext cx="2028305" cy="276999"/>
          </a:xfrm>
          <a:custGeom>
            <a:avLst/>
            <a:gdLst/>
            <a:ahLst/>
            <a:cxnLst/>
            <a:rect l="l" t="t" r="r" b="b"/>
            <a:pathLst>
              <a:path w="2231136">
                <a:moveTo>
                  <a:pt x="0" y="0"/>
                </a:moveTo>
                <a:lnTo>
                  <a:pt x="2231136" y="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27" name="object 27"/>
          <p:cNvSpPr/>
          <p:nvPr/>
        </p:nvSpPr>
        <p:spPr>
          <a:xfrm>
            <a:off x="3394365" y="6056555"/>
            <a:ext cx="124691" cy="276999"/>
          </a:xfrm>
          <a:custGeom>
            <a:avLst/>
            <a:gdLst/>
            <a:ahLst/>
            <a:cxnLst/>
            <a:rect l="l" t="t" r="r" b="b"/>
            <a:pathLst>
              <a:path w="137160" h="137159">
                <a:moveTo>
                  <a:pt x="137160" y="0"/>
                </a:moveTo>
                <a:lnTo>
                  <a:pt x="0" y="70103"/>
                </a:lnTo>
                <a:lnTo>
                  <a:pt x="137160" y="137159"/>
                </a:lnTo>
                <a:lnTo>
                  <a:pt x="137160" y="0"/>
                </a:lnTo>
                <a:close/>
              </a:path>
            </a:pathLst>
          </a:custGeom>
          <a:solidFill>
            <a:srgbClr val="000000"/>
          </a:solidFill>
        </p:spPr>
        <p:txBody>
          <a:bodyPr wrap="square" lIns="0" tIns="0" rIns="0" bIns="0" rtlCol="0">
            <a:spAutoFit/>
          </a:bodyPr>
          <a:lstStyle/>
          <a:p>
            <a:pPr defTabSz="820487"/>
            <a:endParaRPr>
              <a:solidFill>
                <a:prstClr val="black"/>
              </a:solidFill>
            </a:endParaRPr>
          </a:p>
        </p:txBody>
      </p:sp>
      <p:sp>
        <p:nvSpPr>
          <p:cNvPr id="28" name="object 28"/>
          <p:cNvSpPr/>
          <p:nvPr/>
        </p:nvSpPr>
        <p:spPr>
          <a:xfrm>
            <a:off x="3394364" y="1479176"/>
            <a:ext cx="0" cy="276999"/>
          </a:xfrm>
          <a:custGeom>
            <a:avLst/>
            <a:gdLst/>
            <a:ahLst/>
            <a:cxnLst/>
            <a:rect l="l" t="t" r="r" b="b"/>
            <a:pathLst>
              <a:path h="5334000">
                <a:moveTo>
                  <a:pt x="0" y="0"/>
                </a:moveTo>
                <a:lnTo>
                  <a:pt x="0" y="533400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29" name="object 29"/>
          <p:cNvSpPr/>
          <p:nvPr/>
        </p:nvSpPr>
        <p:spPr>
          <a:xfrm>
            <a:off x="5541818" y="1479176"/>
            <a:ext cx="0" cy="276999"/>
          </a:xfrm>
          <a:custGeom>
            <a:avLst/>
            <a:gdLst/>
            <a:ahLst/>
            <a:cxnLst/>
            <a:rect l="l" t="t" r="r" b="b"/>
            <a:pathLst>
              <a:path h="5410200">
                <a:moveTo>
                  <a:pt x="0" y="0"/>
                </a:moveTo>
                <a:lnTo>
                  <a:pt x="0" y="5410200"/>
                </a:lnTo>
              </a:path>
            </a:pathLst>
          </a:custGeom>
          <a:ln w="25654">
            <a:solidFill>
              <a:srgbClr val="000000"/>
            </a:solidFill>
          </a:ln>
        </p:spPr>
        <p:txBody>
          <a:bodyPr wrap="square" lIns="0" tIns="0" rIns="0" bIns="0" rtlCol="0">
            <a:spAutoFit/>
          </a:bodyPr>
          <a:lstStyle/>
          <a:p>
            <a:pPr defTabSz="820487"/>
            <a:endParaRPr>
              <a:solidFill>
                <a:prstClr val="black"/>
              </a:solidFill>
            </a:endParaRPr>
          </a:p>
        </p:txBody>
      </p:sp>
      <p:sp>
        <p:nvSpPr>
          <p:cNvPr id="30" name="object 30"/>
          <p:cNvSpPr txBox="1"/>
          <p:nvPr/>
        </p:nvSpPr>
        <p:spPr>
          <a:xfrm>
            <a:off x="5271655" y="2382998"/>
            <a:ext cx="2550391" cy="386603"/>
          </a:xfrm>
          <a:prstGeom prst="rect">
            <a:avLst/>
          </a:prstGeom>
        </p:spPr>
        <p:txBody>
          <a:bodyPr vert="horz" wrap="square" lIns="0" tIns="0" rIns="0" bIns="0" rtlCol="0">
            <a:spAutoFit/>
          </a:bodyPr>
          <a:lstStyle/>
          <a:p>
            <a:pPr marL="11396" defTabSz="820487">
              <a:tabLst>
                <a:tab pos="762939" algn="l"/>
              </a:tabLst>
            </a:pPr>
            <a:r>
              <a:rPr sz="2500" dirty="0">
                <a:solidFill>
                  <a:prstClr val="black"/>
                </a:solidFill>
                <a:latin typeface="Times New Roman"/>
                <a:cs typeface="Times New Roman"/>
              </a:rPr>
              <a:t>X	</a:t>
            </a:r>
            <a:r>
              <a:rPr sz="2500" spc="-9" dirty="0">
                <a:solidFill>
                  <a:prstClr val="black"/>
                </a:solidFill>
                <a:latin typeface="Times New Roman"/>
                <a:cs typeface="Times New Roman"/>
              </a:rPr>
              <a:t>No</a:t>
            </a:r>
            <a:r>
              <a:rPr sz="2500" dirty="0">
                <a:solidFill>
                  <a:prstClr val="black"/>
                </a:solidFill>
                <a:latin typeface="Times New Roman"/>
                <a:cs typeface="Times New Roman"/>
              </a:rPr>
              <a:t>t</a:t>
            </a:r>
            <a:r>
              <a:rPr sz="2500" spc="-9" dirty="0">
                <a:solidFill>
                  <a:prstClr val="black"/>
                </a:solidFill>
                <a:latin typeface="Times New Roman"/>
                <a:cs typeface="Times New Roman"/>
              </a:rPr>
              <a:t> delivered</a:t>
            </a:r>
            <a:endParaRPr sz="2500" dirty="0">
              <a:solidFill>
                <a:prstClr val="black"/>
              </a:solidFill>
              <a:latin typeface="Times New Roman"/>
              <a:cs typeface="Times New Roman"/>
            </a:endParaRPr>
          </a:p>
        </p:txBody>
      </p:sp>
      <p:sp>
        <p:nvSpPr>
          <p:cNvPr id="32" name="object 32"/>
          <p:cNvSpPr txBox="1"/>
          <p:nvPr/>
        </p:nvSpPr>
        <p:spPr>
          <a:xfrm>
            <a:off x="3992417" y="5787614"/>
            <a:ext cx="970973" cy="429605"/>
          </a:xfrm>
          <a:prstGeom prst="rect">
            <a:avLst/>
          </a:prstGeom>
        </p:spPr>
        <p:txBody>
          <a:bodyPr vert="horz" wrap="square" lIns="0" tIns="0" rIns="0" bIns="0" rtlCol="0">
            <a:spAutoFit/>
          </a:bodyPr>
          <a:lstStyle/>
          <a:p>
            <a:pPr marL="11396" defTabSz="820487"/>
            <a:r>
              <a:rPr sz="2200" dirty="0">
                <a:solidFill>
                  <a:prstClr val="black"/>
                </a:solidFill>
                <a:latin typeface="Times New Roman"/>
                <a:cs typeface="Times New Roman"/>
              </a:rPr>
              <a:t>Ack 903</a:t>
            </a:r>
          </a:p>
          <a:p>
            <a:pPr defTabSz="820487">
              <a:lnSpc>
                <a:spcPts val="673"/>
              </a:lnSpc>
              <a:spcBef>
                <a:spcPts val="37"/>
              </a:spcBef>
            </a:pPr>
            <a:endParaRPr sz="700" dirty="0">
              <a:solidFill>
                <a:prstClr val="black"/>
              </a:solidFill>
            </a:endParaRPr>
          </a:p>
        </p:txBody>
      </p:sp>
      <p:sp>
        <p:nvSpPr>
          <p:cNvPr id="31" name="object 31"/>
          <p:cNvSpPr txBox="1"/>
          <p:nvPr/>
        </p:nvSpPr>
        <p:spPr>
          <a:xfrm>
            <a:off x="2011217" y="4602481"/>
            <a:ext cx="1117600" cy="386603"/>
          </a:xfrm>
          <a:prstGeom prst="rect">
            <a:avLst/>
          </a:prstGeom>
        </p:spPr>
        <p:txBody>
          <a:bodyPr vert="horz" wrap="square" lIns="0" tIns="0" rIns="0" bIns="0" rtlCol="0">
            <a:spAutoFit/>
          </a:bodyPr>
          <a:lstStyle/>
          <a:p>
            <a:pPr marL="11396" defTabSz="820487"/>
            <a:r>
              <a:rPr sz="2500" spc="-9" dirty="0">
                <a:solidFill>
                  <a:prstClr val="black"/>
                </a:solidFill>
                <a:latin typeface="Times New Roman"/>
                <a:cs typeface="Times New Roman"/>
              </a:rPr>
              <a:t>Timeout</a:t>
            </a:r>
            <a:endParaRPr sz="2500">
              <a:solidFill>
                <a:prstClr val="black"/>
              </a:solidFill>
              <a:latin typeface="Times New Roman"/>
              <a:cs typeface="Times New Roman"/>
            </a:endParaRPr>
          </a:p>
        </p:txBody>
      </p:sp>
      <p:cxnSp>
        <p:nvCxnSpPr>
          <p:cNvPr id="36" name="Straight Connector 35"/>
          <p:cNvCxnSpPr/>
          <p:nvPr/>
        </p:nvCxnSpPr>
        <p:spPr>
          <a:xfrm flipH="1">
            <a:off x="3394364" y="1479176"/>
            <a:ext cx="1" cy="5013759"/>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5541819" y="1543364"/>
            <a:ext cx="1" cy="5013759"/>
          </a:xfrm>
          <a:prstGeom prst="line">
            <a:avLst/>
          </a:prstGeom>
        </p:spPr>
        <p:style>
          <a:lnRef idx="2">
            <a:schemeClr val="dk1"/>
          </a:lnRef>
          <a:fillRef idx="0">
            <a:schemeClr val="dk1"/>
          </a:fillRef>
          <a:effectRef idx="1">
            <a:schemeClr val="dk1"/>
          </a:effectRef>
          <a:fontRef idx="minor">
            <a:schemeClr val="tx1"/>
          </a:fontRef>
        </p:style>
      </p:cxnSp>
      <p:sp>
        <p:nvSpPr>
          <p:cNvPr id="33" name="灯片编号占位符 32">
            <a:extLst>
              <a:ext uri="{FF2B5EF4-FFF2-40B4-BE49-F238E27FC236}">
                <a16:creationId xmlns:a16="http://schemas.microsoft.com/office/drawing/2014/main" id="{3E5EAA42-81F1-4664-A718-23CDEA15CDB8}"/>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9137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UDP</a:t>
            </a:r>
          </a:p>
        </p:txBody>
      </p:sp>
      <p:sp>
        <p:nvSpPr>
          <p:cNvPr id="3" name="Content Placeholder 2"/>
          <p:cNvSpPr>
            <a:spLocks noGrp="1"/>
          </p:cNvSpPr>
          <p:nvPr>
            <p:ph idx="1"/>
          </p:nvPr>
        </p:nvSpPr>
        <p:spPr>
          <a:xfrm>
            <a:off x="381000" y="1676400"/>
            <a:ext cx="8458200" cy="4625609"/>
          </a:xfrm>
        </p:spPr>
        <p:txBody>
          <a:bodyPr>
            <a:normAutofit/>
          </a:bodyPr>
          <a:lstStyle/>
          <a:p>
            <a:pPr marL="438912" lvl="1" indent="-320040">
              <a:lnSpc>
                <a:spcPct val="85000"/>
              </a:lnSpc>
              <a:spcBef>
                <a:spcPts val="1200"/>
              </a:spcBef>
              <a:buClr>
                <a:schemeClr val="accent1"/>
              </a:buClr>
              <a:buSzPct val="80000"/>
              <a:buFont typeface="Wingdings 2"/>
              <a:buChar char=""/>
            </a:pPr>
            <a:r>
              <a:rPr lang="en-US" b="1" dirty="0"/>
              <a:t>Communicating with UDP</a:t>
            </a:r>
          </a:p>
          <a:p>
            <a:pPr lvl="1"/>
            <a:r>
              <a:rPr lang="en-US" sz="1800" dirty="0"/>
              <a:t>UDP data is always a complete message (datagram).</a:t>
            </a:r>
          </a:p>
          <a:p>
            <a:pPr lvl="1"/>
            <a:r>
              <a:rPr lang="en-US" sz="1800" dirty="0"/>
              <a:t>Receiver receives the complete datagram unless fewer bytes are read.</a:t>
            </a:r>
          </a:p>
          <a:p>
            <a:pPr lvl="1"/>
            <a:r>
              <a:rPr lang="en-US" sz="1800" dirty="0"/>
              <a:t>Reading in a loop for a single datagram is pointless with UDP</a:t>
            </a:r>
            <a:endParaRPr lang="en-US" sz="3600" dirty="0">
              <a:solidFill>
                <a:srgbClr val="000000"/>
              </a:solidFill>
              <a:latin typeface="Arial" pitchFamily="34" charset="0"/>
              <a:cs typeface="Arial" pitchFamily="34" charset="0"/>
            </a:endParaRPr>
          </a:p>
        </p:txBody>
      </p:sp>
      <p:sp>
        <p:nvSpPr>
          <p:cNvPr id="4" name="灯片编号占位符 3">
            <a:extLst>
              <a:ext uri="{FF2B5EF4-FFF2-40B4-BE49-F238E27FC236}">
                <a16:creationId xmlns:a16="http://schemas.microsoft.com/office/drawing/2014/main" id="{43CAD8B9-FAED-4A03-98E3-15C730ECD62C}"/>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A Simple Client Call</a:t>
            </a:r>
          </a:p>
        </p:txBody>
      </p:sp>
      <p:sp>
        <p:nvSpPr>
          <p:cNvPr id="3" name="Content Placeholder 2"/>
          <p:cNvSpPr>
            <a:spLocks noGrp="1"/>
          </p:cNvSpPr>
          <p:nvPr>
            <p:ph idx="1"/>
          </p:nvPr>
        </p:nvSpPr>
        <p:spPr>
          <a:xfrm>
            <a:off x="381000" y="1676400"/>
            <a:ext cx="8458200" cy="4625609"/>
          </a:xfrm>
        </p:spPr>
        <p:txBody>
          <a:bodyPr>
            <a:normAutofit/>
          </a:bodyPr>
          <a:lstStyle/>
          <a:p>
            <a:r>
              <a:rPr lang="en-US" sz="2800" dirty="0"/>
              <a:t>To make a connection, a client must:</a:t>
            </a:r>
          </a:p>
          <a:p>
            <a:pPr lvl="1"/>
            <a:r>
              <a:rPr lang="en-US" sz="2400" dirty="0"/>
              <a:t>select UDP or TCP...</a:t>
            </a:r>
          </a:p>
          <a:p>
            <a:pPr lvl="1"/>
            <a:r>
              <a:rPr lang="en-US" sz="2400" dirty="0"/>
              <a:t>determine a server's IP address...</a:t>
            </a:r>
          </a:p>
          <a:p>
            <a:pPr lvl="1"/>
            <a:r>
              <a:rPr lang="en-US" sz="2400" dirty="0"/>
              <a:t>determine the proper port...</a:t>
            </a:r>
          </a:p>
          <a:p>
            <a:pPr lvl="1"/>
            <a:r>
              <a:rPr lang="en-US" sz="2400" dirty="0"/>
              <a:t>make the socket call...</a:t>
            </a:r>
          </a:p>
          <a:p>
            <a:pPr lvl="1"/>
            <a:r>
              <a:rPr lang="en-US" sz="2400" dirty="0"/>
              <a:t>make the connect call (TCP)...</a:t>
            </a:r>
          </a:p>
        </p:txBody>
      </p:sp>
      <p:sp>
        <p:nvSpPr>
          <p:cNvPr id="4" name="灯片编号占位符 3">
            <a:extLst>
              <a:ext uri="{FF2B5EF4-FFF2-40B4-BE49-F238E27FC236}">
                <a16:creationId xmlns:a16="http://schemas.microsoft.com/office/drawing/2014/main" id="{E56CE9FB-1511-4F06-B432-D7D1738524B6}"/>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0615944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Homework</a:t>
            </a:r>
          </a:p>
        </p:txBody>
      </p:sp>
      <p:sp>
        <p:nvSpPr>
          <p:cNvPr id="3" name="Content Placeholder 2"/>
          <p:cNvSpPr>
            <a:spLocks noGrp="1"/>
          </p:cNvSpPr>
          <p:nvPr>
            <p:ph idx="1"/>
          </p:nvPr>
        </p:nvSpPr>
        <p:spPr>
          <a:xfrm>
            <a:off x="381000" y="1676400"/>
            <a:ext cx="8458200" cy="4625609"/>
          </a:xfrm>
        </p:spPr>
        <p:txBody>
          <a:bodyPr>
            <a:normAutofit/>
          </a:bodyPr>
          <a:lstStyle/>
          <a:p>
            <a:r>
              <a:rPr lang="en-US" sz="2800" dirty="0"/>
              <a:t>Write a client and server program using TCP or UDP to perform the following:</a:t>
            </a:r>
          </a:p>
          <a:p>
            <a:pPr lvl="1"/>
            <a:r>
              <a:rPr lang="en-US" sz="2400" dirty="0"/>
              <a:t>Client program sends 2 numbers to the server</a:t>
            </a:r>
          </a:p>
          <a:p>
            <a:pPr lvl="1"/>
            <a:r>
              <a:rPr lang="en-US" sz="2400" dirty="0"/>
              <a:t>Server waits 15 seconds and replies with the sum of the two numbers</a:t>
            </a:r>
          </a:p>
          <a:p>
            <a:pPr lvl="1"/>
            <a:r>
              <a:rPr lang="en-US" sz="2400" dirty="0"/>
              <a:t>Server should handle servicing up to 4 clients </a:t>
            </a:r>
          </a:p>
          <a:p>
            <a:endParaRPr lang="en-US" sz="2400" dirty="0"/>
          </a:p>
        </p:txBody>
      </p:sp>
      <p:sp>
        <p:nvSpPr>
          <p:cNvPr id="4" name="灯片编号占位符 3">
            <a:extLst>
              <a:ext uri="{FF2B5EF4-FFF2-40B4-BE49-F238E27FC236}">
                <a16:creationId xmlns:a16="http://schemas.microsoft.com/office/drawing/2014/main" id="{64AD7A80-3872-49B1-8D2B-3352C987A2CA}"/>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04821786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95000"/>
              </a:lnSpc>
            </a:pPr>
            <a:r>
              <a:rPr lang="en-US" sz="4800" dirty="0"/>
              <a:t>Issues with Host Based Systems</a:t>
            </a:r>
          </a:p>
        </p:txBody>
      </p:sp>
      <p:sp>
        <p:nvSpPr>
          <p:cNvPr id="3" name="Content Placeholder 2"/>
          <p:cNvSpPr>
            <a:spLocks noGrp="1"/>
          </p:cNvSpPr>
          <p:nvPr>
            <p:ph idx="1"/>
          </p:nvPr>
        </p:nvSpPr>
        <p:spPr>
          <a:xfrm>
            <a:off x="381000" y="1676400"/>
            <a:ext cx="8458200" cy="4625609"/>
          </a:xfrm>
        </p:spPr>
        <p:txBody>
          <a:bodyPr>
            <a:noAutofit/>
          </a:bodyPr>
          <a:lstStyle/>
          <a:p>
            <a:pPr marL="438912" lvl="1" indent="-320040">
              <a:lnSpc>
                <a:spcPct val="95000"/>
              </a:lnSpc>
              <a:spcBef>
                <a:spcPts val="0"/>
              </a:spcBef>
              <a:buClr>
                <a:schemeClr val="accent1"/>
              </a:buClr>
              <a:buSzPct val="80000"/>
              <a:buFont typeface="Wingdings 2"/>
              <a:buChar char=""/>
            </a:pPr>
            <a:r>
              <a:rPr lang="en-US" dirty="0"/>
              <a:t>Not high performance</a:t>
            </a:r>
          </a:p>
          <a:p>
            <a:pPr lvl="1">
              <a:lnSpc>
                <a:spcPct val="95000"/>
              </a:lnSpc>
            </a:pPr>
            <a:r>
              <a:rPr lang="en-US" sz="2400" dirty="0"/>
              <a:t>Very little scope for hardware acceleration</a:t>
            </a:r>
          </a:p>
          <a:p>
            <a:pPr lvl="1">
              <a:lnSpc>
                <a:spcPct val="95000"/>
              </a:lnSpc>
            </a:pPr>
            <a:r>
              <a:rPr lang="en-US" sz="2400" dirty="0"/>
              <a:t>Inherent limitations of a host based OS</a:t>
            </a:r>
          </a:p>
          <a:p>
            <a:pPr lvl="1">
              <a:lnSpc>
                <a:spcPct val="95000"/>
              </a:lnSpc>
            </a:pPr>
            <a:r>
              <a:rPr lang="en-US" sz="2400" dirty="0"/>
              <a:t>Software built for functionality and not performance</a:t>
            </a:r>
          </a:p>
          <a:p>
            <a:pPr lvl="1">
              <a:lnSpc>
                <a:spcPct val="95000"/>
              </a:lnSpc>
              <a:buNone/>
            </a:pPr>
            <a:endParaRPr lang="en-US" sz="2400" dirty="0"/>
          </a:p>
          <a:p>
            <a:pPr marL="438912" lvl="1" indent="-320040">
              <a:lnSpc>
                <a:spcPct val="95000"/>
              </a:lnSpc>
              <a:spcBef>
                <a:spcPts val="0"/>
              </a:spcBef>
              <a:buClr>
                <a:schemeClr val="accent1"/>
              </a:buClr>
              <a:buSzPct val="80000"/>
              <a:buFont typeface="Wingdings 2"/>
              <a:buChar char=""/>
            </a:pPr>
            <a:r>
              <a:rPr lang="en-US" dirty="0"/>
              <a:t>Can be mitigated by:</a:t>
            </a:r>
          </a:p>
          <a:p>
            <a:pPr lvl="1">
              <a:lnSpc>
                <a:spcPct val="95000"/>
              </a:lnSpc>
            </a:pPr>
            <a:r>
              <a:rPr lang="en-US" sz="2400" dirty="0"/>
              <a:t>Moving performance critical functions to kernel</a:t>
            </a:r>
          </a:p>
          <a:p>
            <a:pPr lvl="1">
              <a:lnSpc>
                <a:spcPct val="95000"/>
              </a:lnSpc>
            </a:pPr>
            <a:r>
              <a:rPr lang="en-US" sz="2400" dirty="0"/>
              <a:t>Re-tooling scheduler of host OS to meet real time performance criteria</a:t>
            </a:r>
          </a:p>
          <a:p>
            <a:pPr lvl="1">
              <a:lnSpc>
                <a:spcPct val="95000"/>
              </a:lnSpc>
            </a:pPr>
            <a:endParaRPr lang="en-US" sz="2400" dirty="0"/>
          </a:p>
        </p:txBody>
      </p:sp>
      <p:sp>
        <p:nvSpPr>
          <p:cNvPr id="4" name="灯片编号占位符 3">
            <a:extLst>
              <a:ext uri="{FF2B5EF4-FFF2-40B4-BE49-F238E27FC236}">
                <a16:creationId xmlns:a16="http://schemas.microsoft.com/office/drawing/2014/main" id="{E67F4F94-AAB4-4560-9CF3-8D4CD922A714}"/>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95000"/>
              </a:lnSpc>
            </a:pPr>
            <a:r>
              <a:rPr lang="en-US" sz="4800" dirty="0"/>
              <a:t>Embedded Communications Software</a:t>
            </a:r>
          </a:p>
        </p:txBody>
      </p:sp>
      <p:sp>
        <p:nvSpPr>
          <p:cNvPr id="3" name="Content Placeholder 2"/>
          <p:cNvSpPr>
            <a:spLocks noGrp="1"/>
          </p:cNvSpPr>
          <p:nvPr>
            <p:ph idx="1"/>
          </p:nvPr>
        </p:nvSpPr>
        <p:spPr>
          <a:xfrm>
            <a:off x="381000" y="1676400"/>
            <a:ext cx="8458200" cy="4625609"/>
          </a:xfrm>
        </p:spPr>
        <p:txBody>
          <a:bodyPr>
            <a:noAutofit/>
          </a:bodyPr>
          <a:lstStyle/>
          <a:p>
            <a:pPr marL="438912" lvl="1" indent="-320040">
              <a:lnSpc>
                <a:spcPct val="95000"/>
              </a:lnSpc>
              <a:spcBef>
                <a:spcPts val="0"/>
              </a:spcBef>
              <a:buClr>
                <a:schemeClr val="accent1"/>
              </a:buClr>
              <a:buSzPct val="80000"/>
              <a:buFont typeface="Wingdings 2"/>
              <a:buChar char=""/>
            </a:pPr>
            <a:r>
              <a:rPr lang="en-US" sz="2400" dirty="0">
                <a:solidFill>
                  <a:srgbClr val="000000"/>
                </a:solidFill>
                <a:latin typeface="Arial" pitchFamily="34" charset="0"/>
              </a:rPr>
              <a:t>An embedded communication device is a dedicated piece of hardware</a:t>
            </a:r>
            <a:endParaRPr lang="en-US" sz="2400" dirty="0"/>
          </a:p>
          <a:p>
            <a:pPr marL="438912" lvl="1" indent="-320040">
              <a:lnSpc>
                <a:spcPct val="95000"/>
              </a:lnSpc>
              <a:spcBef>
                <a:spcPts val="0"/>
              </a:spcBef>
              <a:buClr>
                <a:schemeClr val="accent1"/>
              </a:buClr>
              <a:buSzPct val="80000"/>
              <a:buFont typeface="Wingdings 2"/>
              <a:buChar char=""/>
            </a:pPr>
            <a:endParaRPr lang="en-US" sz="2400" dirty="0">
              <a:solidFill>
                <a:srgbClr val="000000"/>
              </a:solidFill>
              <a:latin typeface="Arial" pitchFamily="34" charset="0"/>
            </a:endParaRPr>
          </a:p>
          <a:p>
            <a:pPr marL="438912" lvl="1" indent="-320040">
              <a:lnSpc>
                <a:spcPct val="95000"/>
              </a:lnSpc>
              <a:spcBef>
                <a:spcPts val="0"/>
              </a:spcBef>
              <a:buClr>
                <a:schemeClr val="accent1"/>
              </a:buClr>
              <a:buSzPct val="80000"/>
              <a:buFont typeface="Wingdings 2"/>
              <a:buChar char=""/>
            </a:pPr>
            <a:r>
              <a:rPr lang="en-US" sz="2400" dirty="0">
                <a:solidFill>
                  <a:srgbClr val="000000"/>
                </a:solidFill>
                <a:latin typeface="Arial" pitchFamily="34" charset="0"/>
              </a:rPr>
              <a:t>Common characteristics:</a:t>
            </a:r>
            <a:endParaRPr lang="en-US" sz="2400" dirty="0"/>
          </a:p>
          <a:p>
            <a:pPr lvl="1">
              <a:lnSpc>
                <a:spcPct val="95000"/>
              </a:lnSpc>
            </a:pPr>
            <a:r>
              <a:rPr lang="en-US" sz="2000" dirty="0"/>
              <a:t>Usually runs on a real time OS</a:t>
            </a:r>
          </a:p>
          <a:p>
            <a:pPr lvl="1">
              <a:lnSpc>
                <a:spcPct val="95000"/>
              </a:lnSpc>
            </a:pPr>
            <a:r>
              <a:rPr lang="en-US" sz="2000" dirty="0"/>
              <a:t>Limited memory or flash based memory</a:t>
            </a:r>
          </a:p>
          <a:p>
            <a:pPr lvl="1">
              <a:lnSpc>
                <a:spcPct val="95000"/>
              </a:lnSpc>
            </a:pPr>
            <a:r>
              <a:rPr lang="en-US" sz="2000" dirty="0"/>
              <a:t>Diskless or limited hard disk space</a:t>
            </a:r>
          </a:p>
          <a:p>
            <a:pPr lvl="1">
              <a:lnSpc>
                <a:spcPct val="95000"/>
              </a:lnSpc>
            </a:pPr>
            <a:r>
              <a:rPr lang="en-US" sz="2000" dirty="0"/>
              <a:t>Provides terminal (RS-232) or Ethernet interface for control and configuration</a:t>
            </a:r>
          </a:p>
          <a:p>
            <a:pPr lvl="1">
              <a:lnSpc>
                <a:spcPct val="95000"/>
              </a:lnSpc>
            </a:pPr>
            <a:r>
              <a:rPr lang="en-US" sz="2000" dirty="0"/>
              <a:t>Hardware acceleration facility</a:t>
            </a:r>
          </a:p>
        </p:txBody>
      </p:sp>
      <p:sp>
        <p:nvSpPr>
          <p:cNvPr id="4" name="灯片编号占位符 3">
            <a:extLst>
              <a:ext uri="{FF2B5EF4-FFF2-40B4-BE49-F238E27FC236}">
                <a16:creationId xmlns:a16="http://schemas.microsoft.com/office/drawing/2014/main" id="{4D0B85D3-7C53-477E-AA1E-CF73CF96D26A}"/>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Host based communications</a:t>
            </a:r>
          </a:p>
        </p:txBody>
      </p:sp>
      <p:sp>
        <p:nvSpPr>
          <p:cNvPr id="3" name="Content Placeholder 2"/>
          <p:cNvSpPr>
            <a:spLocks noGrp="1"/>
          </p:cNvSpPr>
          <p:nvPr>
            <p:ph idx="1"/>
          </p:nvPr>
        </p:nvSpPr>
        <p:spPr/>
        <p:txBody>
          <a:bodyPr>
            <a:normAutofit/>
          </a:bodyPr>
          <a:lstStyle/>
          <a:p>
            <a:pPr>
              <a:lnSpc>
                <a:spcPct val="95000"/>
              </a:lnSpc>
              <a:spcBef>
                <a:spcPts val="1200"/>
              </a:spcBef>
            </a:pPr>
            <a:r>
              <a:rPr lang="en-US" sz="3000" dirty="0">
                <a:solidFill>
                  <a:srgbClr val="000000"/>
                </a:solidFill>
                <a:latin typeface="Arial" pitchFamily="34" charset="0"/>
                <a:cs typeface="Arial" pitchFamily="34" charset="0"/>
              </a:rPr>
              <a:t>Workstations serve as the source or destination for communications</a:t>
            </a:r>
            <a:endParaRPr lang="en-US" sz="3000" dirty="0">
              <a:latin typeface="Arial" pitchFamily="34" charset="0"/>
              <a:cs typeface="Arial" pitchFamily="34" charset="0"/>
            </a:endParaRPr>
          </a:p>
          <a:p>
            <a:pPr>
              <a:lnSpc>
                <a:spcPct val="95000"/>
              </a:lnSpc>
              <a:spcBef>
                <a:spcPts val="1200"/>
              </a:spcBef>
            </a:pPr>
            <a:r>
              <a:rPr lang="en-US" sz="3000" dirty="0">
                <a:solidFill>
                  <a:srgbClr val="000000"/>
                </a:solidFill>
                <a:latin typeface="Arial" pitchFamily="34" charset="0"/>
                <a:cs typeface="Arial" pitchFamily="34" charset="0"/>
              </a:rPr>
              <a:t>User and kernel mode</a:t>
            </a:r>
            <a:endParaRPr lang="en-US" sz="3000" dirty="0">
              <a:latin typeface="Arial" pitchFamily="34" charset="0"/>
              <a:cs typeface="Arial" pitchFamily="34" charset="0"/>
            </a:endParaRPr>
          </a:p>
          <a:p>
            <a:pPr lvl="1">
              <a:lnSpc>
                <a:spcPct val="95000"/>
              </a:lnSpc>
              <a:spcBef>
                <a:spcPts val="1200"/>
              </a:spcBef>
            </a:pPr>
            <a:r>
              <a:rPr lang="en-US" sz="1900" dirty="0">
                <a:solidFill>
                  <a:srgbClr val="000000"/>
                </a:solidFill>
                <a:latin typeface="Arial" pitchFamily="34" charset="0"/>
                <a:cs typeface="Arial" pitchFamily="34" charset="0"/>
              </a:rPr>
              <a:t>User mode refers to user space which typically serve as the application layer</a:t>
            </a:r>
            <a:endParaRPr lang="en-US" sz="1900" dirty="0">
              <a:latin typeface="Arial" pitchFamily="34" charset="0"/>
              <a:cs typeface="Arial" pitchFamily="34" charset="0"/>
            </a:endParaRPr>
          </a:p>
          <a:p>
            <a:pPr lvl="1">
              <a:lnSpc>
                <a:spcPct val="95000"/>
              </a:lnSpc>
              <a:spcBef>
                <a:spcPts val="1200"/>
              </a:spcBef>
            </a:pPr>
            <a:r>
              <a:rPr lang="en-US" sz="1900" dirty="0">
                <a:solidFill>
                  <a:srgbClr val="000000"/>
                </a:solidFill>
                <a:latin typeface="Arial" pitchFamily="34" charset="0"/>
                <a:cs typeface="Arial" pitchFamily="34" charset="0"/>
              </a:rPr>
              <a:t>Kernel mode is closest to the hardware and typically implements physical layer</a:t>
            </a:r>
            <a:endParaRPr lang="en-US" sz="1900" dirty="0">
              <a:latin typeface="Arial" pitchFamily="34" charset="0"/>
              <a:cs typeface="Arial" pitchFamily="34" charset="0"/>
            </a:endParaRPr>
          </a:p>
          <a:p>
            <a:pPr lvl="1">
              <a:lnSpc>
                <a:spcPct val="95000"/>
              </a:lnSpc>
              <a:spcBef>
                <a:spcPts val="1200"/>
              </a:spcBef>
            </a:pPr>
            <a:r>
              <a:rPr lang="en-US" sz="1900" dirty="0">
                <a:solidFill>
                  <a:srgbClr val="000000"/>
                </a:solidFill>
                <a:latin typeface="Arial" pitchFamily="34" charset="0"/>
                <a:cs typeface="Arial" pitchFamily="34" charset="0"/>
              </a:rPr>
              <a:t>Trade-off between memory protection and overall system performance</a:t>
            </a:r>
            <a:endParaRPr lang="en-US" sz="3100" dirty="0">
              <a:latin typeface="Arial" pitchFamily="34" charset="0"/>
              <a:cs typeface="Arial" pitchFamily="34" charset="0"/>
            </a:endParaRPr>
          </a:p>
          <a:p>
            <a:pPr>
              <a:lnSpc>
                <a:spcPct val="95000"/>
              </a:lnSpc>
              <a:spcBef>
                <a:spcPts val="1200"/>
              </a:spcBef>
            </a:pPr>
            <a:r>
              <a:rPr lang="en-US" sz="3100" dirty="0">
                <a:latin typeface="Arial" pitchFamily="34" charset="0"/>
                <a:cs typeface="Arial" pitchFamily="34" charset="0"/>
              </a:rPr>
              <a:t>Network Interfaces</a:t>
            </a:r>
          </a:p>
        </p:txBody>
      </p:sp>
      <p:sp>
        <p:nvSpPr>
          <p:cNvPr id="4" name="灯片编号占位符 3">
            <a:extLst>
              <a:ext uri="{FF2B5EF4-FFF2-40B4-BE49-F238E27FC236}">
                <a16:creationId xmlns:a16="http://schemas.microsoft.com/office/drawing/2014/main" id="{DB154094-6462-462F-BF67-E9841D90C37B}"/>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02088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5000"/>
              </a:lnSpc>
            </a:pPr>
            <a:r>
              <a:rPr lang="en-US" sz="4800" dirty="0"/>
              <a:t>RTOS</a:t>
            </a:r>
          </a:p>
        </p:txBody>
      </p:sp>
      <p:sp>
        <p:nvSpPr>
          <p:cNvPr id="3" name="Content Placeholder 2"/>
          <p:cNvSpPr>
            <a:spLocks noGrp="1"/>
          </p:cNvSpPr>
          <p:nvPr>
            <p:ph idx="1"/>
          </p:nvPr>
        </p:nvSpPr>
        <p:spPr>
          <a:xfrm>
            <a:off x="381000" y="1676400"/>
            <a:ext cx="8458200" cy="4625609"/>
          </a:xfrm>
        </p:spPr>
        <p:txBody>
          <a:bodyPr>
            <a:noAutofit/>
          </a:bodyPr>
          <a:lstStyle/>
          <a:p>
            <a:pPr marL="438912" lvl="1" indent="-320040">
              <a:lnSpc>
                <a:spcPct val="95000"/>
              </a:lnSpc>
              <a:spcBef>
                <a:spcPts val="0"/>
              </a:spcBef>
              <a:buClr>
                <a:schemeClr val="accent1"/>
              </a:buClr>
              <a:buSzPct val="80000"/>
              <a:buFont typeface="Wingdings 2"/>
              <a:buChar char=""/>
            </a:pPr>
            <a:r>
              <a:rPr lang="en-US" dirty="0"/>
              <a:t>Why RTOS?</a:t>
            </a:r>
          </a:p>
          <a:p>
            <a:pPr lvl="1">
              <a:lnSpc>
                <a:spcPct val="95000"/>
              </a:lnSpc>
            </a:pPr>
            <a:r>
              <a:rPr lang="en-US" sz="2000" dirty="0"/>
              <a:t>RTOS vendors support complete lifecycle of the development environment</a:t>
            </a:r>
          </a:p>
          <a:p>
            <a:pPr lvl="1">
              <a:lnSpc>
                <a:spcPct val="95000"/>
              </a:lnSpc>
            </a:pPr>
            <a:r>
              <a:rPr lang="en-US" sz="2000" dirty="0"/>
              <a:t>Vendors tune to RTOS for performance efficiency since they support the embedded processor as well</a:t>
            </a:r>
          </a:p>
          <a:p>
            <a:pPr lvl="1">
              <a:lnSpc>
                <a:spcPct val="95000"/>
              </a:lnSpc>
            </a:pPr>
            <a:r>
              <a:rPr lang="en-US" sz="2000" dirty="0"/>
              <a:t>Has efficient and performance tuned infrastructure components for system software</a:t>
            </a:r>
          </a:p>
        </p:txBody>
      </p:sp>
      <p:sp>
        <p:nvSpPr>
          <p:cNvPr id="4" name="灯片编号占位符 3">
            <a:extLst>
              <a:ext uri="{FF2B5EF4-FFF2-40B4-BE49-F238E27FC236}">
                <a16:creationId xmlns:a16="http://schemas.microsoft.com/office/drawing/2014/main" id="{FFEF506F-C475-4237-8330-5158148739CD}"/>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5000"/>
              </a:lnSpc>
            </a:pPr>
            <a:r>
              <a:rPr lang="en-US" sz="4800" dirty="0"/>
              <a:t>RTOS</a:t>
            </a:r>
          </a:p>
        </p:txBody>
      </p:sp>
      <p:sp>
        <p:nvSpPr>
          <p:cNvPr id="3" name="Content Placeholder 2"/>
          <p:cNvSpPr>
            <a:spLocks noGrp="1"/>
          </p:cNvSpPr>
          <p:nvPr>
            <p:ph idx="1"/>
          </p:nvPr>
        </p:nvSpPr>
        <p:spPr>
          <a:xfrm>
            <a:off x="381000" y="1676400"/>
            <a:ext cx="8458200" cy="4625609"/>
          </a:xfrm>
        </p:spPr>
        <p:txBody>
          <a:bodyPr>
            <a:noAutofit/>
          </a:bodyPr>
          <a:lstStyle/>
          <a:p>
            <a:pPr marL="438912" lvl="1" indent="-320040">
              <a:lnSpc>
                <a:spcPct val="95000"/>
              </a:lnSpc>
              <a:spcBef>
                <a:spcPts val="0"/>
              </a:spcBef>
              <a:buClr>
                <a:schemeClr val="accent1"/>
              </a:buClr>
              <a:buSzPct val="80000"/>
              <a:buFont typeface="Wingdings 2"/>
              <a:buChar char=""/>
            </a:pPr>
            <a:r>
              <a:rPr lang="en-US" dirty="0"/>
              <a:t>Board Support Package (BSP)</a:t>
            </a:r>
          </a:p>
          <a:p>
            <a:pPr lvl="1">
              <a:lnSpc>
                <a:spcPct val="95000"/>
              </a:lnSpc>
            </a:pPr>
            <a:r>
              <a:rPr lang="en-US" sz="2400" dirty="0"/>
              <a:t>Package that contains all board H/W-specific code that conforms to a specific operating system</a:t>
            </a:r>
          </a:p>
          <a:p>
            <a:pPr lvl="2">
              <a:lnSpc>
                <a:spcPct val="95000"/>
              </a:lnSpc>
            </a:pPr>
            <a:r>
              <a:rPr lang="en-US" sz="2000" dirty="0"/>
              <a:t>Boot loader</a:t>
            </a:r>
          </a:p>
          <a:p>
            <a:pPr lvl="2">
              <a:lnSpc>
                <a:spcPct val="95000"/>
              </a:lnSpc>
              <a:buSzPct val="80000"/>
            </a:pPr>
            <a:r>
              <a:rPr lang="en-US" sz="2000" dirty="0"/>
              <a:t>OEM adaptation layer</a:t>
            </a:r>
          </a:p>
          <a:p>
            <a:pPr lvl="2">
              <a:lnSpc>
                <a:spcPct val="95000"/>
              </a:lnSpc>
              <a:buSzPct val="80000"/>
            </a:pPr>
            <a:r>
              <a:rPr lang="en-US" sz="2000" dirty="0"/>
              <a:t>Device drivers for all devices on the board</a:t>
            </a:r>
          </a:p>
          <a:p>
            <a:pPr lvl="2">
              <a:lnSpc>
                <a:spcPct val="95000"/>
              </a:lnSpc>
              <a:buSzPct val="80000"/>
            </a:pPr>
            <a:r>
              <a:rPr lang="en-US" sz="2000" dirty="0"/>
              <a:t>Optional root file system</a:t>
            </a:r>
          </a:p>
        </p:txBody>
      </p:sp>
      <p:sp>
        <p:nvSpPr>
          <p:cNvPr id="4" name="灯片编号占位符 3">
            <a:extLst>
              <a:ext uri="{FF2B5EF4-FFF2-40B4-BE49-F238E27FC236}">
                <a16:creationId xmlns:a16="http://schemas.microsoft.com/office/drawing/2014/main" id="{F0BFE570-610F-46B4-A491-26A496B54015}"/>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5000"/>
              </a:lnSpc>
            </a:pPr>
            <a:r>
              <a:rPr lang="en-US" sz="4800" dirty="0"/>
              <a:t>RTOS</a:t>
            </a:r>
          </a:p>
        </p:txBody>
      </p:sp>
      <p:graphicFrame>
        <p:nvGraphicFramePr>
          <p:cNvPr id="4" name="Table 3"/>
          <p:cNvGraphicFramePr>
            <a:graphicFrameLocks noGrp="1"/>
          </p:cNvGraphicFramePr>
          <p:nvPr/>
        </p:nvGraphicFramePr>
        <p:xfrm>
          <a:off x="914400" y="1828800"/>
          <a:ext cx="6773334" cy="4307840"/>
        </p:xfrm>
        <a:graphic>
          <a:graphicData uri="http://schemas.openxmlformats.org/drawingml/2006/table">
            <a:tbl>
              <a:tblPr firstRow="1" bandRow="1">
                <a:tableStyleId>{5C22544A-7EE6-4342-B048-85BDC9FD1C3A}</a:tableStyleId>
              </a:tblPr>
              <a:tblGrid>
                <a:gridCol w="2257778">
                  <a:extLst>
                    <a:ext uri="{9D8B030D-6E8A-4147-A177-3AD203B41FA5}">
                      <a16:colId xmlns:a16="http://schemas.microsoft.com/office/drawing/2014/main" val="20000"/>
                    </a:ext>
                  </a:extLst>
                </a:gridCol>
                <a:gridCol w="2257778">
                  <a:extLst>
                    <a:ext uri="{9D8B030D-6E8A-4147-A177-3AD203B41FA5}">
                      <a16:colId xmlns:a16="http://schemas.microsoft.com/office/drawing/2014/main" val="20001"/>
                    </a:ext>
                  </a:extLst>
                </a:gridCol>
                <a:gridCol w="2257778">
                  <a:extLst>
                    <a:ext uri="{9D8B030D-6E8A-4147-A177-3AD203B41FA5}">
                      <a16:colId xmlns:a16="http://schemas.microsoft.com/office/drawing/2014/main" val="20002"/>
                    </a:ext>
                  </a:extLst>
                </a:gridCol>
              </a:tblGrid>
              <a:tr h="370840">
                <a:tc>
                  <a:txBody>
                    <a:bodyPr/>
                    <a:lstStyle/>
                    <a:p>
                      <a:pPr algn="l"/>
                      <a:r>
                        <a:rPr lang="en-US" b="1" dirty="0">
                          <a:solidFill>
                            <a:srgbClr val="800000"/>
                          </a:solidFill>
                          <a:latin typeface="Arial"/>
                        </a:rPr>
                        <a:t>Issue</a:t>
                      </a:r>
                    </a:p>
                  </a:txBody>
                  <a:tcPr/>
                </a:tc>
                <a:tc>
                  <a:txBody>
                    <a:bodyPr/>
                    <a:lstStyle/>
                    <a:p>
                      <a:pPr algn="l"/>
                      <a:r>
                        <a:rPr lang="en-US" b="1">
                          <a:solidFill>
                            <a:srgbClr val="800000"/>
                          </a:solidFill>
                          <a:latin typeface="Arial"/>
                        </a:rPr>
                        <a:t>Standard RTOS</a:t>
                      </a:r>
                    </a:p>
                  </a:txBody>
                  <a:tcPr/>
                </a:tc>
                <a:tc>
                  <a:txBody>
                    <a:bodyPr/>
                    <a:lstStyle/>
                    <a:p>
                      <a:pPr algn="l"/>
                      <a:r>
                        <a:rPr lang="en-US" b="1">
                          <a:solidFill>
                            <a:srgbClr val="800000"/>
                          </a:solidFill>
                          <a:latin typeface="Arial"/>
                        </a:rPr>
                        <a:t>Proprietary RTOS</a:t>
                      </a:r>
                    </a:p>
                  </a:txBody>
                  <a:tcPr/>
                </a:tc>
                <a:extLst>
                  <a:ext uri="{0D108BD9-81ED-4DB2-BD59-A6C34878D82A}">
                    <a16:rowId xmlns:a16="http://schemas.microsoft.com/office/drawing/2014/main" val="10000"/>
                  </a:ext>
                </a:extLst>
              </a:tr>
              <a:tr h="370840">
                <a:tc>
                  <a:txBody>
                    <a:bodyPr/>
                    <a:lstStyle/>
                    <a:p>
                      <a:pPr algn="l"/>
                      <a:r>
                        <a:rPr lang="en-US" sz="1200" dirty="0">
                          <a:latin typeface="Arial"/>
                        </a:rPr>
                        <a:t>Performance for a specific application</a:t>
                      </a:r>
                    </a:p>
                  </a:txBody>
                  <a:tcPr/>
                </a:tc>
                <a:tc>
                  <a:txBody>
                    <a:bodyPr/>
                    <a:lstStyle/>
                    <a:p>
                      <a:pPr algn="l"/>
                      <a:r>
                        <a:rPr lang="en-US" sz="1200">
                          <a:latin typeface="Arial"/>
                        </a:rPr>
                        <a:t>Less Optimized</a:t>
                      </a:r>
                    </a:p>
                  </a:txBody>
                  <a:tcPr/>
                </a:tc>
                <a:tc>
                  <a:txBody>
                    <a:bodyPr/>
                    <a:lstStyle/>
                    <a:p>
                      <a:pPr algn="l"/>
                      <a:r>
                        <a:rPr lang="en-US" sz="1200">
                          <a:latin typeface="Arial"/>
                        </a:rPr>
                        <a:t>More optimized</a:t>
                      </a:r>
                    </a:p>
                  </a:txBody>
                  <a:tcPr/>
                </a:tc>
                <a:extLst>
                  <a:ext uri="{0D108BD9-81ED-4DB2-BD59-A6C34878D82A}">
                    <a16:rowId xmlns:a16="http://schemas.microsoft.com/office/drawing/2014/main" val="10001"/>
                  </a:ext>
                </a:extLst>
              </a:tr>
              <a:tr h="370840">
                <a:tc>
                  <a:txBody>
                    <a:bodyPr/>
                    <a:lstStyle/>
                    <a:p>
                      <a:pPr algn="l"/>
                      <a:r>
                        <a:rPr lang="en-US" sz="1200" dirty="0">
                          <a:latin typeface="Arial"/>
                        </a:rPr>
                        <a:t>Maintenance</a:t>
                      </a:r>
                    </a:p>
                  </a:txBody>
                  <a:tcPr/>
                </a:tc>
                <a:tc>
                  <a:txBody>
                    <a:bodyPr/>
                    <a:lstStyle/>
                    <a:p>
                      <a:pPr algn="l"/>
                      <a:r>
                        <a:rPr lang="en-US" sz="1200">
                          <a:latin typeface="Arial"/>
                        </a:rPr>
                        <a:t>Responsibility of RTOS vendor</a:t>
                      </a:r>
                    </a:p>
                  </a:txBody>
                  <a:tcPr/>
                </a:tc>
                <a:tc>
                  <a:txBody>
                    <a:bodyPr/>
                    <a:lstStyle/>
                    <a:p>
                      <a:pPr algn="l"/>
                      <a:r>
                        <a:rPr lang="en-US" sz="1200">
                          <a:latin typeface="Arial"/>
                        </a:rPr>
                        <a:t>Responsibility of developer</a:t>
                      </a:r>
                    </a:p>
                  </a:txBody>
                  <a:tcPr/>
                </a:tc>
                <a:extLst>
                  <a:ext uri="{0D108BD9-81ED-4DB2-BD59-A6C34878D82A}">
                    <a16:rowId xmlns:a16="http://schemas.microsoft.com/office/drawing/2014/main" val="10002"/>
                  </a:ext>
                </a:extLst>
              </a:tr>
              <a:tr h="370840">
                <a:tc>
                  <a:txBody>
                    <a:bodyPr/>
                    <a:lstStyle/>
                    <a:p>
                      <a:pPr algn="l"/>
                      <a:r>
                        <a:rPr lang="en-US" sz="1200" dirty="0">
                          <a:latin typeface="Arial"/>
                        </a:rPr>
                        <a:t>Portability to multiple processors</a:t>
                      </a:r>
                    </a:p>
                  </a:txBody>
                  <a:tcPr/>
                </a:tc>
                <a:tc>
                  <a:txBody>
                    <a:bodyPr/>
                    <a:lstStyle/>
                    <a:p>
                      <a:pPr algn="l"/>
                      <a:r>
                        <a:rPr lang="en-US" sz="1200" dirty="0">
                          <a:latin typeface="Arial"/>
                        </a:rPr>
                        <a:t>Provided by RTOS vendor via separate packages</a:t>
                      </a:r>
                    </a:p>
                  </a:txBody>
                  <a:tcPr/>
                </a:tc>
                <a:tc>
                  <a:txBody>
                    <a:bodyPr/>
                    <a:lstStyle/>
                    <a:p>
                      <a:pPr algn="l"/>
                      <a:r>
                        <a:rPr lang="en-US" sz="1200" dirty="0">
                          <a:latin typeface="Arial"/>
                        </a:rPr>
                        <a:t>Has to be provided by developer for each processor</a:t>
                      </a:r>
                    </a:p>
                  </a:txBody>
                  <a:tcPr/>
                </a:tc>
                <a:extLst>
                  <a:ext uri="{0D108BD9-81ED-4DB2-BD59-A6C34878D82A}">
                    <a16:rowId xmlns:a16="http://schemas.microsoft.com/office/drawing/2014/main" val="10003"/>
                  </a:ext>
                </a:extLst>
              </a:tr>
              <a:tr h="370840">
                <a:tc>
                  <a:txBody>
                    <a:bodyPr/>
                    <a:lstStyle/>
                    <a:p>
                      <a:pPr algn="l"/>
                      <a:r>
                        <a:rPr lang="en-US" sz="1200">
                          <a:latin typeface="Arial"/>
                        </a:rPr>
                        <a:t>Support for standard Ethernet/serial devices</a:t>
                      </a:r>
                    </a:p>
                  </a:txBody>
                  <a:tcPr/>
                </a:tc>
                <a:tc>
                  <a:txBody>
                    <a:bodyPr/>
                    <a:lstStyle/>
                    <a:p>
                      <a:pPr algn="l"/>
                      <a:r>
                        <a:rPr lang="en-US" sz="1200">
                          <a:latin typeface="Arial"/>
                        </a:rPr>
                        <a:t>Provided as part of RTOS package for board</a:t>
                      </a:r>
                    </a:p>
                  </a:txBody>
                  <a:tcPr/>
                </a:tc>
                <a:tc>
                  <a:txBody>
                    <a:bodyPr/>
                    <a:lstStyle/>
                    <a:p>
                      <a:pPr algn="l"/>
                      <a:r>
                        <a:rPr lang="en-US" sz="1200" dirty="0">
                          <a:latin typeface="Arial"/>
                        </a:rPr>
                        <a:t>Has to be developed</a:t>
                      </a:r>
                    </a:p>
                  </a:txBody>
                  <a:tcPr/>
                </a:tc>
                <a:extLst>
                  <a:ext uri="{0D108BD9-81ED-4DB2-BD59-A6C34878D82A}">
                    <a16:rowId xmlns:a16="http://schemas.microsoft.com/office/drawing/2014/main" val="10004"/>
                  </a:ext>
                </a:extLst>
              </a:tr>
              <a:tr h="370840">
                <a:tc>
                  <a:txBody>
                    <a:bodyPr/>
                    <a:lstStyle/>
                    <a:p>
                      <a:pPr algn="l"/>
                      <a:r>
                        <a:rPr lang="en-US" sz="1200">
                          <a:latin typeface="Arial"/>
                        </a:rPr>
                        <a:t>Modifiability</a:t>
                      </a:r>
                    </a:p>
                  </a:txBody>
                  <a:tcPr/>
                </a:tc>
                <a:tc>
                  <a:txBody>
                    <a:bodyPr/>
                    <a:lstStyle/>
                    <a:p>
                      <a:pPr algn="l"/>
                      <a:r>
                        <a:rPr lang="en-US" sz="1200">
                          <a:latin typeface="Arial"/>
                        </a:rPr>
                        <a:t>Can be done only if RTOS vendor provides source code</a:t>
                      </a:r>
                    </a:p>
                  </a:txBody>
                  <a:tcPr/>
                </a:tc>
                <a:tc>
                  <a:txBody>
                    <a:bodyPr/>
                    <a:lstStyle/>
                    <a:p>
                      <a:pPr algn="l"/>
                      <a:r>
                        <a:rPr lang="en-US" sz="1200" dirty="0">
                          <a:latin typeface="Arial"/>
                        </a:rPr>
                        <a:t>Easily modifiable since source code is available internally</a:t>
                      </a:r>
                    </a:p>
                  </a:txBody>
                  <a:tcPr/>
                </a:tc>
                <a:extLst>
                  <a:ext uri="{0D108BD9-81ED-4DB2-BD59-A6C34878D82A}">
                    <a16:rowId xmlns:a16="http://schemas.microsoft.com/office/drawing/2014/main" val="10005"/>
                  </a:ext>
                </a:extLst>
              </a:tr>
              <a:tr h="370840">
                <a:tc>
                  <a:txBody>
                    <a:bodyPr/>
                    <a:lstStyle/>
                    <a:p>
                      <a:pPr algn="l"/>
                      <a:r>
                        <a:rPr lang="en-US" sz="1200">
                          <a:latin typeface="Arial"/>
                        </a:rPr>
                        <a:t>Tool Chain Support</a:t>
                      </a:r>
                    </a:p>
                  </a:txBody>
                  <a:tcPr/>
                </a:tc>
                <a:tc>
                  <a:txBody>
                    <a:bodyPr/>
                    <a:lstStyle/>
                    <a:p>
                      <a:pPr algn="l"/>
                      <a:r>
                        <a:rPr lang="en-US" sz="1200">
                          <a:latin typeface="Arial"/>
                        </a:rPr>
                        <a:t>Supported by RTOS vendor</a:t>
                      </a:r>
                    </a:p>
                  </a:txBody>
                  <a:tcPr/>
                </a:tc>
                <a:tc>
                  <a:txBody>
                    <a:bodyPr/>
                    <a:lstStyle/>
                    <a:p>
                      <a:pPr algn="l"/>
                      <a:r>
                        <a:rPr lang="en-US" sz="1200" dirty="0">
                          <a:latin typeface="Arial"/>
                        </a:rPr>
                        <a:t>Need to build using third-party development tools</a:t>
                      </a:r>
                    </a:p>
                  </a:txBody>
                  <a:tcPr/>
                </a:tc>
                <a:extLst>
                  <a:ext uri="{0D108BD9-81ED-4DB2-BD59-A6C34878D82A}">
                    <a16:rowId xmlns:a16="http://schemas.microsoft.com/office/drawing/2014/main" val="10006"/>
                  </a:ext>
                </a:extLst>
              </a:tr>
              <a:tr h="370840">
                <a:tc>
                  <a:txBody>
                    <a:bodyPr/>
                    <a:lstStyle/>
                    <a:p>
                      <a:pPr algn="l"/>
                      <a:r>
                        <a:rPr lang="en-US" sz="1200">
                          <a:latin typeface="Arial"/>
                        </a:rPr>
                        <a:t>Standard Interfaces, IPC mechanisms and APIs</a:t>
                      </a:r>
                    </a:p>
                  </a:txBody>
                  <a:tcPr/>
                </a:tc>
                <a:tc>
                  <a:txBody>
                    <a:bodyPr/>
                    <a:lstStyle/>
                    <a:p>
                      <a:pPr algn="l"/>
                      <a:r>
                        <a:rPr lang="en-US" sz="1200">
                          <a:latin typeface="Arial"/>
                        </a:rPr>
                        <a:t>Provided by RTOS vendor</a:t>
                      </a:r>
                    </a:p>
                  </a:txBody>
                  <a:tcPr/>
                </a:tc>
                <a:tc>
                  <a:txBody>
                    <a:bodyPr/>
                    <a:lstStyle/>
                    <a:p>
                      <a:pPr algn="l"/>
                      <a:r>
                        <a:rPr lang="en-US" sz="1200" dirty="0">
                          <a:latin typeface="Arial"/>
                        </a:rPr>
                        <a:t>Has to be designed in by the developer</a:t>
                      </a:r>
                    </a:p>
                  </a:txBody>
                  <a:tcPr/>
                </a:tc>
                <a:extLst>
                  <a:ext uri="{0D108BD9-81ED-4DB2-BD59-A6C34878D82A}">
                    <a16:rowId xmlns:a16="http://schemas.microsoft.com/office/drawing/2014/main" val="10007"/>
                  </a:ext>
                </a:extLst>
              </a:tr>
              <a:tr h="370840">
                <a:tc>
                  <a:txBody>
                    <a:bodyPr/>
                    <a:lstStyle/>
                    <a:p>
                      <a:pPr algn="l"/>
                      <a:r>
                        <a:rPr lang="en-US" sz="1200" dirty="0">
                          <a:latin typeface="Arial"/>
                        </a:rPr>
                        <a:t>Cost</a:t>
                      </a:r>
                    </a:p>
                  </a:txBody>
                  <a:tcPr/>
                </a:tc>
                <a:tc>
                  <a:txBody>
                    <a:bodyPr/>
                    <a:lstStyle/>
                    <a:p>
                      <a:pPr algn="l"/>
                      <a:r>
                        <a:rPr lang="en-US" sz="1200">
                          <a:latin typeface="Arial"/>
                        </a:rPr>
                        <a:t>High in dollar terms</a:t>
                      </a:r>
                    </a:p>
                  </a:txBody>
                  <a:tcPr/>
                </a:tc>
                <a:tc>
                  <a:txBody>
                    <a:bodyPr/>
                    <a:lstStyle/>
                    <a:p>
                      <a:pPr algn="l"/>
                      <a:r>
                        <a:rPr lang="en-US" sz="1200" dirty="0">
                          <a:latin typeface="Arial"/>
                        </a:rPr>
                        <a:t>Low in upfront dollar terms but could be high because of development effort/time and debugging</a:t>
                      </a:r>
                    </a:p>
                  </a:txBody>
                  <a:tcPr/>
                </a:tc>
                <a:extLst>
                  <a:ext uri="{0D108BD9-81ED-4DB2-BD59-A6C34878D82A}">
                    <a16:rowId xmlns:a16="http://schemas.microsoft.com/office/drawing/2014/main" val="10008"/>
                  </a:ext>
                </a:extLst>
              </a:tr>
            </a:tbl>
          </a:graphicData>
        </a:graphic>
      </p:graphicFrame>
      <p:sp>
        <p:nvSpPr>
          <p:cNvPr id="3" name="灯片编号占位符 2">
            <a:extLst>
              <a:ext uri="{FF2B5EF4-FFF2-40B4-BE49-F238E27FC236}">
                <a16:creationId xmlns:a16="http://schemas.microsoft.com/office/drawing/2014/main" id="{5159F127-950E-431B-9785-A98BE55FDEE4}"/>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5000"/>
              </a:lnSpc>
            </a:pPr>
            <a:r>
              <a:rPr lang="en-US" sz="4800" dirty="0"/>
              <a:t>Memory</a:t>
            </a:r>
          </a:p>
        </p:txBody>
      </p:sp>
      <p:sp>
        <p:nvSpPr>
          <p:cNvPr id="3" name="Content Placeholder 2"/>
          <p:cNvSpPr>
            <a:spLocks noGrp="1"/>
          </p:cNvSpPr>
          <p:nvPr>
            <p:ph idx="1"/>
          </p:nvPr>
        </p:nvSpPr>
        <p:spPr>
          <a:xfrm>
            <a:off x="381000" y="1676400"/>
            <a:ext cx="8458200" cy="4625609"/>
          </a:xfrm>
        </p:spPr>
        <p:txBody>
          <a:bodyPr>
            <a:noAutofit/>
          </a:bodyPr>
          <a:lstStyle/>
          <a:p>
            <a:pPr marL="438912" lvl="1" indent="-320040">
              <a:lnSpc>
                <a:spcPct val="80000"/>
              </a:lnSpc>
              <a:spcBef>
                <a:spcPts val="0"/>
              </a:spcBef>
              <a:buClr>
                <a:schemeClr val="accent1"/>
              </a:buClr>
              <a:buSzPct val="80000"/>
              <a:buFont typeface="Wingdings 2"/>
              <a:buChar char=""/>
            </a:pPr>
            <a:r>
              <a:rPr lang="en-US" dirty="0"/>
              <a:t>Embedded devices typically don’t have a disk drive and boot off a Programmable ROM or flash</a:t>
            </a:r>
          </a:p>
          <a:p>
            <a:pPr marL="438912" lvl="1" indent="-320040">
              <a:lnSpc>
                <a:spcPct val="80000"/>
              </a:lnSpc>
              <a:spcBef>
                <a:spcPts val="0"/>
              </a:spcBef>
              <a:buClr>
                <a:schemeClr val="accent1"/>
              </a:buClr>
              <a:buSzPct val="80000"/>
              <a:buNone/>
            </a:pPr>
            <a:endParaRPr lang="en-US" dirty="0"/>
          </a:p>
          <a:p>
            <a:pPr marL="438912" lvl="1" indent="-320040">
              <a:lnSpc>
                <a:spcPct val="80000"/>
              </a:lnSpc>
              <a:spcBef>
                <a:spcPts val="0"/>
              </a:spcBef>
              <a:buClr>
                <a:schemeClr val="accent1"/>
              </a:buClr>
              <a:buSzPct val="80000"/>
              <a:buFont typeface="Wingdings 2"/>
              <a:buChar char=""/>
            </a:pPr>
            <a:r>
              <a:rPr lang="en-US" dirty="0"/>
              <a:t>RAM space is used by the software application and RTOS for data structures, dynamic buffering and memory requirements</a:t>
            </a:r>
          </a:p>
        </p:txBody>
      </p:sp>
      <p:sp>
        <p:nvSpPr>
          <p:cNvPr id="4" name="灯片编号占位符 3">
            <a:extLst>
              <a:ext uri="{FF2B5EF4-FFF2-40B4-BE49-F238E27FC236}">
                <a16:creationId xmlns:a16="http://schemas.microsoft.com/office/drawing/2014/main" id="{C7C95186-9179-4778-9201-BB66E1629768}"/>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5000"/>
              </a:lnSpc>
            </a:pPr>
            <a:r>
              <a:rPr lang="en-US" sz="4800" dirty="0"/>
              <a:t>Memory</a:t>
            </a:r>
          </a:p>
        </p:txBody>
      </p:sp>
      <p:pic>
        <p:nvPicPr>
          <p:cNvPr id="4" name="Picture 5" descr="fig2_4.jpg"/>
          <p:cNvPicPr>
            <a:picLocks noGrp="1" noChangeAspect="1"/>
          </p:cNvPicPr>
          <p:nvPr>
            <p:ph idx="1"/>
          </p:nvPr>
        </p:nvPicPr>
        <p:blipFill>
          <a:blip r:embed="rId3" cstate="print"/>
          <a:srcRect/>
          <a:stretch>
            <a:fillRect/>
          </a:stretch>
        </p:blipFill>
        <p:spPr bwMode="auto">
          <a:xfrm>
            <a:off x="1262795" y="1676400"/>
            <a:ext cx="6694609" cy="4625975"/>
          </a:xfrm>
          <a:prstGeom prst="rect">
            <a:avLst/>
          </a:prstGeom>
          <a:noFill/>
          <a:ln w="9525">
            <a:noFill/>
            <a:miter lim="800000"/>
            <a:headEnd/>
            <a:tailEnd/>
          </a:ln>
        </p:spPr>
      </p:pic>
      <p:sp>
        <p:nvSpPr>
          <p:cNvPr id="3" name="灯片编号占位符 2">
            <a:extLst>
              <a:ext uri="{FF2B5EF4-FFF2-40B4-BE49-F238E27FC236}">
                <a16:creationId xmlns:a16="http://schemas.microsoft.com/office/drawing/2014/main" id="{EC8F3C85-2BD7-4703-8443-978B976E2B42}"/>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Memory</a:t>
            </a:r>
          </a:p>
        </p:txBody>
      </p:sp>
      <p:sp>
        <p:nvSpPr>
          <p:cNvPr id="5122" name="Rectangle 2"/>
          <p:cNvSpPr>
            <a:spLocks noGrp="1" noChangeArrowheads="1"/>
          </p:cNvSpPr>
          <p:nvPr>
            <p:ph idx="1"/>
          </p:nvPr>
        </p:nvSpPr>
        <p:spPr/>
        <p:txBody>
          <a:bodyPr>
            <a:noAutofit/>
          </a:bodyPr>
          <a:lstStyle/>
          <a:p>
            <a:pPr marL="438912" lvl="1" indent="-320040">
              <a:spcBef>
                <a:spcPts val="0"/>
              </a:spcBef>
              <a:buClr>
                <a:schemeClr val="accent1"/>
              </a:buClr>
              <a:buSzPct val="80000"/>
              <a:buFont typeface="Wingdings 2"/>
              <a:buChar char=""/>
            </a:pPr>
            <a:r>
              <a:rPr lang="en-US" sz="2400" dirty="0"/>
              <a:t>Unlike a host-system OS like Unix, RTOS does not have a defined kernel mode</a:t>
            </a:r>
          </a:p>
          <a:p>
            <a:pPr lvl="1">
              <a:lnSpc>
                <a:spcPct val="95000"/>
              </a:lnSpc>
            </a:pPr>
            <a:r>
              <a:rPr lang="en-US" sz="2000" dirty="0"/>
              <a:t>Memory protection between tasks is therefore implemented only when appropriate</a:t>
            </a:r>
          </a:p>
          <a:p>
            <a:pPr>
              <a:lnSpc>
                <a:spcPct val="95000"/>
              </a:lnSpc>
            </a:pPr>
            <a:r>
              <a:rPr lang="en-US" sz="2400" dirty="0"/>
              <a:t>Memory corruption bugs are manifested in indirect ways. Hence:</a:t>
            </a:r>
          </a:p>
          <a:p>
            <a:pPr lvl="1">
              <a:lnSpc>
                <a:spcPct val="95000"/>
              </a:lnSpc>
            </a:pPr>
            <a:r>
              <a:rPr lang="en-US" sz="2000" dirty="0"/>
              <a:t>Difficult to identify a reason for a system crash and to identify which function caused a memory crash</a:t>
            </a:r>
          </a:p>
          <a:p>
            <a:pPr lvl="1">
              <a:lnSpc>
                <a:spcPct val="95000"/>
              </a:lnSpc>
            </a:pPr>
            <a:r>
              <a:rPr lang="en-US" sz="2000" dirty="0"/>
              <a:t>Therefore recommended to use memory protection if available in a Memory Management Unit (MMU) or the RTOS</a:t>
            </a:r>
          </a:p>
          <a:p>
            <a:pPr>
              <a:buNone/>
            </a:pPr>
            <a:r>
              <a:rPr lang="en-US" sz="2400" dirty="0"/>
              <a:t>.</a:t>
            </a:r>
          </a:p>
          <a:p>
            <a:endParaRPr lang="en-US" sz="2400" dirty="0"/>
          </a:p>
        </p:txBody>
      </p:sp>
      <p:sp>
        <p:nvSpPr>
          <p:cNvPr id="2" name="灯片编号占位符 1">
            <a:extLst>
              <a:ext uri="{FF2B5EF4-FFF2-40B4-BE49-F238E27FC236}">
                <a16:creationId xmlns:a16="http://schemas.microsoft.com/office/drawing/2014/main" id="{B3CA9F2C-E611-40D0-8B86-7A5FDA63A34A}"/>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77508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normAutofit fontScale="90000"/>
          </a:bodyPr>
          <a:lstStyle/>
          <a:p>
            <a:r>
              <a:rPr lang="en-US" dirty="0"/>
              <a:t>EPROM Configuration and Image Download</a:t>
            </a:r>
          </a:p>
        </p:txBody>
      </p:sp>
      <p:sp>
        <p:nvSpPr>
          <p:cNvPr id="5122" name="Rectangle 2"/>
          <p:cNvSpPr>
            <a:spLocks noGrp="1" noChangeArrowheads="1"/>
          </p:cNvSpPr>
          <p:nvPr>
            <p:ph idx="1"/>
          </p:nvPr>
        </p:nvSpPr>
        <p:spPr/>
        <p:txBody>
          <a:bodyPr>
            <a:normAutofit fontScale="92500" lnSpcReduction="10000"/>
          </a:bodyPr>
          <a:lstStyle/>
          <a:p>
            <a:r>
              <a:rPr lang="en-US" sz="3000" dirty="0"/>
              <a:t>Configuration is often stored in local non-volatile memory like an EEPROM or flash</a:t>
            </a:r>
          </a:p>
          <a:p>
            <a:pPr lvl="1"/>
            <a:r>
              <a:rPr lang="en-US" sz="2600" dirty="0"/>
              <a:t>Example: Router’s  IP addresses of its interfaces; routing protocols timer values, peer information. </a:t>
            </a:r>
          </a:p>
          <a:p>
            <a:pPr>
              <a:buNone/>
            </a:pPr>
            <a:endParaRPr lang="en-US" sz="2600" dirty="0"/>
          </a:p>
          <a:p>
            <a:r>
              <a:rPr lang="en-US" sz="3000" dirty="0"/>
              <a:t>Permit the download of a new image to upgrade the existing image on the flash. </a:t>
            </a:r>
          </a:p>
          <a:p>
            <a:pPr lvl="1"/>
            <a:r>
              <a:rPr lang="en-US" sz="2600" dirty="0"/>
              <a:t>Field upgrades to avoid shipping the system back to the manufacturer for bug fixes and upgrades. </a:t>
            </a:r>
          </a:p>
          <a:p>
            <a:pPr lvl="1"/>
            <a:r>
              <a:rPr lang="en-US" sz="2600" dirty="0"/>
              <a:t>The new image is downloaded to a separate area of the flash so that the system can recover in case the download is unsuccessful or if the new image has problems</a:t>
            </a:r>
          </a:p>
        </p:txBody>
      </p:sp>
      <p:sp>
        <p:nvSpPr>
          <p:cNvPr id="2" name="灯片编号占位符 1">
            <a:extLst>
              <a:ext uri="{FF2B5EF4-FFF2-40B4-BE49-F238E27FC236}">
                <a16:creationId xmlns:a16="http://schemas.microsoft.com/office/drawing/2014/main" id="{2C92014C-8900-4758-97A1-665E8106E552}"/>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7508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normAutofit/>
          </a:bodyPr>
          <a:lstStyle/>
          <a:p>
            <a:r>
              <a:rPr lang="en-US" dirty="0"/>
              <a:t>Device Issues</a:t>
            </a:r>
          </a:p>
        </p:txBody>
      </p:sp>
      <p:sp>
        <p:nvSpPr>
          <p:cNvPr id="5122" name="Rectangle 2"/>
          <p:cNvSpPr>
            <a:spLocks noGrp="1" noChangeArrowheads="1"/>
          </p:cNvSpPr>
          <p:nvPr>
            <p:ph idx="1"/>
          </p:nvPr>
        </p:nvSpPr>
        <p:spPr/>
        <p:txBody>
          <a:bodyPr>
            <a:noAutofit/>
          </a:bodyPr>
          <a:lstStyle/>
          <a:p>
            <a:pPr>
              <a:lnSpc>
                <a:spcPct val="110000"/>
              </a:lnSpc>
            </a:pPr>
            <a:r>
              <a:rPr lang="en-US" sz="1800" dirty="0"/>
              <a:t> Embedded communications devices do not come with a monitor and a keyboard. </a:t>
            </a:r>
          </a:p>
          <a:p>
            <a:pPr>
              <a:lnSpc>
                <a:spcPct val="110000"/>
              </a:lnSpc>
              <a:buNone/>
            </a:pPr>
            <a:endParaRPr lang="en-US" sz="1600" dirty="0"/>
          </a:p>
          <a:p>
            <a:pPr>
              <a:lnSpc>
                <a:spcPct val="110000"/>
              </a:lnSpc>
            </a:pPr>
            <a:r>
              <a:rPr lang="en-US" sz="1800" dirty="0"/>
              <a:t> The only way to communicate  with the embedded device is through a serial port or Ethernet.</a:t>
            </a:r>
          </a:p>
          <a:p>
            <a:pPr>
              <a:lnSpc>
                <a:spcPct val="110000"/>
              </a:lnSpc>
            </a:pPr>
            <a:endParaRPr lang="en-US" sz="1600" dirty="0"/>
          </a:p>
          <a:p>
            <a:pPr>
              <a:lnSpc>
                <a:spcPct val="110000"/>
              </a:lnSpc>
            </a:pPr>
            <a:r>
              <a:rPr lang="en-US" sz="1800" dirty="0"/>
              <a:t> The communications device typically has a Command Line Interface (CLI), which allows the user to type commands for configuring the device.</a:t>
            </a:r>
          </a:p>
          <a:p>
            <a:pPr>
              <a:lnSpc>
                <a:spcPct val="110000"/>
              </a:lnSpc>
            </a:pPr>
            <a:endParaRPr lang="en-US" sz="1600" dirty="0"/>
          </a:p>
          <a:p>
            <a:pPr>
              <a:lnSpc>
                <a:spcPct val="110000"/>
              </a:lnSpc>
            </a:pPr>
            <a:r>
              <a:rPr lang="en-US" sz="1800" dirty="0"/>
              <a:t> Ethernet port is typically used for communicating with the device for management purposes. </a:t>
            </a:r>
          </a:p>
          <a:p>
            <a:pPr>
              <a:lnSpc>
                <a:spcPct val="110000"/>
              </a:lnSpc>
              <a:buNone/>
            </a:pPr>
            <a:endParaRPr lang="en-US" sz="1600" dirty="0"/>
          </a:p>
          <a:p>
            <a:pPr>
              <a:lnSpc>
                <a:spcPct val="110000"/>
              </a:lnSpc>
            </a:pPr>
            <a:r>
              <a:rPr lang="en-US" sz="1800" dirty="0"/>
              <a:t> The TCP/IP stack runs over this Ethernet port, so that the network administrator can telnet to the device over this port to access the CLI. This facility is used by network administrators to manage the device from a remote location.</a:t>
            </a:r>
          </a:p>
        </p:txBody>
      </p:sp>
      <p:sp>
        <p:nvSpPr>
          <p:cNvPr id="2" name="灯片编号占位符 1">
            <a:extLst>
              <a:ext uri="{FF2B5EF4-FFF2-40B4-BE49-F238E27FC236}">
                <a16:creationId xmlns:a16="http://schemas.microsoft.com/office/drawing/2014/main" id="{2F6D6B1F-1EC3-4A50-9666-3C2ED2DED389}"/>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75084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normAutofit/>
          </a:bodyPr>
          <a:lstStyle/>
          <a:p>
            <a:r>
              <a:rPr lang="en-US" dirty="0"/>
              <a:t>Device Drivers</a:t>
            </a:r>
          </a:p>
        </p:txBody>
      </p:sp>
      <p:sp>
        <p:nvSpPr>
          <p:cNvPr id="5122" name="Rectangle 2"/>
          <p:cNvSpPr>
            <a:spLocks noGrp="1" noChangeArrowheads="1"/>
          </p:cNvSpPr>
          <p:nvPr>
            <p:ph idx="1"/>
          </p:nvPr>
        </p:nvSpPr>
        <p:spPr/>
        <p:txBody>
          <a:bodyPr>
            <a:noAutofit/>
          </a:bodyPr>
          <a:lstStyle/>
          <a:p>
            <a:r>
              <a:rPr lang="en-US" sz="1800" dirty="0"/>
              <a:t>Some </a:t>
            </a:r>
            <a:r>
              <a:rPr lang="en-US" sz="1800" dirty="0" err="1"/>
              <a:t>RTOSes</a:t>
            </a:r>
            <a:r>
              <a:rPr lang="en-US" sz="1800" dirty="0"/>
              <a:t> have their own communications stacks integrated or available as an additional package. These stacks interface to the hardware drivers through standard interfaces.</a:t>
            </a:r>
          </a:p>
          <a:p>
            <a:endParaRPr lang="en-US" sz="1800" dirty="0"/>
          </a:p>
          <a:p>
            <a:endParaRPr lang="en-US" sz="1800" dirty="0"/>
          </a:p>
        </p:txBody>
      </p:sp>
      <p:graphicFrame>
        <p:nvGraphicFramePr>
          <p:cNvPr id="4" name="Table 3"/>
          <p:cNvGraphicFramePr>
            <a:graphicFrameLocks noGrp="1"/>
          </p:cNvGraphicFramePr>
          <p:nvPr/>
        </p:nvGraphicFramePr>
        <p:xfrm>
          <a:off x="533400" y="3124200"/>
          <a:ext cx="8153400" cy="3136044"/>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24744">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425022">
                <a:tc>
                  <a:txBody>
                    <a:bodyPr/>
                    <a:lstStyle/>
                    <a:p>
                      <a:pPr algn="l"/>
                      <a:r>
                        <a:rPr lang="en-US" dirty="0">
                          <a:latin typeface="Courier New"/>
                        </a:rPr>
                        <a:t>open ()</a:t>
                      </a:r>
                      <a:endParaRPr lang="en-US" dirty="0">
                        <a:latin typeface="Arial"/>
                      </a:endParaRPr>
                    </a:p>
                  </a:txBody>
                  <a:tcPr/>
                </a:tc>
                <a:tc>
                  <a:txBody>
                    <a:bodyPr/>
                    <a:lstStyle/>
                    <a:p>
                      <a:pPr algn="l"/>
                      <a:r>
                        <a:rPr lang="en-US">
                          <a:latin typeface="Arial"/>
                        </a:rPr>
                        <a:t>causes the device to be made active</a:t>
                      </a:r>
                    </a:p>
                  </a:txBody>
                  <a:tcPr/>
                </a:tc>
                <a:extLst>
                  <a:ext uri="{0D108BD9-81ED-4DB2-BD59-A6C34878D82A}">
                    <a16:rowId xmlns:a16="http://schemas.microsoft.com/office/drawing/2014/main" val="10001"/>
                  </a:ext>
                </a:extLst>
              </a:tr>
              <a:tr h="568303">
                <a:tc>
                  <a:txBody>
                    <a:bodyPr/>
                    <a:lstStyle/>
                    <a:p>
                      <a:pPr algn="l"/>
                      <a:r>
                        <a:rPr lang="en-US">
                          <a:latin typeface="Courier New"/>
                        </a:rPr>
                        <a:t>close ()</a:t>
                      </a:r>
                      <a:endParaRPr lang="en-US">
                        <a:latin typeface="Arial"/>
                      </a:endParaRPr>
                    </a:p>
                  </a:txBody>
                  <a:tcPr/>
                </a:tc>
                <a:tc>
                  <a:txBody>
                    <a:bodyPr/>
                    <a:lstStyle/>
                    <a:p>
                      <a:pPr algn="l"/>
                      <a:r>
                        <a:rPr lang="en-US">
                          <a:latin typeface="Arial"/>
                        </a:rPr>
                        <a:t>results in the device being made inactive</a:t>
                      </a:r>
                    </a:p>
                  </a:txBody>
                  <a:tcPr/>
                </a:tc>
                <a:extLst>
                  <a:ext uri="{0D108BD9-81ED-4DB2-BD59-A6C34878D82A}">
                    <a16:rowId xmlns:a16="http://schemas.microsoft.com/office/drawing/2014/main" val="10002"/>
                  </a:ext>
                </a:extLst>
              </a:tr>
              <a:tr h="568303">
                <a:tc>
                  <a:txBody>
                    <a:bodyPr/>
                    <a:lstStyle/>
                    <a:p>
                      <a:pPr algn="l"/>
                      <a:r>
                        <a:rPr lang="en-US">
                          <a:latin typeface="Courier New"/>
                        </a:rPr>
                        <a:t>read ()</a:t>
                      </a:r>
                      <a:endParaRPr lang="en-US">
                        <a:latin typeface="Arial"/>
                      </a:endParaRPr>
                    </a:p>
                  </a:txBody>
                  <a:tcPr/>
                </a:tc>
                <a:tc>
                  <a:txBody>
                    <a:bodyPr/>
                    <a:lstStyle/>
                    <a:p>
                      <a:pPr algn="l"/>
                      <a:r>
                        <a:rPr lang="en-US">
                          <a:latin typeface="Arial"/>
                        </a:rPr>
                        <a:t>is used for reading data received by the device</a:t>
                      </a:r>
                    </a:p>
                  </a:txBody>
                  <a:tcPr/>
                </a:tc>
                <a:extLst>
                  <a:ext uri="{0D108BD9-81ED-4DB2-BD59-A6C34878D82A}">
                    <a16:rowId xmlns:a16="http://schemas.microsoft.com/office/drawing/2014/main" val="10003"/>
                  </a:ext>
                </a:extLst>
              </a:tr>
              <a:tr h="425022">
                <a:tc>
                  <a:txBody>
                    <a:bodyPr/>
                    <a:lstStyle/>
                    <a:p>
                      <a:pPr algn="l"/>
                      <a:r>
                        <a:rPr lang="en-US">
                          <a:latin typeface="Courier New"/>
                        </a:rPr>
                        <a:t>write ()</a:t>
                      </a:r>
                      <a:endParaRPr lang="en-US">
                        <a:latin typeface="Arial"/>
                      </a:endParaRPr>
                    </a:p>
                  </a:txBody>
                  <a:tcPr/>
                </a:tc>
                <a:tc>
                  <a:txBody>
                    <a:bodyPr/>
                    <a:lstStyle/>
                    <a:p>
                      <a:pPr algn="l"/>
                      <a:r>
                        <a:rPr lang="en-US">
                          <a:latin typeface="Arial"/>
                        </a:rPr>
                        <a:t>is used for writing data to the device</a:t>
                      </a:r>
                    </a:p>
                  </a:txBody>
                  <a:tcPr/>
                </a:tc>
                <a:extLst>
                  <a:ext uri="{0D108BD9-81ED-4DB2-BD59-A6C34878D82A}">
                    <a16:rowId xmlns:a16="http://schemas.microsoft.com/office/drawing/2014/main" val="10004"/>
                  </a:ext>
                </a:extLst>
              </a:tr>
              <a:tr h="568303">
                <a:tc>
                  <a:txBody>
                    <a:bodyPr/>
                    <a:lstStyle/>
                    <a:p>
                      <a:pPr algn="l"/>
                      <a:r>
                        <a:rPr lang="en-US">
                          <a:latin typeface="Courier New"/>
                        </a:rPr>
                        <a:t>ioctl ()</a:t>
                      </a:r>
                      <a:endParaRPr lang="en-US">
                        <a:latin typeface="Arial"/>
                      </a:endParaRPr>
                    </a:p>
                  </a:txBody>
                  <a:tcPr/>
                </a:tc>
                <a:tc>
                  <a:txBody>
                    <a:bodyPr/>
                    <a:lstStyle/>
                    <a:p>
                      <a:pPr algn="l"/>
                      <a:r>
                        <a:rPr lang="en-US" dirty="0">
                          <a:latin typeface="Arial"/>
                        </a:rPr>
                        <a:t>is used for configuring and controlling the device</a:t>
                      </a:r>
                    </a:p>
                  </a:txBody>
                  <a:tcPr/>
                </a:tc>
                <a:extLst>
                  <a:ext uri="{0D108BD9-81ED-4DB2-BD59-A6C34878D82A}">
                    <a16:rowId xmlns:a16="http://schemas.microsoft.com/office/drawing/2014/main" val="10005"/>
                  </a:ext>
                </a:extLst>
              </a:tr>
            </a:tbl>
          </a:graphicData>
        </a:graphic>
      </p:graphicFrame>
      <p:sp>
        <p:nvSpPr>
          <p:cNvPr id="2" name="灯片编号占位符 1">
            <a:extLst>
              <a:ext uri="{FF2B5EF4-FFF2-40B4-BE49-F238E27FC236}">
                <a16:creationId xmlns:a16="http://schemas.microsoft.com/office/drawing/2014/main" id="{D4CEC4B5-6EB4-4757-90E4-6AD321EA3205}"/>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75084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HW/SW Partitioning Guidelines</a:t>
            </a:r>
          </a:p>
        </p:txBody>
      </p:sp>
      <p:sp>
        <p:nvSpPr>
          <p:cNvPr id="5122" name="Rectangle 2"/>
          <p:cNvSpPr>
            <a:spLocks noGrp="1" noChangeArrowheads="1"/>
          </p:cNvSpPr>
          <p:nvPr>
            <p:ph idx="1"/>
          </p:nvPr>
        </p:nvSpPr>
        <p:spPr/>
        <p:txBody>
          <a:bodyPr>
            <a:noAutofit/>
          </a:bodyPr>
          <a:lstStyle/>
          <a:p>
            <a:pPr marL="438912" lvl="1" indent="-320040">
              <a:lnSpc>
                <a:spcPct val="110000"/>
              </a:lnSpc>
              <a:spcBef>
                <a:spcPts val="0"/>
              </a:spcBef>
              <a:buClr>
                <a:schemeClr val="accent1"/>
              </a:buClr>
              <a:buSzPct val="80000"/>
              <a:buFont typeface="Wingdings 2"/>
              <a:buChar char=""/>
            </a:pPr>
            <a:r>
              <a:rPr lang="en-US" sz="2400" dirty="0"/>
              <a:t>Partitioning is driven by varying and often conflicting optimization constraints:</a:t>
            </a:r>
          </a:p>
          <a:p>
            <a:pPr lvl="1">
              <a:lnSpc>
                <a:spcPct val="90000"/>
              </a:lnSpc>
            </a:pPr>
            <a:r>
              <a:rPr lang="en-US" sz="2400" dirty="0"/>
              <a:t>Size – Performance tradeoff</a:t>
            </a:r>
          </a:p>
          <a:p>
            <a:pPr lvl="2">
              <a:lnSpc>
                <a:spcPct val="90000"/>
              </a:lnSpc>
            </a:pPr>
            <a:r>
              <a:rPr lang="en-US" sz="2000" dirty="0"/>
              <a:t>Minimize power, Minimize cost, Minimize computation time, Minimize communication time, etc… </a:t>
            </a:r>
          </a:p>
          <a:p>
            <a:pPr lvl="2">
              <a:lnSpc>
                <a:spcPct val="90000"/>
              </a:lnSpc>
            </a:pPr>
            <a:r>
              <a:rPr lang="en-US" sz="2000" dirty="0"/>
              <a:t>Usage of memory and caching  which is performance parameter</a:t>
            </a:r>
          </a:p>
          <a:p>
            <a:pPr lvl="1">
              <a:lnSpc>
                <a:spcPct val="90000"/>
              </a:lnSpc>
            </a:pPr>
            <a:r>
              <a:rPr lang="en-US" sz="2400" dirty="0"/>
              <a:t>Fast and Slow Path</a:t>
            </a:r>
          </a:p>
          <a:p>
            <a:pPr lvl="2">
              <a:lnSpc>
                <a:spcPct val="90000"/>
              </a:lnSpc>
            </a:pPr>
            <a:r>
              <a:rPr lang="en-US" sz="2000" dirty="0"/>
              <a:t>Path followed by most of the packets through the system is Fast while path taken by least number of packets is Slow path</a:t>
            </a:r>
          </a:p>
          <a:p>
            <a:pPr lvl="2">
              <a:lnSpc>
                <a:spcPct val="90000"/>
              </a:lnSpc>
            </a:pPr>
            <a:r>
              <a:rPr lang="en-US" sz="2000" dirty="0"/>
              <a:t>Separation between fast and slow path serves as basis for hardware acceleration</a:t>
            </a:r>
          </a:p>
          <a:p>
            <a:pPr lvl="2">
              <a:lnSpc>
                <a:spcPct val="90000"/>
              </a:lnSpc>
              <a:buNone/>
            </a:pPr>
            <a:endParaRPr lang="en-US" sz="2000" dirty="0"/>
          </a:p>
          <a:p>
            <a:pPr marL="438912" lvl="1" indent="-320040">
              <a:lnSpc>
                <a:spcPct val="110000"/>
              </a:lnSpc>
              <a:spcBef>
                <a:spcPts val="0"/>
              </a:spcBef>
              <a:buClr>
                <a:schemeClr val="accent1"/>
              </a:buClr>
              <a:buSzPct val="80000"/>
              <a:buFont typeface="Wingdings 2"/>
              <a:buChar char=""/>
            </a:pPr>
            <a:endParaRPr lang="en-US" sz="2400" dirty="0"/>
          </a:p>
          <a:p>
            <a:pPr marL="438912" lvl="1" indent="-320040">
              <a:lnSpc>
                <a:spcPct val="110000"/>
              </a:lnSpc>
              <a:spcBef>
                <a:spcPts val="0"/>
              </a:spcBef>
              <a:buClr>
                <a:schemeClr val="accent1"/>
              </a:buClr>
              <a:buSzPct val="80000"/>
              <a:buFont typeface="Wingdings 2"/>
              <a:buChar char=""/>
            </a:pPr>
            <a:endParaRPr lang="en-US" sz="2400" dirty="0"/>
          </a:p>
        </p:txBody>
      </p:sp>
      <p:sp>
        <p:nvSpPr>
          <p:cNvPr id="2" name="灯片编号占位符 1">
            <a:extLst>
              <a:ext uri="{FF2B5EF4-FFF2-40B4-BE49-F238E27FC236}">
                <a16:creationId xmlns:a16="http://schemas.microsoft.com/office/drawing/2014/main" id="{1FD5D523-EDF2-4381-A141-DC0C4A572C39}"/>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77508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Host based communications</a:t>
            </a:r>
          </a:p>
        </p:txBody>
      </p:sp>
      <p:sp>
        <p:nvSpPr>
          <p:cNvPr id="3" name="Content Placeholder 2"/>
          <p:cNvSpPr>
            <a:spLocks noGrp="1"/>
          </p:cNvSpPr>
          <p:nvPr>
            <p:ph idx="1"/>
          </p:nvPr>
        </p:nvSpPr>
        <p:spPr>
          <a:xfrm>
            <a:off x="457200" y="1775191"/>
            <a:ext cx="8458200" cy="4625609"/>
          </a:xfrm>
        </p:spPr>
        <p:txBody>
          <a:bodyPr>
            <a:normAutofit fontScale="92500" lnSpcReduction="10000"/>
          </a:bodyPr>
          <a:lstStyle/>
          <a:p>
            <a:pPr marL="438912" lvl="1" indent="-320040">
              <a:lnSpc>
                <a:spcPct val="75000"/>
              </a:lnSpc>
              <a:spcBef>
                <a:spcPts val="0"/>
              </a:spcBef>
              <a:buClr>
                <a:schemeClr val="accent1"/>
              </a:buClr>
              <a:buSzPct val="80000"/>
              <a:buFont typeface="Wingdings 2"/>
              <a:buChar char=""/>
            </a:pPr>
            <a:r>
              <a:rPr lang="en-US" sz="3200" dirty="0">
                <a:solidFill>
                  <a:srgbClr val="000000"/>
                </a:solidFill>
                <a:latin typeface="Arial" pitchFamily="34" charset="0"/>
                <a:cs typeface="Arial" pitchFamily="34" charset="0"/>
              </a:rPr>
              <a:t>Memory Protected Operation Systems </a:t>
            </a:r>
            <a:r>
              <a:rPr lang="en-US" dirty="0">
                <a:solidFill>
                  <a:srgbClr val="000000"/>
                </a:solidFill>
                <a:latin typeface="Arial" pitchFamily="34" charset="0"/>
                <a:cs typeface="Arial" pitchFamily="34" charset="0"/>
              </a:rPr>
              <a:t> </a:t>
            </a:r>
          </a:p>
          <a:p>
            <a:pPr lvl="1">
              <a:lnSpc>
                <a:spcPct val="75000"/>
              </a:lnSpc>
            </a:pPr>
            <a:r>
              <a:rPr lang="en-US" dirty="0">
                <a:latin typeface="Arial" pitchFamily="34" charset="0"/>
                <a:cs typeface="Arial" pitchFamily="34" charset="0"/>
              </a:rPr>
              <a:t>User Application Processes</a:t>
            </a:r>
          </a:p>
          <a:p>
            <a:pPr lvl="2">
              <a:lnSpc>
                <a:spcPct val="75000"/>
              </a:lnSpc>
            </a:pPr>
            <a:r>
              <a:rPr lang="en-US" dirty="0">
                <a:solidFill>
                  <a:srgbClr val="000000"/>
                </a:solidFill>
                <a:latin typeface="Arial" pitchFamily="34" charset="0"/>
                <a:cs typeface="Arial" pitchFamily="34" charset="0"/>
              </a:rPr>
              <a:t>runs on user space and make no assumption on HW</a:t>
            </a:r>
          </a:p>
          <a:p>
            <a:pPr lvl="2">
              <a:lnSpc>
                <a:spcPct val="75000"/>
              </a:lnSpc>
            </a:pPr>
            <a:r>
              <a:rPr lang="en-US" dirty="0">
                <a:solidFill>
                  <a:srgbClr val="000000"/>
                </a:solidFill>
                <a:latin typeface="Arial" pitchFamily="34" charset="0"/>
                <a:cs typeface="Arial" pitchFamily="34" charset="0"/>
              </a:rPr>
              <a:t>Interacts with kernel using well defined system calls</a:t>
            </a:r>
          </a:p>
          <a:p>
            <a:pPr lvl="2">
              <a:lnSpc>
                <a:spcPct val="75000"/>
              </a:lnSpc>
            </a:pPr>
            <a:r>
              <a:rPr lang="en-US" dirty="0">
                <a:solidFill>
                  <a:srgbClr val="000000"/>
                </a:solidFill>
                <a:latin typeface="Arial" pitchFamily="34" charset="0"/>
                <a:cs typeface="Arial" pitchFamily="34" charset="0"/>
              </a:rPr>
              <a:t>Context of a process is its state, defined by its text, data,  registers and entries in process table</a:t>
            </a:r>
          </a:p>
          <a:p>
            <a:pPr lvl="3">
              <a:lnSpc>
                <a:spcPct val="75000"/>
              </a:lnSpc>
            </a:pPr>
            <a:r>
              <a:rPr lang="en-US" dirty="0"/>
              <a:t>The </a:t>
            </a:r>
            <a:r>
              <a:rPr lang="en-US" b="1" dirty="0"/>
              <a:t>process table</a:t>
            </a:r>
            <a:r>
              <a:rPr lang="en-US" dirty="0"/>
              <a:t> is a data structure maintained by the operating system to facilitate context switching and scheduling, etc..</a:t>
            </a:r>
          </a:p>
          <a:p>
            <a:pPr lvl="3">
              <a:lnSpc>
                <a:spcPct val="75000"/>
              </a:lnSpc>
            </a:pPr>
            <a:r>
              <a:rPr lang="en-US" dirty="0"/>
              <a:t>Each entry in the table called a </a:t>
            </a:r>
            <a:r>
              <a:rPr lang="en-US" b="1" dirty="0"/>
              <a:t>context block</a:t>
            </a:r>
            <a:r>
              <a:rPr lang="en-US" dirty="0"/>
              <a:t>, contains information about a process such as: process name and state, priority, registers, and a semaphore it may be waiting on and an entry to the page table.</a:t>
            </a:r>
            <a:endParaRPr lang="en-US" dirty="0">
              <a:solidFill>
                <a:srgbClr val="000000"/>
              </a:solidFill>
              <a:latin typeface="Arial" pitchFamily="34" charset="0"/>
              <a:cs typeface="Arial" pitchFamily="34" charset="0"/>
            </a:endParaRPr>
          </a:p>
          <a:p>
            <a:pPr marL="457200" lvl="1" indent="0">
              <a:lnSpc>
                <a:spcPct val="75000"/>
              </a:lnSpc>
              <a:buNone/>
            </a:pPr>
            <a:endParaRPr lang="en-US" dirty="0">
              <a:latin typeface="Arial" pitchFamily="34" charset="0"/>
              <a:cs typeface="Arial" pitchFamily="34" charset="0"/>
            </a:endParaRPr>
          </a:p>
          <a:p>
            <a:pPr lvl="1">
              <a:lnSpc>
                <a:spcPct val="75000"/>
              </a:lnSpc>
            </a:pPr>
            <a:r>
              <a:rPr lang="en-US" dirty="0">
                <a:latin typeface="Arial" pitchFamily="34" charset="0"/>
                <a:cs typeface="Arial" pitchFamily="34" charset="0"/>
              </a:rPr>
              <a:t>Kernel</a:t>
            </a:r>
          </a:p>
          <a:p>
            <a:pPr lvl="2">
              <a:lnSpc>
                <a:spcPct val="75000"/>
              </a:lnSpc>
            </a:pPr>
            <a:r>
              <a:rPr lang="en-US" dirty="0">
                <a:solidFill>
                  <a:srgbClr val="000000"/>
                </a:solidFill>
                <a:latin typeface="Arial" pitchFamily="34" charset="0"/>
                <a:cs typeface="Arial" pitchFamily="34" charset="0"/>
              </a:rPr>
              <a:t>Isolates user from HW idiosyncrasies</a:t>
            </a:r>
          </a:p>
          <a:p>
            <a:pPr lvl="2">
              <a:lnSpc>
                <a:spcPct val="75000"/>
              </a:lnSpc>
            </a:pPr>
            <a:r>
              <a:rPr lang="en-US" dirty="0">
                <a:solidFill>
                  <a:srgbClr val="000000"/>
                </a:solidFill>
                <a:latin typeface="Arial" pitchFamily="34" charset="0"/>
                <a:cs typeface="Arial" pitchFamily="34" charset="0"/>
              </a:rPr>
              <a:t>Kernel switches the context when it executes another process</a:t>
            </a:r>
          </a:p>
        </p:txBody>
      </p:sp>
      <p:sp>
        <p:nvSpPr>
          <p:cNvPr id="4" name="灯片编号占位符 3">
            <a:extLst>
              <a:ext uri="{FF2B5EF4-FFF2-40B4-BE49-F238E27FC236}">
                <a16:creationId xmlns:a16="http://schemas.microsoft.com/office/drawing/2014/main" id="{AF9E7ABF-668C-48FB-956F-9B5B3B320F54}"/>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HW/SW Partitioning Guidelines</a:t>
            </a:r>
          </a:p>
        </p:txBody>
      </p:sp>
      <p:sp>
        <p:nvSpPr>
          <p:cNvPr id="5122" name="Rectangle 2"/>
          <p:cNvSpPr>
            <a:spLocks noGrp="1" noChangeArrowheads="1"/>
          </p:cNvSpPr>
          <p:nvPr>
            <p:ph idx="1"/>
          </p:nvPr>
        </p:nvSpPr>
        <p:spPr/>
        <p:txBody>
          <a:bodyPr>
            <a:noAutofit/>
          </a:bodyPr>
          <a:lstStyle/>
          <a:p>
            <a:pPr>
              <a:lnSpc>
                <a:spcPct val="90000"/>
              </a:lnSpc>
            </a:pPr>
            <a:r>
              <a:rPr lang="en-US" sz="2400" dirty="0"/>
              <a:t>Boot loader is usually in EEPROM or boot ROM or flash</a:t>
            </a:r>
          </a:p>
          <a:p>
            <a:pPr>
              <a:lnSpc>
                <a:spcPct val="90000"/>
              </a:lnSpc>
            </a:pPr>
            <a:endParaRPr lang="en-US" sz="2400" dirty="0"/>
          </a:p>
          <a:p>
            <a:pPr>
              <a:lnSpc>
                <a:spcPct val="90000"/>
              </a:lnSpc>
            </a:pPr>
            <a:r>
              <a:rPr lang="en-US" sz="2400" dirty="0"/>
              <a:t>DRAM is used to hold executable code and packets/buffer during transmission of packets</a:t>
            </a:r>
          </a:p>
          <a:p>
            <a:pPr>
              <a:lnSpc>
                <a:spcPct val="90000"/>
              </a:lnSpc>
            </a:pPr>
            <a:endParaRPr lang="en-US" sz="2400" dirty="0"/>
          </a:p>
          <a:p>
            <a:pPr>
              <a:lnSpc>
                <a:spcPct val="90000"/>
              </a:lnSpc>
            </a:pPr>
            <a:r>
              <a:rPr lang="en-US" sz="2400" dirty="0"/>
              <a:t>SRAM is usually used to store tables for caching, since it requires faster lookup but SRAM occupies more space and is more expensive than DRAM</a:t>
            </a:r>
          </a:p>
          <a:p>
            <a:pPr lvl="2">
              <a:lnSpc>
                <a:spcPct val="90000"/>
              </a:lnSpc>
            </a:pPr>
            <a:endParaRPr lang="en-US" sz="2000" dirty="0"/>
          </a:p>
          <a:p>
            <a:pPr marL="438912" lvl="1" indent="-320040">
              <a:lnSpc>
                <a:spcPct val="110000"/>
              </a:lnSpc>
              <a:spcBef>
                <a:spcPts val="0"/>
              </a:spcBef>
              <a:buClr>
                <a:schemeClr val="accent1"/>
              </a:buClr>
              <a:buSzPct val="80000"/>
              <a:buNone/>
            </a:pPr>
            <a:endParaRPr lang="en-US" sz="2400" dirty="0"/>
          </a:p>
        </p:txBody>
      </p:sp>
      <p:sp>
        <p:nvSpPr>
          <p:cNvPr id="2" name="灯片编号占位符 1">
            <a:extLst>
              <a:ext uri="{FF2B5EF4-FFF2-40B4-BE49-F238E27FC236}">
                <a16:creationId xmlns:a16="http://schemas.microsoft.com/office/drawing/2014/main" id="{E0DDB8AC-B4F3-422F-B429-1A394CF9F02D}"/>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775084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HW/SW Partitioning Guidelines</a:t>
            </a:r>
          </a:p>
        </p:txBody>
      </p:sp>
      <p:sp>
        <p:nvSpPr>
          <p:cNvPr id="5122" name="Rectangle 2"/>
          <p:cNvSpPr>
            <a:spLocks noGrp="1" noChangeArrowheads="1"/>
          </p:cNvSpPr>
          <p:nvPr>
            <p:ph idx="1"/>
          </p:nvPr>
        </p:nvSpPr>
        <p:spPr/>
        <p:txBody>
          <a:bodyPr>
            <a:noAutofit/>
          </a:bodyPr>
          <a:lstStyle/>
          <a:p>
            <a:pPr marL="438912" lvl="1" indent="-320040">
              <a:lnSpc>
                <a:spcPct val="90000"/>
              </a:lnSpc>
              <a:spcBef>
                <a:spcPts val="0"/>
              </a:spcBef>
              <a:buClr>
                <a:schemeClr val="accent1"/>
              </a:buClr>
              <a:buSzPct val="80000"/>
              <a:buFont typeface="Wingdings 2"/>
              <a:buChar char=""/>
            </a:pPr>
            <a:r>
              <a:rPr lang="en-US" sz="2400" dirty="0"/>
              <a:t>Network software running on single processors are insufficient when:</a:t>
            </a:r>
          </a:p>
          <a:p>
            <a:pPr lvl="1">
              <a:lnSpc>
                <a:spcPct val="90000"/>
              </a:lnSpc>
            </a:pPr>
            <a:r>
              <a:rPr lang="en-US" sz="2000" dirty="0"/>
              <a:t>Data rates to be supported are high and/or </a:t>
            </a:r>
          </a:p>
          <a:p>
            <a:pPr lvl="1">
              <a:lnSpc>
                <a:spcPct val="90000"/>
              </a:lnSpc>
            </a:pPr>
            <a:r>
              <a:rPr lang="en-US" sz="2000" dirty="0"/>
              <a:t>A large number of interfaces are to be supported</a:t>
            </a:r>
          </a:p>
          <a:p>
            <a:pPr lvl="1">
              <a:lnSpc>
                <a:spcPct val="90000"/>
              </a:lnSpc>
            </a:pPr>
            <a:endParaRPr lang="en-US" sz="2000" dirty="0"/>
          </a:p>
          <a:p>
            <a:pPr marL="438912" lvl="2" indent="-320040">
              <a:lnSpc>
                <a:spcPct val="90000"/>
              </a:lnSpc>
              <a:spcBef>
                <a:spcPts val="0"/>
              </a:spcBef>
              <a:buClr>
                <a:schemeClr val="accent1"/>
              </a:buClr>
              <a:buSzPct val="80000"/>
              <a:buFont typeface="Wingdings 2"/>
              <a:buChar char=""/>
            </a:pPr>
            <a:r>
              <a:rPr lang="en-US" dirty="0"/>
              <a:t>Solution?</a:t>
            </a:r>
          </a:p>
          <a:p>
            <a:pPr marL="438912" lvl="1" indent="-320040">
              <a:lnSpc>
                <a:spcPct val="90000"/>
              </a:lnSpc>
              <a:spcBef>
                <a:spcPts val="0"/>
              </a:spcBef>
              <a:buClr>
                <a:schemeClr val="accent1"/>
              </a:buClr>
              <a:buSzPct val="80000"/>
              <a:buFont typeface="Wingdings 2"/>
              <a:buChar char=""/>
            </a:pPr>
            <a:endParaRPr lang="en-US" sz="2400" dirty="0"/>
          </a:p>
        </p:txBody>
      </p:sp>
      <p:sp>
        <p:nvSpPr>
          <p:cNvPr id="2" name="灯片编号占位符 1">
            <a:extLst>
              <a:ext uri="{FF2B5EF4-FFF2-40B4-BE49-F238E27FC236}">
                <a16:creationId xmlns:a16="http://schemas.microsoft.com/office/drawing/2014/main" id="{8FDB3144-3EF4-4BE7-B517-8675B238926F}"/>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775084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 Hardware Acceleration</a:t>
            </a:r>
          </a:p>
        </p:txBody>
      </p:sp>
      <p:sp>
        <p:nvSpPr>
          <p:cNvPr id="5122" name="Rectangle 2"/>
          <p:cNvSpPr>
            <a:spLocks noGrp="1" noChangeArrowheads="1"/>
          </p:cNvSpPr>
          <p:nvPr>
            <p:ph idx="1"/>
          </p:nvPr>
        </p:nvSpPr>
        <p:spPr/>
        <p:txBody>
          <a:bodyPr>
            <a:noAutofit/>
          </a:bodyPr>
          <a:lstStyle/>
          <a:p>
            <a:pPr marL="438912" lvl="1" indent="-320040">
              <a:lnSpc>
                <a:spcPct val="90000"/>
              </a:lnSpc>
              <a:spcBef>
                <a:spcPts val="0"/>
              </a:spcBef>
              <a:buClr>
                <a:schemeClr val="accent1"/>
              </a:buClr>
              <a:buSzPct val="80000"/>
              <a:buFont typeface="Wingdings 2"/>
              <a:buChar char=""/>
            </a:pPr>
            <a:r>
              <a:rPr lang="en-US" sz="2400" dirty="0"/>
              <a:t>H/W acceleration used for FAST path processing </a:t>
            </a:r>
          </a:p>
          <a:p>
            <a:pPr marL="438912" lvl="1" indent="-320040">
              <a:lnSpc>
                <a:spcPct val="90000"/>
              </a:lnSpc>
              <a:spcBef>
                <a:spcPts val="0"/>
              </a:spcBef>
              <a:buClr>
                <a:schemeClr val="accent1"/>
              </a:buClr>
              <a:buSzPct val="80000"/>
              <a:buFont typeface="Wingdings 2"/>
              <a:buChar char=""/>
            </a:pPr>
            <a:r>
              <a:rPr lang="en-US" sz="2400" dirty="0"/>
              <a:t>ASIC (Application Specific Integrated Circuit)</a:t>
            </a:r>
          </a:p>
          <a:p>
            <a:pPr lvl="1">
              <a:lnSpc>
                <a:spcPct val="90000"/>
              </a:lnSpc>
            </a:pPr>
            <a:r>
              <a:rPr lang="en-US" sz="2400" dirty="0"/>
              <a:t>Allows designers to add specific functionality</a:t>
            </a:r>
          </a:p>
          <a:p>
            <a:pPr lvl="1">
              <a:lnSpc>
                <a:spcPct val="90000"/>
              </a:lnSpc>
            </a:pPr>
            <a:r>
              <a:rPr lang="en-US" sz="2400" dirty="0"/>
              <a:t>Expensive to develop</a:t>
            </a:r>
          </a:p>
          <a:p>
            <a:pPr lvl="1">
              <a:lnSpc>
                <a:spcPct val="90000"/>
              </a:lnSpc>
            </a:pPr>
            <a:r>
              <a:rPr lang="en-US" sz="2400" dirty="0"/>
              <a:t>Proprietary and allows for intellectual property protection</a:t>
            </a:r>
          </a:p>
          <a:p>
            <a:pPr marL="438912" lvl="1" indent="-320040">
              <a:lnSpc>
                <a:spcPct val="90000"/>
              </a:lnSpc>
              <a:spcBef>
                <a:spcPts val="0"/>
              </a:spcBef>
              <a:buClr>
                <a:schemeClr val="accent1"/>
              </a:buClr>
              <a:buSzPct val="80000"/>
              <a:buFont typeface="Wingdings 2"/>
              <a:buChar char=""/>
            </a:pPr>
            <a:r>
              <a:rPr lang="en-US" sz="2400" dirty="0"/>
              <a:t>Network Processors (Vector Processor DSPs)</a:t>
            </a:r>
          </a:p>
          <a:p>
            <a:pPr lvl="1">
              <a:lnSpc>
                <a:spcPct val="90000"/>
              </a:lnSpc>
            </a:pPr>
            <a:r>
              <a:rPr lang="en-US" sz="2400" dirty="0"/>
              <a:t>Is a programmable ASIC optimized for networking</a:t>
            </a:r>
          </a:p>
          <a:p>
            <a:pPr lvl="1">
              <a:lnSpc>
                <a:spcPct val="90000"/>
              </a:lnSpc>
            </a:pPr>
            <a:r>
              <a:rPr lang="en-US" sz="2400" dirty="0"/>
              <a:t>Common functions required for packet processing are optimized and implemented using a reduced instruction set</a:t>
            </a:r>
          </a:p>
          <a:p>
            <a:pPr lvl="1">
              <a:lnSpc>
                <a:spcPct val="90000"/>
              </a:lnSpc>
            </a:pPr>
            <a:r>
              <a:rPr lang="en-US" sz="2400" dirty="0"/>
              <a:t>Protocols evolve making programmable H/W an important tool in packet processing.</a:t>
            </a:r>
          </a:p>
          <a:p>
            <a:pPr marL="438912" lvl="1" indent="-320040">
              <a:lnSpc>
                <a:spcPct val="90000"/>
              </a:lnSpc>
              <a:spcBef>
                <a:spcPts val="0"/>
              </a:spcBef>
              <a:buClr>
                <a:schemeClr val="accent1"/>
              </a:buClr>
              <a:buSzPct val="80000"/>
              <a:buFont typeface="Wingdings 2"/>
              <a:buChar char=""/>
            </a:pPr>
            <a:endParaRPr lang="en-US" sz="2400" dirty="0"/>
          </a:p>
        </p:txBody>
      </p:sp>
      <p:sp>
        <p:nvSpPr>
          <p:cNvPr id="2" name="灯片编号占位符 1">
            <a:extLst>
              <a:ext uri="{FF2B5EF4-FFF2-40B4-BE49-F238E27FC236}">
                <a16:creationId xmlns:a16="http://schemas.microsoft.com/office/drawing/2014/main" id="{2403D16F-6EEB-4E06-9D3D-ABD3A3EBCB3A}"/>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775084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 Control and Data Planes</a:t>
            </a:r>
          </a:p>
        </p:txBody>
      </p:sp>
      <p:sp>
        <p:nvSpPr>
          <p:cNvPr id="5122" name="Rectangle 2"/>
          <p:cNvSpPr>
            <a:spLocks noGrp="1" noChangeArrowheads="1"/>
          </p:cNvSpPr>
          <p:nvPr>
            <p:ph idx="1"/>
          </p:nvPr>
        </p:nvSpPr>
        <p:spPr/>
        <p:txBody>
          <a:bodyPr>
            <a:noAutofit/>
          </a:bodyPr>
          <a:lstStyle/>
          <a:p>
            <a:pPr>
              <a:lnSpc>
                <a:spcPct val="90000"/>
              </a:lnSpc>
            </a:pPr>
            <a:r>
              <a:rPr lang="en-US" sz="2800" dirty="0"/>
              <a:t>Classical planar networking architecture partitioning - three planes:</a:t>
            </a:r>
          </a:p>
          <a:p>
            <a:pPr lvl="1">
              <a:lnSpc>
                <a:spcPct val="90000"/>
              </a:lnSpc>
            </a:pPr>
            <a:r>
              <a:rPr lang="en-US" sz="2400" b="1" dirty="0"/>
              <a:t>Data</a:t>
            </a:r>
            <a:r>
              <a:rPr lang="en-US" sz="2400" dirty="0"/>
              <a:t>: work required for basic operations</a:t>
            </a:r>
          </a:p>
          <a:p>
            <a:pPr lvl="1">
              <a:lnSpc>
                <a:spcPct val="90000"/>
              </a:lnSpc>
            </a:pPr>
            <a:r>
              <a:rPr lang="en-US" sz="2400" b="1" dirty="0"/>
              <a:t>Control</a:t>
            </a:r>
            <a:r>
              <a:rPr lang="en-US" sz="2400" dirty="0"/>
              <a:t>: communication with peers and tables for correct operation of data plane</a:t>
            </a:r>
          </a:p>
          <a:p>
            <a:pPr lvl="1">
              <a:lnSpc>
                <a:spcPct val="90000"/>
              </a:lnSpc>
            </a:pPr>
            <a:r>
              <a:rPr lang="en-US" sz="2400" b="1" dirty="0"/>
              <a:t>Management</a:t>
            </a:r>
            <a:r>
              <a:rPr lang="en-US" sz="2400" dirty="0"/>
              <a:t>:  control and configuration of system</a:t>
            </a:r>
          </a:p>
          <a:p>
            <a:pPr lvl="2">
              <a:lnSpc>
                <a:spcPct val="90000"/>
              </a:lnSpc>
              <a:buNone/>
            </a:pPr>
            <a:endParaRPr lang="en-US" sz="2400" dirty="0"/>
          </a:p>
          <a:p>
            <a:pPr marL="438912" lvl="1" indent="-320040">
              <a:lnSpc>
                <a:spcPct val="90000"/>
              </a:lnSpc>
              <a:spcBef>
                <a:spcPts val="0"/>
              </a:spcBef>
              <a:buClr>
                <a:schemeClr val="accent1"/>
              </a:buClr>
              <a:buSzPct val="80000"/>
              <a:buFont typeface="Wingdings 2"/>
              <a:buChar char=""/>
            </a:pPr>
            <a:r>
              <a:rPr lang="en-US" dirty="0"/>
              <a:t>Hardware acceleration implemented in data plane’s fast path</a:t>
            </a:r>
          </a:p>
          <a:p>
            <a:pPr marL="438912" lvl="1" indent="-320040">
              <a:lnSpc>
                <a:spcPct val="90000"/>
              </a:lnSpc>
              <a:spcBef>
                <a:spcPts val="0"/>
              </a:spcBef>
              <a:buClr>
                <a:schemeClr val="accent1"/>
              </a:buClr>
              <a:buSzPct val="80000"/>
              <a:buFont typeface="Wingdings 2"/>
              <a:buChar char=""/>
            </a:pPr>
            <a:endParaRPr lang="en-US" sz="2400" dirty="0"/>
          </a:p>
        </p:txBody>
      </p:sp>
      <p:sp>
        <p:nvSpPr>
          <p:cNvPr id="2" name="灯片编号占位符 1">
            <a:extLst>
              <a:ext uri="{FF2B5EF4-FFF2-40B4-BE49-F238E27FC236}">
                <a16:creationId xmlns:a16="http://schemas.microsoft.com/office/drawing/2014/main" id="{E0009F16-F396-490F-8692-4D42CBF56674}"/>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775084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normAutofit fontScale="90000"/>
          </a:bodyPr>
          <a:lstStyle/>
          <a:p>
            <a:r>
              <a:rPr lang="en-US" dirty="0"/>
              <a:t>HW and SW acceleration check list</a:t>
            </a:r>
          </a:p>
        </p:txBody>
      </p:sp>
      <p:sp>
        <p:nvSpPr>
          <p:cNvPr id="5122" name="Rectangle 2"/>
          <p:cNvSpPr>
            <a:spLocks noGrp="1" noChangeArrowheads="1"/>
          </p:cNvSpPr>
          <p:nvPr>
            <p:ph idx="1"/>
          </p:nvPr>
        </p:nvSpPr>
        <p:spPr/>
        <p:txBody>
          <a:bodyPr>
            <a:normAutofit/>
          </a:bodyPr>
          <a:lstStyle/>
          <a:p>
            <a:pPr>
              <a:lnSpc>
                <a:spcPct val="90000"/>
              </a:lnSpc>
            </a:pPr>
            <a:r>
              <a:rPr lang="en-US" sz="2800" dirty="0"/>
              <a:t>Design the code to be modular</a:t>
            </a:r>
          </a:p>
          <a:p>
            <a:pPr>
              <a:lnSpc>
                <a:spcPct val="90000"/>
              </a:lnSpc>
            </a:pPr>
            <a:r>
              <a:rPr lang="en-US" sz="2800" dirty="0"/>
              <a:t>Separate the fast-path and slow-path implementation of the data plane</a:t>
            </a:r>
          </a:p>
          <a:p>
            <a:pPr>
              <a:lnSpc>
                <a:spcPct val="90000"/>
              </a:lnSpc>
            </a:pPr>
            <a:r>
              <a:rPr lang="en-US" sz="2800" dirty="0"/>
              <a:t>Maximize performance in the data plane</a:t>
            </a:r>
          </a:p>
          <a:p>
            <a:pPr>
              <a:lnSpc>
                <a:spcPct val="90000"/>
              </a:lnSpc>
            </a:pPr>
            <a:r>
              <a:rPr lang="en-US" sz="2800" dirty="0"/>
              <a:t>Handle all exception processing in software</a:t>
            </a:r>
          </a:p>
          <a:p>
            <a:pPr>
              <a:lnSpc>
                <a:spcPct val="90000"/>
              </a:lnSpc>
            </a:pPr>
            <a:r>
              <a:rPr lang="en-US" sz="2800" dirty="0"/>
              <a:t>Ensure that interrupt processing code is efficient</a:t>
            </a:r>
          </a:p>
          <a:p>
            <a:pPr>
              <a:lnSpc>
                <a:spcPct val="90000"/>
              </a:lnSpc>
            </a:pPr>
            <a:r>
              <a:rPr lang="en-US" sz="2800" dirty="0"/>
              <a:t>Do not restrict the design such that only certain parts of the data plane may be built in hardware. Network processor devices can move several data plane functions into software.</a:t>
            </a:r>
          </a:p>
          <a:p>
            <a:endParaRPr lang="en-US" dirty="0"/>
          </a:p>
          <a:p>
            <a:endParaRPr lang="en-US" dirty="0"/>
          </a:p>
        </p:txBody>
      </p:sp>
      <p:sp>
        <p:nvSpPr>
          <p:cNvPr id="2" name="灯片编号占位符 1">
            <a:extLst>
              <a:ext uri="{FF2B5EF4-FFF2-40B4-BE49-F238E27FC236}">
                <a16:creationId xmlns:a16="http://schemas.microsoft.com/office/drawing/2014/main" id="{A0596402-2B1B-4CB5-87C1-705957BB3A53}"/>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775084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normAutofit fontScale="90000"/>
          </a:bodyPr>
          <a:lstStyle/>
          <a:p>
            <a:r>
              <a:rPr lang="en-US" dirty="0"/>
              <a:t>HW and SW acceleration check list</a:t>
            </a:r>
          </a:p>
        </p:txBody>
      </p:sp>
      <p:sp>
        <p:nvSpPr>
          <p:cNvPr id="5122" name="Rectangle 2"/>
          <p:cNvSpPr>
            <a:spLocks noGrp="1" noChangeArrowheads="1"/>
          </p:cNvSpPr>
          <p:nvPr>
            <p:ph idx="1"/>
          </p:nvPr>
        </p:nvSpPr>
        <p:spPr/>
        <p:txBody>
          <a:bodyPr>
            <a:normAutofit/>
          </a:bodyPr>
          <a:lstStyle/>
          <a:p>
            <a:pPr>
              <a:lnSpc>
                <a:spcPct val="90000"/>
              </a:lnSpc>
            </a:pPr>
            <a:r>
              <a:rPr lang="en-US" sz="2800" dirty="0"/>
              <a:t>Ensure that performance calculations are made for the system both with and without hardware acceleration</a:t>
            </a:r>
          </a:p>
          <a:p>
            <a:pPr lvl="1">
              <a:lnSpc>
                <a:spcPct val="90000"/>
              </a:lnSpc>
            </a:pPr>
            <a:r>
              <a:rPr lang="en-US" sz="2000" dirty="0"/>
              <a:t>This is also one way to determine the effectiveness of the partitioning.</a:t>
            </a:r>
          </a:p>
          <a:p>
            <a:pPr>
              <a:lnSpc>
                <a:spcPct val="90000"/>
              </a:lnSpc>
            </a:pPr>
            <a:endParaRPr lang="en-US" sz="2000" dirty="0"/>
          </a:p>
          <a:p>
            <a:pPr>
              <a:lnSpc>
                <a:spcPct val="90000"/>
              </a:lnSpc>
            </a:pPr>
            <a:r>
              <a:rPr lang="en-US" sz="2800" dirty="0"/>
              <a:t>When interfacing to hardware, use generic APIs instead of direct calls to manipulate registers on the controller. </a:t>
            </a:r>
          </a:p>
          <a:p>
            <a:pPr lvl="1">
              <a:lnSpc>
                <a:spcPct val="90000"/>
              </a:lnSpc>
            </a:pPr>
            <a:r>
              <a:rPr lang="en-US" sz="1800" dirty="0"/>
              <a:t>This will ensure that only the API implementations need to be changed when a new hardware controller is used. Applications will see no change since the same API is used.</a:t>
            </a:r>
          </a:p>
          <a:p>
            <a:endParaRPr lang="en-US" dirty="0"/>
          </a:p>
          <a:p>
            <a:endParaRPr lang="en-US" dirty="0"/>
          </a:p>
        </p:txBody>
      </p:sp>
      <p:sp>
        <p:nvSpPr>
          <p:cNvPr id="2" name="灯片编号占位符 1">
            <a:extLst>
              <a:ext uri="{FF2B5EF4-FFF2-40B4-BE49-F238E27FC236}">
                <a16:creationId xmlns:a16="http://schemas.microsoft.com/office/drawing/2014/main" id="{FD877C36-8190-498C-A82F-913B1A61AAE7}"/>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75084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n-US" dirty="0"/>
              <a:t>References</a:t>
            </a:r>
          </a:p>
        </p:txBody>
      </p:sp>
      <p:sp>
        <p:nvSpPr>
          <p:cNvPr id="5122" name="Rectangle 2"/>
          <p:cNvSpPr>
            <a:spLocks noGrp="1" noChangeArrowheads="1"/>
          </p:cNvSpPr>
          <p:nvPr>
            <p:ph idx="1"/>
          </p:nvPr>
        </p:nvSpPr>
        <p:spPr/>
        <p:txBody>
          <a:bodyPr>
            <a:normAutofit fontScale="62500" lnSpcReduction="20000"/>
          </a:bodyPr>
          <a:lstStyle/>
          <a:p>
            <a:pPr marL="118872" indent="0">
              <a:buNone/>
            </a:pPr>
            <a:endParaRPr lang="en-US" u="sng" dirty="0"/>
          </a:p>
          <a:p>
            <a:endParaRPr lang="en-US" dirty="0"/>
          </a:p>
          <a:p>
            <a:r>
              <a:rPr lang="en-US" dirty="0"/>
              <a:t>Designing Embedded Communications Software, by T. Sridhar, </a:t>
            </a:r>
          </a:p>
          <a:p>
            <a:endParaRPr lang="en-US" dirty="0"/>
          </a:p>
          <a:p>
            <a:r>
              <a:rPr lang="en-US" dirty="0"/>
              <a:t>IT Architectures and Middleware – 2</a:t>
            </a:r>
            <a:r>
              <a:rPr lang="en-US" baseline="30000" dirty="0"/>
              <a:t>nd</a:t>
            </a:r>
            <a:r>
              <a:rPr lang="en-US" dirty="0"/>
              <a:t>  edition. Chris Britton, Peter Bye. Addison-Wesley</a:t>
            </a:r>
          </a:p>
          <a:p>
            <a:pPr>
              <a:buNone/>
            </a:pPr>
            <a:endParaRPr lang="en-US" dirty="0"/>
          </a:p>
          <a:p>
            <a:r>
              <a:rPr lang="en-US" dirty="0" err="1"/>
              <a:t>Tanenbaum</a:t>
            </a:r>
            <a:r>
              <a:rPr lang="en-US" dirty="0"/>
              <a:t> &amp; van Steen Distributed Systems: Principles and Paradigms, 2nd ed.  </a:t>
            </a:r>
          </a:p>
          <a:p>
            <a:endParaRPr lang="en-US" dirty="0"/>
          </a:p>
          <a:p>
            <a:r>
              <a:rPr lang="en-US" dirty="0"/>
              <a:t>Advanced Programming in Unix Environment , W. Richard Stevens &amp; Stephen A. </a:t>
            </a:r>
            <a:r>
              <a:rPr lang="en-US" dirty="0" err="1"/>
              <a:t>Rago</a:t>
            </a:r>
            <a:r>
              <a:rPr lang="en-US" dirty="0"/>
              <a:t> </a:t>
            </a:r>
          </a:p>
          <a:p>
            <a:pPr marL="118872" indent="0">
              <a:buNone/>
            </a:pPr>
            <a:endParaRPr lang="en-US" u="sng" dirty="0"/>
          </a:p>
          <a:p>
            <a:r>
              <a:rPr lang="en-US" dirty="0"/>
              <a:t>Middleware for Communications, </a:t>
            </a:r>
            <a:r>
              <a:rPr lang="en-US" dirty="0" err="1"/>
              <a:t>Qusay</a:t>
            </a:r>
            <a:r>
              <a:rPr lang="en-US" dirty="0"/>
              <a:t> H. </a:t>
            </a:r>
            <a:r>
              <a:rPr lang="en-US" dirty="0" err="1"/>
              <a:t>Mahmoud</a:t>
            </a:r>
            <a:endParaRPr lang="en-US" dirty="0"/>
          </a:p>
          <a:p>
            <a:endParaRPr lang="en-US" dirty="0"/>
          </a:p>
          <a:p>
            <a:r>
              <a:rPr lang="en-US" dirty="0"/>
              <a:t>Middleware Architecture with Patterns and Frameworks,  </a:t>
            </a:r>
            <a:r>
              <a:rPr lang="en-US" dirty="0" err="1"/>
              <a:t>Sacha</a:t>
            </a:r>
            <a:r>
              <a:rPr lang="en-US" dirty="0"/>
              <a:t> </a:t>
            </a:r>
            <a:r>
              <a:rPr lang="en-US" dirty="0" err="1"/>
              <a:t>Krakowiak</a:t>
            </a:r>
            <a:endParaRPr lang="en-US" dirty="0"/>
          </a:p>
        </p:txBody>
      </p:sp>
      <p:sp>
        <p:nvSpPr>
          <p:cNvPr id="2" name="灯片编号占位符 1">
            <a:extLst>
              <a:ext uri="{FF2B5EF4-FFF2-40B4-BE49-F238E27FC236}">
                <a16:creationId xmlns:a16="http://schemas.microsoft.com/office/drawing/2014/main" id="{36ADD3B7-42F3-4DD4-87BA-9E3E2748A0D9}"/>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77508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Host based communications</a:t>
            </a:r>
          </a:p>
        </p:txBody>
      </p:sp>
      <p:sp>
        <p:nvSpPr>
          <p:cNvPr id="3" name="Content Placeholder 2"/>
          <p:cNvSpPr>
            <a:spLocks noGrp="1"/>
          </p:cNvSpPr>
          <p:nvPr>
            <p:ph idx="1"/>
          </p:nvPr>
        </p:nvSpPr>
        <p:spPr>
          <a:xfrm>
            <a:off x="457200" y="1775191"/>
            <a:ext cx="8458200" cy="4625609"/>
          </a:xfrm>
        </p:spPr>
        <p:txBody>
          <a:bodyPr>
            <a:normAutofit/>
          </a:bodyPr>
          <a:lstStyle/>
          <a:p>
            <a:pPr marL="438912" lvl="1" indent="-320040">
              <a:lnSpc>
                <a:spcPct val="85000"/>
              </a:lnSpc>
              <a:spcBef>
                <a:spcPts val="0"/>
              </a:spcBef>
              <a:buClr>
                <a:schemeClr val="accent1"/>
              </a:buClr>
              <a:buSzPct val="80000"/>
              <a:buFont typeface="Wingdings 2"/>
              <a:buChar char=""/>
            </a:pPr>
            <a:r>
              <a:rPr lang="en-US" sz="3600" dirty="0">
                <a:solidFill>
                  <a:srgbClr val="000000"/>
                </a:solidFill>
                <a:latin typeface="Arial" pitchFamily="34" charset="0"/>
                <a:cs typeface="Arial" pitchFamily="34" charset="0"/>
              </a:rPr>
              <a:t>Kernel and User Process Context </a:t>
            </a:r>
          </a:p>
          <a:p>
            <a:pPr marL="438912" lvl="1" indent="-320040">
              <a:lnSpc>
                <a:spcPct val="85000"/>
              </a:lnSpc>
              <a:spcBef>
                <a:spcPts val="0"/>
              </a:spcBef>
              <a:buClr>
                <a:schemeClr val="accent1"/>
              </a:buClr>
              <a:buSzPct val="80000"/>
              <a:buNone/>
            </a:pPr>
            <a:endParaRPr lang="en-US" sz="3200" dirty="0">
              <a:solidFill>
                <a:srgbClr val="000000"/>
              </a:solidFill>
              <a:latin typeface="Arial" pitchFamily="34" charset="0"/>
              <a:cs typeface="Arial" pitchFamily="34" charset="0"/>
            </a:endParaRPr>
          </a:p>
          <a:p>
            <a:pPr lvl="1">
              <a:lnSpc>
                <a:spcPct val="85000"/>
              </a:lnSpc>
              <a:spcBef>
                <a:spcPts val="1200"/>
              </a:spcBef>
            </a:pPr>
            <a:r>
              <a:rPr lang="en-US" dirty="0">
                <a:latin typeface="Arial" pitchFamily="34" charset="0"/>
                <a:cs typeface="Arial" pitchFamily="34" charset="0"/>
              </a:rPr>
              <a:t>Moving between kernel mode and user mode is not context switch -- It is done usually via system calls or interrupts</a:t>
            </a:r>
          </a:p>
          <a:p>
            <a:pPr lvl="1">
              <a:lnSpc>
                <a:spcPct val="85000"/>
              </a:lnSpc>
              <a:spcBef>
                <a:spcPts val="1200"/>
              </a:spcBef>
            </a:pPr>
            <a:endParaRPr lang="en-US" dirty="0">
              <a:latin typeface="Arial" pitchFamily="34" charset="0"/>
              <a:cs typeface="Arial" pitchFamily="34" charset="0"/>
            </a:endParaRPr>
          </a:p>
          <a:p>
            <a:pPr lvl="1">
              <a:lnSpc>
                <a:spcPct val="85000"/>
              </a:lnSpc>
              <a:spcBef>
                <a:spcPts val="1200"/>
              </a:spcBef>
            </a:pPr>
            <a:r>
              <a:rPr lang="en-US" dirty="0">
                <a:latin typeface="Arial" pitchFamily="34" charset="0"/>
                <a:cs typeface="Arial" pitchFamily="34" charset="0"/>
              </a:rPr>
              <a:t>When kernel services an interrupt, it does it in the context of executing process (it does not schedule a new process to handle interrupts)</a:t>
            </a:r>
          </a:p>
        </p:txBody>
      </p:sp>
      <p:sp>
        <p:nvSpPr>
          <p:cNvPr id="4" name="灯片编号占位符 3">
            <a:extLst>
              <a:ext uri="{FF2B5EF4-FFF2-40B4-BE49-F238E27FC236}">
                <a16:creationId xmlns:a16="http://schemas.microsoft.com/office/drawing/2014/main" id="{1C1AD475-339A-406D-B4D8-0C5068672363}"/>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Host based communications</a:t>
            </a:r>
          </a:p>
        </p:txBody>
      </p:sp>
      <p:sp>
        <p:nvSpPr>
          <p:cNvPr id="3" name="Content Placeholder 2"/>
          <p:cNvSpPr>
            <a:spLocks noGrp="1"/>
          </p:cNvSpPr>
          <p:nvPr>
            <p:ph idx="1"/>
          </p:nvPr>
        </p:nvSpPr>
        <p:spPr>
          <a:xfrm>
            <a:off x="457200" y="1775191"/>
            <a:ext cx="8458200" cy="4625609"/>
          </a:xfrm>
        </p:spPr>
        <p:txBody>
          <a:bodyPr>
            <a:normAutofit/>
          </a:bodyPr>
          <a:lstStyle/>
          <a:p>
            <a:pPr marL="438912" lvl="1" indent="-320040">
              <a:lnSpc>
                <a:spcPct val="85000"/>
              </a:lnSpc>
              <a:spcBef>
                <a:spcPts val="0"/>
              </a:spcBef>
              <a:buClr>
                <a:schemeClr val="accent1"/>
              </a:buClr>
              <a:buSzPct val="80000"/>
              <a:buFont typeface="Wingdings 2"/>
              <a:buChar char=""/>
            </a:pPr>
            <a:r>
              <a:rPr lang="en-US" sz="3200" dirty="0">
                <a:solidFill>
                  <a:srgbClr val="000000"/>
                </a:solidFill>
                <a:latin typeface="Arial" pitchFamily="34" charset="0"/>
                <a:cs typeface="Arial" pitchFamily="34" charset="0"/>
              </a:rPr>
              <a:t> </a:t>
            </a:r>
            <a:endParaRPr lang="en-US" dirty="0">
              <a:latin typeface="Arial" pitchFamily="34" charset="0"/>
              <a:cs typeface="Arial" pitchFamily="34" charset="0"/>
            </a:endParaRPr>
          </a:p>
        </p:txBody>
      </p:sp>
      <p:pic>
        <p:nvPicPr>
          <p:cNvPr id="6" name="Picture 5" descr="fig2.1.jpg"/>
          <p:cNvPicPr>
            <a:picLocks noChangeAspect="1"/>
          </p:cNvPicPr>
          <p:nvPr/>
        </p:nvPicPr>
        <p:blipFill>
          <a:blip r:embed="rId2" cstate="print"/>
          <a:srcRect/>
          <a:stretch>
            <a:fillRect/>
          </a:stretch>
        </p:blipFill>
        <p:spPr bwMode="auto">
          <a:xfrm>
            <a:off x="1066800" y="1600200"/>
            <a:ext cx="6672649" cy="4572000"/>
          </a:xfrm>
          <a:prstGeom prst="rect">
            <a:avLst/>
          </a:prstGeom>
          <a:noFill/>
          <a:ln w="9525">
            <a:noFill/>
            <a:miter lim="800000"/>
            <a:headEnd/>
            <a:tailEnd/>
          </a:ln>
        </p:spPr>
      </p:pic>
      <p:sp>
        <p:nvSpPr>
          <p:cNvPr id="4" name="灯片编号占位符 3">
            <a:extLst>
              <a:ext uri="{FF2B5EF4-FFF2-40B4-BE49-F238E27FC236}">
                <a16:creationId xmlns:a16="http://schemas.microsoft.com/office/drawing/2014/main" id="{C82FFF75-139F-403B-AC22-94D570CCF19A}"/>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Streams Architecture</a:t>
            </a:r>
          </a:p>
        </p:txBody>
      </p:sp>
      <p:sp>
        <p:nvSpPr>
          <p:cNvPr id="3" name="Content Placeholder 2"/>
          <p:cNvSpPr>
            <a:spLocks noGrp="1"/>
          </p:cNvSpPr>
          <p:nvPr>
            <p:ph idx="1"/>
          </p:nvPr>
        </p:nvSpPr>
        <p:spPr>
          <a:xfrm>
            <a:off x="457200" y="1775191"/>
            <a:ext cx="8458200" cy="4625609"/>
          </a:xfrm>
        </p:spPr>
        <p:txBody>
          <a:bodyPr>
            <a:normAutofit/>
          </a:bodyPr>
          <a:lstStyle/>
          <a:p>
            <a:pPr marL="438912" lvl="1" indent="-320040">
              <a:lnSpc>
                <a:spcPct val="85000"/>
              </a:lnSpc>
              <a:spcBef>
                <a:spcPts val="1800"/>
              </a:spcBef>
              <a:buClr>
                <a:schemeClr val="accent1"/>
              </a:buClr>
              <a:buSzPct val="80000"/>
              <a:buFont typeface="Wingdings 2"/>
              <a:buChar char=""/>
            </a:pPr>
            <a:r>
              <a:rPr lang="en-US" sz="2400" dirty="0">
                <a:solidFill>
                  <a:srgbClr val="000000"/>
                </a:solidFill>
                <a:latin typeface="Arial" pitchFamily="34" charset="0"/>
                <a:cs typeface="Arial" pitchFamily="34" charset="0"/>
              </a:rPr>
              <a:t>Used in several Unix hosts to implement network protocol stack</a:t>
            </a:r>
          </a:p>
          <a:p>
            <a:pPr>
              <a:lnSpc>
                <a:spcPct val="85000"/>
              </a:lnSpc>
              <a:spcBef>
                <a:spcPts val="1800"/>
              </a:spcBef>
            </a:pPr>
            <a:r>
              <a:rPr lang="en-US" sz="2400" dirty="0">
                <a:latin typeface="Arial" pitchFamily="34" charset="0"/>
                <a:cs typeface="Arial" pitchFamily="34" charset="0"/>
              </a:rPr>
              <a:t>Provides flexibility by providing dynamic “add and drop” of functional modules</a:t>
            </a:r>
          </a:p>
          <a:p>
            <a:pPr>
              <a:lnSpc>
                <a:spcPct val="85000"/>
              </a:lnSpc>
              <a:spcBef>
                <a:spcPts val="1800"/>
              </a:spcBef>
            </a:pPr>
            <a:r>
              <a:rPr lang="en-US" sz="2400" dirty="0">
                <a:latin typeface="Arial" pitchFamily="34" charset="0"/>
                <a:cs typeface="Arial" pitchFamily="34" charset="0"/>
              </a:rPr>
              <a:t>Set of kernel-resident system calls and resources to facilitate creation of data paths between kernel and user mode</a:t>
            </a:r>
          </a:p>
          <a:p>
            <a:pPr marL="438912" lvl="1" indent="-320040">
              <a:lnSpc>
                <a:spcPct val="85000"/>
              </a:lnSpc>
              <a:spcBef>
                <a:spcPts val="0"/>
              </a:spcBef>
              <a:buClr>
                <a:schemeClr val="accent1"/>
              </a:buClr>
              <a:buSzPct val="80000"/>
              <a:buNone/>
            </a:pPr>
            <a:endParaRPr lang="en-US" sz="3200" dirty="0">
              <a:solidFill>
                <a:srgbClr val="000000"/>
              </a:solidFill>
              <a:latin typeface="Arial" pitchFamily="34" charset="0"/>
              <a:cs typeface="Arial" pitchFamily="34" charset="0"/>
            </a:endParaRPr>
          </a:p>
        </p:txBody>
      </p:sp>
      <p:sp>
        <p:nvSpPr>
          <p:cNvPr id="4" name="灯片编号占位符 3">
            <a:extLst>
              <a:ext uri="{FF2B5EF4-FFF2-40B4-BE49-F238E27FC236}">
                <a16:creationId xmlns:a16="http://schemas.microsoft.com/office/drawing/2014/main" id="{F6E9A10A-8CE8-4983-BE68-C143C58F0F74}"/>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Streams Architecture</a:t>
            </a:r>
          </a:p>
        </p:txBody>
      </p:sp>
      <p:sp>
        <p:nvSpPr>
          <p:cNvPr id="3" name="Content Placeholder 2"/>
          <p:cNvSpPr>
            <a:spLocks noGrp="1"/>
          </p:cNvSpPr>
          <p:nvPr>
            <p:ph idx="1"/>
          </p:nvPr>
        </p:nvSpPr>
        <p:spPr>
          <a:xfrm>
            <a:off x="381000" y="1676400"/>
            <a:ext cx="8458200" cy="4625609"/>
          </a:xfrm>
        </p:spPr>
        <p:txBody>
          <a:bodyPr>
            <a:normAutofit/>
          </a:bodyPr>
          <a:lstStyle/>
          <a:p>
            <a:pPr>
              <a:lnSpc>
                <a:spcPct val="85000"/>
              </a:lnSpc>
            </a:pPr>
            <a:r>
              <a:rPr lang="en-US" sz="2400" dirty="0">
                <a:latin typeface="Arial" pitchFamily="34" charset="0"/>
                <a:cs typeface="Arial" pitchFamily="34" charset="0"/>
              </a:rPr>
              <a:t>Streams Messages</a:t>
            </a:r>
          </a:p>
          <a:p>
            <a:pPr lvl="1">
              <a:lnSpc>
                <a:spcPct val="85000"/>
              </a:lnSpc>
            </a:pPr>
            <a:r>
              <a:rPr lang="en-US" sz="2000" dirty="0">
                <a:latin typeface="Arial" pitchFamily="34" charset="0"/>
                <a:cs typeface="Arial" pitchFamily="34" charset="0"/>
              </a:rPr>
              <a:t>Each message consists of multiple message blocks… each block points to a data block</a:t>
            </a:r>
          </a:p>
          <a:p>
            <a:pPr lvl="1">
              <a:lnSpc>
                <a:spcPct val="85000"/>
              </a:lnSpc>
            </a:pPr>
            <a:endParaRPr lang="en-US" sz="1200" dirty="0">
              <a:latin typeface="Arial" pitchFamily="34" charset="0"/>
              <a:cs typeface="Arial" pitchFamily="34" charset="0"/>
            </a:endParaRPr>
          </a:p>
          <a:p>
            <a:pPr lvl="1">
              <a:lnSpc>
                <a:spcPct val="85000"/>
              </a:lnSpc>
            </a:pPr>
            <a:r>
              <a:rPr lang="en-US" sz="2000" dirty="0">
                <a:latin typeface="Arial" pitchFamily="34" charset="0"/>
                <a:cs typeface="Arial" pitchFamily="34" charset="0"/>
              </a:rPr>
              <a:t>Multicasting of message blocks -&gt; more than one message block can point to the same data block</a:t>
            </a:r>
          </a:p>
          <a:p>
            <a:pPr lvl="1">
              <a:lnSpc>
                <a:spcPct val="85000"/>
              </a:lnSpc>
            </a:pPr>
            <a:endParaRPr lang="en-US" sz="1200" dirty="0">
              <a:latin typeface="Arial" pitchFamily="34" charset="0"/>
              <a:cs typeface="Arial" pitchFamily="34" charset="0"/>
            </a:endParaRPr>
          </a:p>
          <a:p>
            <a:pPr lvl="1">
              <a:lnSpc>
                <a:spcPct val="85000"/>
              </a:lnSpc>
            </a:pPr>
            <a:r>
              <a:rPr lang="en-US" sz="2000" dirty="0">
                <a:latin typeface="Arial" pitchFamily="34" charset="0"/>
                <a:cs typeface="Arial" pitchFamily="34" charset="0"/>
              </a:rPr>
              <a:t>Memory management of data blocks are controlled by a reference count for memory efficiency- when count is zero data block is released</a:t>
            </a:r>
          </a:p>
          <a:p>
            <a:pPr lvl="1">
              <a:lnSpc>
                <a:spcPct val="85000"/>
              </a:lnSpc>
              <a:buNone/>
            </a:pPr>
            <a:endParaRPr lang="en-US" sz="2000" dirty="0">
              <a:latin typeface="Arial" pitchFamily="34" charset="0"/>
              <a:cs typeface="Arial" pitchFamily="34" charset="0"/>
            </a:endParaRPr>
          </a:p>
          <a:p>
            <a:pPr>
              <a:lnSpc>
                <a:spcPct val="85000"/>
              </a:lnSpc>
            </a:pPr>
            <a:r>
              <a:rPr lang="en-US" sz="2400" dirty="0">
                <a:latin typeface="Arial" pitchFamily="34" charset="0"/>
                <a:cs typeface="Arial" pitchFamily="34" charset="0"/>
              </a:rPr>
              <a:t>Streams were the first host-based support for protocol stacks which could be dynamically loaded and unloaded (Kernel Loadable Modules)</a:t>
            </a:r>
          </a:p>
          <a:p>
            <a:pPr lvl="1">
              <a:lnSpc>
                <a:spcPct val="85000"/>
              </a:lnSpc>
            </a:pPr>
            <a:endParaRPr lang="en-US" sz="1050" dirty="0">
              <a:latin typeface="Arial" pitchFamily="34" charset="0"/>
              <a:cs typeface="Arial" pitchFamily="34" charset="0"/>
            </a:endParaRPr>
          </a:p>
          <a:p>
            <a:pPr lvl="1">
              <a:lnSpc>
                <a:spcPct val="85000"/>
              </a:lnSpc>
            </a:pPr>
            <a:r>
              <a:rPr lang="en-US" sz="2000" dirty="0">
                <a:latin typeface="Arial" pitchFamily="34" charset="0"/>
                <a:cs typeface="Arial" pitchFamily="34" charset="0"/>
              </a:rPr>
              <a:t>Critical for systems that require kernel rebuild</a:t>
            </a:r>
          </a:p>
          <a:p>
            <a:pPr marL="438912" lvl="1" indent="-320040">
              <a:lnSpc>
                <a:spcPct val="85000"/>
              </a:lnSpc>
              <a:spcBef>
                <a:spcPts val="0"/>
              </a:spcBef>
              <a:buClr>
                <a:schemeClr val="accent1"/>
              </a:buClr>
              <a:buSzPct val="80000"/>
              <a:buFont typeface="Wingdings 2"/>
              <a:buChar char=""/>
            </a:pPr>
            <a:endParaRPr lang="en-US" sz="3200" dirty="0">
              <a:solidFill>
                <a:srgbClr val="000000"/>
              </a:solidFill>
              <a:latin typeface="Arial" pitchFamily="34" charset="0"/>
              <a:cs typeface="Arial" pitchFamily="34" charset="0"/>
            </a:endParaRPr>
          </a:p>
        </p:txBody>
      </p:sp>
      <p:sp>
        <p:nvSpPr>
          <p:cNvPr id="4" name="灯片编号占位符 3">
            <a:extLst>
              <a:ext uri="{FF2B5EF4-FFF2-40B4-BE49-F238E27FC236}">
                <a16:creationId xmlns:a16="http://schemas.microsoft.com/office/drawing/2014/main" id="{447EB1D4-EB9B-487B-ABBA-674752026B35}"/>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Streams Architecture</a:t>
            </a:r>
          </a:p>
        </p:txBody>
      </p:sp>
      <p:sp>
        <p:nvSpPr>
          <p:cNvPr id="4" name="Text Box 4"/>
          <p:cNvSpPr txBox="1">
            <a:spLocks noGrp="1" noChangeArrowheads="1"/>
          </p:cNvSpPr>
          <p:nvPr>
            <p:ph idx="1"/>
          </p:nvPr>
        </p:nvSpPr>
        <p:spPr bwMode="auto">
          <a:xfrm>
            <a:off x="381000" y="1676400"/>
            <a:ext cx="8458200" cy="5123710"/>
          </a:xfrm>
          <a:prstGeom prst="rect">
            <a:avLst/>
          </a:prstGeom>
          <a:noFill/>
          <a:ln w="9525">
            <a:noFill/>
            <a:miter lim="800000"/>
            <a:headEnd/>
            <a:tailEnd/>
          </a:ln>
        </p:spPr>
        <p:txBody>
          <a:bodyPr lIns="0" tIns="0" rIns="0" bIns="0">
            <a:spAutoFit/>
          </a:bodyPr>
          <a:lstStyle/>
          <a:p>
            <a:r>
              <a:rPr lang="en-US" sz="2400" b="1" dirty="0"/>
              <a:t>Streams message and data block structures.</a:t>
            </a:r>
          </a:p>
          <a:p>
            <a:r>
              <a:rPr lang="en-US" sz="1800" dirty="0" err="1">
                <a:latin typeface="'Courier New'" pitchFamily="34"/>
              </a:rPr>
              <a:t>struct</a:t>
            </a:r>
            <a:r>
              <a:rPr lang="en-US" sz="1800" dirty="0">
                <a:latin typeface="'Courier New'" pitchFamily="34"/>
              </a:rPr>
              <a:t> </a:t>
            </a:r>
            <a:r>
              <a:rPr lang="en-US" sz="1800" dirty="0" err="1">
                <a:latin typeface="'Courier New'" pitchFamily="34"/>
              </a:rPr>
              <a:t>msgb</a:t>
            </a:r>
            <a:r>
              <a:rPr lang="en-US" sz="1800" dirty="0">
                <a:latin typeface="'Courier New'" pitchFamily="34"/>
              </a:rPr>
              <a:t>  		*</a:t>
            </a:r>
            <a:r>
              <a:rPr lang="en-US" sz="1800" dirty="0" err="1">
                <a:latin typeface="'Courier New'" pitchFamily="34"/>
              </a:rPr>
              <a:t>b_next</a:t>
            </a:r>
            <a:r>
              <a:rPr lang="en-US" sz="1800" dirty="0">
                <a:latin typeface="'Courier New'" pitchFamily="34"/>
              </a:rPr>
              <a:t>;           	 /* </a:t>
            </a:r>
            <a:r>
              <a:rPr lang="en-US" sz="1800" dirty="0" err="1">
                <a:latin typeface="'Courier New'" pitchFamily="34"/>
              </a:rPr>
              <a:t>Ptr</a:t>
            </a:r>
            <a:r>
              <a:rPr lang="en-US" sz="1800" dirty="0">
                <a:latin typeface="'Courier New'" pitchFamily="34"/>
              </a:rPr>
              <a:t> to next </a:t>
            </a:r>
            <a:r>
              <a:rPr lang="en-US" sz="1800" dirty="0" err="1">
                <a:latin typeface="'Courier New'" pitchFamily="34"/>
              </a:rPr>
              <a:t>msg</a:t>
            </a:r>
            <a:r>
              <a:rPr lang="en-US" sz="1800" dirty="0">
                <a:latin typeface="'Courier New'" pitchFamily="34"/>
              </a:rPr>
              <a:t> on queue */ </a:t>
            </a:r>
          </a:p>
          <a:p>
            <a:r>
              <a:rPr lang="en-US" sz="1800" dirty="0" err="1">
                <a:latin typeface="'Courier New'" pitchFamily="34"/>
              </a:rPr>
              <a:t>struct</a:t>
            </a:r>
            <a:r>
              <a:rPr lang="en-US" sz="1800" dirty="0">
                <a:latin typeface="'Courier New'" pitchFamily="34"/>
              </a:rPr>
              <a:t> </a:t>
            </a:r>
            <a:r>
              <a:rPr lang="en-US" sz="1800" dirty="0" err="1">
                <a:latin typeface="'Courier New'" pitchFamily="34"/>
              </a:rPr>
              <a:t>msgb</a:t>
            </a:r>
            <a:r>
              <a:rPr lang="en-US" sz="1800" dirty="0">
                <a:latin typeface="'Courier New'" pitchFamily="34"/>
              </a:rPr>
              <a:t>  		*</a:t>
            </a:r>
            <a:r>
              <a:rPr lang="en-US" sz="1800" dirty="0" err="1">
                <a:latin typeface="'Courier New'" pitchFamily="34"/>
              </a:rPr>
              <a:t>b_prev</a:t>
            </a:r>
            <a:r>
              <a:rPr lang="en-US" sz="1800" dirty="0">
                <a:latin typeface="'Courier New'" pitchFamily="34"/>
              </a:rPr>
              <a:t>; 	/* </a:t>
            </a:r>
            <a:r>
              <a:rPr lang="en-US" sz="1800" dirty="0" err="1">
                <a:latin typeface="'Courier New'" pitchFamily="34"/>
              </a:rPr>
              <a:t>Ptr</a:t>
            </a:r>
            <a:r>
              <a:rPr lang="en-US" sz="1800" dirty="0">
                <a:latin typeface="'Courier New'" pitchFamily="34"/>
              </a:rPr>
              <a:t> to </a:t>
            </a:r>
            <a:r>
              <a:rPr lang="en-US" sz="1800" dirty="0" err="1">
                <a:latin typeface="'Courier New'" pitchFamily="34"/>
              </a:rPr>
              <a:t>prev</a:t>
            </a:r>
            <a:r>
              <a:rPr lang="en-US" sz="1800" dirty="0">
                <a:latin typeface="'Courier New'" pitchFamily="34"/>
              </a:rPr>
              <a:t> </a:t>
            </a:r>
            <a:r>
              <a:rPr lang="en-US" sz="1800" dirty="0" err="1">
                <a:latin typeface="'Courier New'" pitchFamily="34"/>
              </a:rPr>
              <a:t>msg</a:t>
            </a:r>
            <a:r>
              <a:rPr lang="en-US" sz="1800" dirty="0">
                <a:latin typeface="'Courier New'" pitchFamily="34"/>
              </a:rPr>
              <a:t> on queue */ </a:t>
            </a:r>
          </a:p>
          <a:p>
            <a:r>
              <a:rPr lang="en-US" sz="1800" dirty="0" err="1">
                <a:latin typeface="'Courier New'" pitchFamily="34"/>
              </a:rPr>
              <a:t>struct</a:t>
            </a:r>
            <a:r>
              <a:rPr lang="en-US" sz="1800" dirty="0">
                <a:latin typeface="'Courier New'" pitchFamily="34"/>
              </a:rPr>
              <a:t> </a:t>
            </a:r>
            <a:r>
              <a:rPr lang="en-US" sz="1800" dirty="0" err="1">
                <a:latin typeface="'Courier New'" pitchFamily="34"/>
              </a:rPr>
              <a:t>msgb</a:t>
            </a:r>
            <a:r>
              <a:rPr lang="en-US" sz="1800" dirty="0">
                <a:latin typeface="'Courier New'" pitchFamily="34"/>
              </a:rPr>
              <a:t>  		*</a:t>
            </a:r>
            <a:r>
              <a:rPr lang="en-US" sz="1800" dirty="0" err="1">
                <a:latin typeface="'Courier New'" pitchFamily="34"/>
              </a:rPr>
              <a:t>b_cont</a:t>
            </a:r>
            <a:r>
              <a:rPr lang="en-US" sz="1800" dirty="0">
                <a:latin typeface="'Courier New'" pitchFamily="34"/>
              </a:rPr>
              <a:t>; 		/* </a:t>
            </a:r>
            <a:r>
              <a:rPr lang="en-US" sz="1800" dirty="0" err="1">
                <a:latin typeface="'Courier New'" pitchFamily="34"/>
              </a:rPr>
              <a:t>Ptr</a:t>
            </a:r>
            <a:r>
              <a:rPr lang="en-US" sz="1800" dirty="0">
                <a:latin typeface="'Courier New'" pitchFamily="34"/>
              </a:rPr>
              <a:t> to next message </a:t>
            </a:r>
            <a:r>
              <a:rPr lang="en-US" sz="1800" dirty="0" err="1">
                <a:latin typeface="'Courier New'" pitchFamily="34"/>
              </a:rPr>
              <a:t>blk</a:t>
            </a:r>
            <a:r>
              <a:rPr lang="en-US" sz="1800" dirty="0">
                <a:latin typeface="'Courier New'" pitchFamily="34"/>
              </a:rPr>
              <a:t> */ </a:t>
            </a:r>
          </a:p>
          <a:p>
            <a:r>
              <a:rPr lang="en-US" sz="1800" dirty="0">
                <a:latin typeface="'Courier New'" pitchFamily="34"/>
              </a:rPr>
              <a:t>unsigned char 	*</a:t>
            </a:r>
            <a:r>
              <a:rPr lang="en-US" sz="1800" dirty="0" err="1">
                <a:latin typeface="'Courier New'" pitchFamily="34"/>
              </a:rPr>
              <a:t>b_rptr</a:t>
            </a:r>
            <a:r>
              <a:rPr lang="en-US" sz="1800" dirty="0">
                <a:latin typeface="'Courier New'" pitchFamily="34"/>
              </a:rPr>
              <a:t>; 		/* </a:t>
            </a:r>
            <a:r>
              <a:rPr lang="en-US" sz="1800" dirty="0" err="1">
                <a:latin typeface="'Courier New'" pitchFamily="34"/>
              </a:rPr>
              <a:t>Ptr</a:t>
            </a:r>
            <a:r>
              <a:rPr lang="en-US" sz="1800" dirty="0">
                <a:latin typeface="'Courier New'" pitchFamily="34"/>
              </a:rPr>
              <a:t> to first unread byte*/ </a:t>
            </a:r>
          </a:p>
          <a:p>
            <a:r>
              <a:rPr lang="en-US" sz="1800" dirty="0">
                <a:latin typeface="'Courier New'" pitchFamily="34"/>
              </a:rPr>
              <a:t>unsigned char 	*</a:t>
            </a:r>
            <a:r>
              <a:rPr lang="en-US" sz="1800" dirty="0" err="1">
                <a:latin typeface="'Courier New'" pitchFamily="34"/>
              </a:rPr>
              <a:t>b_wptr</a:t>
            </a:r>
            <a:r>
              <a:rPr lang="en-US" sz="1800" dirty="0">
                <a:latin typeface="'Courier New'" pitchFamily="34"/>
              </a:rPr>
              <a:t>; 		/* </a:t>
            </a:r>
            <a:r>
              <a:rPr lang="en-US" sz="1800" dirty="0" err="1">
                <a:latin typeface="'Courier New'" pitchFamily="34"/>
              </a:rPr>
              <a:t>Ptr</a:t>
            </a:r>
            <a:r>
              <a:rPr lang="en-US" sz="1800" dirty="0">
                <a:latin typeface="'Courier New'" pitchFamily="34"/>
              </a:rPr>
              <a:t> to first byte to write*/ </a:t>
            </a:r>
          </a:p>
          <a:p>
            <a:r>
              <a:rPr lang="en-US" sz="1800" dirty="0" err="1">
                <a:latin typeface="'Courier New'" pitchFamily="34"/>
              </a:rPr>
              <a:t>struct</a:t>
            </a:r>
            <a:r>
              <a:rPr lang="en-US" sz="1800" dirty="0">
                <a:latin typeface="'Courier New'" pitchFamily="34"/>
              </a:rPr>
              <a:t> </a:t>
            </a:r>
            <a:r>
              <a:rPr lang="en-US" sz="1800" dirty="0" err="1">
                <a:latin typeface="'Courier New'" pitchFamily="34"/>
              </a:rPr>
              <a:t>datab</a:t>
            </a:r>
            <a:r>
              <a:rPr lang="en-US" sz="1800" dirty="0">
                <a:latin typeface="'Courier New'" pitchFamily="34"/>
              </a:rPr>
              <a:t> 		*</a:t>
            </a:r>
            <a:r>
              <a:rPr lang="en-US" sz="1800" dirty="0" err="1">
                <a:latin typeface="'Courier New'" pitchFamily="34"/>
              </a:rPr>
              <a:t>b_datap</a:t>
            </a:r>
            <a:r>
              <a:rPr lang="en-US" sz="1800" dirty="0">
                <a:latin typeface="'Courier New'" pitchFamily="34"/>
              </a:rPr>
              <a:t>; 	/* </a:t>
            </a:r>
            <a:r>
              <a:rPr lang="en-US" sz="1800" dirty="0" err="1">
                <a:latin typeface="'Courier New'" pitchFamily="34"/>
              </a:rPr>
              <a:t>Ptr</a:t>
            </a:r>
            <a:r>
              <a:rPr lang="en-US" sz="1800" dirty="0">
                <a:latin typeface="'Courier New'" pitchFamily="34"/>
              </a:rPr>
              <a:t> to data block */ </a:t>
            </a:r>
          </a:p>
          <a:p>
            <a:r>
              <a:rPr lang="en-US" sz="1800" dirty="0">
                <a:latin typeface="'Courier New'" pitchFamily="34"/>
              </a:rPr>
              <a:t>unsigned char 	</a:t>
            </a:r>
            <a:r>
              <a:rPr lang="en-US" sz="1800" dirty="0" err="1">
                <a:latin typeface="'Courier New'" pitchFamily="34"/>
              </a:rPr>
              <a:t>b_band</a:t>
            </a:r>
            <a:r>
              <a:rPr lang="en-US" sz="1800" dirty="0">
                <a:latin typeface="'Courier New'" pitchFamily="34"/>
              </a:rPr>
              <a:t>; 		/* Message Priority */ </a:t>
            </a:r>
          </a:p>
          <a:p>
            <a:r>
              <a:rPr lang="en-US" sz="1800" dirty="0">
                <a:latin typeface="'Courier New'" pitchFamily="34"/>
              </a:rPr>
              <a:t>unsigned short 	</a:t>
            </a:r>
            <a:r>
              <a:rPr lang="en-US" sz="1800" dirty="0" err="1">
                <a:latin typeface="'Courier New'" pitchFamily="34"/>
              </a:rPr>
              <a:t>b_flag</a:t>
            </a:r>
            <a:r>
              <a:rPr lang="en-US" sz="1800" dirty="0">
                <a:latin typeface="'Courier New'" pitchFamily="34"/>
              </a:rPr>
              <a:t>; 		/* Flag used by stream head */ </a:t>
            </a:r>
          </a:p>
          <a:p>
            <a:endParaRPr lang="en-US" sz="1800" dirty="0">
              <a:latin typeface="'Courier New'" pitchFamily="34"/>
            </a:endParaRPr>
          </a:p>
          <a:p>
            <a:r>
              <a:rPr lang="en-US" sz="2400" b="1" dirty="0"/>
              <a:t>The data block organization is as follows:</a:t>
            </a:r>
          </a:p>
          <a:p>
            <a:endParaRPr lang="en-US" sz="1800" dirty="0">
              <a:latin typeface="'Courier New'" pitchFamily="34"/>
            </a:endParaRPr>
          </a:p>
          <a:p>
            <a:r>
              <a:rPr lang="en-US" sz="1800" dirty="0">
                <a:latin typeface="'Courier New'" pitchFamily="34"/>
              </a:rPr>
              <a:t>unsigned char 	*</a:t>
            </a:r>
            <a:r>
              <a:rPr lang="en-US" sz="1800" dirty="0" err="1">
                <a:latin typeface="'Courier New'" pitchFamily="34"/>
              </a:rPr>
              <a:t>db_base</a:t>
            </a:r>
            <a:r>
              <a:rPr lang="en-US" sz="1800" dirty="0">
                <a:latin typeface="'Courier New'" pitchFamily="34"/>
              </a:rPr>
              <a:t>; 	/* </a:t>
            </a:r>
            <a:r>
              <a:rPr lang="en-US" sz="1800" dirty="0" err="1">
                <a:latin typeface="'Courier New'" pitchFamily="34"/>
              </a:rPr>
              <a:t>Ptr</a:t>
            </a:r>
            <a:r>
              <a:rPr lang="en-US" sz="1800" dirty="0">
                <a:latin typeface="'Courier New'" pitchFamily="34"/>
              </a:rPr>
              <a:t> to first byte of buffer */ </a:t>
            </a:r>
          </a:p>
          <a:p>
            <a:r>
              <a:rPr lang="en-US" sz="1800" dirty="0">
                <a:latin typeface="'Courier New'" pitchFamily="34"/>
              </a:rPr>
              <a:t>unsigned char 	*</a:t>
            </a:r>
            <a:r>
              <a:rPr lang="en-US" sz="1800" dirty="0" err="1">
                <a:latin typeface="'Courier New'" pitchFamily="34"/>
              </a:rPr>
              <a:t>db_lim</a:t>
            </a:r>
            <a:r>
              <a:rPr lang="en-US" sz="1800" dirty="0">
                <a:latin typeface="'Courier New'" pitchFamily="34"/>
              </a:rPr>
              <a:t>; 		/* </a:t>
            </a:r>
            <a:r>
              <a:rPr lang="en-US" sz="1800" dirty="0" err="1">
                <a:latin typeface="'Courier New'" pitchFamily="34"/>
              </a:rPr>
              <a:t>Ptr</a:t>
            </a:r>
            <a:r>
              <a:rPr lang="en-US" sz="1800" dirty="0">
                <a:latin typeface="'Courier New'" pitchFamily="34"/>
              </a:rPr>
              <a:t> to last byte (+1) of buffer*/ </a:t>
            </a:r>
          </a:p>
          <a:p>
            <a:r>
              <a:rPr lang="en-US" sz="1800" dirty="0" err="1">
                <a:solidFill>
                  <a:srgbClr val="FF0000"/>
                </a:solidFill>
                <a:latin typeface="'Courier New'" pitchFamily="34"/>
              </a:rPr>
              <a:t>dbref_t</a:t>
            </a:r>
            <a:r>
              <a:rPr lang="en-US" sz="1800" dirty="0">
                <a:solidFill>
                  <a:srgbClr val="FF0000"/>
                </a:solidFill>
                <a:latin typeface="'Courier New'" pitchFamily="34"/>
              </a:rPr>
              <a:t> 		</a:t>
            </a:r>
            <a:r>
              <a:rPr lang="en-US" sz="1800" dirty="0" err="1">
                <a:solidFill>
                  <a:srgbClr val="FF0000"/>
                </a:solidFill>
                <a:latin typeface="'Courier New'" pitchFamily="34"/>
              </a:rPr>
              <a:t>db_ref</a:t>
            </a:r>
            <a:r>
              <a:rPr lang="en-US" sz="1800" dirty="0">
                <a:solidFill>
                  <a:srgbClr val="FF0000"/>
                </a:solidFill>
                <a:latin typeface="'Courier New'" pitchFamily="34"/>
              </a:rPr>
              <a:t>; 		/*Reference count- i.e.# of </a:t>
            </a:r>
            <a:r>
              <a:rPr lang="en-US" sz="1800" dirty="0" err="1">
                <a:solidFill>
                  <a:srgbClr val="FF0000"/>
                </a:solidFill>
                <a:latin typeface="'Courier New'" pitchFamily="34"/>
              </a:rPr>
              <a:t>ptrs</a:t>
            </a:r>
            <a:r>
              <a:rPr lang="en-US" sz="1800" dirty="0">
                <a:solidFill>
                  <a:srgbClr val="FF0000"/>
                </a:solidFill>
                <a:latin typeface="'Courier New'" pitchFamily="34"/>
              </a:rPr>
              <a:t>*/ </a:t>
            </a:r>
          </a:p>
          <a:p>
            <a:r>
              <a:rPr lang="en-US" sz="1800" dirty="0">
                <a:latin typeface="'Courier New'" pitchFamily="34"/>
              </a:rPr>
              <a:t>unsigned char 	</a:t>
            </a:r>
            <a:r>
              <a:rPr lang="en-US" sz="1800" dirty="0" err="1">
                <a:latin typeface="'Courier New'" pitchFamily="34"/>
              </a:rPr>
              <a:t>db_type</a:t>
            </a:r>
            <a:r>
              <a:rPr lang="en-US" sz="1800" dirty="0">
                <a:latin typeface="'Courier New'" pitchFamily="34"/>
              </a:rPr>
              <a:t>; 	/* message type */</a:t>
            </a:r>
          </a:p>
          <a:p>
            <a:pPr lvl="1" indent="-342900">
              <a:lnSpc>
                <a:spcPct val="95000"/>
              </a:lnSpc>
              <a:buClr>
                <a:srgbClr val="000000"/>
              </a:buClr>
              <a:buSzPct val="100000"/>
              <a:buFontTx/>
              <a:buChar char="•"/>
            </a:pPr>
            <a:endParaRPr lang="en-US" sz="1300" dirty="0">
              <a:solidFill>
                <a:srgbClr val="000000"/>
              </a:solidFill>
              <a:latin typeface="Arial" pitchFamily="34" charset="0"/>
            </a:endParaRPr>
          </a:p>
          <a:p>
            <a:endParaRPr lang="en-US" sz="1800" dirty="0">
              <a:latin typeface="'Courier New'" pitchFamily="34"/>
            </a:endParaRPr>
          </a:p>
        </p:txBody>
      </p:sp>
      <p:sp>
        <p:nvSpPr>
          <p:cNvPr id="3" name="灯片编号占位符 2">
            <a:extLst>
              <a:ext uri="{FF2B5EF4-FFF2-40B4-BE49-F238E27FC236}">
                <a16:creationId xmlns:a16="http://schemas.microsoft.com/office/drawing/2014/main" id="{DA9B9199-B8BF-4CA5-84DD-BB487CE0FE80}"/>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Streams Architecture</a:t>
            </a:r>
          </a:p>
        </p:txBody>
      </p:sp>
      <p:pic>
        <p:nvPicPr>
          <p:cNvPr id="2050" name="Picture 2" descr="Graphic"/>
          <p:cNvPicPr>
            <a:picLocks noChangeAspect="1" noChangeArrowheads="1"/>
          </p:cNvPicPr>
          <p:nvPr/>
        </p:nvPicPr>
        <p:blipFill>
          <a:blip r:embed="rId3" cstate="print"/>
          <a:srcRect/>
          <a:stretch>
            <a:fillRect/>
          </a:stretch>
        </p:blipFill>
        <p:spPr bwMode="auto">
          <a:xfrm>
            <a:off x="685800" y="1981199"/>
            <a:ext cx="6858000" cy="4180903"/>
          </a:xfrm>
          <a:prstGeom prst="rect">
            <a:avLst/>
          </a:prstGeom>
          <a:noFill/>
        </p:spPr>
      </p:pic>
      <p:sp>
        <p:nvSpPr>
          <p:cNvPr id="3" name="灯片编号占位符 2">
            <a:extLst>
              <a:ext uri="{FF2B5EF4-FFF2-40B4-BE49-F238E27FC236}">
                <a16:creationId xmlns:a16="http://schemas.microsoft.com/office/drawing/2014/main" id="{8F7FFB62-2869-43F5-BE18-A8BEE32E125D}"/>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0208853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0</TotalTime>
  <Words>1718</Words>
  <Application>Microsoft Office PowerPoint</Application>
  <PresentationFormat>全屏显示(4:3)</PresentationFormat>
  <Paragraphs>323</Paragraphs>
  <Slides>36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'Courier New'</vt:lpstr>
      <vt:lpstr>华文楷体</vt:lpstr>
      <vt:lpstr>Arial</vt:lpstr>
      <vt:lpstr>Calibri</vt:lpstr>
      <vt:lpstr>Corbel</vt:lpstr>
      <vt:lpstr>Courier New</vt:lpstr>
      <vt:lpstr>Times New Roman</vt:lpstr>
      <vt:lpstr>Wingdings</vt:lpstr>
      <vt:lpstr>Wingdings 2</vt:lpstr>
      <vt:lpstr>Wingdings 3</vt:lpstr>
      <vt:lpstr>Module</vt:lpstr>
      <vt:lpstr>Communication Software </vt:lpstr>
      <vt:lpstr>Host based communications</vt:lpstr>
      <vt:lpstr>Host based communications</vt:lpstr>
      <vt:lpstr>Host based communications</vt:lpstr>
      <vt:lpstr>Host based communications</vt:lpstr>
      <vt:lpstr>Streams Architecture</vt:lpstr>
      <vt:lpstr>Streams Architecture</vt:lpstr>
      <vt:lpstr>Streams Architecture</vt:lpstr>
      <vt:lpstr>Streams Architecture</vt:lpstr>
      <vt:lpstr>Streams Architecture</vt:lpstr>
      <vt:lpstr>Streams Socket Types</vt:lpstr>
      <vt:lpstr>PowerPoint 演示文稿</vt:lpstr>
      <vt:lpstr>TCP</vt:lpstr>
      <vt:lpstr>TCP Retransmission</vt:lpstr>
      <vt:lpstr>UDP</vt:lpstr>
      <vt:lpstr>A Simple Client Call</vt:lpstr>
      <vt:lpstr>Homework</vt:lpstr>
      <vt:lpstr>Issues with Host Based Systems</vt:lpstr>
      <vt:lpstr>Embedded Communications Software</vt:lpstr>
      <vt:lpstr>RTOS</vt:lpstr>
      <vt:lpstr>RTOS</vt:lpstr>
      <vt:lpstr>RTOS</vt:lpstr>
      <vt:lpstr>Memory</vt:lpstr>
      <vt:lpstr>Memory</vt:lpstr>
      <vt:lpstr>Memory</vt:lpstr>
      <vt:lpstr>EPROM Configuration and Image Download</vt:lpstr>
      <vt:lpstr>Device Issues</vt:lpstr>
      <vt:lpstr>Device Drivers</vt:lpstr>
      <vt:lpstr>HW/SW Partitioning Guidelines</vt:lpstr>
      <vt:lpstr>HW/SW Partitioning Guidelines</vt:lpstr>
      <vt:lpstr>HW/SW Partitioning Guidelines</vt:lpstr>
      <vt:lpstr> Hardware Acceleration</vt:lpstr>
      <vt:lpstr> Control and Data Planes</vt:lpstr>
      <vt:lpstr>HW and SW acceleration check list</vt:lpstr>
      <vt:lpstr>HW and SW acceleration check list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2012-07-26T20:29:44Z</dcterms:created>
  <dcterms:modified xsi:type="dcterms:W3CDTF">2018-02-28T22:49:27Z</dcterms:modified>
</cp:coreProperties>
</file>