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7" r:id="rId3"/>
    <p:sldId id="258" r:id="rId4"/>
    <p:sldId id="297" r:id="rId5"/>
    <p:sldId id="298" r:id="rId6"/>
    <p:sldId id="299" r:id="rId7"/>
    <p:sldId id="259" r:id="rId8"/>
    <p:sldId id="260" r:id="rId9"/>
    <p:sldId id="262" r:id="rId10"/>
    <p:sldId id="263" r:id="rId11"/>
    <p:sldId id="264" r:id="rId12"/>
    <p:sldId id="309" r:id="rId13"/>
    <p:sldId id="267" r:id="rId14"/>
    <p:sldId id="271" r:id="rId15"/>
    <p:sldId id="270" r:id="rId16"/>
    <p:sldId id="314" r:id="rId17"/>
    <p:sldId id="268" r:id="rId18"/>
    <p:sldId id="293" r:id="rId19"/>
    <p:sldId id="310" r:id="rId20"/>
    <p:sldId id="275" r:id="rId21"/>
    <p:sldId id="276" r:id="rId22"/>
    <p:sldId id="281" r:id="rId23"/>
    <p:sldId id="282" r:id="rId24"/>
    <p:sldId id="283" r:id="rId25"/>
    <p:sldId id="287" r:id="rId26"/>
    <p:sldId id="284" r:id="rId27"/>
    <p:sldId id="285" r:id="rId28"/>
    <p:sldId id="286" r:id="rId29"/>
    <p:sldId id="288" r:id="rId30"/>
    <p:sldId id="290" r:id="rId31"/>
    <p:sldId id="291" r:id="rId32"/>
    <p:sldId id="292" r:id="rId33"/>
    <p:sldId id="302" r:id="rId34"/>
    <p:sldId id="303" r:id="rId35"/>
    <p:sldId id="307" r:id="rId36"/>
    <p:sldId id="308" r:id="rId37"/>
    <p:sldId id="304" r:id="rId38"/>
    <p:sldId id="305" r:id="rId39"/>
    <p:sldId id="306"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05" autoAdjust="0"/>
    <p:restoredTop sz="94660"/>
  </p:normalViewPr>
  <p:slideViewPr>
    <p:cSldViewPr>
      <p:cViewPr varScale="1">
        <p:scale>
          <a:sx n="112" d="100"/>
          <a:sy n="112" d="100"/>
        </p:scale>
        <p:origin x="120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06D49-F785-498E-9A6E-11D82E48E371}" type="datetimeFigureOut">
              <a:rPr lang="en-US" smtClean="0"/>
              <a:t>2/28/2018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AE2923-5CB6-47E5-BCFD-B107E6E49D7B}" type="slidenum">
              <a:rPr lang="en-US" smtClean="0"/>
              <a:t>‹#›</a:t>
            </a:fld>
            <a:endParaRPr lang="en-US"/>
          </a:p>
        </p:txBody>
      </p:sp>
    </p:spTree>
    <p:extLst>
      <p:ext uri="{BB962C8B-B14F-4D97-AF65-F5344CB8AC3E}">
        <p14:creationId xmlns:p14="http://schemas.microsoft.com/office/powerpoint/2010/main" val="411497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D3ECD2-4592-4518-8717-B5EF81C0537B}" type="slidenum">
              <a:rPr lang="en-US" smtClean="0"/>
              <a:pPr/>
              <a:t>16</a:t>
            </a:fld>
            <a:endParaRPr lang="en-US"/>
          </a:p>
        </p:txBody>
      </p:sp>
    </p:spTree>
    <p:extLst>
      <p:ext uri="{BB962C8B-B14F-4D97-AF65-F5344CB8AC3E}">
        <p14:creationId xmlns:p14="http://schemas.microsoft.com/office/powerpoint/2010/main" val="3494437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B529D470-134A-43E4-93C7-7D547760B5D8}" type="datetime1">
              <a:rPr lang="en-US" altLang="zh-CN" smtClean="0"/>
              <a:t>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911BFE4-0973-46A2-BA6A-A33ACB71143E}" type="datetime1">
              <a:rPr lang="en-US" altLang="zh-CN" smtClean="0"/>
              <a:t>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AB75CBD-57DC-4BF1-92F8-EFBE2138462D}" type="datetime1">
              <a:rPr lang="en-US" altLang="zh-CN" smtClean="0"/>
              <a:t>2/28/2018</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71242E5-7D0F-481F-9E40-A0E62D1BFBD2}" type="datetime1">
              <a:rPr lang="en-US" altLang="zh-CN" smtClean="0"/>
              <a:t>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8F1ED59-306E-43CE-84DD-D06D3B6ED975}" type="datetime1">
              <a:rPr lang="en-US" altLang="zh-CN" smtClean="0"/>
              <a:t>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F952A13-E7A5-4F27-879C-54AAA98D5A3D}" type="datetime1">
              <a:rPr lang="en-US" altLang="zh-CN" smtClean="0"/>
              <a:t>2/28/2018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A27B593-2C9F-4297-907E-D4BF0476ABEF}" type="datetime1">
              <a:rPr lang="en-US" altLang="zh-CN" smtClean="0"/>
              <a:t>2/28/2018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8FE4C36A-2CD0-43DB-B136-8E30D5856328}" type="datetime1">
              <a:rPr lang="en-US" altLang="zh-CN" smtClean="0"/>
              <a:t>2/28/2018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DCD4DE-23B1-4319-97CD-11EEADC9F01D}" type="datetime1">
              <a:rPr lang="en-US" altLang="zh-CN" smtClean="0"/>
              <a:t>2/28/2018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C7A2BD9-EBFF-4679-B199-58FA3790F1FE}" type="datetime1">
              <a:rPr lang="en-US" altLang="zh-CN" smtClean="0"/>
              <a:t>2/28/2018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46BA2BBA-46D9-4549-B4D3-1C26A38C7A90}" type="datetime1">
              <a:rPr lang="en-US" altLang="zh-CN" smtClean="0"/>
              <a:t>2/28/2018</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3E9EF37C-78A9-4C37-A491-70162B970174}" type="datetime1">
              <a:rPr lang="en-US" altLang="zh-CN" smtClean="0"/>
              <a:t>2/28/2018</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Partitioning</a:t>
            </a:r>
          </a:p>
        </p:txBody>
      </p:sp>
      <p:sp>
        <p:nvSpPr>
          <p:cNvPr id="3" name="Subtitle 2"/>
          <p:cNvSpPr>
            <a:spLocks noGrp="1"/>
          </p:cNvSpPr>
          <p:nvPr>
            <p:ph type="subTitle" idx="1"/>
          </p:nvPr>
        </p:nvSpPr>
        <p:spPr/>
        <p:txBody>
          <a:bodyPr/>
          <a:lstStyle/>
          <a:p>
            <a:r>
              <a:rPr lang="en-US" dirty="0"/>
              <a:t>Week 3</a:t>
            </a:r>
          </a:p>
        </p:txBody>
      </p:sp>
      <p:sp>
        <p:nvSpPr>
          <p:cNvPr id="4" name="灯片编号占位符 3">
            <a:extLst>
              <a:ext uri="{FF2B5EF4-FFF2-40B4-BE49-F238E27FC236}">
                <a16:creationId xmlns:a16="http://schemas.microsoft.com/office/drawing/2014/main" id="{1D95B953-5302-47EC-BE03-9C4CD73C00FB}"/>
              </a:ext>
            </a:extLst>
          </p:cNvPr>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696251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and Modules</a:t>
            </a:r>
          </a:p>
        </p:txBody>
      </p:sp>
      <p:sp>
        <p:nvSpPr>
          <p:cNvPr id="3" name="Content Placeholder 2"/>
          <p:cNvSpPr>
            <a:spLocks noGrp="1"/>
          </p:cNvSpPr>
          <p:nvPr>
            <p:ph idx="1"/>
          </p:nvPr>
        </p:nvSpPr>
        <p:spPr/>
        <p:txBody>
          <a:bodyPr>
            <a:normAutofit/>
          </a:bodyPr>
          <a:lstStyle/>
          <a:p>
            <a:r>
              <a:rPr lang="en-US" sz="2800" dirty="0">
                <a:solidFill>
                  <a:srgbClr val="000000"/>
                </a:solidFill>
                <a:latin typeface="Arial" charset="0"/>
              </a:rPr>
              <a:t>Guidelines for organizing the modules and tasks in a communications system</a:t>
            </a:r>
            <a:endParaRPr lang="en-US" sz="2900" dirty="0">
              <a:solidFill>
                <a:srgbClr val="000000"/>
              </a:solidFill>
              <a:latin typeface="Arial" charset="0"/>
            </a:endParaRPr>
          </a:p>
          <a:p>
            <a:pPr lvl="1"/>
            <a:r>
              <a:rPr lang="en-US" sz="2400" dirty="0">
                <a:solidFill>
                  <a:srgbClr val="000000"/>
                </a:solidFill>
                <a:latin typeface="Arial" charset="0"/>
              </a:rPr>
              <a:t>Each driver can be implemented as a task if there are one or more Interrupt Service Routines (ISRs) for each driver.</a:t>
            </a:r>
          </a:p>
          <a:p>
            <a:pPr lvl="1"/>
            <a:r>
              <a:rPr lang="en-US" sz="2400" dirty="0">
                <a:solidFill>
                  <a:srgbClr val="000000"/>
                </a:solidFill>
                <a:latin typeface="Arial" charset="0"/>
              </a:rPr>
              <a:t>The drivers can be implemented as a module when it interfaces with a higher layer task for reception and transmission of data. This must be the single point of entry into the system for received frames (only one task can access the driver). </a:t>
            </a:r>
          </a:p>
        </p:txBody>
      </p:sp>
      <p:sp>
        <p:nvSpPr>
          <p:cNvPr id="4" name="灯片编号占位符 3">
            <a:extLst>
              <a:ext uri="{FF2B5EF4-FFF2-40B4-BE49-F238E27FC236}">
                <a16:creationId xmlns:a16="http://schemas.microsoft.com/office/drawing/2014/main" id="{3904BF0A-46A6-4B1A-9D51-F28C1D85FEF4}"/>
              </a:ext>
            </a:extLst>
          </p:cNvPr>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4184485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and Modules</a:t>
            </a:r>
          </a:p>
        </p:txBody>
      </p:sp>
      <p:sp>
        <p:nvSpPr>
          <p:cNvPr id="3" name="Content Placeholder 2"/>
          <p:cNvSpPr>
            <a:spLocks noGrp="1"/>
          </p:cNvSpPr>
          <p:nvPr>
            <p:ph idx="1"/>
          </p:nvPr>
        </p:nvSpPr>
        <p:spPr/>
        <p:txBody>
          <a:bodyPr>
            <a:normAutofit/>
          </a:bodyPr>
          <a:lstStyle/>
          <a:p>
            <a:pPr lvl="1"/>
            <a:r>
              <a:rPr lang="en-US" sz="2400" dirty="0">
                <a:solidFill>
                  <a:srgbClr val="000000"/>
                </a:solidFill>
                <a:latin typeface="Arial" charset="0"/>
              </a:rPr>
              <a:t>Each protocol can be implemented as a task if it requires independent scheduling and handling of events (e.g. timers). </a:t>
            </a:r>
          </a:p>
          <a:p>
            <a:pPr lvl="1"/>
            <a:r>
              <a:rPr lang="en-US" sz="2400" dirty="0">
                <a:solidFill>
                  <a:srgbClr val="000000"/>
                </a:solidFill>
                <a:latin typeface="Arial" charset="0"/>
              </a:rPr>
              <a:t>Control and data plane functions, along with fast/slow path considerations will be used for grouping tasks and modules. </a:t>
            </a:r>
          </a:p>
          <a:p>
            <a:pPr lvl="1"/>
            <a:r>
              <a:rPr lang="en-US" sz="2400" dirty="0">
                <a:solidFill>
                  <a:srgbClr val="000000"/>
                </a:solidFill>
                <a:latin typeface="Arial" charset="0"/>
              </a:rPr>
              <a:t>SNMP agents and Command Line Interface (CLI) will need to have their own task(s).</a:t>
            </a:r>
          </a:p>
          <a:p>
            <a:pPr lvl="1"/>
            <a:r>
              <a:rPr lang="en-US" sz="2400" dirty="0">
                <a:solidFill>
                  <a:srgbClr val="000000"/>
                </a:solidFill>
                <a:latin typeface="Arial" charset="0"/>
              </a:rPr>
              <a:t>The interfaces between the tasks will be via messages. </a:t>
            </a:r>
          </a:p>
        </p:txBody>
      </p:sp>
      <p:sp>
        <p:nvSpPr>
          <p:cNvPr id="4" name="灯片编号占位符 3">
            <a:extLst>
              <a:ext uri="{FF2B5EF4-FFF2-40B4-BE49-F238E27FC236}">
                <a16:creationId xmlns:a16="http://schemas.microsoft.com/office/drawing/2014/main" id="{5145952A-4826-43BA-8204-5CA69AE9242F}"/>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833185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Messaging Mechanism Interface</a:t>
            </a:r>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1600200"/>
            <a:ext cx="7059612"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a:extLst>
              <a:ext uri="{FF2B5EF4-FFF2-40B4-BE49-F238E27FC236}">
                <a16:creationId xmlns:a16="http://schemas.microsoft.com/office/drawing/2014/main" id="{4B767BB5-FA08-4977-95A6-4043C900FAAF}"/>
              </a:ext>
            </a:extLst>
          </p:cNvPr>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11010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Drivers</a:t>
            </a:r>
          </a:p>
        </p:txBody>
      </p:sp>
      <p:sp>
        <p:nvSpPr>
          <p:cNvPr id="3" name="Content Placeholder 2"/>
          <p:cNvSpPr>
            <a:spLocks noGrp="1"/>
          </p:cNvSpPr>
          <p:nvPr>
            <p:ph idx="1"/>
          </p:nvPr>
        </p:nvSpPr>
        <p:spPr/>
        <p:txBody>
          <a:bodyPr>
            <a:normAutofit/>
          </a:bodyPr>
          <a:lstStyle/>
          <a:p>
            <a:r>
              <a:rPr lang="en-US" dirty="0">
                <a:solidFill>
                  <a:srgbClr val="000000"/>
                </a:solidFill>
                <a:latin typeface="Arial" charset="0"/>
              </a:rPr>
              <a:t>Frame Reception</a:t>
            </a:r>
          </a:p>
          <a:p>
            <a:pPr lvl="1"/>
            <a:r>
              <a:rPr lang="en-US" sz="2400" dirty="0">
                <a:solidFill>
                  <a:srgbClr val="000000"/>
                </a:solidFill>
                <a:latin typeface="Arial" charset="0"/>
              </a:rPr>
              <a:t>Receive buffers are located in system memory so the controller (HW) can DMA (Direct Memory Access) the received frames to system memory.</a:t>
            </a:r>
          </a:p>
          <a:p>
            <a:pPr marL="457200" lvl="1" indent="0">
              <a:buNone/>
            </a:pPr>
            <a:endParaRPr lang="en-US" sz="1200" dirty="0">
              <a:solidFill>
                <a:srgbClr val="000000"/>
              </a:solidFill>
              <a:latin typeface="Arial" charset="0"/>
            </a:endParaRPr>
          </a:p>
          <a:p>
            <a:pPr lvl="1">
              <a:lnSpc>
                <a:spcPct val="95000"/>
              </a:lnSpc>
              <a:buSzPct val="100000"/>
            </a:pPr>
            <a:r>
              <a:rPr lang="en-US" sz="2400" dirty="0">
                <a:solidFill>
                  <a:srgbClr val="000000"/>
                </a:solidFill>
                <a:latin typeface="Arial" charset="0"/>
              </a:rPr>
              <a:t>Controller manages frames by utilizing a link list of fixed size buffers to handle data that exceeds the size of a single buffer</a:t>
            </a:r>
          </a:p>
          <a:p>
            <a:pPr lvl="2">
              <a:lnSpc>
                <a:spcPct val="95000"/>
              </a:lnSpc>
              <a:buSzPct val="100000"/>
            </a:pPr>
            <a:r>
              <a:rPr lang="en-US" sz="2000" dirty="0">
                <a:solidFill>
                  <a:srgbClr val="000000"/>
                </a:solidFill>
                <a:latin typeface="Arial" charset="0"/>
              </a:rPr>
              <a:t>Multiple buffers and partial space buffer may be used to contain frames that exceeds the size of a single buffer</a:t>
            </a:r>
            <a:endParaRPr lang="en-US" sz="2000" dirty="0"/>
          </a:p>
          <a:p>
            <a:pPr lvl="1">
              <a:lnSpc>
                <a:spcPct val="95000"/>
              </a:lnSpc>
              <a:buSzPct val="100000"/>
            </a:pPr>
            <a:endParaRPr lang="en-US" sz="2400" dirty="0">
              <a:solidFill>
                <a:srgbClr val="000000"/>
              </a:solidFill>
              <a:latin typeface="Arial" charset="0"/>
            </a:endParaRPr>
          </a:p>
          <a:p>
            <a:pPr marL="118872" indent="0">
              <a:buNone/>
            </a:pPr>
            <a:endParaRPr lang="en-US" sz="3300" dirty="0">
              <a:solidFill>
                <a:srgbClr val="000000"/>
              </a:solidFill>
              <a:latin typeface="Arial" charset="0"/>
            </a:endParaRPr>
          </a:p>
        </p:txBody>
      </p:sp>
      <p:sp>
        <p:nvSpPr>
          <p:cNvPr id="4" name="灯片编号占位符 3">
            <a:extLst>
              <a:ext uri="{FF2B5EF4-FFF2-40B4-BE49-F238E27FC236}">
                <a16:creationId xmlns:a16="http://schemas.microsoft.com/office/drawing/2014/main" id="{0253FB1C-4BAA-4894-897C-7BF894886D81}"/>
              </a:ext>
            </a:extLst>
          </p:cNvPr>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276777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Driver </a:t>
            </a:r>
            <a:r>
              <a:rPr lang="en-US" sz="4600" dirty="0"/>
              <a:t>– Received Frames</a:t>
            </a:r>
            <a:endParaRPr lang="en-US" dirty="0"/>
          </a:p>
        </p:txBody>
      </p:sp>
      <p:sp>
        <p:nvSpPr>
          <p:cNvPr id="3" name="Content Placeholder 2"/>
          <p:cNvSpPr>
            <a:spLocks noGrp="1"/>
          </p:cNvSpPr>
          <p:nvPr>
            <p:ph idx="1"/>
          </p:nvPr>
        </p:nvSpPr>
        <p:spPr/>
        <p:txBody>
          <a:bodyPr>
            <a:normAutofit fontScale="40000" lnSpcReduction="20000"/>
          </a:bodyPr>
          <a:lstStyle/>
          <a:p>
            <a:pPr>
              <a:buSzPct val="100000"/>
            </a:pPr>
            <a:r>
              <a:rPr lang="en-US" sz="5500" dirty="0">
                <a:solidFill>
                  <a:srgbClr val="000000"/>
                </a:solidFill>
                <a:latin typeface="Arial" charset="0"/>
              </a:rPr>
              <a:t>Handling Received Frames</a:t>
            </a:r>
          </a:p>
          <a:p>
            <a:pPr lvl="1">
              <a:buSzPct val="100000"/>
            </a:pPr>
            <a:r>
              <a:rPr lang="en-US" sz="4900" dirty="0">
                <a:solidFill>
                  <a:srgbClr val="000000"/>
                </a:solidFill>
                <a:latin typeface="Arial" charset="0"/>
              </a:rPr>
              <a:t>Received frame is typically </a:t>
            </a:r>
            <a:r>
              <a:rPr lang="en-US" sz="4900" dirty="0" err="1">
                <a:solidFill>
                  <a:srgbClr val="000000"/>
                </a:solidFill>
                <a:latin typeface="Arial" charset="0"/>
              </a:rPr>
              <a:t>enqueued</a:t>
            </a:r>
            <a:r>
              <a:rPr lang="en-US" sz="4900" dirty="0">
                <a:solidFill>
                  <a:srgbClr val="000000"/>
                </a:solidFill>
                <a:latin typeface="Arial" charset="0"/>
              </a:rPr>
              <a:t> to the higher layer module by the driver without copying the frame into the module’s buffers.</a:t>
            </a:r>
          </a:p>
          <a:p>
            <a:pPr marL="457200" lvl="1" indent="0">
              <a:buSzPct val="100000"/>
              <a:buNone/>
            </a:pPr>
            <a:r>
              <a:rPr lang="en-US" sz="4900" dirty="0">
                <a:solidFill>
                  <a:srgbClr val="000000"/>
                </a:solidFill>
                <a:latin typeface="Arial" charset="0"/>
              </a:rPr>
              <a:t> </a:t>
            </a:r>
          </a:p>
          <a:p>
            <a:pPr lvl="1">
              <a:buSzPct val="100000"/>
            </a:pPr>
            <a:r>
              <a:rPr lang="en-US" sz="4900" dirty="0">
                <a:solidFill>
                  <a:srgbClr val="000000"/>
                </a:solidFill>
                <a:latin typeface="Arial" charset="0"/>
              </a:rPr>
              <a:t>An event notifies the higher layer task/module of the presence of the received frame, so that it can start processing the frame</a:t>
            </a:r>
          </a:p>
          <a:p>
            <a:pPr marL="457200" lvl="1" indent="0">
              <a:buSzPct val="100000"/>
              <a:buNone/>
            </a:pPr>
            <a:endParaRPr lang="en-US" sz="2500" dirty="0">
              <a:solidFill>
                <a:srgbClr val="000000"/>
              </a:solidFill>
              <a:latin typeface="Arial" charset="0"/>
            </a:endParaRPr>
          </a:p>
          <a:p>
            <a:pPr lvl="1">
              <a:buSzPct val="100000"/>
            </a:pPr>
            <a:r>
              <a:rPr lang="en-US" sz="4900" dirty="0">
                <a:solidFill>
                  <a:srgbClr val="000000"/>
                </a:solidFill>
                <a:latin typeface="Arial" charset="0"/>
              </a:rPr>
              <a:t>If the driver and the higher layer are in two separate memory areas, the driver copies the frame into a common area or into the buffers of a system facility like an Inter-Process Communication (IPC) queue and signals the higher layer. </a:t>
            </a:r>
          </a:p>
          <a:p>
            <a:pPr lvl="2">
              <a:buSzPct val="100000"/>
            </a:pPr>
            <a:r>
              <a:rPr lang="en-US" sz="4500" dirty="0">
                <a:solidFill>
                  <a:srgbClr val="000000"/>
                </a:solidFill>
                <a:latin typeface="Arial" charset="0"/>
              </a:rPr>
              <a:t>This approach uses an extra copy cycle—which can degrade performance.</a:t>
            </a:r>
          </a:p>
          <a:p>
            <a:pPr marL="457200" lvl="1" indent="0">
              <a:buSzPct val="100000"/>
              <a:buNone/>
            </a:pPr>
            <a:endParaRPr lang="en-US" sz="4900" dirty="0">
              <a:solidFill>
                <a:srgbClr val="000000"/>
              </a:solidFill>
              <a:latin typeface="Arial" charset="0"/>
            </a:endParaRPr>
          </a:p>
        </p:txBody>
      </p:sp>
      <p:sp>
        <p:nvSpPr>
          <p:cNvPr id="4" name="灯片编号占位符 3">
            <a:extLst>
              <a:ext uri="{FF2B5EF4-FFF2-40B4-BE49-F238E27FC236}">
                <a16:creationId xmlns:a16="http://schemas.microsoft.com/office/drawing/2014/main" id="{E8B1FF3A-A69E-439C-B698-89677C76F9A2}"/>
              </a:ext>
            </a:extLst>
          </p:cNvPr>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444256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Driver – Buffer handling</a:t>
            </a:r>
          </a:p>
        </p:txBody>
      </p:sp>
      <p:sp>
        <p:nvSpPr>
          <p:cNvPr id="3" name="Content Placeholder 2"/>
          <p:cNvSpPr>
            <a:spLocks noGrp="1"/>
          </p:cNvSpPr>
          <p:nvPr>
            <p:ph idx="1"/>
          </p:nvPr>
        </p:nvSpPr>
        <p:spPr/>
        <p:txBody>
          <a:bodyPr>
            <a:normAutofit/>
          </a:bodyPr>
          <a:lstStyle/>
          <a:p>
            <a:endParaRPr lang="en-US" dirty="0"/>
          </a:p>
          <a:p>
            <a:pPr marL="118872" indent="0" algn="ctr">
              <a:buNone/>
            </a:pPr>
            <a:endParaRPr lang="en-US" sz="16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7265" y="1524000"/>
            <a:ext cx="5411736" cy="4982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灯片编号占位符 3">
            <a:extLst>
              <a:ext uri="{FF2B5EF4-FFF2-40B4-BE49-F238E27FC236}">
                <a16:creationId xmlns:a16="http://schemas.microsoft.com/office/drawing/2014/main" id="{9486DFE4-A237-4656-BFF2-13642EFCB20D}"/>
              </a:ext>
            </a:extLst>
          </p:cNvPr>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814058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95000"/>
              </a:lnSpc>
            </a:pPr>
            <a:r>
              <a:rPr lang="en-US" sz="4800" dirty="0"/>
              <a:t>Driver – Buffer handling</a:t>
            </a:r>
          </a:p>
        </p:txBody>
      </p:sp>
      <p:grpSp>
        <p:nvGrpSpPr>
          <p:cNvPr id="22" name="Group 21"/>
          <p:cNvGrpSpPr/>
          <p:nvPr/>
        </p:nvGrpSpPr>
        <p:grpSpPr>
          <a:xfrm>
            <a:off x="496389" y="2315537"/>
            <a:ext cx="8266611" cy="3018464"/>
            <a:chOff x="496389" y="2315536"/>
            <a:chExt cx="10392996" cy="3297779"/>
          </a:xfrm>
        </p:grpSpPr>
        <p:sp>
          <p:nvSpPr>
            <p:cNvPr id="3" name="Rectangle 2"/>
            <p:cNvSpPr/>
            <p:nvPr/>
          </p:nvSpPr>
          <p:spPr>
            <a:xfrm>
              <a:off x="5711734" y="2593473"/>
              <a:ext cx="6858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mblk_t</a:t>
              </a:r>
              <a:endParaRPr lang="en-US" sz="900" dirty="0">
                <a:solidFill>
                  <a:schemeClr val="tx1"/>
                </a:solidFill>
              </a:endParaRPr>
            </a:p>
          </p:txBody>
        </p:sp>
        <p:sp>
          <p:nvSpPr>
            <p:cNvPr id="7" name="Rectangle 6"/>
            <p:cNvSpPr/>
            <p:nvPr/>
          </p:nvSpPr>
          <p:spPr>
            <a:xfrm>
              <a:off x="6702334" y="3050674"/>
              <a:ext cx="6096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Buffer</a:t>
              </a:r>
            </a:p>
          </p:txBody>
        </p:sp>
        <p:cxnSp>
          <p:nvCxnSpPr>
            <p:cNvPr id="11" name="Elbow Connector 10"/>
            <p:cNvCxnSpPr>
              <a:stCxn id="3" idx="3"/>
              <a:endCxn id="7" idx="0"/>
            </p:cNvCxnSpPr>
            <p:nvPr/>
          </p:nvCxnSpPr>
          <p:spPr>
            <a:xfrm>
              <a:off x="6397534" y="2860173"/>
              <a:ext cx="609600" cy="19050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421482" y="2593473"/>
              <a:ext cx="1881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6412774" y="2745873"/>
              <a:ext cx="18897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616733" y="2350370"/>
              <a:ext cx="598957" cy="235380"/>
            </a:xfrm>
            <a:prstGeom prst="rect">
              <a:avLst/>
            </a:prstGeom>
            <a:noFill/>
          </p:spPr>
          <p:txBody>
            <a:bodyPr wrap="none" rtlCol="0">
              <a:spAutoFit/>
            </a:bodyPr>
            <a:lstStyle/>
            <a:p>
              <a:r>
                <a:rPr lang="en-US" sz="800" dirty="0" err="1"/>
                <a:t>b_next</a:t>
              </a:r>
              <a:endParaRPr lang="en-US" sz="800" dirty="0"/>
            </a:p>
          </p:txBody>
        </p:sp>
        <p:sp>
          <p:nvSpPr>
            <p:cNvPr id="21" name="TextBox 20"/>
            <p:cNvSpPr txBox="1"/>
            <p:nvPr/>
          </p:nvSpPr>
          <p:spPr>
            <a:xfrm>
              <a:off x="7649391" y="2724278"/>
              <a:ext cx="598957" cy="235380"/>
            </a:xfrm>
            <a:prstGeom prst="rect">
              <a:avLst/>
            </a:prstGeom>
            <a:noFill/>
          </p:spPr>
          <p:txBody>
            <a:bodyPr wrap="none" rtlCol="0">
              <a:spAutoFit/>
            </a:bodyPr>
            <a:lstStyle/>
            <a:p>
              <a:r>
                <a:rPr lang="en-US" sz="800" dirty="0" err="1"/>
                <a:t>b_prev</a:t>
              </a:r>
              <a:endParaRPr lang="en-US" sz="800" dirty="0"/>
            </a:p>
          </p:txBody>
        </p:sp>
        <p:sp>
          <p:nvSpPr>
            <p:cNvPr id="24" name="Rectangle 23"/>
            <p:cNvSpPr/>
            <p:nvPr/>
          </p:nvSpPr>
          <p:spPr>
            <a:xfrm>
              <a:off x="3096986" y="2665687"/>
              <a:ext cx="6858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mblk_t</a:t>
              </a:r>
              <a:endParaRPr lang="en-US" sz="900" dirty="0">
                <a:solidFill>
                  <a:schemeClr val="tx1"/>
                </a:solidFill>
              </a:endParaRPr>
            </a:p>
          </p:txBody>
        </p:sp>
        <p:sp>
          <p:nvSpPr>
            <p:cNvPr id="25" name="Rectangle 24"/>
            <p:cNvSpPr/>
            <p:nvPr/>
          </p:nvSpPr>
          <p:spPr>
            <a:xfrm>
              <a:off x="4087586" y="3122888"/>
              <a:ext cx="6096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Buffer</a:t>
              </a:r>
            </a:p>
          </p:txBody>
        </p:sp>
        <p:sp>
          <p:nvSpPr>
            <p:cNvPr id="26" name="Rectangle 25"/>
            <p:cNvSpPr/>
            <p:nvPr/>
          </p:nvSpPr>
          <p:spPr>
            <a:xfrm>
              <a:off x="3112226" y="3649757"/>
              <a:ext cx="6858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mblk_t</a:t>
              </a:r>
              <a:endParaRPr lang="en-US" sz="900" dirty="0">
                <a:solidFill>
                  <a:schemeClr val="tx1"/>
                </a:solidFill>
              </a:endParaRPr>
            </a:p>
          </p:txBody>
        </p:sp>
        <p:sp>
          <p:nvSpPr>
            <p:cNvPr id="27" name="Rectangle 26"/>
            <p:cNvSpPr/>
            <p:nvPr/>
          </p:nvSpPr>
          <p:spPr>
            <a:xfrm>
              <a:off x="4132217" y="4067319"/>
              <a:ext cx="6096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Buffer</a:t>
              </a:r>
            </a:p>
          </p:txBody>
        </p:sp>
        <p:cxnSp>
          <p:nvCxnSpPr>
            <p:cNvPr id="28" name="Elbow Connector 27"/>
            <p:cNvCxnSpPr>
              <a:stCxn id="24" idx="3"/>
              <a:endCxn id="25" idx="0"/>
            </p:cNvCxnSpPr>
            <p:nvPr/>
          </p:nvCxnSpPr>
          <p:spPr>
            <a:xfrm>
              <a:off x="3782786" y="2932387"/>
              <a:ext cx="609600" cy="19050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p:nvPr/>
          </p:nvCxnSpPr>
          <p:spPr>
            <a:xfrm>
              <a:off x="3830683" y="3846789"/>
              <a:ext cx="609600" cy="19050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4" idx="2"/>
              <a:endCxn id="26" idx="0"/>
            </p:cNvCxnSpPr>
            <p:nvPr/>
          </p:nvCxnSpPr>
          <p:spPr>
            <a:xfrm>
              <a:off x="3439886" y="3199087"/>
              <a:ext cx="15240" cy="4506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806734" y="2665687"/>
              <a:ext cx="1881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3798026" y="2818087"/>
              <a:ext cx="18897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001987" y="2422584"/>
              <a:ext cx="598957" cy="235380"/>
            </a:xfrm>
            <a:prstGeom prst="rect">
              <a:avLst/>
            </a:prstGeom>
            <a:noFill/>
          </p:spPr>
          <p:txBody>
            <a:bodyPr wrap="none" rtlCol="0">
              <a:spAutoFit/>
            </a:bodyPr>
            <a:lstStyle/>
            <a:p>
              <a:r>
                <a:rPr lang="en-US" sz="800" dirty="0" err="1"/>
                <a:t>b_next</a:t>
              </a:r>
              <a:endParaRPr lang="en-US" sz="800" dirty="0"/>
            </a:p>
          </p:txBody>
        </p:sp>
        <p:sp>
          <p:nvSpPr>
            <p:cNvPr id="34" name="TextBox 33"/>
            <p:cNvSpPr txBox="1"/>
            <p:nvPr/>
          </p:nvSpPr>
          <p:spPr>
            <a:xfrm>
              <a:off x="5034643" y="2796492"/>
              <a:ext cx="598957" cy="235380"/>
            </a:xfrm>
            <a:prstGeom prst="rect">
              <a:avLst/>
            </a:prstGeom>
            <a:noFill/>
          </p:spPr>
          <p:txBody>
            <a:bodyPr wrap="none" rtlCol="0">
              <a:spAutoFit/>
            </a:bodyPr>
            <a:lstStyle/>
            <a:p>
              <a:r>
                <a:rPr lang="en-US" sz="800" dirty="0" err="1"/>
                <a:t>b_prev</a:t>
              </a:r>
              <a:endParaRPr lang="en-US" sz="800" dirty="0"/>
            </a:p>
          </p:txBody>
        </p:sp>
        <p:grpSp>
          <p:nvGrpSpPr>
            <p:cNvPr id="35" name="Group 34"/>
            <p:cNvGrpSpPr/>
            <p:nvPr/>
          </p:nvGrpSpPr>
          <p:grpSpPr>
            <a:xfrm>
              <a:off x="496389" y="2442386"/>
              <a:ext cx="2590800" cy="2148103"/>
              <a:chOff x="5562600" y="2576297"/>
              <a:chExt cx="2590800" cy="2148103"/>
            </a:xfrm>
          </p:grpSpPr>
          <p:sp>
            <p:nvSpPr>
              <p:cNvPr id="36" name="Rectangle 35"/>
              <p:cNvSpPr/>
              <p:nvPr/>
            </p:nvSpPr>
            <p:spPr>
              <a:xfrm>
                <a:off x="5562600" y="2819400"/>
                <a:ext cx="6858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mblk_t</a:t>
                </a:r>
                <a:endParaRPr lang="en-US" sz="900" dirty="0">
                  <a:solidFill>
                    <a:schemeClr val="tx1"/>
                  </a:solidFill>
                </a:endParaRPr>
              </a:p>
            </p:txBody>
          </p:sp>
          <p:sp>
            <p:nvSpPr>
              <p:cNvPr id="37" name="Rectangle 36"/>
              <p:cNvSpPr/>
              <p:nvPr/>
            </p:nvSpPr>
            <p:spPr>
              <a:xfrm>
                <a:off x="6553200" y="3276601"/>
                <a:ext cx="6096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Buffer</a:t>
                </a:r>
              </a:p>
            </p:txBody>
          </p:sp>
          <p:sp>
            <p:nvSpPr>
              <p:cNvPr id="38" name="Rectangle 37"/>
              <p:cNvSpPr/>
              <p:nvPr/>
            </p:nvSpPr>
            <p:spPr>
              <a:xfrm>
                <a:off x="5577840" y="3803470"/>
                <a:ext cx="6858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mblk_t</a:t>
                </a:r>
                <a:endParaRPr lang="en-US" sz="900" dirty="0">
                  <a:solidFill>
                    <a:schemeClr val="tx1"/>
                  </a:solidFill>
                </a:endParaRPr>
              </a:p>
            </p:txBody>
          </p:sp>
          <p:sp>
            <p:nvSpPr>
              <p:cNvPr id="39" name="Rectangle 38"/>
              <p:cNvSpPr/>
              <p:nvPr/>
            </p:nvSpPr>
            <p:spPr>
              <a:xfrm>
                <a:off x="6583680" y="4191000"/>
                <a:ext cx="6096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Buffer</a:t>
                </a:r>
              </a:p>
            </p:txBody>
          </p:sp>
          <p:cxnSp>
            <p:nvCxnSpPr>
              <p:cNvPr id="40" name="Elbow Connector 39"/>
              <p:cNvCxnSpPr>
                <a:stCxn id="36" idx="3"/>
                <a:endCxn id="37" idx="0"/>
              </p:cNvCxnSpPr>
              <p:nvPr/>
            </p:nvCxnSpPr>
            <p:spPr>
              <a:xfrm>
                <a:off x="6248400" y="3086100"/>
                <a:ext cx="609600" cy="19050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p:nvPr/>
            </p:nvCxnSpPr>
            <p:spPr>
              <a:xfrm>
                <a:off x="6296297" y="4000502"/>
                <a:ext cx="609600" cy="19050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6" idx="2"/>
                <a:endCxn id="38" idx="0"/>
              </p:cNvCxnSpPr>
              <p:nvPr/>
            </p:nvCxnSpPr>
            <p:spPr>
              <a:xfrm>
                <a:off x="5905500" y="3352800"/>
                <a:ext cx="15240" cy="4506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6272348" y="2819400"/>
                <a:ext cx="1881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6263640" y="2971800"/>
                <a:ext cx="18897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7467600" y="2576297"/>
                <a:ext cx="598957" cy="235380"/>
              </a:xfrm>
              <a:prstGeom prst="rect">
                <a:avLst/>
              </a:prstGeom>
              <a:noFill/>
            </p:spPr>
            <p:txBody>
              <a:bodyPr wrap="none" rtlCol="0">
                <a:spAutoFit/>
              </a:bodyPr>
              <a:lstStyle/>
              <a:p>
                <a:r>
                  <a:rPr lang="en-US" sz="800" dirty="0" err="1"/>
                  <a:t>b_next</a:t>
                </a:r>
                <a:endParaRPr lang="en-US" sz="800" dirty="0"/>
              </a:p>
            </p:txBody>
          </p:sp>
          <p:sp>
            <p:nvSpPr>
              <p:cNvPr id="46" name="TextBox 45"/>
              <p:cNvSpPr txBox="1"/>
              <p:nvPr/>
            </p:nvSpPr>
            <p:spPr>
              <a:xfrm>
                <a:off x="7500257" y="2950205"/>
                <a:ext cx="598957" cy="235380"/>
              </a:xfrm>
              <a:prstGeom prst="rect">
                <a:avLst/>
              </a:prstGeom>
              <a:noFill/>
            </p:spPr>
            <p:txBody>
              <a:bodyPr wrap="none" rtlCol="0">
                <a:spAutoFit/>
              </a:bodyPr>
              <a:lstStyle/>
              <a:p>
                <a:r>
                  <a:rPr lang="en-US" sz="800" dirty="0" err="1"/>
                  <a:t>b_prev</a:t>
                </a:r>
                <a:endParaRPr lang="en-US" sz="800" dirty="0"/>
              </a:p>
            </p:txBody>
          </p:sp>
        </p:grpSp>
        <p:sp>
          <p:nvSpPr>
            <p:cNvPr id="47" name="Rectangle 46"/>
            <p:cNvSpPr/>
            <p:nvPr/>
          </p:nvSpPr>
          <p:spPr>
            <a:xfrm>
              <a:off x="3096986" y="4641223"/>
              <a:ext cx="6858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mblk_t</a:t>
              </a:r>
              <a:endParaRPr lang="en-US" sz="900" dirty="0">
                <a:solidFill>
                  <a:schemeClr val="tx1"/>
                </a:solidFill>
              </a:endParaRPr>
            </a:p>
          </p:txBody>
        </p:sp>
        <p:cxnSp>
          <p:nvCxnSpPr>
            <p:cNvPr id="48" name="Straight Arrow Connector 47"/>
            <p:cNvCxnSpPr/>
            <p:nvPr/>
          </p:nvCxnSpPr>
          <p:spPr>
            <a:xfrm>
              <a:off x="3419748" y="4172973"/>
              <a:ext cx="15240" cy="4506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p:nvPr/>
          </p:nvCxnSpPr>
          <p:spPr>
            <a:xfrm>
              <a:off x="3813266" y="4875487"/>
              <a:ext cx="609600" cy="19050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4118066" y="5079915"/>
              <a:ext cx="6096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Buffer</a:t>
              </a:r>
            </a:p>
          </p:txBody>
        </p:sp>
        <p:grpSp>
          <p:nvGrpSpPr>
            <p:cNvPr id="51" name="Group 50"/>
            <p:cNvGrpSpPr/>
            <p:nvPr/>
          </p:nvGrpSpPr>
          <p:grpSpPr>
            <a:xfrm>
              <a:off x="8298585" y="2315536"/>
              <a:ext cx="2590800" cy="2148103"/>
              <a:chOff x="5562600" y="2576297"/>
              <a:chExt cx="2590800" cy="2148103"/>
            </a:xfrm>
          </p:grpSpPr>
          <p:sp>
            <p:nvSpPr>
              <p:cNvPr id="52" name="Rectangle 51"/>
              <p:cNvSpPr/>
              <p:nvPr/>
            </p:nvSpPr>
            <p:spPr>
              <a:xfrm>
                <a:off x="5562600" y="2819400"/>
                <a:ext cx="6858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mblk_t</a:t>
                </a:r>
                <a:endParaRPr lang="en-US" sz="900" dirty="0">
                  <a:solidFill>
                    <a:schemeClr val="tx1"/>
                  </a:solidFill>
                </a:endParaRPr>
              </a:p>
            </p:txBody>
          </p:sp>
          <p:sp>
            <p:nvSpPr>
              <p:cNvPr id="53" name="Rectangle 52"/>
              <p:cNvSpPr/>
              <p:nvPr/>
            </p:nvSpPr>
            <p:spPr>
              <a:xfrm>
                <a:off x="6553200" y="3276601"/>
                <a:ext cx="6096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Buffer</a:t>
                </a:r>
              </a:p>
            </p:txBody>
          </p:sp>
          <p:sp>
            <p:nvSpPr>
              <p:cNvPr id="54" name="Rectangle 53"/>
              <p:cNvSpPr/>
              <p:nvPr/>
            </p:nvSpPr>
            <p:spPr>
              <a:xfrm>
                <a:off x="5577840" y="3803470"/>
                <a:ext cx="6858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mblk_t</a:t>
                </a:r>
                <a:endParaRPr lang="en-US" sz="900" dirty="0">
                  <a:solidFill>
                    <a:schemeClr val="tx1"/>
                  </a:solidFill>
                </a:endParaRPr>
              </a:p>
            </p:txBody>
          </p:sp>
          <p:sp>
            <p:nvSpPr>
              <p:cNvPr id="55" name="Rectangle 54"/>
              <p:cNvSpPr/>
              <p:nvPr/>
            </p:nvSpPr>
            <p:spPr>
              <a:xfrm>
                <a:off x="6583680" y="4191000"/>
                <a:ext cx="6096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Buffer</a:t>
                </a:r>
              </a:p>
            </p:txBody>
          </p:sp>
          <p:cxnSp>
            <p:nvCxnSpPr>
              <p:cNvPr id="56" name="Elbow Connector 55"/>
              <p:cNvCxnSpPr>
                <a:stCxn id="52" idx="3"/>
                <a:endCxn id="53" idx="0"/>
              </p:cNvCxnSpPr>
              <p:nvPr/>
            </p:nvCxnSpPr>
            <p:spPr>
              <a:xfrm>
                <a:off x="6248400" y="3086100"/>
                <a:ext cx="609600" cy="19050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a:off x="6296297" y="4000502"/>
                <a:ext cx="609600" cy="19050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2" idx="2"/>
                <a:endCxn id="54" idx="0"/>
              </p:cNvCxnSpPr>
              <p:nvPr/>
            </p:nvCxnSpPr>
            <p:spPr>
              <a:xfrm>
                <a:off x="5905500" y="3352800"/>
                <a:ext cx="15240" cy="4506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6272348" y="2819400"/>
                <a:ext cx="1881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6263640" y="2971800"/>
                <a:ext cx="18897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467600" y="2576297"/>
                <a:ext cx="598957" cy="235380"/>
              </a:xfrm>
              <a:prstGeom prst="rect">
                <a:avLst/>
              </a:prstGeom>
              <a:noFill/>
            </p:spPr>
            <p:txBody>
              <a:bodyPr wrap="none" rtlCol="0">
                <a:spAutoFit/>
              </a:bodyPr>
              <a:lstStyle/>
              <a:p>
                <a:r>
                  <a:rPr lang="en-US" sz="800" dirty="0" err="1"/>
                  <a:t>b_next</a:t>
                </a:r>
                <a:endParaRPr lang="en-US" sz="800" dirty="0"/>
              </a:p>
            </p:txBody>
          </p:sp>
          <p:sp>
            <p:nvSpPr>
              <p:cNvPr id="62" name="TextBox 61"/>
              <p:cNvSpPr txBox="1"/>
              <p:nvPr/>
            </p:nvSpPr>
            <p:spPr>
              <a:xfrm>
                <a:off x="7500257" y="2950205"/>
                <a:ext cx="598957" cy="235380"/>
              </a:xfrm>
              <a:prstGeom prst="rect">
                <a:avLst/>
              </a:prstGeom>
              <a:noFill/>
            </p:spPr>
            <p:txBody>
              <a:bodyPr wrap="none" rtlCol="0">
                <a:spAutoFit/>
              </a:bodyPr>
              <a:lstStyle/>
              <a:p>
                <a:r>
                  <a:rPr lang="en-US" sz="800" dirty="0" err="1"/>
                  <a:t>b_prev</a:t>
                </a:r>
                <a:endParaRPr lang="en-US" sz="800" dirty="0"/>
              </a:p>
            </p:txBody>
          </p:sp>
        </p:grpSp>
      </p:grpSp>
      <p:sp>
        <p:nvSpPr>
          <p:cNvPr id="4" name="灯片编号占位符 3">
            <a:extLst>
              <a:ext uri="{FF2B5EF4-FFF2-40B4-BE49-F238E27FC236}">
                <a16:creationId xmlns:a16="http://schemas.microsoft.com/office/drawing/2014/main" id="{04B43979-64C2-482B-93FA-74CA7E719364}"/>
              </a:ext>
            </a:extLst>
          </p:cNvPr>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645776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Driver – Buffer handling</a:t>
            </a:r>
          </a:p>
        </p:txBody>
      </p:sp>
      <p:sp>
        <p:nvSpPr>
          <p:cNvPr id="3" name="Content Placeholder 2"/>
          <p:cNvSpPr>
            <a:spLocks noGrp="1"/>
          </p:cNvSpPr>
          <p:nvPr>
            <p:ph idx="1"/>
          </p:nvPr>
        </p:nvSpPr>
        <p:spPr/>
        <p:txBody>
          <a:bodyPr>
            <a:normAutofit fontScale="47500" lnSpcReduction="20000"/>
          </a:bodyPr>
          <a:lstStyle/>
          <a:p>
            <a:pPr marL="118872" indent="0">
              <a:buNone/>
            </a:pPr>
            <a:endParaRPr lang="en-US" dirty="0">
              <a:solidFill>
                <a:srgbClr val="000000"/>
              </a:solidFill>
              <a:latin typeface="Arial" charset="0"/>
            </a:endParaRPr>
          </a:p>
          <a:p>
            <a:pPr>
              <a:buSzPct val="100000"/>
            </a:pPr>
            <a:r>
              <a:rPr lang="en-US" sz="5500" dirty="0">
                <a:solidFill>
                  <a:srgbClr val="000000"/>
                </a:solidFill>
                <a:latin typeface="Arial" charset="0"/>
              </a:rPr>
              <a:t>Driver may copy the frames from the driver area to the specified area in memory or provide the buffers to the controller for zero-copy performance</a:t>
            </a:r>
          </a:p>
          <a:p>
            <a:pPr marL="457200" lvl="1" indent="0">
              <a:buSzPct val="100000"/>
              <a:buNone/>
            </a:pPr>
            <a:endParaRPr lang="en-US" sz="1800" dirty="0">
              <a:solidFill>
                <a:srgbClr val="000000"/>
              </a:solidFill>
              <a:latin typeface="Arial" charset="0"/>
            </a:endParaRPr>
          </a:p>
          <a:p>
            <a:pPr lvl="1">
              <a:buSzPct val="100000"/>
            </a:pPr>
            <a:r>
              <a:rPr lang="en-US" sz="4900" dirty="0">
                <a:solidFill>
                  <a:srgbClr val="000000"/>
                </a:solidFill>
                <a:latin typeface="Arial" charset="0"/>
              </a:rPr>
              <a:t>When a frame is received (informed via interrupt), the driver moves the filled buffer into “received” queue and hands controller a new buffer from “free” queue. </a:t>
            </a:r>
          </a:p>
          <a:p>
            <a:pPr lvl="1">
              <a:buSzPct val="100000"/>
            </a:pPr>
            <a:r>
              <a:rPr lang="en-US" sz="4900" dirty="0">
                <a:solidFill>
                  <a:srgbClr val="000000"/>
                </a:solidFill>
                <a:latin typeface="Arial" charset="0"/>
              </a:rPr>
              <a:t>It uses the received queue to pass the frames to the higher layer.</a:t>
            </a:r>
          </a:p>
          <a:p>
            <a:pPr marL="457200" lvl="1" indent="0">
              <a:buSzPct val="100000"/>
              <a:buNone/>
            </a:pPr>
            <a:endParaRPr lang="en-US" sz="2300" dirty="0">
              <a:solidFill>
                <a:srgbClr val="000000"/>
              </a:solidFill>
              <a:latin typeface="Arial" charset="0"/>
            </a:endParaRPr>
          </a:p>
          <a:p>
            <a:pPr>
              <a:buSzPct val="100000"/>
            </a:pPr>
            <a:r>
              <a:rPr lang="en-US" sz="5500" dirty="0">
                <a:solidFill>
                  <a:srgbClr val="000000"/>
                </a:solidFill>
                <a:latin typeface="Arial" charset="0"/>
              </a:rPr>
              <a:t>No additional copying of frames- received framed queued in link list of buffers can be processed while receiving the new frames.</a:t>
            </a:r>
          </a:p>
        </p:txBody>
      </p:sp>
      <p:sp>
        <p:nvSpPr>
          <p:cNvPr id="4" name="灯片编号占位符 3">
            <a:extLst>
              <a:ext uri="{FF2B5EF4-FFF2-40B4-BE49-F238E27FC236}">
                <a16:creationId xmlns:a16="http://schemas.microsoft.com/office/drawing/2014/main" id="{D99BB5E4-3F25-425B-A1FF-F3F6B8ABE4B6}"/>
              </a:ext>
            </a:extLst>
          </p:cNvPr>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591336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5181600" y="2286000"/>
            <a:ext cx="2057400" cy="299287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Driver</a:t>
            </a:r>
          </a:p>
        </p:txBody>
      </p:sp>
      <p:sp>
        <p:nvSpPr>
          <p:cNvPr id="2" name="Title 1"/>
          <p:cNvSpPr>
            <a:spLocks noGrp="1"/>
          </p:cNvSpPr>
          <p:nvPr>
            <p:ph type="title"/>
          </p:nvPr>
        </p:nvSpPr>
        <p:spPr/>
        <p:txBody>
          <a:bodyPr/>
          <a:lstStyle/>
          <a:p>
            <a:r>
              <a:rPr lang="en-US" dirty="0"/>
              <a:t>Driver – Buffer handling</a:t>
            </a:r>
          </a:p>
        </p:txBody>
      </p:sp>
      <p:sp>
        <p:nvSpPr>
          <p:cNvPr id="4" name="Rectangle 3"/>
          <p:cNvSpPr/>
          <p:nvPr/>
        </p:nvSpPr>
        <p:spPr>
          <a:xfrm>
            <a:off x="1981200" y="2735093"/>
            <a:ext cx="1058431"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54156" y="3156625"/>
            <a:ext cx="917643" cy="1371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a:t>Controller Internal Buffer</a:t>
            </a:r>
          </a:p>
        </p:txBody>
      </p:sp>
      <p:grpSp>
        <p:nvGrpSpPr>
          <p:cNvPr id="21" name="Group 20"/>
          <p:cNvGrpSpPr/>
          <p:nvPr/>
        </p:nvGrpSpPr>
        <p:grpSpPr>
          <a:xfrm>
            <a:off x="5257800" y="3004225"/>
            <a:ext cx="551234" cy="1676400"/>
            <a:chOff x="5257800" y="3004225"/>
            <a:chExt cx="551234" cy="1676400"/>
          </a:xfrm>
        </p:grpSpPr>
        <p:sp>
          <p:nvSpPr>
            <p:cNvPr id="19" name="Rectangle 18"/>
            <p:cNvSpPr/>
            <p:nvPr/>
          </p:nvSpPr>
          <p:spPr>
            <a:xfrm>
              <a:off x="5257800" y="3004225"/>
              <a:ext cx="551234"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5275634" y="3080425"/>
              <a:ext cx="533400" cy="304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Rounded Rectangle 15"/>
            <p:cNvSpPr/>
            <p:nvPr/>
          </p:nvSpPr>
          <p:spPr>
            <a:xfrm>
              <a:off x="5275634" y="3461425"/>
              <a:ext cx="533400" cy="304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7" name="Rounded Rectangle 16"/>
            <p:cNvSpPr/>
            <p:nvPr/>
          </p:nvSpPr>
          <p:spPr>
            <a:xfrm>
              <a:off x="5275634" y="3831076"/>
              <a:ext cx="533400" cy="304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Rounded Rectangle 17"/>
            <p:cNvSpPr/>
            <p:nvPr/>
          </p:nvSpPr>
          <p:spPr>
            <a:xfrm>
              <a:off x="5257800" y="4223425"/>
              <a:ext cx="533400" cy="304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20" name="Right Arrow 19"/>
          <p:cNvSpPr/>
          <p:nvPr/>
        </p:nvSpPr>
        <p:spPr>
          <a:xfrm>
            <a:off x="838200" y="3617067"/>
            <a:ext cx="1143000" cy="3696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a:off x="4191000" y="3211748"/>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419600" y="2735093"/>
            <a:ext cx="546945" cy="369332"/>
          </a:xfrm>
          <a:prstGeom prst="rect">
            <a:avLst/>
          </a:prstGeom>
          <a:noFill/>
        </p:spPr>
        <p:txBody>
          <a:bodyPr wrap="none" rtlCol="0">
            <a:spAutoFit/>
          </a:bodyPr>
          <a:lstStyle/>
          <a:p>
            <a:r>
              <a:rPr lang="en-US" dirty="0"/>
              <a:t>IRQ</a:t>
            </a:r>
          </a:p>
        </p:txBody>
      </p:sp>
      <p:sp>
        <p:nvSpPr>
          <p:cNvPr id="25" name="TextBox 24"/>
          <p:cNvSpPr txBox="1"/>
          <p:nvPr/>
        </p:nvSpPr>
        <p:spPr>
          <a:xfrm>
            <a:off x="1981200" y="2017027"/>
            <a:ext cx="2116862" cy="369332"/>
          </a:xfrm>
          <a:prstGeom prst="rect">
            <a:avLst/>
          </a:prstGeom>
          <a:noFill/>
        </p:spPr>
        <p:txBody>
          <a:bodyPr wrap="none" rtlCol="0">
            <a:spAutoFit/>
          </a:bodyPr>
          <a:lstStyle/>
          <a:p>
            <a:r>
              <a:rPr lang="en-US" dirty="0"/>
              <a:t>Ethernet Controller </a:t>
            </a:r>
          </a:p>
        </p:txBody>
      </p:sp>
      <p:sp>
        <p:nvSpPr>
          <p:cNvPr id="28" name="Right Arrow 27"/>
          <p:cNvSpPr/>
          <p:nvPr/>
        </p:nvSpPr>
        <p:spPr>
          <a:xfrm>
            <a:off x="2971800" y="3766225"/>
            <a:ext cx="2209800" cy="2172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3657599" y="4038759"/>
            <a:ext cx="675185" cy="369332"/>
          </a:xfrm>
          <a:prstGeom prst="rect">
            <a:avLst/>
          </a:prstGeom>
          <a:noFill/>
        </p:spPr>
        <p:txBody>
          <a:bodyPr wrap="none" rtlCol="0">
            <a:spAutoFit/>
          </a:bodyPr>
          <a:lstStyle/>
          <a:p>
            <a:r>
              <a:rPr lang="en-US" dirty="0"/>
              <a:t>DMA</a:t>
            </a:r>
          </a:p>
        </p:txBody>
      </p:sp>
      <p:grpSp>
        <p:nvGrpSpPr>
          <p:cNvPr id="22" name="Group 21"/>
          <p:cNvGrpSpPr/>
          <p:nvPr/>
        </p:nvGrpSpPr>
        <p:grpSpPr>
          <a:xfrm>
            <a:off x="6553200" y="3048000"/>
            <a:ext cx="551234" cy="1676400"/>
            <a:chOff x="5257800" y="3004225"/>
            <a:chExt cx="551234" cy="1676400"/>
          </a:xfrm>
        </p:grpSpPr>
        <p:sp>
          <p:nvSpPr>
            <p:cNvPr id="27" name="Rectangle 26"/>
            <p:cNvSpPr/>
            <p:nvPr/>
          </p:nvSpPr>
          <p:spPr>
            <a:xfrm>
              <a:off x="5257800" y="3004225"/>
              <a:ext cx="551234"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5275634" y="3080425"/>
              <a:ext cx="533400" cy="304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1" name="Rounded Rectangle 30"/>
            <p:cNvSpPr/>
            <p:nvPr/>
          </p:nvSpPr>
          <p:spPr>
            <a:xfrm>
              <a:off x="5275634" y="3461425"/>
              <a:ext cx="533400" cy="304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2" name="Rounded Rectangle 31"/>
            <p:cNvSpPr/>
            <p:nvPr/>
          </p:nvSpPr>
          <p:spPr>
            <a:xfrm>
              <a:off x="5275634" y="3831076"/>
              <a:ext cx="533400" cy="304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 name="Rounded Rectangle 32"/>
            <p:cNvSpPr/>
            <p:nvPr/>
          </p:nvSpPr>
          <p:spPr>
            <a:xfrm>
              <a:off x="5257800" y="4223425"/>
              <a:ext cx="533400" cy="304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35" name="TextBox 34"/>
          <p:cNvSpPr txBox="1"/>
          <p:nvPr/>
        </p:nvSpPr>
        <p:spPr>
          <a:xfrm>
            <a:off x="5181600" y="4953000"/>
            <a:ext cx="1041695" cy="307777"/>
          </a:xfrm>
          <a:prstGeom prst="rect">
            <a:avLst/>
          </a:prstGeom>
          <a:noFill/>
        </p:spPr>
        <p:txBody>
          <a:bodyPr wrap="none" rtlCol="0">
            <a:spAutoFit/>
          </a:bodyPr>
          <a:lstStyle/>
          <a:p>
            <a:r>
              <a:rPr lang="en-US" sz="1400" dirty="0"/>
              <a:t>Free Queue</a:t>
            </a:r>
          </a:p>
        </p:txBody>
      </p:sp>
      <p:sp>
        <p:nvSpPr>
          <p:cNvPr id="36" name="TextBox 35"/>
          <p:cNvSpPr txBox="1"/>
          <p:nvPr/>
        </p:nvSpPr>
        <p:spPr>
          <a:xfrm>
            <a:off x="6019800" y="2514600"/>
            <a:ext cx="1211165" cy="276999"/>
          </a:xfrm>
          <a:prstGeom prst="rect">
            <a:avLst/>
          </a:prstGeom>
          <a:noFill/>
        </p:spPr>
        <p:txBody>
          <a:bodyPr wrap="square" rtlCol="0">
            <a:spAutoFit/>
          </a:bodyPr>
          <a:lstStyle/>
          <a:p>
            <a:r>
              <a:rPr lang="en-US" sz="1200" dirty="0"/>
              <a:t>Received Queue</a:t>
            </a:r>
          </a:p>
        </p:txBody>
      </p:sp>
      <p:sp>
        <p:nvSpPr>
          <p:cNvPr id="39" name="Round Single Corner Rectangle 38"/>
          <p:cNvSpPr/>
          <p:nvPr/>
        </p:nvSpPr>
        <p:spPr>
          <a:xfrm>
            <a:off x="7696200" y="3124200"/>
            <a:ext cx="1143000" cy="1066800"/>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Upper layer Protocols</a:t>
            </a:r>
          </a:p>
        </p:txBody>
      </p:sp>
      <p:sp>
        <p:nvSpPr>
          <p:cNvPr id="40" name="U-Turn Arrow 39"/>
          <p:cNvSpPr/>
          <p:nvPr/>
        </p:nvSpPr>
        <p:spPr>
          <a:xfrm>
            <a:off x="7010400" y="2743200"/>
            <a:ext cx="1371600" cy="304800"/>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U-Turn Arrow 40"/>
          <p:cNvSpPr/>
          <p:nvPr/>
        </p:nvSpPr>
        <p:spPr>
          <a:xfrm flipV="1">
            <a:off x="5715000" y="4724400"/>
            <a:ext cx="914400" cy="304800"/>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p:cNvSpPr txBox="1"/>
          <p:nvPr/>
        </p:nvSpPr>
        <p:spPr>
          <a:xfrm>
            <a:off x="5829925" y="5410200"/>
            <a:ext cx="1211165" cy="369332"/>
          </a:xfrm>
          <a:prstGeom prst="rect">
            <a:avLst/>
          </a:prstGeom>
          <a:noFill/>
        </p:spPr>
        <p:txBody>
          <a:bodyPr wrap="none" rtlCol="0">
            <a:spAutoFit/>
          </a:bodyPr>
          <a:lstStyle/>
          <a:p>
            <a:r>
              <a:rPr lang="en-US" dirty="0"/>
              <a:t>Zero Copy </a:t>
            </a:r>
          </a:p>
        </p:txBody>
      </p:sp>
      <p:sp>
        <p:nvSpPr>
          <p:cNvPr id="3" name="灯片编号占位符 2">
            <a:extLst>
              <a:ext uri="{FF2B5EF4-FFF2-40B4-BE49-F238E27FC236}">
                <a16:creationId xmlns:a16="http://schemas.microsoft.com/office/drawing/2014/main" id="{5960AE48-D4A1-44DE-940D-B5ACA7A73A2B}"/>
              </a:ext>
            </a:extLst>
          </p:cNvPr>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227370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Driver – Transmitting Frames</a:t>
            </a:r>
          </a:p>
        </p:txBody>
      </p:sp>
      <p:sp>
        <p:nvSpPr>
          <p:cNvPr id="3" name="Content Placeholder 2"/>
          <p:cNvSpPr>
            <a:spLocks noGrp="1"/>
          </p:cNvSpPr>
          <p:nvPr>
            <p:ph idx="1"/>
          </p:nvPr>
        </p:nvSpPr>
        <p:spPr/>
        <p:txBody>
          <a:bodyPr>
            <a:normAutofit fontScale="55000" lnSpcReduction="20000"/>
          </a:bodyPr>
          <a:lstStyle/>
          <a:p>
            <a:pPr>
              <a:buSzPct val="100000"/>
            </a:pPr>
            <a:r>
              <a:rPr lang="en-US" sz="5500" dirty="0">
                <a:solidFill>
                  <a:srgbClr val="000000"/>
                </a:solidFill>
                <a:latin typeface="Arial" charset="0"/>
              </a:rPr>
              <a:t>Handling Transmitting Frames</a:t>
            </a:r>
          </a:p>
          <a:p>
            <a:pPr lvl="1">
              <a:buSzPct val="100000"/>
            </a:pPr>
            <a:r>
              <a:rPr lang="en-US" sz="4500" dirty="0">
                <a:solidFill>
                  <a:srgbClr val="000000"/>
                </a:solidFill>
                <a:latin typeface="Arial" charset="0"/>
              </a:rPr>
              <a:t>Frame transmission also depends on memory and controller functions.</a:t>
            </a:r>
          </a:p>
          <a:p>
            <a:pPr marL="457200" lvl="1" indent="0">
              <a:buSzPct val="100000"/>
              <a:buNone/>
            </a:pPr>
            <a:endParaRPr lang="en-US" sz="2500" dirty="0">
              <a:solidFill>
                <a:srgbClr val="000000"/>
              </a:solidFill>
              <a:latin typeface="Arial" charset="0"/>
            </a:endParaRPr>
          </a:p>
          <a:p>
            <a:pPr lvl="1">
              <a:buSzPct val="100000"/>
            </a:pPr>
            <a:r>
              <a:rPr lang="en-US" sz="4600" dirty="0">
                <a:solidFill>
                  <a:srgbClr val="000000"/>
                </a:solidFill>
                <a:latin typeface="Arial" charset="0"/>
              </a:rPr>
              <a:t>The driver can either poll the device or be interrupted on the completion of frame transmission to release the buffers with the data that was transmitted. </a:t>
            </a:r>
          </a:p>
          <a:p>
            <a:pPr marL="457200" lvl="1" indent="0">
              <a:buSzPct val="100000"/>
              <a:buNone/>
            </a:pPr>
            <a:endParaRPr lang="en-US" sz="2500" dirty="0">
              <a:solidFill>
                <a:srgbClr val="000000"/>
              </a:solidFill>
              <a:latin typeface="Arial" charset="0"/>
            </a:endParaRPr>
          </a:p>
          <a:p>
            <a:pPr lvl="1">
              <a:buSzPct val="100000"/>
            </a:pPr>
            <a:r>
              <a:rPr lang="en-US" sz="4600" dirty="0">
                <a:solidFill>
                  <a:srgbClr val="000000"/>
                </a:solidFill>
                <a:latin typeface="Arial" charset="0"/>
              </a:rPr>
              <a:t>Alternatively, interrupts may be used only for transmission errors while a regular polling process is used for processing successful transmission completions.</a:t>
            </a:r>
          </a:p>
          <a:p>
            <a:pPr lvl="1">
              <a:buSzPct val="100000"/>
            </a:pPr>
            <a:endParaRPr lang="en-US" sz="4600" dirty="0">
              <a:solidFill>
                <a:srgbClr val="000000"/>
              </a:solidFill>
              <a:latin typeface="Arial" charset="0"/>
            </a:endParaRPr>
          </a:p>
        </p:txBody>
      </p:sp>
      <p:sp>
        <p:nvSpPr>
          <p:cNvPr id="4" name="灯片编号占位符 3">
            <a:extLst>
              <a:ext uri="{FF2B5EF4-FFF2-40B4-BE49-F238E27FC236}">
                <a16:creationId xmlns:a16="http://schemas.microsoft.com/office/drawing/2014/main" id="{CB0CE990-2C8F-4EB2-8429-96EEEEC444F2}"/>
              </a:ext>
            </a:extLst>
          </p:cNvPr>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850665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sz="2800" dirty="0">
                <a:solidFill>
                  <a:srgbClr val="000000"/>
                </a:solidFill>
                <a:latin typeface="Arial" charset="0"/>
              </a:rPr>
              <a:t>We discuss partitioning in communications software, both in terms of functionality and system implementation</a:t>
            </a:r>
          </a:p>
          <a:p>
            <a:endParaRPr lang="en-US" sz="1400" dirty="0">
              <a:solidFill>
                <a:srgbClr val="000000"/>
              </a:solidFill>
              <a:latin typeface="Arial" charset="0"/>
            </a:endParaRPr>
          </a:p>
          <a:p>
            <a:r>
              <a:rPr lang="en-US" sz="2800" dirty="0">
                <a:solidFill>
                  <a:srgbClr val="000000"/>
                </a:solidFill>
                <a:latin typeface="Arial" charset="0"/>
              </a:rPr>
              <a:t>We discuss the concepts of tasks and modules and how a typical communications system is implemented</a:t>
            </a:r>
            <a:endParaRPr lang="en-US" sz="2800" dirty="0"/>
          </a:p>
        </p:txBody>
      </p:sp>
      <p:sp>
        <p:nvSpPr>
          <p:cNvPr id="4" name="灯片编号占位符 3">
            <a:extLst>
              <a:ext uri="{FF2B5EF4-FFF2-40B4-BE49-F238E27FC236}">
                <a16:creationId xmlns:a16="http://schemas.microsoft.com/office/drawing/2014/main" id="{B88D85D0-CF37-481D-85DB-4B5E603BA27A}"/>
              </a:ext>
            </a:extLst>
          </p:cNvPr>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75427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Switching Task</a:t>
            </a:r>
          </a:p>
        </p:txBody>
      </p:sp>
      <p:sp>
        <p:nvSpPr>
          <p:cNvPr id="3" name="Content Placeholder 2"/>
          <p:cNvSpPr>
            <a:spLocks noGrp="1"/>
          </p:cNvSpPr>
          <p:nvPr>
            <p:ph idx="1"/>
          </p:nvPr>
        </p:nvSpPr>
        <p:spPr/>
        <p:txBody>
          <a:bodyPr>
            <a:normAutofit/>
          </a:bodyPr>
          <a:lstStyle/>
          <a:p>
            <a:r>
              <a:rPr lang="en-US" sz="3000" dirty="0">
                <a:solidFill>
                  <a:srgbClr val="000000"/>
                </a:solidFill>
                <a:latin typeface="Arial" charset="0"/>
              </a:rPr>
              <a:t>Control Plane protocols (all) run as single “Switching Task”</a:t>
            </a:r>
          </a:p>
          <a:p>
            <a:pPr lvl="1">
              <a:buSzPct val="100000"/>
            </a:pPr>
            <a:r>
              <a:rPr lang="en-US" sz="2400" dirty="0">
                <a:solidFill>
                  <a:srgbClr val="000000"/>
                </a:solidFill>
                <a:latin typeface="Arial" charset="0"/>
              </a:rPr>
              <a:t>Avoids context switching and reduced memory requirements</a:t>
            </a:r>
          </a:p>
          <a:p>
            <a:pPr lvl="1">
              <a:buSzPct val="100000"/>
            </a:pPr>
            <a:r>
              <a:rPr lang="en-US" sz="2400" dirty="0">
                <a:solidFill>
                  <a:srgbClr val="000000"/>
                </a:solidFill>
                <a:latin typeface="Arial" charset="0"/>
              </a:rPr>
              <a:t>It complicates the controlling logic</a:t>
            </a:r>
            <a:endParaRPr lang="en-US" sz="1800" dirty="0">
              <a:solidFill>
                <a:srgbClr val="000000"/>
              </a:solidFill>
              <a:latin typeface="Arial" charset="0"/>
            </a:endParaRPr>
          </a:p>
          <a:p>
            <a:pPr lvl="1"/>
            <a:r>
              <a:rPr lang="en-US" sz="2400" dirty="0">
                <a:solidFill>
                  <a:srgbClr val="000000"/>
                </a:solidFill>
                <a:latin typeface="Arial" charset="0"/>
              </a:rPr>
              <a:t>Builds a forwarding table with frames information</a:t>
            </a:r>
          </a:p>
          <a:p>
            <a:pPr lvl="1"/>
            <a:r>
              <a:rPr lang="en-US" sz="2400" dirty="0">
                <a:solidFill>
                  <a:srgbClr val="000000"/>
                </a:solidFill>
                <a:latin typeface="Arial" charset="0"/>
              </a:rPr>
              <a:t>Switching task needs to run at a rapid rate and is hence a high priority task</a:t>
            </a:r>
          </a:p>
        </p:txBody>
      </p:sp>
      <p:sp>
        <p:nvSpPr>
          <p:cNvPr id="4" name="灯片编号占位符 3">
            <a:extLst>
              <a:ext uri="{FF2B5EF4-FFF2-40B4-BE49-F238E27FC236}">
                <a16:creationId xmlns:a16="http://schemas.microsoft.com/office/drawing/2014/main" id="{49CDF973-EF38-4EDA-BB4F-7AA800EFCD40}"/>
              </a:ext>
            </a:extLst>
          </p:cNvPr>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533302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Switching Task – </a:t>
            </a:r>
            <a:r>
              <a:rPr lang="en-US" dirty="0" err="1"/>
              <a:t>Demultiplexing</a:t>
            </a:r>
            <a:endParaRPr lang="en-US" dirty="0"/>
          </a:p>
        </p:txBody>
      </p:sp>
      <p:sp>
        <p:nvSpPr>
          <p:cNvPr id="3" name="Content Placeholder 2"/>
          <p:cNvSpPr>
            <a:spLocks noGrp="1"/>
          </p:cNvSpPr>
          <p:nvPr>
            <p:ph idx="1"/>
          </p:nvPr>
        </p:nvSpPr>
        <p:spPr/>
        <p:txBody>
          <a:bodyPr>
            <a:normAutofit/>
          </a:bodyPr>
          <a:lstStyle/>
          <a:p>
            <a:r>
              <a:rPr lang="en-US" sz="3100" dirty="0" err="1">
                <a:solidFill>
                  <a:srgbClr val="000000"/>
                </a:solidFill>
                <a:latin typeface="Arial" charset="0"/>
              </a:rPr>
              <a:t>Demultiplexing</a:t>
            </a:r>
            <a:endParaRPr lang="en-US" sz="3100" dirty="0">
              <a:solidFill>
                <a:srgbClr val="000000"/>
              </a:solidFill>
              <a:latin typeface="Arial" charset="0"/>
            </a:endParaRPr>
          </a:p>
          <a:p>
            <a:pPr lvl="1">
              <a:buSzPct val="100000"/>
            </a:pPr>
            <a:r>
              <a:rPr lang="en-US" sz="2400" dirty="0">
                <a:solidFill>
                  <a:srgbClr val="000000"/>
                </a:solidFill>
                <a:latin typeface="Arial" charset="0"/>
              </a:rPr>
              <a:t>Implemented at a layer above the driver</a:t>
            </a:r>
          </a:p>
          <a:p>
            <a:pPr lvl="1">
              <a:buSzPct val="100000"/>
            </a:pPr>
            <a:r>
              <a:rPr lang="en-US" sz="2400" dirty="0">
                <a:solidFill>
                  <a:srgbClr val="000000"/>
                </a:solidFill>
                <a:latin typeface="Arial" charset="0"/>
              </a:rPr>
              <a:t>Involves pre-processing of frame data from multiple ports and sending them to appropriate tasks</a:t>
            </a:r>
          </a:p>
          <a:p>
            <a:pPr lvl="1">
              <a:buSzPct val="100000"/>
            </a:pPr>
            <a:r>
              <a:rPr lang="en-US" sz="2400" dirty="0">
                <a:solidFill>
                  <a:srgbClr val="000000"/>
                </a:solidFill>
                <a:latin typeface="Arial" charset="0"/>
              </a:rPr>
              <a:t>In Layer 2 Switch, Switching task performs the </a:t>
            </a:r>
            <a:r>
              <a:rPr lang="en-US" sz="2400" dirty="0" err="1">
                <a:solidFill>
                  <a:srgbClr val="000000"/>
                </a:solidFill>
                <a:latin typeface="Arial" charset="0"/>
              </a:rPr>
              <a:t>demux</a:t>
            </a:r>
            <a:r>
              <a:rPr lang="en-US" sz="2400" dirty="0">
                <a:solidFill>
                  <a:srgbClr val="000000"/>
                </a:solidFill>
                <a:latin typeface="Arial" charset="0"/>
              </a:rPr>
              <a:t> operation</a:t>
            </a:r>
          </a:p>
          <a:p>
            <a:pPr lvl="1">
              <a:buSzPct val="100000"/>
            </a:pPr>
            <a:r>
              <a:rPr lang="en-US" sz="2400" dirty="0">
                <a:solidFill>
                  <a:srgbClr val="000000"/>
                </a:solidFill>
                <a:latin typeface="Arial" charset="0"/>
              </a:rPr>
              <a:t>Classified by the protocol type field in Ethernet frame  (IP: 0x0800)</a:t>
            </a:r>
          </a:p>
          <a:p>
            <a:pPr lvl="1">
              <a:buSzPct val="100000"/>
            </a:pPr>
            <a:r>
              <a:rPr lang="en-US" sz="2400" dirty="0">
                <a:solidFill>
                  <a:srgbClr val="000000"/>
                </a:solidFill>
                <a:latin typeface="Arial" charset="0"/>
              </a:rPr>
              <a:t>If no protocol to deliver, frame can be dropped.</a:t>
            </a:r>
          </a:p>
          <a:p>
            <a:pPr marL="457200" lvl="1" indent="0">
              <a:buSzPct val="100000"/>
              <a:buNone/>
            </a:pPr>
            <a:endParaRPr lang="en-US" sz="2400" dirty="0">
              <a:solidFill>
                <a:srgbClr val="000000"/>
              </a:solidFill>
              <a:latin typeface="Arial" charset="0"/>
            </a:endParaRPr>
          </a:p>
          <a:p>
            <a:pPr marL="118872" indent="0">
              <a:buNone/>
            </a:pPr>
            <a:endParaRPr lang="en-US" sz="3000" dirty="0">
              <a:solidFill>
                <a:srgbClr val="000000"/>
              </a:solidFill>
              <a:latin typeface="Arial" charset="0"/>
            </a:endParaRPr>
          </a:p>
        </p:txBody>
      </p:sp>
      <p:sp>
        <p:nvSpPr>
          <p:cNvPr id="4" name="灯片编号占位符 3">
            <a:extLst>
              <a:ext uri="{FF2B5EF4-FFF2-40B4-BE49-F238E27FC236}">
                <a16:creationId xmlns:a16="http://schemas.microsoft.com/office/drawing/2014/main" id="{B5B963CD-36C4-47EA-9938-DBB60A9DD92D}"/>
              </a:ext>
            </a:extLst>
          </p:cNvPr>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788092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Module and Task Interface</a:t>
            </a:r>
          </a:p>
        </p:txBody>
      </p:sp>
      <p:sp>
        <p:nvSpPr>
          <p:cNvPr id="3" name="Content Placeholder 2"/>
          <p:cNvSpPr>
            <a:spLocks noGrp="1"/>
          </p:cNvSpPr>
          <p:nvPr>
            <p:ph idx="1"/>
          </p:nvPr>
        </p:nvSpPr>
        <p:spPr/>
        <p:txBody>
          <a:bodyPr>
            <a:normAutofit/>
          </a:bodyPr>
          <a:lstStyle/>
          <a:p>
            <a:pPr marL="438912" lvl="1" indent="-320040">
              <a:spcBef>
                <a:spcPts val="0"/>
              </a:spcBef>
              <a:buClr>
                <a:schemeClr val="accent1"/>
              </a:buClr>
              <a:buSzPct val="80000"/>
              <a:buFont typeface="Wingdings 2"/>
              <a:buChar char=""/>
            </a:pPr>
            <a:r>
              <a:rPr lang="en-US" sz="3100" dirty="0">
                <a:solidFill>
                  <a:srgbClr val="000000"/>
                </a:solidFill>
                <a:latin typeface="Arial" charset="0"/>
              </a:rPr>
              <a:t>Consider the “switching task” calls a driver function </a:t>
            </a:r>
            <a:r>
              <a:rPr lang="en-US" sz="3100" dirty="0" err="1">
                <a:solidFill>
                  <a:srgbClr val="000000"/>
                </a:solidFill>
                <a:latin typeface="Arial" charset="0"/>
              </a:rPr>
              <a:t>SendFrame</a:t>
            </a:r>
            <a:r>
              <a:rPr lang="en-US" sz="3100" dirty="0">
                <a:solidFill>
                  <a:srgbClr val="000000"/>
                </a:solidFill>
                <a:latin typeface="Arial" charset="0"/>
              </a:rPr>
              <a:t>() to transmit a packet</a:t>
            </a:r>
          </a:p>
          <a:p>
            <a:pPr lvl="1">
              <a:buSzPct val="100000"/>
            </a:pPr>
            <a:r>
              <a:rPr lang="en-US" sz="2300" dirty="0">
                <a:solidFill>
                  <a:srgbClr val="000000"/>
                </a:solidFill>
                <a:latin typeface="Arial" charset="0"/>
              </a:rPr>
              <a:t>The driver provides this routine as part of a driver interface library</a:t>
            </a:r>
          </a:p>
          <a:p>
            <a:pPr lvl="1">
              <a:buSzPct val="100000"/>
            </a:pPr>
            <a:r>
              <a:rPr lang="en-US" sz="2300" dirty="0">
                <a:solidFill>
                  <a:srgbClr val="000000"/>
                </a:solidFill>
                <a:latin typeface="Arial" charset="0"/>
              </a:rPr>
              <a:t>The higher layer can use it to request the driver to transmit a packet on the Ethernet interface. </a:t>
            </a:r>
          </a:p>
          <a:p>
            <a:pPr lvl="1">
              <a:buSzPct val="100000"/>
            </a:pPr>
            <a:r>
              <a:rPr lang="en-US" sz="2400" dirty="0" err="1">
                <a:solidFill>
                  <a:srgbClr val="000000"/>
                </a:solidFill>
                <a:latin typeface="Arial" charset="0"/>
              </a:rPr>
              <a:t>SendFrame</a:t>
            </a:r>
            <a:r>
              <a:rPr lang="en-US" sz="2400" dirty="0">
                <a:solidFill>
                  <a:srgbClr val="000000"/>
                </a:solidFill>
                <a:latin typeface="Arial" charset="0"/>
              </a:rPr>
              <a:t>() will execute the steps for queuing the packet to the controller, setting up the transmit registers of the controller</a:t>
            </a:r>
          </a:p>
          <a:p>
            <a:pPr lvl="1">
              <a:buSzPct val="100000"/>
            </a:pPr>
            <a:endParaRPr lang="en-US" sz="2400" dirty="0">
              <a:solidFill>
                <a:srgbClr val="000000"/>
              </a:solidFill>
              <a:latin typeface="Arial" charset="0"/>
            </a:endParaRPr>
          </a:p>
        </p:txBody>
      </p:sp>
      <p:sp>
        <p:nvSpPr>
          <p:cNvPr id="4" name="灯片编号占位符 3">
            <a:extLst>
              <a:ext uri="{FF2B5EF4-FFF2-40B4-BE49-F238E27FC236}">
                <a16:creationId xmlns:a16="http://schemas.microsoft.com/office/drawing/2014/main" id="{326E6DEB-2DFC-422C-8BDA-009215CE6507}"/>
              </a:ext>
            </a:extLst>
          </p:cNvPr>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72909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Synchronous and Asynchronous Interface</a:t>
            </a:r>
          </a:p>
        </p:txBody>
      </p:sp>
      <p:sp>
        <p:nvSpPr>
          <p:cNvPr id="3" name="Content Placeholder 2"/>
          <p:cNvSpPr>
            <a:spLocks noGrp="1"/>
          </p:cNvSpPr>
          <p:nvPr>
            <p:ph idx="1"/>
          </p:nvPr>
        </p:nvSpPr>
        <p:spPr/>
        <p:txBody>
          <a:bodyPr>
            <a:normAutofit/>
          </a:bodyPr>
          <a:lstStyle/>
          <a:p>
            <a:pPr marL="438912" lvl="1" indent="-320040">
              <a:spcBef>
                <a:spcPts val="0"/>
              </a:spcBef>
              <a:buClr>
                <a:schemeClr val="accent1"/>
              </a:buClr>
              <a:buSzPct val="80000"/>
              <a:buFont typeface="Wingdings 2"/>
              <a:buChar char=""/>
            </a:pPr>
            <a:r>
              <a:rPr lang="en-US" sz="3100" dirty="0">
                <a:solidFill>
                  <a:srgbClr val="000000"/>
                </a:solidFill>
                <a:latin typeface="Arial" charset="0"/>
              </a:rPr>
              <a:t>Synchronous operation is used when memory space or context is shared by all modules</a:t>
            </a:r>
          </a:p>
          <a:p>
            <a:pPr lvl="1">
              <a:buSzPct val="100000"/>
            </a:pPr>
            <a:r>
              <a:rPr lang="en-US" sz="2400" dirty="0">
                <a:solidFill>
                  <a:srgbClr val="000000"/>
                </a:solidFill>
                <a:latin typeface="Arial" charset="0"/>
              </a:rPr>
              <a:t>Synchronous operation (call): Function blocks until all its operations have completed. </a:t>
            </a:r>
          </a:p>
          <a:p>
            <a:pPr lvl="2">
              <a:buSzPct val="100000"/>
            </a:pPr>
            <a:r>
              <a:rPr lang="en-US" sz="1600" dirty="0">
                <a:solidFill>
                  <a:srgbClr val="000000"/>
                </a:solidFill>
                <a:latin typeface="Arial" charset="0"/>
              </a:rPr>
              <a:t>If the function returns immediately after queuing the frame to the controller, the calling function may not know the status of the transmission. Queuing the frames does not mean the transmission was completed.</a:t>
            </a:r>
          </a:p>
          <a:p>
            <a:pPr lvl="2">
              <a:buSzPct val="100000"/>
            </a:pPr>
            <a:r>
              <a:rPr lang="en-US" sz="1600" dirty="0">
                <a:solidFill>
                  <a:srgbClr val="000000"/>
                </a:solidFill>
                <a:latin typeface="Arial" charset="0"/>
              </a:rPr>
              <a:t>Blocking is not desirable since it can hold up processing of the switching task</a:t>
            </a:r>
          </a:p>
          <a:p>
            <a:pPr lvl="2">
              <a:buSzPct val="100000"/>
            </a:pPr>
            <a:r>
              <a:rPr lang="en-US" sz="1600" dirty="0">
                <a:solidFill>
                  <a:srgbClr val="000000"/>
                </a:solidFill>
                <a:latin typeface="Arial" charset="0"/>
              </a:rPr>
              <a:t>A solution could be for function to return immediately and for switching task to poll for status</a:t>
            </a:r>
          </a:p>
          <a:p>
            <a:pPr>
              <a:lnSpc>
                <a:spcPct val="95000"/>
              </a:lnSpc>
            </a:pPr>
            <a:endParaRPr lang="en-US" sz="1800" dirty="0">
              <a:solidFill>
                <a:srgbClr val="000000"/>
              </a:solidFill>
              <a:latin typeface="Arial" charset="0"/>
            </a:endParaRPr>
          </a:p>
        </p:txBody>
      </p:sp>
      <p:sp>
        <p:nvSpPr>
          <p:cNvPr id="4" name="灯片编号占位符 3">
            <a:extLst>
              <a:ext uri="{FF2B5EF4-FFF2-40B4-BE49-F238E27FC236}">
                <a16:creationId xmlns:a16="http://schemas.microsoft.com/office/drawing/2014/main" id="{F6AFF35D-4633-42EA-8948-F6940293EDE2}"/>
              </a:ext>
            </a:extLst>
          </p:cNvPr>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45735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Synchronous and Asynchronous Interface</a:t>
            </a:r>
          </a:p>
        </p:txBody>
      </p:sp>
      <p:sp>
        <p:nvSpPr>
          <p:cNvPr id="3" name="Content Placeholder 2"/>
          <p:cNvSpPr>
            <a:spLocks noGrp="1"/>
          </p:cNvSpPr>
          <p:nvPr>
            <p:ph idx="1"/>
          </p:nvPr>
        </p:nvSpPr>
        <p:spPr/>
        <p:txBody>
          <a:bodyPr>
            <a:normAutofit/>
          </a:bodyPr>
          <a:lstStyle/>
          <a:p>
            <a:pPr marL="438912" lvl="1" indent="-320040">
              <a:spcBef>
                <a:spcPts val="0"/>
              </a:spcBef>
              <a:buClr>
                <a:schemeClr val="accent1"/>
              </a:buClr>
              <a:buSzPct val="80000"/>
              <a:buFont typeface="Wingdings 2"/>
              <a:buChar char=""/>
            </a:pPr>
            <a:r>
              <a:rPr lang="en-US" sz="3100" dirty="0">
                <a:solidFill>
                  <a:srgbClr val="000000"/>
                </a:solidFill>
                <a:latin typeface="Arial" charset="0"/>
              </a:rPr>
              <a:t>Asynchronous operation (callback function):</a:t>
            </a:r>
          </a:p>
          <a:p>
            <a:pPr lvl="1">
              <a:buSzPct val="100000"/>
            </a:pPr>
            <a:r>
              <a:rPr lang="en-US" sz="2400" dirty="0">
                <a:solidFill>
                  <a:srgbClr val="000000"/>
                </a:solidFill>
                <a:latin typeface="Arial" charset="0"/>
              </a:rPr>
              <a:t>Instead of polling, we could use interrupt mechanism </a:t>
            </a:r>
          </a:p>
          <a:p>
            <a:pPr lvl="1">
              <a:buSzPct val="100000"/>
            </a:pPr>
            <a:r>
              <a:rPr lang="en-US" sz="2400" dirty="0">
                <a:solidFill>
                  <a:srgbClr val="000000"/>
                </a:solidFill>
                <a:latin typeface="Arial" charset="0"/>
              </a:rPr>
              <a:t>Call back function provides the driver with a function to call when full packet is received.</a:t>
            </a:r>
          </a:p>
          <a:p>
            <a:pPr lvl="1">
              <a:buSzPct val="100000"/>
            </a:pPr>
            <a:r>
              <a:rPr lang="en-US" sz="2400" dirty="0">
                <a:solidFill>
                  <a:srgbClr val="000000"/>
                </a:solidFill>
                <a:latin typeface="Arial" charset="0"/>
              </a:rPr>
              <a:t>The callback routine, while implemented in the switching task, is called from the Interrupt Service Routine (ISR) by the driver. </a:t>
            </a:r>
          </a:p>
          <a:p>
            <a:pPr lvl="1">
              <a:buSzPct val="100000"/>
            </a:pPr>
            <a:r>
              <a:rPr lang="en-US" sz="2400" dirty="0">
                <a:solidFill>
                  <a:srgbClr val="000000"/>
                </a:solidFill>
                <a:latin typeface="Arial" charset="0"/>
              </a:rPr>
              <a:t>Though this routine is 'owned' by the switching task, it is always called by the driver-a subtle distinction. The switching task's data is visible only inside ISR.</a:t>
            </a:r>
          </a:p>
          <a:p>
            <a:pPr marL="438912" lvl="1" indent="-320040">
              <a:spcBef>
                <a:spcPts val="0"/>
              </a:spcBef>
              <a:buClr>
                <a:schemeClr val="accent1"/>
              </a:buClr>
              <a:buSzPct val="80000"/>
              <a:buFont typeface="Wingdings 2"/>
              <a:buChar char=""/>
            </a:pPr>
            <a:endParaRPr lang="en-US" sz="3100" dirty="0">
              <a:solidFill>
                <a:srgbClr val="000000"/>
              </a:solidFill>
              <a:latin typeface="Arial" charset="0"/>
            </a:endParaRPr>
          </a:p>
        </p:txBody>
      </p:sp>
      <p:sp>
        <p:nvSpPr>
          <p:cNvPr id="4" name="灯片编号占位符 3">
            <a:extLst>
              <a:ext uri="{FF2B5EF4-FFF2-40B4-BE49-F238E27FC236}">
                <a16:creationId xmlns:a16="http://schemas.microsoft.com/office/drawing/2014/main" id="{3F3242E8-B817-4030-AA9A-C01B5E444B66}"/>
              </a:ext>
            </a:extLst>
          </p:cNvPr>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4125995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Functional Interface</a:t>
            </a:r>
          </a:p>
        </p:txBody>
      </p:sp>
      <p:pic>
        <p:nvPicPr>
          <p:cNvPr id="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400" y="1676400"/>
            <a:ext cx="5283200"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a:extLst>
              <a:ext uri="{FF2B5EF4-FFF2-40B4-BE49-F238E27FC236}">
                <a16:creationId xmlns:a16="http://schemas.microsoft.com/office/drawing/2014/main" id="{30B6E62D-41F1-4233-817B-4BD006D24CD2}"/>
              </a:ext>
            </a:extLst>
          </p:cNvPr>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361316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Functional Interface</a:t>
            </a:r>
          </a:p>
        </p:txBody>
      </p:sp>
      <p:sp>
        <p:nvSpPr>
          <p:cNvPr id="3" name="Content Placeholder 2"/>
          <p:cNvSpPr>
            <a:spLocks noGrp="1"/>
          </p:cNvSpPr>
          <p:nvPr>
            <p:ph idx="1"/>
          </p:nvPr>
        </p:nvSpPr>
        <p:spPr/>
        <p:txBody>
          <a:bodyPr>
            <a:normAutofit/>
          </a:bodyPr>
          <a:lstStyle/>
          <a:p>
            <a:pPr>
              <a:buSzPct val="100000"/>
            </a:pPr>
            <a:r>
              <a:rPr lang="en-US" dirty="0">
                <a:solidFill>
                  <a:srgbClr val="000000"/>
                </a:solidFill>
                <a:latin typeface="Arial" charset="0"/>
              </a:rPr>
              <a:t>Key requirements of interrupt handlers:</a:t>
            </a:r>
          </a:p>
          <a:p>
            <a:pPr lvl="1">
              <a:buSzPct val="100000"/>
            </a:pPr>
            <a:r>
              <a:rPr lang="en-US" dirty="0">
                <a:solidFill>
                  <a:srgbClr val="000000"/>
                </a:solidFill>
                <a:latin typeface="Arial" charset="0"/>
              </a:rPr>
              <a:t>ISR must complete their work and return quickly. </a:t>
            </a:r>
          </a:p>
          <a:p>
            <a:pPr lvl="1">
              <a:buSzPct val="100000"/>
            </a:pPr>
            <a:r>
              <a:rPr lang="en-US" dirty="0">
                <a:solidFill>
                  <a:srgbClr val="000000"/>
                </a:solidFill>
                <a:latin typeface="Arial" charset="0"/>
              </a:rPr>
              <a:t>Since callback routines can be called from an interrupt handler, it is best to keep the callback routine very short. </a:t>
            </a:r>
          </a:p>
          <a:p>
            <a:pPr lvl="1">
              <a:buSzPct val="100000"/>
            </a:pPr>
            <a:r>
              <a:rPr lang="en-US" dirty="0">
                <a:solidFill>
                  <a:srgbClr val="000000"/>
                </a:solidFill>
                <a:latin typeface="Arial" charset="0"/>
              </a:rPr>
              <a:t>To fulfill above requirement, the callback routine sends an event or notification to the switching task and exits immediately.</a:t>
            </a:r>
          </a:p>
          <a:p>
            <a:pPr marL="438912" lvl="1" indent="-320040">
              <a:spcBef>
                <a:spcPts val="0"/>
              </a:spcBef>
              <a:buClr>
                <a:schemeClr val="accent1"/>
              </a:buClr>
              <a:buSzPct val="80000"/>
              <a:buFont typeface="Wingdings 2"/>
              <a:buChar char=""/>
            </a:pPr>
            <a:endParaRPr lang="en-US" sz="3100" dirty="0">
              <a:solidFill>
                <a:srgbClr val="000000"/>
              </a:solidFill>
              <a:latin typeface="Arial" charset="0"/>
            </a:endParaRPr>
          </a:p>
        </p:txBody>
      </p:sp>
      <p:sp>
        <p:nvSpPr>
          <p:cNvPr id="4" name="灯片编号占位符 3">
            <a:extLst>
              <a:ext uri="{FF2B5EF4-FFF2-40B4-BE49-F238E27FC236}">
                <a16:creationId xmlns:a16="http://schemas.microsoft.com/office/drawing/2014/main" id="{DF4B17C7-4BAD-484C-B23A-EB9D3C486B15}"/>
              </a:ext>
            </a:extLst>
          </p:cNvPr>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395133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Functional Interface</a:t>
            </a:r>
          </a:p>
        </p:txBody>
      </p:sp>
      <p:sp>
        <p:nvSpPr>
          <p:cNvPr id="3" name="Content Placeholder 2"/>
          <p:cNvSpPr>
            <a:spLocks noGrp="1"/>
          </p:cNvSpPr>
          <p:nvPr>
            <p:ph idx="1"/>
          </p:nvPr>
        </p:nvSpPr>
        <p:spPr/>
        <p:txBody>
          <a:bodyPr>
            <a:normAutofit/>
          </a:bodyPr>
          <a:lstStyle/>
          <a:p>
            <a:pPr marL="438912" lvl="1" indent="-320040">
              <a:lnSpc>
                <a:spcPct val="95000"/>
              </a:lnSpc>
              <a:spcBef>
                <a:spcPts val="0"/>
              </a:spcBef>
              <a:buClr>
                <a:schemeClr val="accent1"/>
              </a:buClr>
              <a:buSzPct val="100000"/>
              <a:buFont typeface="Wingdings 2"/>
              <a:buChar char=""/>
            </a:pPr>
            <a:r>
              <a:rPr lang="en-US" dirty="0">
                <a:solidFill>
                  <a:srgbClr val="000000"/>
                </a:solidFill>
                <a:latin typeface="Arial" charset="0"/>
              </a:rPr>
              <a:t>The main loop of any task implemented in the communications system waits on events like message reception, timer expiration, inter-task communication, and so on. </a:t>
            </a:r>
          </a:p>
          <a:p>
            <a:pPr marL="438912" lvl="1" indent="-320040">
              <a:lnSpc>
                <a:spcPct val="95000"/>
              </a:lnSpc>
              <a:spcBef>
                <a:spcPts val="0"/>
              </a:spcBef>
              <a:buClr>
                <a:schemeClr val="accent1"/>
              </a:buClr>
              <a:buSzPct val="100000"/>
              <a:buFont typeface="Wingdings 2"/>
              <a:buChar char=""/>
            </a:pPr>
            <a:endParaRPr lang="en-US" sz="1200" dirty="0">
              <a:solidFill>
                <a:srgbClr val="000000"/>
              </a:solidFill>
              <a:latin typeface="Arial" charset="0"/>
            </a:endParaRPr>
          </a:p>
          <a:p>
            <a:pPr marL="438912" lvl="1" indent="-320040">
              <a:lnSpc>
                <a:spcPct val="95000"/>
              </a:lnSpc>
              <a:spcBef>
                <a:spcPts val="0"/>
              </a:spcBef>
              <a:buClr>
                <a:schemeClr val="accent1"/>
              </a:buClr>
              <a:buSzPct val="100000"/>
              <a:buFont typeface="Wingdings 2"/>
              <a:buChar char=""/>
            </a:pPr>
            <a:r>
              <a:rPr lang="en-US" dirty="0">
                <a:solidFill>
                  <a:srgbClr val="000000"/>
                </a:solidFill>
                <a:latin typeface="Arial" charset="0"/>
              </a:rPr>
              <a:t>Each event is identified by its type and additional parameters. </a:t>
            </a:r>
          </a:p>
          <a:p>
            <a:pPr marL="438912" lvl="1" indent="-320040">
              <a:lnSpc>
                <a:spcPct val="95000"/>
              </a:lnSpc>
              <a:spcBef>
                <a:spcPts val="0"/>
              </a:spcBef>
              <a:buClr>
                <a:schemeClr val="accent1"/>
              </a:buClr>
              <a:buSzPct val="100000"/>
              <a:buFont typeface="Wingdings 2"/>
              <a:buChar char=""/>
            </a:pPr>
            <a:endParaRPr lang="en-US" sz="1300" dirty="0">
              <a:solidFill>
                <a:srgbClr val="000000"/>
              </a:solidFill>
              <a:latin typeface="Arial" charset="0"/>
            </a:endParaRPr>
          </a:p>
          <a:p>
            <a:pPr marL="438912" lvl="1" indent="-320040">
              <a:lnSpc>
                <a:spcPct val="95000"/>
              </a:lnSpc>
              <a:spcBef>
                <a:spcPts val="0"/>
              </a:spcBef>
              <a:buClr>
                <a:schemeClr val="accent1"/>
              </a:buClr>
              <a:buSzPct val="100000"/>
              <a:buFont typeface="Wingdings 2"/>
              <a:buChar char=""/>
            </a:pPr>
            <a:r>
              <a:rPr lang="en-US" dirty="0">
                <a:solidFill>
                  <a:srgbClr val="000000"/>
                </a:solidFill>
                <a:latin typeface="Arial" charset="0"/>
              </a:rPr>
              <a:t>On event reception, the task will classify and process the events</a:t>
            </a:r>
            <a:r>
              <a:rPr lang="en-US" sz="3200" dirty="0">
                <a:solidFill>
                  <a:srgbClr val="000000"/>
                </a:solidFill>
                <a:latin typeface="Arial" charset="0"/>
              </a:rPr>
              <a:t>.</a:t>
            </a:r>
          </a:p>
        </p:txBody>
      </p:sp>
      <p:sp>
        <p:nvSpPr>
          <p:cNvPr id="4" name="灯片编号占位符 3">
            <a:extLst>
              <a:ext uri="{FF2B5EF4-FFF2-40B4-BE49-F238E27FC236}">
                <a16:creationId xmlns:a16="http://schemas.microsoft.com/office/drawing/2014/main" id="{680D8FD4-C8BF-41A9-8CFE-0912B89209AE}"/>
              </a:ext>
            </a:extLst>
          </p:cNvPr>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380894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Functional Interface</a:t>
            </a:r>
          </a:p>
        </p:txBody>
      </p:sp>
      <p:sp>
        <p:nvSpPr>
          <p:cNvPr id="3" name="Content Placeholder 2"/>
          <p:cNvSpPr>
            <a:spLocks noGrp="1"/>
          </p:cNvSpPr>
          <p:nvPr>
            <p:ph idx="1"/>
          </p:nvPr>
        </p:nvSpPr>
        <p:spPr/>
        <p:txBody>
          <a:bodyPr>
            <a:normAutofit/>
          </a:bodyPr>
          <a:lstStyle/>
          <a:p>
            <a:pPr lvl="2">
              <a:lnSpc>
                <a:spcPct val="95000"/>
              </a:lnSpc>
              <a:buClr>
                <a:srgbClr val="000000"/>
              </a:buClr>
              <a:buSzPct val="100000"/>
              <a:buFontTx/>
              <a:buChar char=" "/>
            </a:pPr>
            <a:endParaRPr lang="en-US" sz="1600" dirty="0">
              <a:solidFill>
                <a:srgbClr val="000000"/>
              </a:solidFill>
              <a:latin typeface="Arial" charset="0"/>
            </a:endParaRPr>
          </a:p>
          <a:p>
            <a:pPr lvl="2">
              <a:lnSpc>
                <a:spcPct val="95000"/>
              </a:lnSpc>
              <a:buClr>
                <a:srgbClr val="000000"/>
              </a:buClr>
              <a:buSzPct val="100000"/>
              <a:buFontTx/>
              <a:buChar char=" "/>
            </a:pPr>
            <a:endParaRPr lang="en-US" sz="1600" dirty="0">
              <a:solidFill>
                <a:srgbClr val="000000"/>
              </a:solidFill>
              <a:latin typeface="Arial" charset="0"/>
            </a:endParaRPr>
          </a:p>
          <a:p>
            <a:pPr lvl="2">
              <a:lnSpc>
                <a:spcPct val="95000"/>
              </a:lnSpc>
              <a:buClr>
                <a:srgbClr val="000000"/>
              </a:buClr>
              <a:buSzPct val="100000"/>
              <a:buFontTx/>
              <a:buChar char=" "/>
            </a:pPr>
            <a:endParaRPr lang="en-US" sz="1600" dirty="0">
              <a:solidFill>
                <a:srgbClr val="000000"/>
              </a:solidFill>
              <a:latin typeface="Arial" charset="0"/>
            </a:endParaRPr>
          </a:p>
          <a:p>
            <a:pPr lvl="2">
              <a:lnSpc>
                <a:spcPct val="95000"/>
              </a:lnSpc>
              <a:buClr>
                <a:srgbClr val="000000"/>
              </a:buClr>
              <a:buSzPct val="100000"/>
              <a:buFontTx/>
              <a:buChar char=" "/>
            </a:pPr>
            <a:endParaRPr lang="en-US" sz="1600" dirty="0">
              <a:solidFill>
                <a:srgbClr val="000000"/>
              </a:solidFill>
              <a:latin typeface="Arial" charset="0"/>
            </a:endParaRPr>
          </a:p>
          <a:p>
            <a:pPr lvl="2">
              <a:lnSpc>
                <a:spcPct val="95000"/>
              </a:lnSpc>
              <a:buClr>
                <a:srgbClr val="000000"/>
              </a:buClr>
              <a:buSzPct val="100000"/>
              <a:buFontTx/>
              <a:buChar char=" "/>
            </a:pPr>
            <a:endParaRPr lang="en-US" sz="1600" dirty="0">
              <a:solidFill>
                <a:srgbClr val="000000"/>
              </a:solidFill>
              <a:latin typeface="Arial" charset="0"/>
            </a:endParaRPr>
          </a:p>
          <a:p>
            <a:pPr lvl="2">
              <a:lnSpc>
                <a:spcPct val="95000"/>
              </a:lnSpc>
              <a:buClr>
                <a:srgbClr val="000000"/>
              </a:buClr>
              <a:buSzPct val="100000"/>
              <a:buFontTx/>
              <a:buChar char=" "/>
            </a:pPr>
            <a:r>
              <a:rPr lang="en-US" sz="1600" dirty="0">
                <a:solidFill>
                  <a:srgbClr val="000000"/>
                </a:solidFill>
                <a:latin typeface="Arial" charset="0"/>
              </a:rPr>
              <a:t>Task Main Loop: </a:t>
            </a:r>
            <a:endParaRPr lang="en-US" dirty="0"/>
          </a:p>
          <a:p>
            <a:pPr lvl="2">
              <a:lnSpc>
                <a:spcPct val="95000"/>
              </a:lnSpc>
              <a:buClr>
                <a:srgbClr val="000000"/>
              </a:buClr>
              <a:buSzPct val="100000"/>
              <a:buFontTx/>
              <a:buChar char=" "/>
            </a:pPr>
            <a:r>
              <a:rPr lang="en-US" sz="1600" dirty="0">
                <a:solidFill>
                  <a:srgbClr val="000000"/>
                </a:solidFill>
                <a:latin typeface="Arial" charset="0"/>
              </a:rPr>
              <a:t>Do Forever </a:t>
            </a:r>
            <a:endParaRPr lang="en-US" dirty="0"/>
          </a:p>
          <a:p>
            <a:pPr lvl="2">
              <a:lnSpc>
                <a:spcPct val="95000"/>
              </a:lnSpc>
              <a:buClr>
                <a:srgbClr val="000000"/>
              </a:buClr>
              <a:buSzPct val="100000"/>
              <a:buFontTx/>
              <a:buChar char=" "/>
            </a:pPr>
            <a:r>
              <a:rPr lang="en-US" sz="1600" dirty="0">
                <a:solidFill>
                  <a:srgbClr val="000000"/>
                </a:solidFill>
                <a:latin typeface="Arial" charset="0"/>
              </a:rPr>
              <a:t>{ </a:t>
            </a:r>
            <a:endParaRPr lang="en-US" dirty="0"/>
          </a:p>
          <a:p>
            <a:pPr lvl="3">
              <a:lnSpc>
                <a:spcPct val="95000"/>
              </a:lnSpc>
              <a:buClr>
                <a:srgbClr val="000000"/>
              </a:buClr>
              <a:buSzPct val="100000"/>
              <a:buFontTx/>
              <a:buChar char=" "/>
            </a:pPr>
            <a:r>
              <a:rPr lang="en-US" sz="1200" dirty="0">
                <a:solidFill>
                  <a:srgbClr val="000000"/>
                </a:solidFill>
                <a:latin typeface="Arial" charset="0"/>
              </a:rPr>
              <a:t>/* Hard Wait - call will block if there are no events */ </a:t>
            </a:r>
            <a:endParaRPr lang="en-US" dirty="0"/>
          </a:p>
          <a:p>
            <a:pPr lvl="3">
              <a:lnSpc>
                <a:spcPct val="95000"/>
              </a:lnSpc>
              <a:buClr>
                <a:srgbClr val="000000"/>
              </a:buClr>
              <a:buSzPct val="100000"/>
              <a:buFontTx/>
              <a:buChar char=" "/>
            </a:pPr>
            <a:r>
              <a:rPr lang="en-US" sz="1200" dirty="0">
                <a:solidFill>
                  <a:srgbClr val="000000"/>
                </a:solidFill>
                <a:latin typeface="Arial" charset="0"/>
              </a:rPr>
              <a:t>Wait on Specific Events; </a:t>
            </a:r>
            <a:endParaRPr lang="en-US" dirty="0"/>
          </a:p>
          <a:p>
            <a:pPr lvl="3">
              <a:lnSpc>
                <a:spcPct val="95000"/>
              </a:lnSpc>
              <a:buClr>
                <a:srgbClr val="000000"/>
              </a:buClr>
              <a:buSzPct val="100000"/>
              <a:buFontTx/>
              <a:buChar char=" "/>
            </a:pPr>
            <a:r>
              <a:rPr lang="en-US" sz="1200" dirty="0">
                <a:solidFill>
                  <a:srgbClr val="000000"/>
                </a:solidFill>
                <a:latin typeface="Arial" charset="0"/>
              </a:rPr>
              <a:t>/* If we are here, one or more events have occurred */ </a:t>
            </a:r>
            <a:endParaRPr lang="en-US" dirty="0"/>
          </a:p>
          <a:p>
            <a:pPr lvl="3">
              <a:lnSpc>
                <a:spcPct val="95000"/>
              </a:lnSpc>
              <a:buClr>
                <a:srgbClr val="000000"/>
              </a:buClr>
              <a:buSzPct val="100000"/>
              <a:buFontTx/>
              <a:buChar char=" "/>
            </a:pPr>
            <a:r>
              <a:rPr lang="en-US" sz="1200" dirty="0">
                <a:solidFill>
                  <a:srgbClr val="000000"/>
                </a:solidFill>
                <a:latin typeface="Arial" charset="0"/>
              </a:rPr>
              <a:t>Process Events; </a:t>
            </a:r>
            <a:endParaRPr lang="en-US" dirty="0"/>
          </a:p>
          <a:p>
            <a:pPr lvl="2">
              <a:lnSpc>
                <a:spcPct val="95000"/>
              </a:lnSpc>
              <a:buClr>
                <a:srgbClr val="000000"/>
              </a:buClr>
              <a:buSzPct val="100000"/>
              <a:buFontTx/>
              <a:buChar char=" "/>
            </a:pPr>
            <a:r>
              <a:rPr lang="en-US" sz="1600" dirty="0">
                <a:solidFill>
                  <a:srgbClr val="000000"/>
                </a:solidFill>
                <a:latin typeface="Arial" charset="0"/>
              </a:rPr>
              <a:t>}</a:t>
            </a:r>
          </a:p>
        </p:txBody>
      </p:sp>
      <p:sp>
        <p:nvSpPr>
          <p:cNvPr id="4" name="灯片编号占位符 3">
            <a:extLst>
              <a:ext uri="{FF2B5EF4-FFF2-40B4-BE49-F238E27FC236}">
                <a16:creationId xmlns:a16="http://schemas.microsoft.com/office/drawing/2014/main" id="{E7D1EB4D-A56B-4150-97CC-5BBD71D318BD}"/>
              </a:ext>
            </a:extLst>
          </p:cNvPr>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855079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Messaging Mechanism Interface</a:t>
            </a:r>
          </a:p>
        </p:txBody>
      </p:sp>
      <p:sp>
        <p:nvSpPr>
          <p:cNvPr id="3" name="Content Placeholder 2"/>
          <p:cNvSpPr>
            <a:spLocks noGrp="1"/>
          </p:cNvSpPr>
          <p:nvPr>
            <p:ph idx="1"/>
          </p:nvPr>
        </p:nvSpPr>
        <p:spPr/>
        <p:txBody>
          <a:bodyPr>
            <a:normAutofit fontScale="85000" lnSpcReduction="20000"/>
          </a:bodyPr>
          <a:lstStyle/>
          <a:p>
            <a:pPr marL="438912" lvl="1" indent="-320040">
              <a:lnSpc>
                <a:spcPct val="105000"/>
              </a:lnSpc>
              <a:spcBef>
                <a:spcPts val="0"/>
              </a:spcBef>
              <a:buClr>
                <a:schemeClr val="accent1"/>
              </a:buClr>
              <a:buSzPct val="100000"/>
              <a:buFont typeface="Wingdings 2"/>
              <a:buChar char=""/>
            </a:pPr>
            <a:r>
              <a:rPr lang="en-US" dirty="0">
                <a:solidFill>
                  <a:srgbClr val="000000"/>
                </a:solidFill>
                <a:latin typeface="Arial" charset="0"/>
              </a:rPr>
              <a:t>Used when memory space or context of modules are separate and not shared</a:t>
            </a:r>
          </a:p>
          <a:p>
            <a:pPr marL="118872" lvl="1" indent="0">
              <a:lnSpc>
                <a:spcPct val="105000"/>
              </a:lnSpc>
              <a:spcBef>
                <a:spcPts val="0"/>
              </a:spcBef>
              <a:buClr>
                <a:schemeClr val="accent1"/>
              </a:buClr>
              <a:buSzPct val="100000"/>
              <a:buNone/>
            </a:pPr>
            <a:endParaRPr lang="en-US" sz="1400" dirty="0">
              <a:solidFill>
                <a:srgbClr val="000000"/>
              </a:solidFill>
              <a:latin typeface="Arial" charset="0"/>
            </a:endParaRPr>
          </a:p>
          <a:p>
            <a:pPr marL="438912" lvl="1" indent="-320040">
              <a:lnSpc>
                <a:spcPct val="105000"/>
              </a:lnSpc>
              <a:spcBef>
                <a:spcPts val="0"/>
              </a:spcBef>
              <a:buClr>
                <a:schemeClr val="accent1"/>
              </a:buClr>
              <a:buSzPct val="100000"/>
              <a:buFont typeface="Wingdings 2"/>
              <a:buChar char=""/>
            </a:pPr>
            <a:r>
              <a:rPr lang="en-US" dirty="0">
                <a:solidFill>
                  <a:srgbClr val="000000"/>
                </a:solidFill>
                <a:latin typeface="Arial" charset="0"/>
              </a:rPr>
              <a:t>Messaging systems are synonymous with implementing queuing mechanisms in modules</a:t>
            </a:r>
          </a:p>
          <a:p>
            <a:pPr marL="118872" lvl="1" indent="0">
              <a:lnSpc>
                <a:spcPct val="105000"/>
              </a:lnSpc>
              <a:spcBef>
                <a:spcPts val="0"/>
              </a:spcBef>
              <a:buClr>
                <a:schemeClr val="accent1"/>
              </a:buClr>
              <a:buSzPct val="100000"/>
              <a:buNone/>
            </a:pPr>
            <a:endParaRPr lang="en-US" sz="1500" dirty="0">
              <a:solidFill>
                <a:srgbClr val="000000"/>
              </a:solidFill>
              <a:latin typeface="Arial" charset="0"/>
            </a:endParaRPr>
          </a:p>
          <a:p>
            <a:pPr lvl="1">
              <a:lnSpc>
                <a:spcPct val="105000"/>
              </a:lnSpc>
              <a:buSzPct val="100000"/>
            </a:pPr>
            <a:r>
              <a:rPr lang="en-US" sz="2400" dirty="0">
                <a:solidFill>
                  <a:srgbClr val="000000"/>
                </a:solidFill>
                <a:latin typeface="Arial" charset="0"/>
              </a:rPr>
              <a:t>Every module maintains a queue to which other tasks can write to… and use it to transfer messages</a:t>
            </a:r>
          </a:p>
          <a:p>
            <a:pPr marL="457200" lvl="1" indent="0">
              <a:lnSpc>
                <a:spcPct val="105000"/>
              </a:lnSpc>
              <a:buSzPct val="100000"/>
              <a:buNone/>
            </a:pPr>
            <a:endParaRPr lang="en-US" sz="1500" dirty="0">
              <a:solidFill>
                <a:srgbClr val="000000"/>
              </a:solidFill>
              <a:latin typeface="Arial" charset="0"/>
            </a:endParaRPr>
          </a:p>
          <a:p>
            <a:pPr lvl="1">
              <a:lnSpc>
                <a:spcPct val="95000"/>
              </a:lnSpc>
              <a:buSzPct val="100000"/>
            </a:pPr>
            <a:r>
              <a:rPr lang="en-US" sz="2400" dirty="0">
                <a:solidFill>
                  <a:srgbClr val="000000"/>
                </a:solidFill>
                <a:latin typeface="Arial" charset="0"/>
              </a:rPr>
              <a:t>Messaging systems fit well with multi-board and distributed architectures</a:t>
            </a:r>
          </a:p>
          <a:p>
            <a:pPr marL="457200" lvl="1" indent="0">
              <a:lnSpc>
                <a:spcPct val="95000"/>
              </a:lnSpc>
              <a:buSzPct val="100000"/>
              <a:buNone/>
            </a:pPr>
            <a:endParaRPr lang="en-US" sz="1600" dirty="0">
              <a:solidFill>
                <a:srgbClr val="000000"/>
              </a:solidFill>
              <a:latin typeface="Arial" charset="0"/>
            </a:endParaRPr>
          </a:p>
          <a:p>
            <a:pPr lvl="1">
              <a:lnSpc>
                <a:spcPct val="95000"/>
              </a:lnSpc>
              <a:buSzPct val="100000"/>
            </a:pPr>
            <a:r>
              <a:rPr lang="en-US" sz="2400" dirty="0">
                <a:solidFill>
                  <a:srgbClr val="000000"/>
                </a:solidFill>
                <a:latin typeface="Arial" charset="0"/>
              </a:rPr>
              <a:t>An event is a special kind of message that includes additional information needed or used by a task</a:t>
            </a:r>
          </a:p>
          <a:p>
            <a:pPr marL="457200" lvl="1" indent="0">
              <a:lnSpc>
                <a:spcPct val="95000"/>
              </a:lnSpc>
              <a:buSzPct val="100000"/>
              <a:buNone/>
            </a:pPr>
            <a:endParaRPr lang="en-US" sz="1600" dirty="0">
              <a:solidFill>
                <a:srgbClr val="000000"/>
              </a:solidFill>
              <a:latin typeface="Arial" charset="0"/>
            </a:endParaRPr>
          </a:p>
          <a:p>
            <a:pPr lvl="1">
              <a:lnSpc>
                <a:spcPct val="95000"/>
              </a:lnSpc>
              <a:buSzPct val="100000"/>
            </a:pPr>
            <a:r>
              <a:rPr lang="en-US" sz="2400" dirty="0">
                <a:solidFill>
                  <a:srgbClr val="000000"/>
                </a:solidFill>
                <a:latin typeface="Arial" charset="0"/>
              </a:rPr>
              <a:t>An event can also be used to communicate an effect</a:t>
            </a:r>
          </a:p>
        </p:txBody>
      </p:sp>
      <p:sp>
        <p:nvSpPr>
          <p:cNvPr id="4" name="灯片编号占位符 3">
            <a:extLst>
              <a:ext uri="{FF2B5EF4-FFF2-40B4-BE49-F238E27FC236}">
                <a16:creationId xmlns:a16="http://schemas.microsoft.com/office/drawing/2014/main" id="{7F8ECDD7-9105-4B9E-B3B8-529760335FFD}"/>
              </a:ext>
            </a:extLst>
          </p:cNvPr>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887556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Software Partitioning </a:t>
            </a:r>
            <a:br>
              <a:rPr lang="en-US" dirty="0"/>
            </a:br>
            <a:r>
              <a:rPr lang="en-US" dirty="0"/>
              <a:t>Protocol Layers</a:t>
            </a:r>
          </a:p>
        </p:txBody>
      </p:sp>
      <p:sp>
        <p:nvSpPr>
          <p:cNvPr id="3" name="Content Placeholder 2"/>
          <p:cNvSpPr>
            <a:spLocks noGrp="1"/>
          </p:cNvSpPr>
          <p:nvPr>
            <p:ph idx="1"/>
          </p:nvPr>
        </p:nvSpPr>
        <p:spPr/>
        <p:txBody>
          <a:bodyPr>
            <a:normAutofit/>
          </a:bodyPr>
          <a:lstStyle/>
          <a:p>
            <a:r>
              <a:rPr lang="en-US" sz="3000" dirty="0">
                <a:latin typeface="+mj-lt"/>
              </a:rPr>
              <a:t>Protocol Dependencies </a:t>
            </a:r>
          </a:p>
          <a:p>
            <a:pPr lvl="1"/>
            <a:r>
              <a:rPr lang="en-US" sz="2600" dirty="0">
                <a:latin typeface="+mj-lt"/>
              </a:rPr>
              <a:t>The required knowledge of </a:t>
            </a:r>
            <a:r>
              <a:rPr lang="en-US" sz="2600" dirty="0" err="1">
                <a:latin typeface="+mj-lt"/>
              </a:rPr>
              <a:t>src</a:t>
            </a:r>
            <a:r>
              <a:rPr lang="en-US" sz="2600" dirty="0">
                <a:latin typeface="+mj-lt"/>
              </a:rPr>
              <a:t>/</a:t>
            </a:r>
            <a:r>
              <a:rPr lang="en-US" sz="2600" dirty="0" err="1">
                <a:latin typeface="+mj-lt"/>
              </a:rPr>
              <a:t>dst</a:t>
            </a:r>
            <a:r>
              <a:rPr lang="en-US" sz="2600" dirty="0">
                <a:latin typeface="+mj-lt"/>
              </a:rPr>
              <a:t>  IP address in TCP pseudo-header  for TCP checksum is violation of strict layering (RFC 793)</a:t>
            </a:r>
          </a:p>
          <a:p>
            <a:endParaRPr lang="en-US" sz="2600" dirty="0">
              <a:latin typeface="+mj-lt"/>
            </a:endParaRPr>
          </a:p>
        </p:txBody>
      </p:sp>
      <p:pic>
        <p:nvPicPr>
          <p:cNvPr id="4" name="Picture 4" descr="http://www.tcpipguide.com/free/diagrams/tcppseudocalc.png"/>
          <p:cNvPicPr>
            <a:picLocks noChangeAspect="1" noChangeArrowheads="1"/>
          </p:cNvPicPr>
          <p:nvPr/>
        </p:nvPicPr>
        <p:blipFill>
          <a:blip r:embed="rId2" cstate="print"/>
          <a:srcRect/>
          <a:stretch>
            <a:fillRect/>
          </a:stretch>
        </p:blipFill>
        <p:spPr bwMode="auto">
          <a:xfrm>
            <a:off x="1066800" y="3962400"/>
            <a:ext cx="6381750" cy="2619375"/>
          </a:xfrm>
          <a:prstGeom prst="rect">
            <a:avLst/>
          </a:prstGeom>
          <a:noFill/>
        </p:spPr>
      </p:pic>
      <p:sp>
        <p:nvSpPr>
          <p:cNvPr id="5" name="灯片编号占位符 4">
            <a:extLst>
              <a:ext uri="{FF2B5EF4-FFF2-40B4-BE49-F238E27FC236}">
                <a16:creationId xmlns:a16="http://schemas.microsoft.com/office/drawing/2014/main" id="{B42BB3C8-927E-4193-BE6A-F73D37A080EF}"/>
              </a:ext>
            </a:extLst>
          </p:cNvPr>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40429600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Messaging Mechanism Interface</a:t>
            </a:r>
          </a:p>
        </p:txBody>
      </p:sp>
      <p:sp>
        <p:nvSpPr>
          <p:cNvPr id="3" name="Content Placeholder 2"/>
          <p:cNvSpPr>
            <a:spLocks noGrp="1"/>
          </p:cNvSpPr>
          <p:nvPr>
            <p:ph idx="1"/>
          </p:nvPr>
        </p:nvSpPr>
        <p:spPr/>
        <p:txBody>
          <a:bodyPr>
            <a:normAutofit fontScale="92500" lnSpcReduction="10000"/>
          </a:bodyPr>
          <a:lstStyle/>
          <a:p>
            <a:pPr lvl="2">
              <a:lnSpc>
                <a:spcPct val="95000"/>
              </a:lnSpc>
              <a:buClr>
                <a:srgbClr val="000000"/>
              </a:buClr>
              <a:buSzPct val="100000"/>
              <a:buFontTx/>
              <a:buChar char=" "/>
            </a:pPr>
            <a:endParaRPr lang="en-US" sz="1600" dirty="0">
              <a:solidFill>
                <a:srgbClr val="000000"/>
              </a:solidFill>
              <a:latin typeface="Arial" charset="0"/>
            </a:endParaRPr>
          </a:p>
          <a:p>
            <a:pPr marL="118872" indent="0">
              <a:lnSpc>
                <a:spcPct val="95000"/>
              </a:lnSpc>
              <a:buNone/>
            </a:pPr>
            <a:r>
              <a:rPr lang="en-US" sz="2200" b="1" dirty="0">
                <a:solidFill>
                  <a:srgbClr val="000000"/>
                </a:solidFill>
                <a:latin typeface="Arial" charset="0"/>
              </a:rPr>
              <a:t>Event processing in the main loop.</a:t>
            </a:r>
            <a:endParaRPr lang="en-US" dirty="0"/>
          </a:p>
          <a:p>
            <a:pPr marL="118872" indent="0">
              <a:lnSpc>
                <a:spcPct val="95000"/>
              </a:lnSpc>
              <a:buNone/>
            </a:pPr>
            <a:endParaRPr lang="en-US" sz="2200" b="1" dirty="0">
              <a:solidFill>
                <a:srgbClr val="000000"/>
              </a:solidFill>
              <a:latin typeface="Arial" charset="0"/>
            </a:endParaRPr>
          </a:p>
          <a:p>
            <a:pPr marL="118872" indent="0">
              <a:lnSpc>
                <a:spcPct val="95000"/>
              </a:lnSpc>
              <a:buNone/>
            </a:pPr>
            <a:r>
              <a:rPr lang="en-US" sz="1600" dirty="0">
                <a:solidFill>
                  <a:srgbClr val="000000"/>
                </a:solidFill>
                <a:latin typeface="Arial" charset="0"/>
              </a:rPr>
              <a:t>	While (1)</a:t>
            </a:r>
            <a:endParaRPr lang="en-US" dirty="0"/>
          </a:p>
          <a:p>
            <a:pPr marL="118872" indent="0">
              <a:lnSpc>
                <a:spcPct val="95000"/>
              </a:lnSpc>
              <a:buNone/>
            </a:pPr>
            <a:r>
              <a:rPr lang="en-US" sz="1600" dirty="0">
                <a:solidFill>
                  <a:srgbClr val="000000"/>
                </a:solidFill>
                <a:latin typeface="Arial" charset="0"/>
              </a:rPr>
              <a:t>	{ </a:t>
            </a:r>
            <a:endParaRPr lang="en-US" dirty="0"/>
          </a:p>
          <a:p>
            <a:pPr marL="118872" indent="0">
              <a:lnSpc>
                <a:spcPct val="95000"/>
              </a:lnSpc>
              <a:buNone/>
            </a:pPr>
            <a:endParaRPr lang="en-US" sz="1600" dirty="0">
              <a:solidFill>
                <a:srgbClr val="000000"/>
              </a:solidFill>
              <a:latin typeface="Arial" charset="0"/>
            </a:endParaRPr>
          </a:p>
          <a:p>
            <a:pPr marL="118872" indent="0">
              <a:lnSpc>
                <a:spcPct val="95000"/>
              </a:lnSpc>
              <a:buNone/>
            </a:pPr>
            <a:r>
              <a:rPr lang="en-US" sz="1600" dirty="0">
                <a:solidFill>
                  <a:srgbClr val="000000"/>
                </a:solidFill>
                <a:latin typeface="Arial" charset="0"/>
              </a:rPr>
              <a:t>		Wait for any of the events ( …)</a:t>
            </a:r>
            <a:endParaRPr lang="en-US" dirty="0"/>
          </a:p>
          <a:p>
            <a:pPr marL="118872" indent="0">
              <a:lnSpc>
                <a:spcPct val="95000"/>
              </a:lnSpc>
              <a:buNone/>
            </a:pPr>
            <a:endParaRPr lang="en-US" sz="1600" dirty="0">
              <a:solidFill>
                <a:srgbClr val="000000"/>
              </a:solidFill>
              <a:latin typeface="Arial" charset="0"/>
            </a:endParaRPr>
          </a:p>
          <a:p>
            <a:pPr marL="118872" indent="0">
              <a:lnSpc>
                <a:spcPct val="95000"/>
              </a:lnSpc>
              <a:buNone/>
            </a:pPr>
            <a:r>
              <a:rPr lang="en-US" sz="1600" dirty="0">
                <a:solidFill>
                  <a:srgbClr val="000000"/>
                </a:solidFill>
                <a:latin typeface="Arial" charset="0"/>
              </a:rPr>
              <a:t>		/* break out of the hard wait loop */ </a:t>
            </a:r>
            <a:endParaRPr lang="en-US" dirty="0"/>
          </a:p>
          <a:p>
            <a:pPr marL="118872" indent="0">
              <a:lnSpc>
                <a:spcPct val="95000"/>
              </a:lnSpc>
              <a:buNone/>
            </a:pPr>
            <a:r>
              <a:rPr lang="en-US" sz="1600" dirty="0">
                <a:solidFill>
                  <a:srgbClr val="000000"/>
                </a:solidFill>
                <a:latin typeface="Arial" charset="0"/>
              </a:rPr>
              <a:t>		if (</a:t>
            </a:r>
            <a:r>
              <a:rPr lang="en-US" sz="1600" dirty="0" err="1">
                <a:solidFill>
                  <a:srgbClr val="000000"/>
                </a:solidFill>
                <a:latin typeface="Arial" charset="0"/>
              </a:rPr>
              <a:t>messageQueuing</a:t>
            </a:r>
            <a:r>
              <a:rPr lang="en-US" sz="1600" dirty="0">
                <a:solidFill>
                  <a:srgbClr val="000000"/>
                </a:solidFill>
                <a:latin typeface="Arial" charset="0"/>
              </a:rPr>
              <a:t> event) </a:t>
            </a:r>
            <a:endParaRPr lang="en-US" dirty="0"/>
          </a:p>
          <a:p>
            <a:pPr marL="118872" indent="0">
              <a:lnSpc>
                <a:spcPct val="95000"/>
              </a:lnSpc>
              <a:buNone/>
            </a:pPr>
            <a:r>
              <a:rPr lang="en-US" sz="1600" dirty="0">
                <a:solidFill>
                  <a:srgbClr val="000000"/>
                </a:solidFill>
                <a:latin typeface="Arial" charset="0"/>
              </a:rPr>
              <a:t>			Process </a:t>
            </a:r>
            <a:r>
              <a:rPr lang="en-US" sz="1600" dirty="0" err="1">
                <a:solidFill>
                  <a:srgbClr val="000000"/>
                </a:solidFill>
                <a:latin typeface="Arial" charset="0"/>
              </a:rPr>
              <a:t>MessageQueue</a:t>
            </a:r>
            <a:r>
              <a:rPr lang="en-US" sz="1600" dirty="0">
                <a:solidFill>
                  <a:srgbClr val="000000"/>
                </a:solidFill>
                <a:latin typeface="Arial" charset="0"/>
              </a:rPr>
              <a:t> </a:t>
            </a:r>
            <a:endParaRPr lang="en-US" dirty="0"/>
          </a:p>
          <a:p>
            <a:pPr marL="118872" indent="0">
              <a:lnSpc>
                <a:spcPct val="95000"/>
              </a:lnSpc>
              <a:buNone/>
            </a:pPr>
            <a:endParaRPr lang="en-US" sz="1600" dirty="0">
              <a:solidFill>
                <a:srgbClr val="000000"/>
              </a:solidFill>
              <a:latin typeface="Arial" charset="0"/>
            </a:endParaRPr>
          </a:p>
          <a:p>
            <a:pPr marL="118872" indent="0">
              <a:lnSpc>
                <a:spcPct val="95000"/>
              </a:lnSpc>
              <a:buNone/>
            </a:pPr>
            <a:r>
              <a:rPr lang="en-US" sz="1600" dirty="0">
                <a:solidFill>
                  <a:srgbClr val="000000"/>
                </a:solidFill>
                <a:latin typeface="Arial" charset="0"/>
              </a:rPr>
              <a:t>		if (timer event) </a:t>
            </a:r>
            <a:endParaRPr lang="en-US" dirty="0"/>
          </a:p>
          <a:p>
            <a:pPr marL="118872" indent="0">
              <a:lnSpc>
                <a:spcPct val="95000"/>
              </a:lnSpc>
              <a:buNone/>
            </a:pPr>
            <a:r>
              <a:rPr lang="en-US" sz="1600" dirty="0">
                <a:solidFill>
                  <a:srgbClr val="000000"/>
                </a:solidFill>
                <a:latin typeface="Arial" charset="0"/>
              </a:rPr>
              <a:t>			Process </a:t>
            </a:r>
            <a:r>
              <a:rPr lang="en-US" sz="1600" dirty="0" err="1">
                <a:solidFill>
                  <a:srgbClr val="000000"/>
                </a:solidFill>
                <a:latin typeface="Arial" charset="0"/>
              </a:rPr>
              <a:t>TimerEvents</a:t>
            </a:r>
            <a:r>
              <a:rPr lang="en-US" sz="1600" dirty="0">
                <a:solidFill>
                  <a:srgbClr val="000000"/>
                </a:solidFill>
                <a:latin typeface="Arial" charset="0"/>
              </a:rPr>
              <a:t> </a:t>
            </a:r>
            <a:endParaRPr lang="en-US" dirty="0"/>
          </a:p>
          <a:p>
            <a:pPr marL="118872" indent="0">
              <a:lnSpc>
                <a:spcPct val="95000"/>
              </a:lnSpc>
              <a:buNone/>
            </a:pPr>
            <a:endParaRPr lang="en-US" sz="1600" dirty="0">
              <a:solidFill>
                <a:srgbClr val="000000"/>
              </a:solidFill>
              <a:latin typeface="Arial" charset="0"/>
            </a:endParaRPr>
          </a:p>
          <a:p>
            <a:pPr marL="118872" indent="0">
              <a:lnSpc>
                <a:spcPct val="95000"/>
              </a:lnSpc>
              <a:buNone/>
            </a:pPr>
            <a:r>
              <a:rPr lang="en-US" sz="1600" dirty="0">
                <a:solidFill>
                  <a:srgbClr val="000000"/>
                </a:solidFill>
                <a:latin typeface="Arial" charset="0"/>
              </a:rPr>
              <a:t>		if (</a:t>
            </a:r>
            <a:r>
              <a:rPr lang="en-US" sz="1600" dirty="0" err="1">
                <a:solidFill>
                  <a:srgbClr val="000000"/>
                </a:solidFill>
                <a:latin typeface="Arial" charset="0"/>
              </a:rPr>
              <a:t>callBack</a:t>
            </a:r>
            <a:r>
              <a:rPr lang="en-US" sz="1600" dirty="0">
                <a:solidFill>
                  <a:srgbClr val="000000"/>
                </a:solidFill>
                <a:latin typeface="Arial" charset="0"/>
              </a:rPr>
              <a:t> event) </a:t>
            </a:r>
            <a:endParaRPr lang="en-US" dirty="0"/>
          </a:p>
          <a:p>
            <a:pPr marL="118872" indent="0">
              <a:lnSpc>
                <a:spcPct val="95000"/>
              </a:lnSpc>
              <a:buNone/>
            </a:pPr>
            <a:r>
              <a:rPr lang="en-US" sz="1600" dirty="0">
                <a:solidFill>
                  <a:srgbClr val="000000"/>
                </a:solidFill>
                <a:latin typeface="Arial" charset="0"/>
              </a:rPr>
              <a:t>			Process </a:t>
            </a:r>
            <a:r>
              <a:rPr lang="en-US" sz="1600" dirty="0" err="1">
                <a:solidFill>
                  <a:srgbClr val="000000"/>
                </a:solidFill>
                <a:latin typeface="Arial" charset="0"/>
              </a:rPr>
              <a:t>CallBackEvents</a:t>
            </a:r>
            <a:r>
              <a:rPr lang="en-US" sz="1600" dirty="0">
                <a:solidFill>
                  <a:srgbClr val="000000"/>
                </a:solidFill>
                <a:latin typeface="Arial" charset="0"/>
              </a:rPr>
              <a:t>; /* based on type + </a:t>
            </a:r>
            <a:r>
              <a:rPr lang="en-US" sz="1600" dirty="0" err="1">
                <a:solidFill>
                  <a:srgbClr val="000000"/>
                </a:solidFill>
                <a:latin typeface="Arial" charset="0"/>
              </a:rPr>
              <a:t>params</a:t>
            </a:r>
            <a:r>
              <a:rPr lang="en-US" sz="1600" dirty="0">
                <a:solidFill>
                  <a:srgbClr val="000000"/>
                </a:solidFill>
                <a:latin typeface="Arial" charset="0"/>
              </a:rPr>
              <a:t> */ </a:t>
            </a:r>
            <a:endParaRPr lang="en-US" dirty="0"/>
          </a:p>
          <a:p>
            <a:pPr marL="118872" indent="0">
              <a:lnSpc>
                <a:spcPct val="95000"/>
              </a:lnSpc>
              <a:buNone/>
            </a:pPr>
            <a:endParaRPr lang="en-US" sz="1600" dirty="0">
              <a:solidFill>
                <a:srgbClr val="000000"/>
              </a:solidFill>
              <a:latin typeface="Arial" charset="0"/>
            </a:endParaRPr>
          </a:p>
          <a:p>
            <a:pPr marL="118872" indent="0">
              <a:lnSpc>
                <a:spcPct val="95000"/>
              </a:lnSpc>
              <a:buNone/>
            </a:pPr>
            <a:r>
              <a:rPr lang="en-US" sz="1600" dirty="0">
                <a:solidFill>
                  <a:srgbClr val="000000"/>
                </a:solidFill>
                <a:latin typeface="Arial" charset="0"/>
              </a:rPr>
              <a:t>		Perform Housekeeping functions; /* Releasing buffers.. */ </a:t>
            </a:r>
            <a:endParaRPr lang="en-US" dirty="0"/>
          </a:p>
          <a:p>
            <a:pPr marL="118872" indent="0">
              <a:lnSpc>
                <a:spcPct val="95000"/>
              </a:lnSpc>
              <a:buNone/>
            </a:pPr>
            <a:endParaRPr lang="en-US" sz="1600" dirty="0">
              <a:solidFill>
                <a:srgbClr val="000000"/>
              </a:solidFill>
              <a:latin typeface="Arial" charset="0"/>
            </a:endParaRPr>
          </a:p>
          <a:p>
            <a:pPr marL="118872" indent="0">
              <a:lnSpc>
                <a:spcPct val="95000"/>
              </a:lnSpc>
              <a:buNone/>
            </a:pPr>
            <a:r>
              <a:rPr lang="en-US" sz="1600" dirty="0">
                <a:solidFill>
                  <a:srgbClr val="000000"/>
                </a:solidFill>
                <a:latin typeface="Arial" charset="0"/>
              </a:rPr>
              <a:t>	}</a:t>
            </a:r>
            <a:endParaRPr lang="en-US" dirty="0"/>
          </a:p>
          <a:p>
            <a:pPr marL="118872" indent="0">
              <a:lnSpc>
                <a:spcPct val="95000"/>
              </a:lnSpc>
              <a:buNone/>
            </a:pPr>
            <a:endParaRPr lang="en-US" sz="3300" dirty="0">
              <a:solidFill>
                <a:srgbClr val="000000"/>
              </a:solidFill>
              <a:latin typeface="Arial" charset="0"/>
            </a:endParaRPr>
          </a:p>
        </p:txBody>
      </p:sp>
      <p:sp>
        <p:nvSpPr>
          <p:cNvPr id="4" name="灯片编号占位符 3">
            <a:extLst>
              <a:ext uri="{FF2B5EF4-FFF2-40B4-BE49-F238E27FC236}">
                <a16:creationId xmlns:a16="http://schemas.microsoft.com/office/drawing/2014/main" id="{D0FFB33D-6862-404D-BC33-F45A5F5FFB03}"/>
              </a:ext>
            </a:extLst>
          </p:cNvPr>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22498431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Standards-based Interfaces</a:t>
            </a:r>
          </a:p>
        </p:txBody>
      </p:sp>
      <p:sp>
        <p:nvSpPr>
          <p:cNvPr id="3" name="Content Placeholder 2"/>
          <p:cNvSpPr>
            <a:spLocks noGrp="1"/>
          </p:cNvSpPr>
          <p:nvPr>
            <p:ph idx="1"/>
          </p:nvPr>
        </p:nvSpPr>
        <p:spPr/>
        <p:txBody>
          <a:bodyPr>
            <a:normAutofit fontScale="92500" lnSpcReduction="10000"/>
          </a:bodyPr>
          <a:lstStyle/>
          <a:p>
            <a:pPr marL="438912" lvl="1" indent="-320040">
              <a:lnSpc>
                <a:spcPct val="105000"/>
              </a:lnSpc>
              <a:spcBef>
                <a:spcPts val="0"/>
              </a:spcBef>
              <a:buClr>
                <a:schemeClr val="accent1"/>
              </a:buClr>
              <a:buSzPct val="100000"/>
              <a:buFont typeface="Wingdings 2"/>
              <a:buChar char=""/>
            </a:pPr>
            <a:r>
              <a:rPr lang="en-US" sz="2000" dirty="0">
                <a:solidFill>
                  <a:srgbClr val="000000"/>
                </a:solidFill>
                <a:latin typeface="Arial" charset="0"/>
              </a:rPr>
              <a:t>IPC mechanisms can be implemented using Standard Operating System calls</a:t>
            </a:r>
          </a:p>
          <a:p>
            <a:pPr marL="118872" lvl="1" indent="0">
              <a:lnSpc>
                <a:spcPct val="105000"/>
              </a:lnSpc>
              <a:spcBef>
                <a:spcPts val="0"/>
              </a:spcBef>
              <a:buClr>
                <a:schemeClr val="accent1"/>
              </a:buClr>
              <a:buSzPct val="100000"/>
              <a:buNone/>
            </a:pPr>
            <a:endParaRPr lang="en-US" sz="1500" dirty="0">
              <a:solidFill>
                <a:srgbClr val="000000"/>
              </a:solidFill>
              <a:latin typeface="Arial" charset="0"/>
            </a:endParaRPr>
          </a:p>
          <a:p>
            <a:pPr marL="438912" lvl="1" indent="-320040">
              <a:lnSpc>
                <a:spcPct val="105000"/>
              </a:lnSpc>
              <a:spcBef>
                <a:spcPts val="0"/>
              </a:spcBef>
              <a:buClr>
                <a:schemeClr val="accent1"/>
              </a:buClr>
              <a:buSzPct val="100000"/>
              <a:buFont typeface="Wingdings 2"/>
              <a:buChar char=""/>
            </a:pPr>
            <a:r>
              <a:rPr lang="en-US" sz="2000" dirty="0">
                <a:solidFill>
                  <a:srgbClr val="000000"/>
                </a:solidFill>
                <a:latin typeface="Arial" charset="0"/>
              </a:rPr>
              <a:t>Standards like POSIX (Portable Operating Systems Interface for Unix) help software to run on different operating systems as is without any changes</a:t>
            </a:r>
          </a:p>
          <a:p>
            <a:pPr marL="118872" lvl="1" indent="0">
              <a:lnSpc>
                <a:spcPct val="105000"/>
              </a:lnSpc>
              <a:spcBef>
                <a:spcPts val="0"/>
              </a:spcBef>
              <a:buClr>
                <a:schemeClr val="accent1"/>
              </a:buClr>
              <a:buSzPct val="100000"/>
              <a:buNone/>
            </a:pPr>
            <a:endParaRPr lang="en-US" sz="1500" dirty="0">
              <a:solidFill>
                <a:srgbClr val="000000"/>
              </a:solidFill>
              <a:latin typeface="Arial" charset="0"/>
            </a:endParaRPr>
          </a:p>
          <a:p>
            <a:pPr marL="438912" lvl="1" indent="-320040">
              <a:lnSpc>
                <a:spcPct val="105000"/>
              </a:lnSpc>
              <a:spcBef>
                <a:spcPts val="0"/>
              </a:spcBef>
              <a:buClr>
                <a:schemeClr val="accent1"/>
              </a:buClr>
              <a:buSzPct val="100000"/>
              <a:buFont typeface="Wingdings 2"/>
              <a:buChar char=""/>
            </a:pPr>
            <a:r>
              <a:rPr lang="en-US" sz="2000" dirty="0">
                <a:solidFill>
                  <a:srgbClr val="000000"/>
                </a:solidFill>
                <a:latin typeface="Arial" charset="0"/>
              </a:rPr>
              <a:t>Standards help bring embedded applications to market faster with code that is proven… which in turn leads to prevalence of standards based code</a:t>
            </a:r>
          </a:p>
          <a:p>
            <a:pPr marL="118872" lvl="1" indent="0">
              <a:lnSpc>
                <a:spcPct val="105000"/>
              </a:lnSpc>
              <a:spcBef>
                <a:spcPts val="0"/>
              </a:spcBef>
              <a:buClr>
                <a:schemeClr val="accent1"/>
              </a:buClr>
              <a:buSzPct val="100000"/>
              <a:buNone/>
            </a:pPr>
            <a:endParaRPr lang="en-US" sz="1500" dirty="0">
              <a:solidFill>
                <a:srgbClr val="000000"/>
              </a:solidFill>
              <a:latin typeface="Arial" charset="0"/>
            </a:endParaRPr>
          </a:p>
          <a:p>
            <a:pPr marL="438912" lvl="1" indent="-320040">
              <a:lnSpc>
                <a:spcPct val="105000"/>
              </a:lnSpc>
              <a:spcBef>
                <a:spcPts val="0"/>
              </a:spcBef>
              <a:buClr>
                <a:schemeClr val="accent1"/>
              </a:buClr>
              <a:buSzPct val="100000"/>
              <a:buFont typeface="Wingdings 2"/>
              <a:buChar char=""/>
            </a:pPr>
            <a:r>
              <a:rPr lang="en-US" sz="2000" dirty="0">
                <a:solidFill>
                  <a:srgbClr val="000000"/>
                </a:solidFill>
                <a:latin typeface="Arial" charset="0"/>
              </a:rPr>
              <a:t>developers from the desktop programming world can take up embedded programming faster if it’s standards based</a:t>
            </a:r>
          </a:p>
          <a:p>
            <a:pPr marL="118872" lvl="1" indent="0">
              <a:lnSpc>
                <a:spcPct val="105000"/>
              </a:lnSpc>
              <a:spcBef>
                <a:spcPts val="0"/>
              </a:spcBef>
              <a:buClr>
                <a:schemeClr val="accent1"/>
              </a:buClr>
              <a:buSzPct val="100000"/>
              <a:buNone/>
            </a:pPr>
            <a:endParaRPr lang="en-US" sz="1500" dirty="0">
              <a:solidFill>
                <a:srgbClr val="000000"/>
              </a:solidFill>
              <a:latin typeface="Arial" charset="0"/>
            </a:endParaRPr>
          </a:p>
          <a:p>
            <a:pPr marL="438912" lvl="1" indent="-320040">
              <a:lnSpc>
                <a:spcPct val="105000"/>
              </a:lnSpc>
              <a:spcBef>
                <a:spcPts val="0"/>
              </a:spcBef>
              <a:buClr>
                <a:schemeClr val="accent1"/>
              </a:buClr>
              <a:buSzPct val="100000"/>
              <a:buFont typeface="Wingdings 2"/>
              <a:buChar char=""/>
            </a:pPr>
            <a:r>
              <a:rPr lang="en-US" sz="2000" dirty="0">
                <a:solidFill>
                  <a:srgbClr val="000000"/>
                </a:solidFill>
                <a:latin typeface="Arial" charset="0"/>
              </a:rPr>
              <a:t>In embedded communication systems, portability of protocols is critical since the hardware can transition from one platform to another</a:t>
            </a:r>
          </a:p>
        </p:txBody>
      </p:sp>
      <p:sp>
        <p:nvSpPr>
          <p:cNvPr id="4" name="灯片编号占位符 3">
            <a:extLst>
              <a:ext uri="{FF2B5EF4-FFF2-40B4-BE49-F238E27FC236}">
                <a16:creationId xmlns:a16="http://schemas.microsoft.com/office/drawing/2014/main" id="{61B4DBA3-17E3-4F04-BEFB-BC7043BA3487}"/>
              </a:ext>
            </a:extLst>
          </p:cNvPr>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2476908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Proprietary Interfaces</a:t>
            </a:r>
          </a:p>
        </p:txBody>
      </p:sp>
      <p:sp>
        <p:nvSpPr>
          <p:cNvPr id="3" name="Content Placeholder 2"/>
          <p:cNvSpPr>
            <a:spLocks noGrp="1"/>
          </p:cNvSpPr>
          <p:nvPr>
            <p:ph idx="1"/>
          </p:nvPr>
        </p:nvSpPr>
        <p:spPr/>
        <p:txBody>
          <a:bodyPr>
            <a:normAutofit/>
          </a:bodyPr>
          <a:lstStyle/>
          <a:p>
            <a:pPr marL="438912" lvl="1" indent="-320040">
              <a:lnSpc>
                <a:spcPct val="105000"/>
              </a:lnSpc>
              <a:spcBef>
                <a:spcPts val="0"/>
              </a:spcBef>
              <a:buClr>
                <a:schemeClr val="accent1"/>
              </a:buClr>
              <a:buSzPct val="100000"/>
              <a:buFont typeface="Wingdings 2"/>
              <a:buChar char=""/>
            </a:pPr>
            <a:r>
              <a:rPr lang="en-US" sz="2400" dirty="0">
                <a:solidFill>
                  <a:srgbClr val="000000"/>
                </a:solidFill>
                <a:latin typeface="Arial" charset="0"/>
              </a:rPr>
              <a:t>Proprietary Interfaces are system specific</a:t>
            </a:r>
          </a:p>
          <a:p>
            <a:pPr lvl="1">
              <a:lnSpc>
                <a:spcPct val="95000"/>
              </a:lnSpc>
              <a:buSzPct val="100000"/>
            </a:pPr>
            <a:r>
              <a:rPr lang="en-US" sz="1900" dirty="0">
                <a:solidFill>
                  <a:srgbClr val="000000"/>
                </a:solidFill>
                <a:latin typeface="Arial" charset="0"/>
              </a:rPr>
              <a:t>Biggest reason for their use is “performance”… since the interface implementation can be tweaked to meet the specifications of the underlying H/W</a:t>
            </a:r>
          </a:p>
          <a:p>
            <a:pPr marL="438912" lvl="1" indent="-320040">
              <a:lnSpc>
                <a:spcPct val="105000"/>
              </a:lnSpc>
              <a:spcBef>
                <a:spcPts val="0"/>
              </a:spcBef>
              <a:buClr>
                <a:schemeClr val="accent1"/>
              </a:buClr>
              <a:buSzPct val="100000"/>
              <a:buFont typeface="Wingdings 2"/>
              <a:buChar char=""/>
            </a:pPr>
            <a:r>
              <a:rPr lang="en-US" sz="2400" dirty="0">
                <a:solidFill>
                  <a:srgbClr val="000000"/>
                </a:solidFill>
                <a:latin typeface="Arial" charset="0"/>
              </a:rPr>
              <a:t>When designing proprietary software</a:t>
            </a:r>
          </a:p>
          <a:p>
            <a:pPr lvl="1">
              <a:lnSpc>
                <a:spcPct val="95000"/>
              </a:lnSpc>
              <a:buSzPct val="100000"/>
            </a:pPr>
            <a:r>
              <a:rPr lang="en-US" sz="1900" dirty="0">
                <a:solidFill>
                  <a:srgbClr val="000000"/>
                </a:solidFill>
                <a:latin typeface="Arial" charset="0"/>
              </a:rPr>
              <a:t>Constantly review the tradeoff between performance and maintainability critical to any embedded communication system</a:t>
            </a:r>
          </a:p>
          <a:p>
            <a:pPr lvl="1">
              <a:lnSpc>
                <a:spcPct val="105000"/>
              </a:lnSpc>
              <a:buSzPct val="100000"/>
            </a:pPr>
            <a:r>
              <a:rPr lang="en-US" sz="1900" dirty="0">
                <a:solidFill>
                  <a:srgbClr val="000000"/>
                </a:solidFill>
                <a:latin typeface="Arial" charset="0"/>
              </a:rPr>
              <a:t>Make every attempt to increase the shelf life of software </a:t>
            </a:r>
          </a:p>
          <a:p>
            <a:pPr lvl="1">
              <a:lnSpc>
                <a:spcPct val="105000"/>
              </a:lnSpc>
              <a:buSzPct val="100000"/>
            </a:pPr>
            <a:r>
              <a:rPr lang="en-US" sz="1900" dirty="0">
                <a:solidFill>
                  <a:srgbClr val="000000"/>
                </a:solidFill>
                <a:latin typeface="Arial" charset="0"/>
              </a:rPr>
              <a:t>Make every attempt so migration to newer hardware platforms is as seamless as possible</a:t>
            </a:r>
          </a:p>
          <a:p>
            <a:pPr lvl="1">
              <a:lnSpc>
                <a:spcPct val="105000"/>
              </a:lnSpc>
              <a:buSzPct val="100000"/>
            </a:pPr>
            <a:r>
              <a:rPr lang="en-US" sz="1900" dirty="0">
                <a:solidFill>
                  <a:srgbClr val="000000"/>
                </a:solidFill>
                <a:latin typeface="Arial" charset="0"/>
              </a:rPr>
              <a:t>Make every attempt to make it easy for new developers to understand the design and implementation of the application</a:t>
            </a:r>
          </a:p>
        </p:txBody>
      </p:sp>
      <p:sp>
        <p:nvSpPr>
          <p:cNvPr id="4" name="灯片编号占位符 3">
            <a:extLst>
              <a:ext uri="{FF2B5EF4-FFF2-40B4-BE49-F238E27FC236}">
                <a16:creationId xmlns:a16="http://schemas.microsoft.com/office/drawing/2014/main" id="{BC6DB07B-B080-4D71-934E-644D7D9F3CC8}"/>
              </a:ext>
            </a:extLst>
          </p:cNvPr>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31354201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p>
        </p:txBody>
      </p:sp>
      <p:sp>
        <p:nvSpPr>
          <p:cNvPr id="3" name="Content Placeholder 2"/>
          <p:cNvSpPr>
            <a:spLocks noGrp="1"/>
          </p:cNvSpPr>
          <p:nvPr>
            <p:ph idx="1"/>
          </p:nvPr>
        </p:nvSpPr>
        <p:spPr/>
        <p:txBody>
          <a:bodyPr>
            <a:normAutofit/>
          </a:bodyPr>
          <a:lstStyle/>
          <a:p>
            <a:r>
              <a:rPr lang="en-US" dirty="0">
                <a:solidFill>
                  <a:srgbClr val="000000"/>
                </a:solidFill>
                <a:latin typeface="Arial" charset="0"/>
              </a:rPr>
              <a:t>Remember we said earlier:</a:t>
            </a:r>
          </a:p>
          <a:p>
            <a:pPr lvl="1"/>
            <a:r>
              <a:rPr lang="en-US" sz="2400" dirty="0">
                <a:solidFill>
                  <a:srgbClr val="000000"/>
                </a:solidFill>
                <a:latin typeface="Arial" charset="0"/>
              </a:rPr>
              <a:t>Each driver can be implemented as a task if there are one or more Interrupt Service Routines (ISRs) for each driver. The drivers can also be implemented as a module when it interfaces with a higher layer task for reception and transmission of data. </a:t>
            </a:r>
          </a:p>
          <a:p>
            <a:r>
              <a:rPr lang="en-US" dirty="0">
                <a:solidFill>
                  <a:srgbClr val="000000"/>
                </a:solidFill>
                <a:latin typeface="Arial" charset="0"/>
              </a:rPr>
              <a:t>Question:</a:t>
            </a:r>
          </a:p>
          <a:p>
            <a:pPr lvl="1"/>
            <a:r>
              <a:rPr lang="en-US" sz="2400" dirty="0">
                <a:solidFill>
                  <a:srgbClr val="000000"/>
                </a:solidFill>
                <a:latin typeface="Arial" charset="0"/>
              </a:rPr>
              <a:t>How would you implement a receive frame driver using modules? What are the potential problems if this driver is not a task</a:t>
            </a:r>
          </a:p>
        </p:txBody>
      </p:sp>
      <p:sp>
        <p:nvSpPr>
          <p:cNvPr id="4" name="灯片编号占位符 3">
            <a:extLst>
              <a:ext uri="{FF2B5EF4-FFF2-40B4-BE49-F238E27FC236}">
                <a16:creationId xmlns:a16="http://schemas.microsoft.com/office/drawing/2014/main" id="{3EE2297F-7DCB-463A-8728-F37D61D192B2}"/>
              </a:ext>
            </a:extLst>
          </p:cNvPr>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40823009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p>
        </p:txBody>
      </p:sp>
      <p:sp>
        <p:nvSpPr>
          <p:cNvPr id="3" name="Content Placeholder 2"/>
          <p:cNvSpPr>
            <a:spLocks noGrp="1"/>
          </p:cNvSpPr>
          <p:nvPr>
            <p:ph idx="1"/>
          </p:nvPr>
        </p:nvSpPr>
        <p:spPr/>
        <p:txBody>
          <a:bodyPr>
            <a:noAutofit/>
          </a:bodyPr>
          <a:lstStyle/>
          <a:p>
            <a:pPr lvl="1">
              <a:buSzPct val="100000"/>
            </a:pPr>
            <a:r>
              <a:rPr lang="en-US" sz="3200" dirty="0">
                <a:solidFill>
                  <a:srgbClr val="000000"/>
                </a:solidFill>
                <a:latin typeface="Arial" charset="0"/>
              </a:rPr>
              <a:t>If multiple tasks can use the same controller driver to transmit a packet, how and when would you check if it is safe to write the next packet to the controller’s transmit buffer in your driver?</a:t>
            </a:r>
          </a:p>
          <a:p>
            <a:pPr lvl="1">
              <a:buSzPct val="100000"/>
            </a:pPr>
            <a:r>
              <a:rPr lang="en-US" sz="3200" dirty="0">
                <a:solidFill>
                  <a:srgbClr val="000000"/>
                </a:solidFill>
                <a:latin typeface="Arial" charset="0"/>
              </a:rPr>
              <a:t>What can you do to minimize a wait on ‘transmit done’ event? How would you implement this?</a:t>
            </a:r>
          </a:p>
        </p:txBody>
      </p:sp>
      <p:sp>
        <p:nvSpPr>
          <p:cNvPr id="4" name="灯片编号占位符 3">
            <a:extLst>
              <a:ext uri="{FF2B5EF4-FFF2-40B4-BE49-F238E27FC236}">
                <a16:creationId xmlns:a16="http://schemas.microsoft.com/office/drawing/2014/main" id="{303924CF-804C-4C79-9F25-3B876A52F217}"/>
              </a:ext>
            </a:extLst>
          </p:cNvPr>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3354429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 2 Switch - Drivers</a:t>
            </a:r>
          </a:p>
        </p:txBody>
      </p:sp>
      <p:sp>
        <p:nvSpPr>
          <p:cNvPr id="3" name="Content Placeholder 2"/>
          <p:cNvSpPr>
            <a:spLocks noGrp="1"/>
          </p:cNvSpPr>
          <p:nvPr>
            <p:ph idx="1"/>
          </p:nvPr>
        </p:nvSpPr>
        <p:spPr/>
        <p:txBody>
          <a:bodyPr>
            <a:normAutofit/>
          </a:bodyPr>
          <a:lstStyle/>
          <a:p>
            <a:r>
              <a:rPr lang="en-US" dirty="0">
                <a:solidFill>
                  <a:srgbClr val="000000"/>
                </a:solidFill>
                <a:latin typeface="Arial" charset="0"/>
              </a:rPr>
              <a:t>Switches Ethernet frames between the ports</a:t>
            </a:r>
          </a:p>
          <a:p>
            <a:pPr marL="438912" lvl="1" indent="-320040">
              <a:spcBef>
                <a:spcPts val="0"/>
              </a:spcBef>
              <a:buClr>
                <a:schemeClr val="accent1"/>
              </a:buClr>
              <a:buSzPct val="80000"/>
              <a:buFont typeface="Wingdings 2"/>
              <a:buChar char=""/>
            </a:pPr>
            <a:r>
              <a:rPr lang="en-US" sz="3200" dirty="0">
                <a:solidFill>
                  <a:srgbClr val="000000"/>
                </a:solidFill>
                <a:latin typeface="Arial" charset="0"/>
              </a:rPr>
              <a:t>Components that constitute S/W architecture for the switch:</a:t>
            </a:r>
          </a:p>
          <a:p>
            <a:pPr lvl="1"/>
            <a:r>
              <a:rPr lang="en-US" dirty="0">
                <a:solidFill>
                  <a:srgbClr val="000000"/>
                </a:solidFill>
                <a:latin typeface="Arial" charset="0"/>
              </a:rPr>
              <a:t>Device Driver</a:t>
            </a:r>
          </a:p>
          <a:p>
            <a:pPr lvl="1">
              <a:lnSpc>
                <a:spcPct val="95000"/>
              </a:lnSpc>
            </a:pPr>
            <a:r>
              <a:rPr lang="en-US" dirty="0">
                <a:solidFill>
                  <a:srgbClr val="000000"/>
                </a:solidFill>
                <a:latin typeface="Arial" charset="0"/>
              </a:rPr>
              <a:t>Protocol Functionality</a:t>
            </a:r>
          </a:p>
          <a:p>
            <a:pPr lvl="1">
              <a:lnSpc>
                <a:spcPct val="95000"/>
              </a:lnSpc>
            </a:pPr>
            <a:r>
              <a:rPr lang="en-US" dirty="0">
                <a:solidFill>
                  <a:srgbClr val="000000"/>
                </a:solidFill>
                <a:latin typeface="Arial" charset="0"/>
              </a:rPr>
              <a:t>System operation and Management</a:t>
            </a:r>
          </a:p>
        </p:txBody>
      </p:sp>
      <p:sp>
        <p:nvSpPr>
          <p:cNvPr id="4" name="灯片编号占位符 3">
            <a:extLst>
              <a:ext uri="{FF2B5EF4-FFF2-40B4-BE49-F238E27FC236}">
                <a16:creationId xmlns:a16="http://schemas.microsoft.com/office/drawing/2014/main" id="{5FB29751-F88F-432C-8E30-F439BA3C41B4}"/>
              </a:ext>
            </a:extLst>
          </p:cNvPr>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25337636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 2 Switch - Drivers</a:t>
            </a:r>
          </a:p>
        </p:txBody>
      </p:sp>
      <p:sp>
        <p:nvSpPr>
          <p:cNvPr id="3" name="Content Placeholder 2"/>
          <p:cNvSpPr>
            <a:spLocks noGrp="1"/>
          </p:cNvSpPr>
          <p:nvPr>
            <p:ph idx="1"/>
          </p:nvPr>
        </p:nvSpPr>
        <p:spPr/>
        <p:txBody>
          <a:bodyPr>
            <a:normAutofit/>
          </a:bodyPr>
          <a:lstStyle/>
          <a:p>
            <a:pPr marL="438912" lvl="1" indent="-320040">
              <a:spcBef>
                <a:spcPts val="0"/>
              </a:spcBef>
              <a:buClr>
                <a:schemeClr val="accent1"/>
              </a:buClr>
              <a:buSzPct val="80000"/>
              <a:buFont typeface="Wingdings 2"/>
              <a:buChar char=""/>
            </a:pPr>
            <a:r>
              <a:rPr lang="en-US" sz="3200" dirty="0">
                <a:solidFill>
                  <a:srgbClr val="000000"/>
                </a:solidFill>
                <a:latin typeface="Arial" charset="0"/>
              </a:rPr>
              <a:t>Device Driver</a:t>
            </a:r>
          </a:p>
          <a:p>
            <a:pPr lvl="1"/>
            <a:r>
              <a:rPr lang="en-US" sz="2400" dirty="0">
                <a:solidFill>
                  <a:srgbClr val="000000"/>
                </a:solidFill>
                <a:latin typeface="Arial" charset="0"/>
              </a:rPr>
              <a:t>Closest to H/W and responsible for transmission and reception</a:t>
            </a:r>
          </a:p>
          <a:p>
            <a:pPr lvl="1"/>
            <a:r>
              <a:rPr lang="en-US" sz="2400" dirty="0">
                <a:solidFill>
                  <a:srgbClr val="000000"/>
                </a:solidFill>
                <a:latin typeface="Arial" charset="0"/>
              </a:rPr>
              <a:t>Reception of frames is either through Polling or Interrupt driven</a:t>
            </a:r>
          </a:p>
          <a:p>
            <a:pPr lvl="1"/>
            <a:r>
              <a:rPr lang="en-US" sz="2400" dirty="0">
                <a:solidFill>
                  <a:srgbClr val="000000"/>
                </a:solidFill>
                <a:latin typeface="Arial" charset="0"/>
              </a:rPr>
              <a:t>Choice of Polling or Interrupt process is determined by the frequency of packet traffic</a:t>
            </a:r>
          </a:p>
          <a:p>
            <a:pPr lvl="1"/>
            <a:r>
              <a:rPr lang="en-US" sz="2400" dirty="0">
                <a:solidFill>
                  <a:srgbClr val="000000"/>
                </a:solidFill>
                <a:latin typeface="Arial" charset="0"/>
              </a:rPr>
              <a:t>In Layer 2 Switch, a combination of polling and interrupt is used</a:t>
            </a:r>
          </a:p>
        </p:txBody>
      </p:sp>
      <p:sp>
        <p:nvSpPr>
          <p:cNvPr id="4" name="灯片编号占位符 3">
            <a:extLst>
              <a:ext uri="{FF2B5EF4-FFF2-40B4-BE49-F238E27FC236}">
                <a16:creationId xmlns:a16="http://schemas.microsoft.com/office/drawing/2014/main" id="{91699ACF-693F-44F9-B163-35CB50FD89E6}"/>
              </a:ext>
            </a:extLst>
          </p:cNvPr>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22833345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Layer 2 Switch - Protocols</a:t>
            </a:r>
          </a:p>
        </p:txBody>
      </p:sp>
      <p:sp>
        <p:nvSpPr>
          <p:cNvPr id="3" name="Content Placeholder 2"/>
          <p:cNvSpPr>
            <a:spLocks noGrp="1"/>
          </p:cNvSpPr>
          <p:nvPr>
            <p:ph idx="1"/>
          </p:nvPr>
        </p:nvSpPr>
        <p:spPr/>
        <p:txBody>
          <a:bodyPr>
            <a:normAutofit fontScale="85000" lnSpcReduction="20000"/>
          </a:bodyPr>
          <a:lstStyle/>
          <a:p>
            <a:r>
              <a:rPr lang="en-US" sz="3100" dirty="0">
                <a:solidFill>
                  <a:srgbClr val="000000"/>
                </a:solidFill>
                <a:latin typeface="Arial" charset="0"/>
              </a:rPr>
              <a:t>Control Plane protocols in Layer 2 implement control tasks</a:t>
            </a:r>
          </a:p>
          <a:p>
            <a:pPr lvl="1"/>
            <a:r>
              <a:rPr lang="en-US" dirty="0">
                <a:solidFill>
                  <a:srgbClr val="000000"/>
                </a:solidFill>
                <a:latin typeface="Arial" charset="0"/>
              </a:rPr>
              <a:t>Spanning tree algorithm and protocol (STP)</a:t>
            </a:r>
          </a:p>
          <a:p>
            <a:pPr lvl="2">
              <a:buSzPct val="100000"/>
            </a:pPr>
            <a:r>
              <a:rPr lang="en-US" sz="2600" dirty="0">
                <a:solidFill>
                  <a:srgbClr val="000000"/>
                </a:solidFill>
                <a:latin typeface="Arial" charset="0"/>
              </a:rPr>
              <a:t>Detects loops in the switching topology and avoids them by de-activating certain ports</a:t>
            </a:r>
          </a:p>
          <a:p>
            <a:pPr lvl="2">
              <a:buSzPct val="100000"/>
            </a:pPr>
            <a:r>
              <a:rPr lang="en-US" sz="2600" dirty="0">
                <a:solidFill>
                  <a:srgbClr val="000000"/>
                </a:solidFill>
                <a:latin typeface="Arial" charset="0"/>
              </a:rPr>
              <a:t>Transmission of STP frames is initiated by a timer that is maintained by the STP task.</a:t>
            </a:r>
          </a:p>
          <a:p>
            <a:pPr lvl="1"/>
            <a:r>
              <a:rPr lang="en-US" sz="2900" dirty="0">
                <a:solidFill>
                  <a:srgbClr val="000000"/>
                </a:solidFill>
                <a:latin typeface="Arial" charset="0"/>
              </a:rPr>
              <a:t>Generic VLAN Registration Protocol (GVRP)</a:t>
            </a:r>
          </a:p>
          <a:p>
            <a:pPr lvl="2">
              <a:buSzPct val="100000"/>
            </a:pPr>
            <a:r>
              <a:rPr lang="en-US" sz="2600" dirty="0">
                <a:solidFill>
                  <a:srgbClr val="000000"/>
                </a:solidFill>
                <a:latin typeface="Arial" charset="0"/>
              </a:rPr>
              <a:t>VLAN (Virtual LAN) provides for a logical partitioning where nodes communicate without use of a router</a:t>
            </a:r>
          </a:p>
          <a:p>
            <a:pPr lvl="2">
              <a:buSzPct val="100000"/>
            </a:pPr>
            <a:r>
              <a:rPr lang="en-US" sz="2600" dirty="0">
                <a:solidFill>
                  <a:srgbClr val="000000"/>
                </a:solidFill>
                <a:latin typeface="Arial" charset="0"/>
              </a:rPr>
              <a:t>GVRP provides the Layer 2 switch with knowledge of ports and VLAN membership so the nodes can communicate with each other</a:t>
            </a:r>
          </a:p>
        </p:txBody>
      </p:sp>
      <p:sp>
        <p:nvSpPr>
          <p:cNvPr id="4" name="灯片编号占位符 3">
            <a:extLst>
              <a:ext uri="{FF2B5EF4-FFF2-40B4-BE49-F238E27FC236}">
                <a16:creationId xmlns:a16="http://schemas.microsoft.com/office/drawing/2014/main" id="{9A39AB53-48BA-4A04-96FB-112621D9DC0C}"/>
              </a:ext>
            </a:extLst>
          </p:cNvPr>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17242247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Management and Control</a:t>
            </a:r>
          </a:p>
        </p:txBody>
      </p:sp>
      <p:sp>
        <p:nvSpPr>
          <p:cNvPr id="3" name="Content Placeholder 2"/>
          <p:cNvSpPr>
            <a:spLocks noGrp="1"/>
          </p:cNvSpPr>
          <p:nvPr>
            <p:ph idx="1"/>
          </p:nvPr>
        </p:nvSpPr>
        <p:spPr/>
        <p:txBody>
          <a:bodyPr>
            <a:normAutofit fontScale="92500" lnSpcReduction="20000"/>
          </a:bodyPr>
          <a:lstStyle/>
          <a:p>
            <a:pPr marL="438912" lvl="1" indent="-320040">
              <a:spcBef>
                <a:spcPts val="0"/>
              </a:spcBef>
              <a:buClr>
                <a:schemeClr val="accent1"/>
              </a:buClr>
              <a:buSzPct val="80000"/>
              <a:buFont typeface="Wingdings 2"/>
              <a:buChar char=""/>
            </a:pPr>
            <a:r>
              <a:rPr lang="en-US" sz="3100" dirty="0">
                <a:solidFill>
                  <a:srgbClr val="000000"/>
                </a:solidFill>
                <a:latin typeface="Arial" charset="0"/>
              </a:rPr>
              <a:t>Layer 2 switches have full TCP/IP stack functionality to handle configuration, control and monitoring of the switch:</a:t>
            </a:r>
          </a:p>
          <a:p>
            <a:pPr lvl="1">
              <a:buSzPct val="100000"/>
            </a:pPr>
            <a:r>
              <a:rPr lang="en-US" sz="2400" dirty="0">
                <a:solidFill>
                  <a:srgbClr val="000000"/>
                </a:solidFill>
                <a:latin typeface="Arial" charset="0"/>
              </a:rPr>
              <a:t>TCP over IP -- HTTP over TCP</a:t>
            </a:r>
          </a:p>
          <a:p>
            <a:pPr lvl="1">
              <a:buSzPct val="100000"/>
            </a:pPr>
            <a:r>
              <a:rPr lang="en-US" sz="2400" dirty="0">
                <a:solidFill>
                  <a:srgbClr val="000000"/>
                </a:solidFill>
                <a:latin typeface="Arial" charset="0"/>
              </a:rPr>
              <a:t>Simple Network Management Protocol (SNMP) over UDP over IP to control, monitor and configure</a:t>
            </a:r>
          </a:p>
          <a:p>
            <a:pPr lvl="1">
              <a:buSzPct val="100000"/>
            </a:pPr>
            <a:r>
              <a:rPr lang="en-US" sz="2400" dirty="0">
                <a:solidFill>
                  <a:srgbClr val="000000"/>
                </a:solidFill>
                <a:latin typeface="Arial" charset="0"/>
              </a:rPr>
              <a:t>Internet Control Message Protocol (ICMP) functionality like ping and </a:t>
            </a:r>
            <a:r>
              <a:rPr lang="en-US" sz="2400" dirty="0" err="1">
                <a:solidFill>
                  <a:srgbClr val="000000"/>
                </a:solidFill>
                <a:latin typeface="Arial" charset="0"/>
              </a:rPr>
              <a:t>traceroute</a:t>
            </a:r>
            <a:endParaRPr lang="en-US" sz="2400" dirty="0">
              <a:solidFill>
                <a:srgbClr val="000000"/>
              </a:solidFill>
              <a:latin typeface="Arial" charset="0"/>
            </a:endParaRPr>
          </a:p>
          <a:p>
            <a:pPr marL="438912" lvl="1" indent="-320040">
              <a:spcBef>
                <a:spcPts val="0"/>
              </a:spcBef>
              <a:buClr>
                <a:schemeClr val="accent1"/>
              </a:buClr>
              <a:buSzPct val="80000"/>
              <a:buFont typeface="Wingdings 2"/>
              <a:buChar char=""/>
            </a:pPr>
            <a:r>
              <a:rPr lang="en-US" sz="3100" dirty="0">
                <a:solidFill>
                  <a:srgbClr val="000000"/>
                </a:solidFill>
                <a:latin typeface="Arial" charset="0"/>
              </a:rPr>
              <a:t>System and Management task</a:t>
            </a:r>
          </a:p>
          <a:p>
            <a:pPr lvl="1">
              <a:buSzPct val="100000"/>
            </a:pPr>
            <a:r>
              <a:rPr lang="en-US" sz="2400" dirty="0">
                <a:solidFill>
                  <a:srgbClr val="000000"/>
                </a:solidFill>
                <a:latin typeface="Arial" charset="0"/>
              </a:rPr>
              <a:t>SNMP agent permits SNMP manager to control and configure the system</a:t>
            </a:r>
          </a:p>
          <a:p>
            <a:pPr lvl="1">
              <a:buSzPct val="100000"/>
            </a:pPr>
            <a:r>
              <a:rPr lang="en-US" sz="2400" dirty="0">
                <a:solidFill>
                  <a:srgbClr val="000000"/>
                </a:solidFill>
                <a:latin typeface="Arial" charset="0"/>
              </a:rPr>
              <a:t>Health Monitor task ensures correct operation of H/W and S/W</a:t>
            </a:r>
          </a:p>
          <a:p>
            <a:pPr lvl="2">
              <a:buSzPct val="100000"/>
            </a:pPr>
            <a:r>
              <a:rPr lang="en-US" sz="2000" dirty="0">
                <a:solidFill>
                  <a:srgbClr val="000000"/>
                </a:solidFill>
                <a:latin typeface="Arial" charset="0"/>
              </a:rPr>
              <a:t>Watchdog timer, port status</a:t>
            </a:r>
          </a:p>
          <a:p>
            <a:endParaRPr lang="en-US" sz="3000" dirty="0">
              <a:solidFill>
                <a:srgbClr val="000000"/>
              </a:solidFill>
              <a:latin typeface="Arial" charset="0"/>
            </a:endParaRPr>
          </a:p>
        </p:txBody>
      </p:sp>
      <p:sp>
        <p:nvSpPr>
          <p:cNvPr id="4" name="灯片编号占位符 3">
            <a:extLst>
              <a:ext uri="{FF2B5EF4-FFF2-40B4-BE49-F238E27FC236}">
                <a16:creationId xmlns:a16="http://schemas.microsoft.com/office/drawing/2014/main" id="{79F603C7-D519-41E0-93F5-1AE87CC62522}"/>
              </a:ext>
            </a:extLst>
          </p:cNvPr>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26098723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Layer 3 Switch </a:t>
            </a:r>
          </a:p>
        </p:txBody>
      </p:sp>
      <p:sp>
        <p:nvSpPr>
          <p:cNvPr id="3" name="Content Placeholder 2"/>
          <p:cNvSpPr>
            <a:spLocks noGrp="1"/>
          </p:cNvSpPr>
          <p:nvPr>
            <p:ph idx="1"/>
          </p:nvPr>
        </p:nvSpPr>
        <p:spPr/>
        <p:txBody>
          <a:bodyPr>
            <a:normAutofit fontScale="70000" lnSpcReduction="20000"/>
          </a:bodyPr>
          <a:lstStyle/>
          <a:p>
            <a:pPr marL="438912" lvl="1" indent="-320040">
              <a:spcBef>
                <a:spcPts val="0"/>
              </a:spcBef>
              <a:buClr>
                <a:schemeClr val="accent1"/>
              </a:buClr>
              <a:buSzPct val="80000"/>
              <a:buFont typeface="Wingdings 2"/>
              <a:buChar char=""/>
            </a:pPr>
            <a:r>
              <a:rPr lang="en-US" sz="3100" dirty="0">
                <a:solidFill>
                  <a:srgbClr val="000000"/>
                </a:solidFill>
                <a:latin typeface="Arial" charset="0"/>
              </a:rPr>
              <a:t>Layer 3 also termed as IP Switch performs Layer 3 switching</a:t>
            </a:r>
          </a:p>
          <a:p>
            <a:pPr lvl="1">
              <a:buSzPct val="100000"/>
            </a:pPr>
            <a:r>
              <a:rPr lang="en-US" sz="2400" dirty="0">
                <a:solidFill>
                  <a:srgbClr val="000000"/>
                </a:solidFill>
                <a:latin typeface="Arial" charset="0"/>
              </a:rPr>
              <a:t>Forwarding frames based on layer 3 information</a:t>
            </a:r>
          </a:p>
          <a:p>
            <a:pPr lvl="1">
              <a:buSzPct val="100000"/>
            </a:pPr>
            <a:r>
              <a:rPr lang="en-US" sz="2400" dirty="0">
                <a:solidFill>
                  <a:srgbClr val="000000"/>
                </a:solidFill>
                <a:latin typeface="Arial" charset="0"/>
              </a:rPr>
              <a:t>Control plane protocols implemented as separate tasks</a:t>
            </a:r>
          </a:p>
          <a:p>
            <a:pPr marL="457200" lvl="1" indent="0">
              <a:buSzPct val="100000"/>
              <a:buNone/>
            </a:pPr>
            <a:endParaRPr lang="en-US" sz="1600" dirty="0">
              <a:solidFill>
                <a:srgbClr val="000000"/>
              </a:solidFill>
              <a:latin typeface="Arial" charset="0"/>
            </a:endParaRPr>
          </a:p>
          <a:p>
            <a:pPr marL="438912" lvl="1" indent="-320040">
              <a:spcBef>
                <a:spcPts val="0"/>
              </a:spcBef>
              <a:buClr>
                <a:schemeClr val="accent1"/>
              </a:buClr>
              <a:buSzPct val="80000"/>
              <a:buFont typeface="Wingdings 2"/>
              <a:buChar char=""/>
            </a:pPr>
            <a:r>
              <a:rPr lang="en-US" sz="3000" dirty="0">
                <a:solidFill>
                  <a:srgbClr val="000000"/>
                </a:solidFill>
                <a:latin typeface="Arial" charset="0"/>
              </a:rPr>
              <a:t>Routing Information Protocol (RIP) task</a:t>
            </a:r>
          </a:p>
          <a:p>
            <a:pPr lvl="1">
              <a:buSzPct val="100000"/>
            </a:pPr>
            <a:r>
              <a:rPr lang="en-US" sz="2400" dirty="0">
                <a:solidFill>
                  <a:srgbClr val="000000"/>
                </a:solidFill>
                <a:latin typeface="Arial" charset="0"/>
              </a:rPr>
              <a:t>Provides information required to build forwarding table</a:t>
            </a:r>
          </a:p>
          <a:p>
            <a:pPr lvl="2">
              <a:buSzPct val="100000"/>
            </a:pPr>
            <a:r>
              <a:rPr lang="en-US" sz="2000" dirty="0">
                <a:solidFill>
                  <a:srgbClr val="000000"/>
                </a:solidFill>
                <a:latin typeface="Arial" charset="0"/>
              </a:rPr>
              <a:t>Runs on top of UDP</a:t>
            </a:r>
          </a:p>
          <a:p>
            <a:pPr lvl="1">
              <a:buSzPct val="100000"/>
            </a:pPr>
            <a:r>
              <a:rPr lang="en-US" sz="2400" dirty="0">
                <a:solidFill>
                  <a:srgbClr val="000000"/>
                </a:solidFill>
                <a:latin typeface="Arial" charset="0"/>
              </a:rPr>
              <a:t>Open Shortest Path First (OSPF) Protocol Task</a:t>
            </a:r>
          </a:p>
          <a:p>
            <a:pPr lvl="2">
              <a:buSzPct val="100000"/>
            </a:pPr>
            <a:r>
              <a:rPr lang="en-US" sz="2000" dirty="0">
                <a:solidFill>
                  <a:srgbClr val="000000"/>
                </a:solidFill>
                <a:latin typeface="Arial" charset="0"/>
              </a:rPr>
              <a:t>Consumes substantial amount of CPU time for SPF calculation</a:t>
            </a:r>
          </a:p>
          <a:p>
            <a:pPr lvl="1">
              <a:buSzPct val="100000"/>
            </a:pPr>
            <a:r>
              <a:rPr lang="en-US" sz="2400" dirty="0">
                <a:solidFill>
                  <a:srgbClr val="000000"/>
                </a:solidFill>
                <a:latin typeface="Arial" charset="0"/>
              </a:rPr>
              <a:t>Border Gateway Protocol (BGP) task</a:t>
            </a:r>
          </a:p>
          <a:p>
            <a:pPr lvl="2">
              <a:buSzPct val="100000"/>
            </a:pPr>
            <a:r>
              <a:rPr lang="en-US" sz="2000" dirty="0">
                <a:solidFill>
                  <a:srgbClr val="000000"/>
                </a:solidFill>
                <a:latin typeface="Arial" charset="0"/>
              </a:rPr>
              <a:t>BGP interfaces with TCP and runs on top of it to communicate with peer routers</a:t>
            </a:r>
          </a:p>
          <a:p>
            <a:pPr marL="438912" lvl="1" indent="-320040">
              <a:spcBef>
                <a:spcPts val="0"/>
              </a:spcBef>
              <a:buClr>
                <a:schemeClr val="accent1"/>
              </a:buClr>
              <a:buSzPct val="80000"/>
              <a:buFont typeface="Wingdings 2"/>
              <a:buChar char=""/>
            </a:pPr>
            <a:endParaRPr lang="en-US" sz="3000" dirty="0">
              <a:solidFill>
                <a:srgbClr val="000000"/>
              </a:solidFill>
              <a:latin typeface="Arial" charset="0"/>
            </a:endParaRPr>
          </a:p>
          <a:p>
            <a:pPr marL="438912" lvl="1" indent="-320040">
              <a:spcBef>
                <a:spcPts val="0"/>
              </a:spcBef>
              <a:buClr>
                <a:schemeClr val="accent1"/>
              </a:buClr>
              <a:buSzPct val="80000"/>
              <a:buFont typeface="Wingdings 2"/>
              <a:buChar char=""/>
            </a:pPr>
            <a:r>
              <a:rPr lang="en-US" sz="3000" dirty="0">
                <a:solidFill>
                  <a:srgbClr val="000000"/>
                </a:solidFill>
                <a:latin typeface="Arial" charset="0"/>
              </a:rPr>
              <a:t>Switch Operations more complex compared to Layer 2</a:t>
            </a:r>
          </a:p>
          <a:p>
            <a:pPr marL="438912" lvl="1" indent="-320040">
              <a:spcBef>
                <a:spcPts val="0"/>
              </a:spcBef>
              <a:buClr>
                <a:schemeClr val="accent1"/>
              </a:buClr>
              <a:buSzPct val="80000"/>
              <a:buFont typeface="Wingdings 2"/>
              <a:buChar char=""/>
            </a:pPr>
            <a:endParaRPr lang="en-US" sz="3000" dirty="0">
              <a:solidFill>
                <a:srgbClr val="000000"/>
              </a:solidFill>
              <a:latin typeface="Arial" charset="0"/>
            </a:endParaRPr>
          </a:p>
          <a:p>
            <a:pPr marL="438912" lvl="1" indent="-320040">
              <a:spcBef>
                <a:spcPts val="0"/>
              </a:spcBef>
              <a:buClr>
                <a:schemeClr val="accent1"/>
              </a:buClr>
              <a:buSzPct val="80000"/>
              <a:buFont typeface="Wingdings 2"/>
              <a:buChar char=""/>
            </a:pPr>
            <a:r>
              <a:rPr lang="en-US" sz="3000" dirty="0">
                <a:solidFill>
                  <a:srgbClr val="000000"/>
                </a:solidFill>
                <a:latin typeface="Arial" charset="0"/>
              </a:rPr>
              <a:t>Routers often built as multi-board systems with control card and line cards</a:t>
            </a:r>
          </a:p>
          <a:p>
            <a:pPr marL="118872" indent="0">
              <a:buNone/>
            </a:pPr>
            <a:endParaRPr lang="en-US" sz="3000" dirty="0">
              <a:solidFill>
                <a:srgbClr val="000000"/>
              </a:solidFill>
              <a:latin typeface="Arial" charset="0"/>
            </a:endParaRPr>
          </a:p>
        </p:txBody>
      </p:sp>
      <p:sp>
        <p:nvSpPr>
          <p:cNvPr id="4" name="灯片编号占位符 3">
            <a:extLst>
              <a:ext uri="{FF2B5EF4-FFF2-40B4-BE49-F238E27FC236}">
                <a16:creationId xmlns:a16="http://schemas.microsoft.com/office/drawing/2014/main" id="{F21E95B9-36CE-448C-9EDA-E2FCD5BF1F48}"/>
              </a:ext>
            </a:extLst>
          </p:cNvPr>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435388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Software Partitioning </a:t>
            </a:r>
            <a:br>
              <a:rPr lang="en-US" dirty="0"/>
            </a:br>
            <a:r>
              <a:rPr lang="en-US" dirty="0"/>
              <a:t>Protocol Layers</a:t>
            </a:r>
          </a:p>
        </p:txBody>
      </p:sp>
      <p:sp>
        <p:nvSpPr>
          <p:cNvPr id="3" name="Content Placeholder 2"/>
          <p:cNvSpPr>
            <a:spLocks noGrp="1"/>
          </p:cNvSpPr>
          <p:nvPr>
            <p:ph idx="1"/>
          </p:nvPr>
        </p:nvSpPr>
        <p:spPr/>
        <p:txBody>
          <a:bodyPr>
            <a:normAutofit/>
          </a:bodyPr>
          <a:lstStyle/>
          <a:p>
            <a:r>
              <a:rPr lang="en-US" sz="3000" dirty="0">
                <a:latin typeface="+mj-lt"/>
              </a:rPr>
              <a:t>Performance </a:t>
            </a:r>
          </a:p>
          <a:p>
            <a:pPr lvl="1"/>
            <a:r>
              <a:rPr lang="en-US" sz="2600" dirty="0">
                <a:latin typeface="+mj-lt"/>
              </a:rPr>
              <a:t>The knowledge of exact size of downstream protocol headers can avoid copying the frames by starting the TCP packet at an offset from start of IP and Ethernet headers. </a:t>
            </a:r>
          </a:p>
          <a:p>
            <a:pPr lvl="1">
              <a:buNone/>
            </a:pPr>
            <a:endParaRPr lang="en-US" sz="2600" dirty="0">
              <a:latin typeface="+mj-lt"/>
            </a:endParaRPr>
          </a:p>
        </p:txBody>
      </p:sp>
      <p:sp>
        <p:nvSpPr>
          <p:cNvPr id="4" name="灯片编号占位符 3">
            <a:extLst>
              <a:ext uri="{FF2B5EF4-FFF2-40B4-BE49-F238E27FC236}">
                <a16:creationId xmlns:a16="http://schemas.microsoft.com/office/drawing/2014/main" id="{FBFCBD9D-7C5C-4D74-A451-616B09D5131E}"/>
              </a:ext>
            </a:extLst>
          </p:cNvPr>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4042960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Software Partitioning </a:t>
            </a:r>
            <a:br>
              <a:rPr lang="en-US" dirty="0"/>
            </a:br>
            <a:r>
              <a:rPr lang="en-US" dirty="0"/>
              <a:t>Protocol Layers</a:t>
            </a:r>
          </a:p>
        </p:txBody>
      </p:sp>
      <p:pic>
        <p:nvPicPr>
          <p:cNvPr id="58370" name="Picture 2" descr="http://www.arl.wustl.edu/projects/fpx/cse535/hw/hw2/ip_header.gif"/>
          <p:cNvPicPr>
            <a:picLocks noChangeAspect="1" noChangeArrowheads="1"/>
          </p:cNvPicPr>
          <p:nvPr/>
        </p:nvPicPr>
        <p:blipFill>
          <a:blip r:embed="rId2" cstate="print"/>
          <a:srcRect b="65992"/>
          <a:stretch>
            <a:fillRect/>
          </a:stretch>
        </p:blipFill>
        <p:spPr bwMode="auto">
          <a:xfrm>
            <a:off x="2743200" y="2438400"/>
            <a:ext cx="3629025" cy="1600200"/>
          </a:xfrm>
          <a:prstGeom prst="rect">
            <a:avLst/>
          </a:prstGeom>
          <a:noFill/>
        </p:spPr>
      </p:pic>
      <p:pic>
        <p:nvPicPr>
          <p:cNvPr id="58372" name="Picture 4" descr="http://www.arl.wustl.edu/projects/fpx/cse535/hw/hw2/ip_header.gif"/>
          <p:cNvPicPr>
            <a:picLocks noChangeAspect="1" noChangeArrowheads="1"/>
          </p:cNvPicPr>
          <p:nvPr/>
        </p:nvPicPr>
        <p:blipFill>
          <a:blip r:embed="rId2" cstate="print"/>
          <a:srcRect t="63158"/>
          <a:stretch>
            <a:fillRect/>
          </a:stretch>
        </p:blipFill>
        <p:spPr bwMode="auto">
          <a:xfrm>
            <a:off x="2743200" y="4038600"/>
            <a:ext cx="3629025" cy="1733551"/>
          </a:xfrm>
          <a:prstGeom prst="rect">
            <a:avLst/>
          </a:prstGeom>
          <a:noFill/>
        </p:spPr>
      </p:pic>
      <p:sp>
        <p:nvSpPr>
          <p:cNvPr id="3" name="灯片编号占位符 2">
            <a:extLst>
              <a:ext uri="{FF2B5EF4-FFF2-40B4-BE49-F238E27FC236}">
                <a16:creationId xmlns:a16="http://schemas.microsoft.com/office/drawing/2014/main" id="{2527B3D3-8515-43A2-B81E-FF25573B3D68}"/>
              </a:ext>
            </a:extLst>
          </p:cNvPr>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4042960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Software Partitioning </a:t>
            </a:r>
            <a:br>
              <a:rPr lang="en-US" dirty="0"/>
            </a:br>
            <a:r>
              <a:rPr lang="en-US" dirty="0"/>
              <a:t>Protocol Layers</a:t>
            </a:r>
          </a:p>
        </p:txBody>
      </p:sp>
      <p:sp>
        <p:nvSpPr>
          <p:cNvPr id="3" name="Content Placeholder 2"/>
          <p:cNvSpPr>
            <a:spLocks noGrp="1"/>
          </p:cNvSpPr>
          <p:nvPr>
            <p:ph idx="1"/>
          </p:nvPr>
        </p:nvSpPr>
        <p:spPr/>
        <p:txBody>
          <a:bodyPr>
            <a:normAutofit/>
          </a:bodyPr>
          <a:lstStyle/>
          <a:p>
            <a:pPr lvl="1">
              <a:buNone/>
            </a:pPr>
            <a:endParaRPr lang="en-US" sz="2600" dirty="0">
              <a:latin typeface="+mj-lt"/>
            </a:endParaRPr>
          </a:p>
          <a:p>
            <a:r>
              <a:rPr lang="en-US" sz="3000" dirty="0">
                <a:latin typeface="+mj-lt"/>
              </a:rPr>
              <a:t>Configuration of H/W and S/W</a:t>
            </a:r>
          </a:p>
          <a:p>
            <a:pPr lvl="1"/>
            <a:r>
              <a:rPr lang="en-US" sz="2600" dirty="0">
                <a:latin typeface="+mj-lt"/>
              </a:rPr>
              <a:t>Layers may be implemented in HW -- TCP off-load engines</a:t>
            </a:r>
          </a:p>
        </p:txBody>
      </p:sp>
      <p:pic>
        <p:nvPicPr>
          <p:cNvPr id="59394" name="Picture 2" descr="http://www.imexresearch.com/reports/slides/Slide8.png"/>
          <p:cNvPicPr>
            <a:picLocks noChangeAspect="1" noChangeArrowheads="1"/>
          </p:cNvPicPr>
          <p:nvPr/>
        </p:nvPicPr>
        <p:blipFill>
          <a:blip r:embed="rId2" cstate="print"/>
          <a:srcRect t="44444" r="58888" b="5185"/>
          <a:stretch>
            <a:fillRect/>
          </a:stretch>
        </p:blipFill>
        <p:spPr bwMode="auto">
          <a:xfrm>
            <a:off x="2514600" y="3429000"/>
            <a:ext cx="2819400" cy="2590800"/>
          </a:xfrm>
          <a:prstGeom prst="rect">
            <a:avLst/>
          </a:prstGeom>
          <a:noFill/>
        </p:spPr>
      </p:pic>
      <p:sp>
        <p:nvSpPr>
          <p:cNvPr id="4" name="灯片编号占位符 3">
            <a:extLst>
              <a:ext uri="{FF2B5EF4-FFF2-40B4-BE49-F238E27FC236}">
                <a16:creationId xmlns:a16="http://schemas.microsoft.com/office/drawing/2014/main" id="{2832AD76-C691-4A28-9F47-6D5E8AE7A438}"/>
              </a:ext>
            </a:extLst>
          </p:cNvPr>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4042960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and Modules</a:t>
            </a:r>
          </a:p>
        </p:txBody>
      </p:sp>
      <p:sp>
        <p:nvSpPr>
          <p:cNvPr id="3" name="Content Placeholder 2"/>
          <p:cNvSpPr>
            <a:spLocks noGrp="1"/>
          </p:cNvSpPr>
          <p:nvPr>
            <p:ph idx="1"/>
          </p:nvPr>
        </p:nvSpPr>
        <p:spPr/>
        <p:txBody>
          <a:bodyPr>
            <a:normAutofit/>
          </a:bodyPr>
          <a:lstStyle/>
          <a:p>
            <a:pPr marL="438912" lvl="1" indent="-320040">
              <a:spcBef>
                <a:spcPts val="0"/>
              </a:spcBef>
              <a:buClr>
                <a:schemeClr val="accent1"/>
              </a:buClr>
              <a:buSzPct val="80000"/>
              <a:buFont typeface="Wingdings 2"/>
              <a:buChar char=""/>
            </a:pPr>
            <a:r>
              <a:rPr lang="en-US" dirty="0">
                <a:solidFill>
                  <a:srgbClr val="000000"/>
                </a:solidFill>
                <a:latin typeface="Arial" charset="0"/>
              </a:rPr>
              <a:t>Task and Module based partitioning</a:t>
            </a:r>
          </a:p>
          <a:p>
            <a:pPr lvl="1"/>
            <a:r>
              <a:rPr lang="en-US" sz="2400" dirty="0">
                <a:solidFill>
                  <a:srgbClr val="000000"/>
                </a:solidFill>
                <a:latin typeface="Arial" charset="0"/>
              </a:rPr>
              <a:t>Task is a thread of execution while a module implements a specific function</a:t>
            </a:r>
          </a:p>
          <a:p>
            <a:pPr marL="457200" lvl="1" indent="0">
              <a:buNone/>
            </a:pPr>
            <a:endParaRPr lang="en-US" sz="1000" dirty="0">
              <a:solidFill>
                <a:srgbClr val="000000"/>
              </a:solidFill>
              <a:latin typeface="Arial" charset="0"/>
            </a:endParaRPr>
          </a:p>
          <a:p>
            <a:pPr lvl="1"/>
            <a:r>
              <a:rPr lang="en-US" sz="2400" dirty="0">
                <a:solidFill>
                  <a:srgbClr val="000000"/>
                </a:solidFill>
                <a:latin typeface="Arial" charset="0"/>
              </a:rPr>
              <a:t>A process in workstations can have multiple threads of execution. A thread is a lightweight process, which can share access to global data with other threads. </a:t>
            </a:r>
          </a:p>
          <a:p>
            <a:pPr lvl="1"/>
            <a:endParaRPr lang="en-US" sz="1000" dirty="0">
              <a:solidFill>
                <a:srgbClr val="000000"/>
              </a:solidFill>
              <a:latin typeface="Arial" charset="0"/>
            </a:endParaRPr>
          </a:p>
          <a:p>
            <a:pPr lvl="1"/>
            <a:r>
              <a:rPr lang="en-US" sz="2400" dirty="0">
                <a:solidFill>
                  <a:srgbClr val="000000"/>
                </a:solidFill>
                <a:latin typeface="Arial" charset="0"/>
              </a:rPr>
              <a:t>In embedded systems with no memory protection, a task is the equivalent of a thread—so we can consider the software for such an embedded system as one large process with multiple threads.</a:t>
            </a:r>
          </a:p>
        </p:txBody>
      </p:sp>
      <p:sp>
        <p:nvSpPr>
          <p:cNvPr id="4" name="灯片编号占位符 3">
            <a:extLst>
              <a:ext uri="{FF2B5EF4-FFF2-40B4-BE49-F238E27FC236}">
                <a16:creationId xmlns:a16="http://schemas.microsoft.com/office/drawing/2014/main" id="{ECD9642E-0597-47B1-BAE5-B23E98DE13AB}"/>
              </a:ext>
            </a:extLst>
          </p:cNvPr>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805561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and Modules</a:t>
            </a:r>
          </a:p>
        </p:txBody>
      </p:sp>
      <p:sp>
        <p:nvSpPr>
          <p:cNvPr id="3" name="Content Placeholder 2"/>
          <p:cNvSpPr>
            <a:spLocks noGrp="1"/>
          </p:cNvSpPr>
          <p:nvPr>
            <p:ph idx="1"/>
          </p:nvPr>
        </p:nvSpPr>
        <p:spPr/>
        <p:txBody>
          <a:bodyPr>
            <a:normAutofit/>
          </a:bodyPr>
          <a:lstStyle/>
          <a:p>
            <a:pPr marL="438912" lvl="1" indent="-320040">
              <a:spcBef>
                <a:spcPts val="0"/>
              </a:spcBef>
              <a:buClr>
                <a:schemeClr val="accent1"/>
              </a:buClr>
              <a:buSzPct val="80000"/>
              <a:buFont typeface="Wingdings 2"/>
              <a:buChar char=""/>
            </a:pPr>
            <a:r>
              <a:rPr lang="en-US" dirty="0">
                <a:solidFill>
                  <a:srgbClr val="000000"/>
                </a:solidFill>
                <a:latin typeface="Arial" charset="0"/>
              </a:rPr>
              <a:t>Task Implementation</a:t>
            </a:r>
          </a:p>
          <a:p>
            <a:pPr lvl="1"/>
            <a:r>
              <a:rPr lang="en-US" sz="2400" dirty="0">
                <a:solidFill>
                  <a:srgbClr val="000000"/>
                </a:solidFill>
                <a:latin typeface="Arial" charset="0"/>
              </a:rPr>
              <a:t>Independent functions and those that need to be scheduled at different times can be implemented as tasks</a:t>
            </a:r>
          </a:p>
          <a:p>
            <a:pPr marL="457200" lvl="1" indent="0">
              <a:buNone/>
            </a:pPr>
            <a:endParaRPr lang="en-US" sz="1000" dirty="0">
              <a:solidFill>
                <a:srgbClr val="000000"/>
              </a:solidFill>
              <a:latin typeface="Arial" charset="0"/>
            </a:endParaRPr>
          </a:p>
          <a:p>
            <a:pPr lvl="1"/>
            <a:r>
              <a:rPr lang="en-US" sz="2400" dirty="0">
                <a:solidFill>
                  <a:srgbClr val="000000"/>
                </a:solidFill>
                <a:latin typeface="Arial" charset="0"/>
              </a:rPr>
              <a:t>Subject to the performance issues related to context switching.</a:t>
            </a:r>
          </a:p>
          <a:p>
            <a:pPr marL="457200" lvl="1" indent="0">
              <a:buNone/>
            </a:pPr>
            <a:endParaRPr lang="en-US" sz="1000" dirty="0">
              <a:solidFill>
                <a:srgbClr val="000000"/>
              </a:solidFill>
              <a:latin typeface="Arial" charset="0"/>
            </a:endParaRPr>
          </a:p>
          <a:p>
            <a:pPr lvl="1"/>
            <a:r>
              <a:rPr lang="en-US" sz="2400" dirty="0">
                <a:solidFill>
                  <a:srgbClr val="000000"/>
                </a:solidFill>
                <a:latin typeface="Arial" charset="0"/>
              </a:rPr>
              <a:t>The need to keep the timers independent and flexible, can result in TCP and IP being separate tasks </a:t>
            </a:r>
          </a:p>
          <a:p>
            <a:pPr lvl="2"/>
            <a:r>
              <a:rPr lang="en-US" sz="2000" dirty="0"/>
              <a:t>TCP Timers: Connection-establishment timer, Retransmission timer, Delayed-acknowledgement timer, Keep-alive timer</a:t>
            </a:r>
          </a:p>
        </p:txBody>
      </p:sp>
      <p:sp>
        <p:nvSpPr>
          <p:cNvPr id="4" name="灯片编号占位符 3">
            <a:extLst>
              <a:ext uri="{FF2B5EF4-FFF2-40B4-BE49-F238E27FC236}">
                <a16:creationId xmlns:a16="http://schemas.microsoft.com/office/drawing/2014/main" id="{97F043FD-653E-4E7D-9A2A-4887F119B167}"/>
              </a:ext>
            </a:extLst>
          </p:cNvPr>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699477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and Modules</a:t>
            </a:r>
          </a:p>
        </p:txBody>
      </p:sp>
      <p:sp>
        <p:nvSpPr>
          <p:cNvPr id="3" name="Content Placeholder 2"/>
          <p:cNvSpPr>
            <a:spLocks noGrp="1"/>
          </p:cNvSpPr>
          <p:nvPr>
            <p:ph idx="1"/>
          </p:nvPr>
        </p:nvSpPr>
        <p:spPr/>
        <p:txBody>
          <a:bodyPr>
            <a:normAutofit/>
          </a:bodyPr>
          <a:lstStyle/>
          <a:p>
            <a:pPr marL="438912" lvl="1" indent="-320040">
              <a:spcBef>
                <a:spcPts val="0"/>
              </a:spcBef>
              <a:buClr>
                <a:schemeClr val="accent1"/>
              </a:buClr>
              <a:buSzPct val="80000"/>
              <a:buFont typeface="Wingdings 2"/>
              <a:buChar char=""/>
            </a:pPr>
            <a:r>
              <a:rPr lang="en-US" dirty="0">
                <a:solidFill>
                  <a:srgbClr val="000000"/>
                </a:solidFill>
                <a:latin typeface="Arial" charset="0"/>
              </a:rPr>
              <a:t>Task Scheduling</a:t>
            </a:r>
          </a:p>
          <a:p>
            <a:pPr lvl="1"/>
            <a:r>
              <a:rPr lang="en-US" sz="2400" dirty="0">
                <a:solidFill>
                  <a:srgbClr val="000000"/>
                </a:solidFill>
                <a:latin typeface="Arial" charset="0"/>
              </a:rPr>
              <a:t>Pre-emptive priority based scheduling</a:t>
            </a:r>
          </a:p>
          <a:p>
            <a:pPr lvl="2"/>
            <a:r>
              <a:rPr lang="en-US" sz="1900" dirty="0">
                <a:solidFill>
                  <a:srgbClr val="000000"/>
                </a:solidFill>
                <a:latin typeface="Arial" charset="0"/>
              </a:rPr>
              <a:t>Lower priority task is pre-empted only by a higher priority task</a:t>
            </a:r>
            <a:endParaRPr lang="en-US" sz="1900" dirty="0"/>
          </a:p>
          <a:p>
            <a:pPr lvl="2"/>
            <a:r>
              <a:rPr lang="en-US" sz="1900" dirty="0">
                <a:solidFill>
                  <a:srgbClr val="000000"/>
                </a:solidFill>
                <a:latin typeface="Arial" charset="0"/>
              </a:rPr>
              <a:t>Not for novice programmers.</a:t>
            </a:r>
          </a:p>
          <a:p>
            <a:pPr lvl="1"/>
            <a:r>
              <a:rPr lang="en-US" sz="2400" dirty="0">
                <a:solidFill>
                  <a:srgbClr val="000000"/>
                </a:solidFill>
                <a:latin typeface="Arial" charset="0"/>
              </a:rPr>
              <a:t>Non pre-emptive scheduling</a:t>
            </a:r>
          </a:p>
          <a:p>
            <a:pPr lvl="2"/>
            <a:r>
              <a:rPr lang="en-US" sz="1900" dirty="0">
                <a:solidFill>
                  <a:srgbClr val="000000"/>
                </a:solidFill>
                <a:latin typeface="Arial" charset="0"/>
              </a:rPr>
              <a:t>A task relinquishes control to the scheduler</a:t>
            </a:r>
          </a:p>
          <a:p>
            <a:pPr lvl="2"/>
            <a:r>
              <a:rPr lang="en-US" sz="1900" dirty="0">
                <a:solidFill>
                  <a:srgbClr val="000000"/>
                </a:solidFill>
                <a:latin typeface="Arial" charset="0"/>
              </a:rPr>
              <a:t>Less common in Embedded systems</a:t>
            </a:r>
          </a:p>
          <a:p>
            <a:pPr lvl="1"/>
            <a:r>
              <a:rPr lang="en-US" sz="2500" dirty="0">
                <a:solidFill>
                  <a:srgbClr val="000000"/>
                </a:solidFill>
                <a:latin typeface="Arial" charset="0"/>
              </a:rPr>
              <a:t>Pre-emptive priority-based scheduling with a time slice for tasks of equal priority</a:t>
            </a:r>
          </a:p>
        </p:txBody>
      </p:sp>
      <p:sp>
        <p:nvSpPr>
          <p:cNvPr id="4" name="灯片编号占位符 3">
            <a:extLst>
              <a:ext uri="{FF2B5EF4-FFF2-40B4-BE49-F238E27FC236}">
                <a16:creationId xmlns:a16="http://schemas.microsoft.com/office/drawing/2014/main" id="{6BA7FD1C-D33B-4402-9192-75B472DA42C4}"/>
              </a:ext>
            </a:extLst>
          </p:cNvPr>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7726981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Module</Template>
  <TotalTime>6770</TotalTime>
  <Words>2180</Words>
  <Application>Microsoft Office PowerPoint</Application>
  <PresentationFormat>全屏显示(4:3)</PresentationFormat>
  <Paragraphs>317</Paragraphs>
  <Slides>39</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39</vt:i4>
      </vt:variant>
    </vt:vector>
  </HeadingPairs>
  <TitlesOfParts>
    <vt:vector size="47" baseType="lpstr">
      <vt:lpstr>华文楷体</vt:lpstr>
      <vt:lpstr>Arial</vt:lpstr>
      <vt:lpstr>Calibri</vt:lpstr>
      <vt:lpstr>Corbel</vt:lpstr>
      <vt:lpstr>Wingdings</vt:lpstr>
      <vt:lpstr>Wingdings 2</vt:lpstr>
      <vt:lpstr>Wingdings 3</vt:lpstr>
      <vt:lpstr>Module</vt:lpstr>
      <vt:lpstr>Software Partitioning</vt:lpstr>
      <vt:lpstr>Introduction</vt:lpstr>
      <vt:lpstr>Software Partitioning  Protocol Layers</vt:lpstr>
      <vt:lpstr>Software Partitioning  Protocol Layers</vt:lpstr>
      <vt:lpstr>Software Partitioning  Protocol Layers</vt:lpstr>
      <vt:lpstr>Software Partitioning  Protocol Layers</vt:lpstr>
      <vt:lpstr>Task and Modules</vt:lpstr>
      <vt:lpstr>Task and Modules</vt:lpstr>
      <vt:lpstr>Task and Modules</vt:lpstr>
      <vt:lpstr>Task and Modules</vt:lpstr>
      <vt:lpstr>Task and Modules</vt:lpstr>
      <vt:lpstr>Messaging Mechanism Interface</vt:lpstr>
      <vt:lpstr>Drivers</vt:lpstr>
      <vt:lpstr>Driver – Received Frames</vt:lpstr>
      <vt:lpstr>Driver – Buffer handling</vt:lpstr>
      <vt:lpstr>Driver – Buffer handling</vt:lpstr>
      <vt:lpstr>Driver – Buffer handling</vt:lpstr>
      <vt:lpstr>Driver – Buffer handling</vt:lpstr>
      <vt:lpstr>Driver – Transmitting Frames</vt:lpstr>
      <vt:lpstr>Switching Task</vt:lpstr>
      <vt:lpstr>Switching Task – Demultiplexing</vt:lpstr>
      <vt:lpstr>Module and Task Interface</vt:lpstr>
      <vt:lpstr>Synchronous and Asynchronous Interface</vt:lpstr>
      <vt:lpstr>Synchronous and Asynchronous Interface</vt:lpstr>
      <vt:lpstr>Functional Interface</vt:lpstr>
      <vt:lpstr>Functional Interface</vt:lpstr>
      <vt:lpstr>Functional Interface</vt:lpstr>
      <vt:lpstr>Functional Interface</vt:lpstr>
      <vt:lpstr>Messaging Mechanism Interface</vt:lpstr>
      <vt:lpstr>Messaging Mechanism Interface</vt:lpstr>
      <vt:lpstr>Standards-based Interfaces</vt:lpstr>
      <vt:lpstr>Proprietary Interfaces</vt:lpstr>
      <vt:lpstr>Homework</vt:lpstr>
      <vt:lpstr>Homework</vt:lpstr>
      <vt:lpstr>Layer 2 Switch - Drivers</vt:lpstr>
      <vt:lpstr>Layer 2 Switch - Drivers</vt:lpstr>
      <vt:lpstr>Layer 2 Switch - Protocols</vt:lpstr>
      <vt:lpstr>Management and Control</vt:lpstr>
      <vt:lpstr>Layer 3 Switch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Partitioning</dc:title>
  <dc:creator>Mousavi, Madjid</dc:creator>
  <cp:lastModifiedBy>Barry Bao</cp:lastModifiedBy>
  <cp:revision>63</cp:revision>
  <dcterms:created xsi:type="dcterms:W3CDTF">2006-08-16T00:00:00Z</dcterms:created>
  <dcterms:modified xsi:type="dcterms:W3CDTF">2018-02-28T22:52:32Z</dcterms:modified>
</cp:coreProperties>
</file>