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1"/>
  </p:sldMasterIdLst>
  <p:notesMasterIdLst>
    <p:notesMasterId r:id="rId37"/>
  </p:notesMasterIdLst>
  <p:sldIdLst>
    <p:sldId id="256" r:id="rId2"/>
    <p:sldId id="257" r:id="rId3"/>
    <p:sldId id="274" r:id="rId4"/>
    <p:sldId id="289" r:id="rId5"/>
    <p:sldId id="290" r:id="rId6"/>
    <p:sldId id="275" r:id="rId7"/>
    <p:sldId id="276" r:id="rId8"/>
    <p:sldId id="264" r:id="rId9"/>
    <p:sldId id="292" r:id="rId10"/>
    <p:sldId id="279" r:id="rId11"/>
    <p:sldId id="291" r:id="rId12"/>
    <p:sldId id="278" r:id="rId13"/>
    <p:sldId id="263" r:id="rId14"/>
    <p:sldId id="265" r:id="rId15"/>
    <p:sldId id="280" r:id="rId16"/>
    <p:sldId id="281" r:id="rId17"/>
    <p:sldId id="293" r:id="rId18"/>
    <p:sldId id="294" r:id="rId19"/>
    <p:sldId id="295" r:id="rId20"/>
    <p:sldId id="266" r:id="rId21"/>
    <p:sldId id="296" r:id="rId22"/>
    <p:sldId id="284" r:id="rId23"/>
    <p:sldId id="304" r:id="rId24"/>
    <p:sldId id="286" r:id="rId25"/>
    <p:sldId id="305" r:id="rId26"/>
    <p:sldId id="303" r:id="rId27"/>
    <p:sldId id="297" r:id="rId28"/>
    <p:sldId id="285" r:id="rId29"/>
    <p:sldId id="306" r:id="rId30"/>
    <p:sldId id="298" r:id="rId31"/>
    <p:sldId id="272" r:id="rId32"/>
    <p:sldId id="302" r:id="rId33"/>
    <p:sldId id="288" r:id="rId34"/>
    <p:sldId id="300" r:id="rId35"/>
    <p:sldId id="273"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djid" initials="m"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74" autoAdjust="0"/>
  </p:normalViewPr>
  <p:slideViewPr>
    <p:cSldViewPr>
      <p:cViewPr varScale="1">
        <p:scale>
          <a:sx n="112" d="100"/>
          <a:sy n="112" d="100"/>
        </p:scale>
        <p:origin x="15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0-19T19:47:33.713" idx="1">
    <p:pos x="3232" y="1349"/>
    <p:text>If the peer OSPF task has shut down, it will stop sending 'Hello' protocol messages. The local OSPF task will 'time out' the peer since it has not received the message in a specific period of time.</p:text>
  </p:cm>
  <p:cm authorId="0" dt="2011-10-19T19:49:03.382" idx="2">
    <p:pos x="5143" y="1484"/>
    <p:text>Task waiting (blocking) for remote RPC cal to complete may need a timeout to avpid deadlock</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10-19T19:47:33.713" idx="3">
    <p:pos x="3232" y="1349"/>
    <p:text>If the peer OSPF task has shut down, it will stop sending 'Hello' protocol messages. The local OSPF task will 'time out' the peer since it has not received the message in a specific period of time.</p:text>
  </p:cm>
  <p:cm authorId="0" dt="2011-10-19T19:49:03.382" idx="4">
    <p:pos x="5143" y="1484"/>
    <p:text>Task waiting (blocking) for remote RPC cal to complete may need a timeout to avpid deadlock</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1-10-19T19:47:33.713" idx="5">
    <p:pos x="3232" y="1349"/>
    <p:text>If the peer OSPF task has shut down, it will stop sending 'Hello' protocol messages. The local OSPF task will 'time out' the peer since it has not received the message in a specific period of time.</p:text>
  </p:cm>
  <p:cm authorId="0" dt="2011-10-19T19:49:03.382" idx="6">
    <p:pos x="5143" y="1484"/>
    <p:text>Task waiting (blocking) for remote RPC cal to complete may need a timeout to avpid deadlock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pitchFamily="112"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Verdana" pitchFamily="112" charset="0"/>
              </a:defRPr>
            </a:lvl1pPr>
          </a:lstStyle>
          <a:p>
            <a:pPr>
              <a:defRPr/>
            </a:pPr>
            <a:fld id="{268C5D89-BAFB-4D65-A95F-F543EC78250F}" type="datetimeFigureOut">
              <a:rPr lang="en-US"/>
              <a:pPr>
                <a:defRPr/>
              </a:pPr>
              <a:t>2/28/2018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pitchFamily="112"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pitchFamily="112" charset="0"/>
              </a:defRPr>
            </a:lvl1pPr>
          </a:lstStyle>
          <a:p>
            <a:pPr>
              <a:defRPr/>
            </a:pPr>
            <a:fld id="{8A15385E-5261-480F-9796-AE570B261391}" type="slidenum">
              <a:rPr lang="en-US"/>
              <a:pPr>
                <a:defRPr/>
              </a:pPr>
              <a:t>‹#›</a:t>
            </a:fld>
            <a:endParaRPr lang="en-US"/>
          </a:p>
        </p:txBody>
      </p:sp>
    </p:spTree>
    <p:extLst>
      <p:ext uri="{BB962C8B-B14F-4D97-AF65-F5344CB8AC3E}">
        <p14:creationId xmlns:p14="http://schemas.microsoft.com/office/powerpoint/2010/main" val="3369018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FC6206-D891-40EE-B47D-FA62C069EDBC}" type="slidenum">
              <a:rPr lang="en-US" smtClean="0">
                <a:latin typeface="Verdana" pitchFamily="34" charset="0"/>
              </a:rPr>
              <a:pPr/>
              <a:t>13</a:t>
            </a:fld>
            <a:endParaRPr lang="en-US">
              <a:latin typeface="Verdana" pitchFamily="34" charset="0"/>
            </a:endParaRPr>
          </a:p>
        </p:txBody>
      </p:sp>
    </p:spTree>
    <p:extLst>
      <p:ext uri="{BB962C8B-B14F-4D97-AF65-F5344CB8AC3E}">
        <p14:creationId xmlns:p14="http://schemas.microsoft.com/office/powerpoint/2010/main" val="3442996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69227AA-9612-45E7-8602-FC164F214AC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59D140-8256-4516-9B14-579D2B8FEFD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B46FE89-3420-488D-96E8-9135CF5791F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7AEB1C-7A9F-4DCF-AFFF-B235077D7C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3E917F3-639A-4A58-8AFB-591B6AB1C58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386A97-62A8-4ADA-9D94-651F2F1929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F093977-A1EC-4163-94E1-02A76E0152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95150-117B-4E4E-B173-B63B6AF386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6DA6486-B690-49F8-95BE-B6C091DD08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5BDF7B4A-D826-4F47-A020-A065917C01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E37DC548-36C5-4959-85E0-4A6205E8561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defRPr>
            </a:lvl1pPr>
            <a:extLst/>
          </a:lstStyle>
          <a:p>
            <a:pPr>
              <a:defRPr/>
            </a:pPr>
            <a:fld id="{BFF1429A-D4B0-42E1-9FC5-A2320E0D4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6" r:id="rId1"/>
    <p:sldLayoutId id="2147483881" r:id="rId2"/>
    <p:sldLayoutId id="2147483887" r:id="rId3"/>
    <p:sldLayoutId id="2147483882" r:id="rId4"/>
    <p:sldLayoutId id="2147483883" r:id="rId5"/>
    <p:sldLayoutId id="2147483884" r:id="rId6"/>
    <p:sldLayoutId id="2147483888" r:id="rId7"/>
    <p:sldLayoutId id="2147483889" r:id="rId8"/>
    <p:sldLayoutId id="2147483890" r:id="rId9"/>
    <p:sldLayoutId id="2147483885" r:id="rId10"/>
    <p:sldLayoutId id="2147483891" r:id="rId11"/>
  </p:sldLayoutIdLst>
  <p:hf hdr="0" ftr="0" dt="0"/>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fontAlgn="auto">
              <a:spcAft>
                <a:spcPts val="0"/>
              </a:spcAft>
              <a:defRPr/>
            </a:pPr>
            <a:r>
              <a:rPr lang="en-US" sz="3600" dirty="0">
                <a:solidFill>
                  <a:schemeClr val="accent1">
                    <a:satMod val="150000"/>
                  </a:schemeClr>
                </a:solidFill>
              </a:rPr>
              <a:t>Buffer and Timer Management</a:t>
            </a:r>
            <a:br>
              <a:rPr lang="en-US" sz="3600" dirty="0">
                <a:solidFill>
                  <a:schemeClr val="accent1">
                    <a:satMod val="150000"/>
                  </a:schemeClr>
                </a:solidFill>
              </a:rPr>
            </a:br>
            <a:r>
              <a:rPr lang="en-US" sz="3600" dirty="0">
                <a:solidFill>
                  <a:schemeClr val="accent1">
                    <a:satMod val="150000"/>
                  </a:schemeClr>
                </a:solidFill>
              </a:rPr>
              <a:t>                         </a:t>
            </a:r>
          </a:p>
        </p:txBody>
      </p:sp>
      <p:sp>
        <p:nvSpPr>
          <p:cNvPr id="3075" name="Rectangle 3"/>
          <p:cNvSpPr>
            <a:spLocks noGrp="1" noChangeArrowheads="1"/>
          </p:cNvSpPr>
          <p:nvPr>
            <p:ph type="subTitle" idx="1"/>
          </p:nvPr>
        </p:nvSpPr>
        <p:spPr>
          <a:xfrm>
            <a:off x="685800" y="1828800"/>
            <a:ext cx="8077200" cy="1500188"/>
          </a:xfrm>
        </p:spPr>
        <p:txBody>
          <a:bodyPr rtlCol="0">
            <a:normAutofit/>
          </a:bodyPr>
          <a:lstStyle/>
          <a:p>
            <a:pPr fontAlgn="auto">
              <a:spcBef>
                <a:spcPts val="0"/>
              </a:spcBef>
              <a:spcAft>
                <a:spcPts val="0"/>
              </a:spcAft>
              <a:buFont typeface="Wingdings" pitchFamily="2" charset="2"/>
              <a:buNone/>
              <a:defRPr/>
            </a:pPr>
            <a:r>
              <a:rPr lang="en-US" b="1" i="1" dirty="0"/>
              <a:t>CPE 545</a:t>
            </a:r>
          </a:p>
          <a:p>
            <a:pPr fontAlgn="auto">
              <a:spcBef>
                <a:spcPts val="0"/>
              </a:spcBef>
              <a:spcAft>
                <a:spcPts val="0"/>
              </a:spcAft>
              <a:buFont typeface="Wingdings" pitchFamily="2" charset="2"/>
              <a:buNone/>
              <a:defRPr/>
            </a:pPr>
            <a:endParaRPr lang="en-US" sz="1600" b="1" i="1" dirty="0"/>
          </a:p>
        </p:txBody>
      </p:sp>
      <p:sp>
        <p:nvSpPr>
          <p:cNvPr id="2" name="灯片编号占位符 1">
            <a:extLst>
              <a:ext uri="{FF2B5EF4-FFF2-40B4-BE49-F238E27FC236}">
                <a16:creationId xmlns:a16="http://schemas.microsoft.com/office/drawing/2014/main" id="{14A3170D-99AE-4120-A03F-62C2EBF3C3F3}"/>
              </a:ext>
            </a:extLst>
          </p:cNvPr>
          <p:cNvSpPr>
            <a:spLocks noGrp="1"/>
          </p:cNvSpPr>
          <p:nvPr>
            <p:ph type="sldNum" sz="quarter" idx="12"/>
          </p:nvPr>
        </p:nvSpPr>
        <p:spPr/>
        <p:txBody>
          <a:bodyPr/>
          <a:lstStyle/>
          <a:p>
            <a:pPr>
              <a:defRPr/>
            </a:pPr>
            <a:fld id="{069227AA-9612-45E7-8602-FC164F214ACB}" type="slidenum">
              <a:rPr lang="en-US"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fontAlgn="auto">
              <a:spcAft>
                <a:spcPts val="0"/>
              </a:spcAft>
              <a:defRPr/>
            </a:pPr>
            <a:r>
              <a:rPr lang="en-US">
                <a:solidFill>
                  <a:schemeClr val="accent1">
                    <a:satMod val="150000"/>
                  </a:schemeClr>
                </a:solidFill>
              </a:rPr>
              <a:t>BSD Buffer Scheme</a:t>
            </a:r>
          </a:p>
        </p:txBody>
      </p:sp>
      <p:sp>
        <p:nvSpPr>
          <p:cNvPr id="14339" name="Content Placeholder 2"/>
          <p:cNvSpPr>
            <a:spLocks noGrp="1"/>
          </p:cNvSpPr>
          <p:nvPr>
            <p:ph idx="1"/>
          </p:nvPr>
        </p:nvSpPr>
        <p:spPr>
          <a:xfrm>
            <a:off x="576263" y="1736725"/>
            <a:ext cx="8001000" cy="4267200"/>
          </a:xfrm>
        </p:spPr>
        <p:txBody>
          <a:bodyPr/>
          <a:lstStyle/>
          <a:p>
            <a:r>
              <a:rPr lang="en-US" sz="1800" dirty="0"/>
              <a:t>An </a:t>
            </a:r>
            <a:r>
              <a:rPr lang="en-US" sz="1800" dirty="0" err="1"/>
              <a:t>mbuf</a:t>
            </a:r>
            <a:r>
              <a:rPr lang="en-US" sz="1800" dirty="0"/>
              <a:t> can be linked to another </a:t>
            </a:r>
            <a:r>
              <a:rPr lang="en-US" sz="1800" dirty="0" err="1"/>
              <a:t>mbuf</a:t>
            </a:r>
            <a:r>
              <a:rPr lang="en-US" sz="1800" dirty="0"/>
              <a:t> with the </a:t>
            </a:r>
            <a:r>
              <a:rPr lang="en-US" sz="1800" dirty="0" err="1"/>
              <a:t>m_next</a:t>
            </a:r>
            <a:r>
              <a:rPr lang="en-US" sz="1800" dirty="0"/>
              <a:t> pointer. </a:t>
            </a:r>
          </a:p>
          <a:p>
            <a:r>
              <a:rPr lang="en-US" sz="1800" dirty="0"/>
              <a:t>Multiple </a:t>
            </a:r>
            <a:r>
              <a:rPr lang="en-US" sz="1800" dirty="0" err="1"/>
              <a:t>mbufs</a:t>
            </a:r>
            <a:r>
              <a:rPr lang="en-US" sz="1800" dirty="0"/>
              <a:t> linked together constitute a chain, which can be a single message like a TCP packet. </a:t>
            </a:r>
          </a:p>
          <a:p>
            <a:r>
              <a:rPr lang="en-US" sz="1800" dirty="0"/>
              <a:t>Multiple TCP packets can be linked together in a queue using the </a:t>
            </a:r>
            <a:r>
              <a:rPr lang="en-US" sz="1800" dirty="0" err="1"/>
              <a:t>m_nextpkt</a:t>
            </a:r>
            <a:r>
              <a:rPr lang="en-US" sz="1800" dirty="0"/>
              <a:t> field in the </a:t>
            </a:r>
            <a:r>
              <a:rPr lang="en-US" sz="1800" dirty="0" err="1"/>
              <a:t>mbuf</a:t>
            </a:r>
            <a:r>
              <a:rPr lang="en-US" sz="1800" dirty="0"/>
              <a:t>. </a:t>
            </a:r>
          </a:p>
          <a:p>
            <a:r>
              <a:rPr lang="en-US" sz="1800" dirty="0"/>
              <a:t>Each </a:t>
            </a:r>
            <a:r>
              <a:rPr lang="en-US" sz="1800" dirty="0" err="1"/>
              <a:t>mbuf</a:t>
            </a:r>
            <a:r>
              <a:rPr lang="en-US" sz="1800" dirty="0"/>
              <a:t> has a pointer, </a:t>
            </a:r>
            <a:r>
              <a:rPr lang="en-US" sz="1800" dirty="0" err="1"/>
              <a:t>m_data</a:t>
            </a:r>
            <a:r>
              <a:rPr lang="en-US" sz="1800" dirty="0"/>
              <a:t>, indicating the start of "valid" data in the buffer. </a:t>
            </a:r>
          </a:p>
          <a:p>
            <a:r>
              <a:rPr lang="en-US" sz="1800" dirty="0"/>
              <a:t>The </a:t>
            </a:r>
            <a:r>
              <a:rPr lang="en-US" sz="1800" dirty="0" err="1"/>
              <a:t>m_len</a:t>
            </a:r>
            <a:r>
              <a:rPr lang="en-US" sz="1800" dirty="0"/>
              <a:t> field indicates the length of the valid data in the buffer. </a:t>
            </a:r>
          </a:p>
        </p:txBody>
      </p:sp>
      <p:sp>
        <p:nvSpPr>
          <p:cNvPr id="2" name="灯片编号占位符 1">
            <a:extLst>
              <a:ext uri="{FF2B5EF4-FFF2-40B4-BE49-F238E27FC236}">
                <a16:creationId xmlns:a16="http://schemas.microsoft.com/office/drawing/2014/main" id="{B8911BA4-042B-40BD-99CA-0F70160B80DA}"/>
              </a:ext>
            </a:extLst>
          </p:cNvPr>
          <p:cNvSpPr>
            <a:spLocks noGrp="1"/>
          </p:cNvSpPr>
          <p:nvPr>
            <p:ph type="sldNum" sz="quarter" idx="12"/>
          </p:nvPr>
        </p:nvSpPr>
        <p:spPr/>
        <p:txBody>
          <a:bodyPr/>
          <a:lstStyle/>
          <a:p>
            <a:pPr>
              <a:defRPr/>
            </a:pPr>
            <a:fld id="{B57AEB1C-7A9F-4DCF-AFFF-B235077D7C09}"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sz="3600">
                <a:solidFill>
                  <a:schemeClr val="accent1">
                    <a:satMod val="150000"/>
                  </a:schemeClr>
                </a:solidFill>
              </a:rPr>
              <a:t>Buffer Management</a:t>
            </a:r>
            <a:endParaRPr lang="en-US" sz="3400">
              <a:solidFill>
                <a:schemeClr val="accent1">
                  <a:satMod val="150000"/>
                </a:schemeClr>
              </a:solidFill>
            </a:endParaRPr>
          </a:p>
        </p:txBody>
      </p:sp>
      <p:pic>
        <p:nvPicPr>
          <p:cNvPr id="44034" name="Picture 2"/>
          <p:cNvPicPr>
            <a:picLocks noChangeAspect="1" noChangeArrowheads="1"/>
          </p:cNvPicPr>
          <p:nvPr/>
        </p:nvPicPr>
        <p:blipFill>
          <a:blip r:embed="rId2"/>
          <a:srcRect/>
          <a:stretch>
            <a:fillRect/>
          </a:stretch>
        </p:blipFill>
        <p:spPr bwMode="auto">
          <a:xfrm>
            <a:off x="899592" y="1304925"/>
            <a:ext cx="7096125" cy="5553075"/>
          </a:xfrm>
          <a:prstGeom prst="rect">
            <a:avLst/>
          </a:prstGeom>
          <a:noFill/>
          <a:ln w="9525">
            <a:noFill/>
            <a:miter lim="800000"/>
            <a:headEnd/>
            <a:tailEnd/>
          </a:ln>
        </p:spPr>
      </p:pic>
      <p:sp>
        <p:nvSpPr>
          <p:cNvPr id="6" name="Right Brace 5"/>
          <p:cNvSpPr/>
          <p:nvPr/>
        </p:nvSpPr>
        <p:spPr>
          <a:xfrm>
            <a:off x="7740352" y="2204864"/>
            <a:ext cx="288032" cy="262829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172400" y="3176972"/>
            <a:ext cx="461665" cy="847476"/>
          </a:xfrm>
          <a:prstGeom prst="rect">
            <a:avLst/>
          </a:prstGeom>
          <a:noFill/>
        </p:spPr>
        <p:txBody>
          <a:bodyPr vert="vert270" wrap="none" rtlCol="0">
            <a:spAutoFit/>
          </a:bodyPr>
          <a:lstStyle/>
          <a:p>
            <a:r>
              <a:rPr lang="en-US" dirty="0"/>
              <a:t>Packet</a:t>
            </a:r>
          </a:p>
        </p:txBody>
      </p:sp>
      <p:sp>
        <p:nvSpPr>
          <p:cNvPr id="2" name="灯片编号占位符 1">
            <a:extLst>
              <a:ext uri="{FF2B5EF4-FFF2-40B4-BE49-F238E27FC236}">
                <a16:creationId xmlns:a16="http://schemas.microsoft.com/office/drawing/2014/main" id="{28F0F64D-45B1-4AAF-B8B7-0EF53379EB16}"/>
              </a:ext>
            </a:extLst>
          </p:cNvPr>
          <p:cNvSpPr>
            <a:spLocks noGrp="1"/>
          </p:cNvSpPr>
          <p:nvPr>
            <p:ph type="sldNum" sz="quarter" idx="12"/>
          </p:nvPr>
        </p:nvSpPr>
        <p:spPr/>
        <p:txBody>
          <a:bodyPr/>
          <a:lstStyle/>
          <a:p>
            <a:pPr>
              <a:defRPr/>
            </a:pPr>
            <a:fld id="{B57AEB1C-7A9F-4DCF-AFFF-B235077D7C09}"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fontAlgn="auto">
              <a:spcAft>
                <a:spcPts val="0"/>
              </a:spcAft>
              <a:defRPr/>
            </a:pPr>
            <a:r>
              <a:rPr lang="en-US">
                <a:solidFill>
                  <a:schemeClr val="accent1">
                    <a:satMod val="150000"/>
                  </a:schemeClr>
                </a:solidFill>
              </a:rPr>
              <a:t>BSD Buffer Scheme – external cluster</a:t>
            </a:r>
          </a:p>
        </p:txBody>
      </p:sp>
      <p:pic>
        <p:nvPicPr>
          <p:cNvPr id="16387" name="Content Placeholder 4" descr="0603_0.jpg"/>
          <p:cNvPicPr>
            <a:picLocks noGrp="1" noChangeAspect="1"/>
          </p:cNvPicPr>
          <p:nvPr>
            <p:ph idx="1"/>
          </p:nvPr>
        </p:nvPicPr>
        <p:blipFill>
          <a:blip r:embed="rId2"/>
          <a:srcRect/>
          <a:stretch>
            <a:fillRect/>
          </a:stretch>
        </p:blipFill>
        <p:spPr>
          <a:xfrm>
            <a:off x="4103688" y="1052513"/>
            <a:ext cx="4668837" cy="5557837"/>
          </a:xfrm>
        </p:spPr>
      </p:pic>
      <p:sp>
        <p:nvSpPr>
          <p:cNvPr id="16388" name="TextBox 6"/>
          <p:cNvSpPr txBox="1">
            <a:spLocks noChangeArrowheads="1"/>
          </p:cNvSpPr>
          <p:nvPr/>
        </p:nvSpPr>
        <p:spPr bwMode="auto">
          <a:xfrm>
            <a:off x="792163" y="2708275"/>
            <a:ext cx="2930525" cy="647700"/>
          </a:xfrm>
          <a:prstGeom prst="rect">
            <a:avLst/>
          </a:prstGeom>
          <a:noFill/>
          <a:ln w="9525">
            <a:noFill/>
            <a:miter lim="800000"/>
            <a:headEnd/>
            <a:tailEnd/>
          </a:ln>
        </p:spPr>
        <p:txBody>
          <a:bodyPr wrap="none">
            <a:spAutoFit/>
          </a:bodyPr>
          <a:lstStyle/>
          <a:p>
            <a:r>
              <a:rPr lang="en-US"/>
              <a:t>Link multiple mbufs </a:t>
            </a:r>
          </a:p>
          <a:p>
            <a:r>
              <a:rPr lang="en-US"/>
              <a:t>to a single mbuf cluster</a:t>
            </a:r>
          </a:p>
        </p:txBody>
      </p:sp>
      <p:sp>
        <p:nvSpPr>
          <p:cNvPr id="2" name="灯片编号占位符 1">
            <a:extLst>
              <a:ext uri="{FF2B5EF4-FFF2-40B4-BE49-F238E27FC236}">
                <a16:creationId xmlns:a16="http://schemas.microsoft.com/office/drawing/2014/main" id="{DA9DC021-EFAE-410D-80F8-9C6D39F05B54}"/>
              </a:ext>
            </a:extLst>
          </p:cNvPr>
          <p:cNvSpPr>
            <a:spLocks noGrp="1"/>
          </p:cNvSpPr>
          <p:nvPr>
            <p:ph type="sldNum" sz="quarter" idx="12"/>
          </p:nvPr>
        </p:nvSpPr>
        <p:spPr/>
        <p:txBody>
          <a:bodyPr/>
          <a:lstStyle/>
          <a:p>
            <a:pPr>
              <a:defRPr/>
            </a:pPr>
            <a:fld id="{B57AEB1C-7A9F-4DCF-AFFF-B235077D7C0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fontAlgn="auto">
              <a:spcAft>
                <a:spcPts val="0"/>
              </a:spcAft>
              <a:defRPr/>
            </a:pPr>
            <a:r>
              <a:rPr lang="en-US">
                <a:solidFill>
                  <a:schemeClr val="accent1">
                    <a:satMod val="150000"/>
                  </a:schemeClr>
                </a:solidFill>
              </a:rPr>
              <a:t>mbuf Library Routines</a:t>
            </a:r>
          </a:p>
        </p:txBody>
      </p:sp>
      <p:graphicFrame>
        <p:nvGraphicFramePr>
          <p:cNvPr id="4" name="Content Placeholder 3"/>
          <p:cNvGraphicFramePr>
            <a:graphicFrameLocks noGrp="1"/>
          </p:cNvGraphicFramePr>
          <p:nvPr>
            <p:ph idx="1"/>
          </p:nvPr>
        </p:nvGraphicFramePr>
        <p:xfrm>
          <a:off x="755650" y="1808163"/>
          <a:ext cx="7740860" cy="436880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5073860">
                  <a:extLst>
                    <a:ext uri="{9D8B030D-6E8A-4147-A177-3AD203B41FA5}">
                      <a16:colId xmlns:a16="http://schemas.microsoft.com/office/drawing/2014/main" val="20001"/>
                    </a:ext>
                  </a:extLst>
                </a:gridCol>
              </a:tblGrid>
              <a:tr h="370840">
                <a:tc gridSpan="2">
                  <a:txBody>
                    <a:bodyPr/>
                    <a:lstStyle/>
                    <a:p>
                      <a:endParaRPr lang="en-US" dirty="0"/>
                    </a:p>
                  </a:txBody>
                  <a:tcPr anchor="ct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l"/>
                      <a:r>
                        <a:rPr lang="en-US"/>
                        <a:t>Function Name</a:t>
                      </a:r>
                    </a:p>
                  </a:txBody>
                  <a:tcPr/>
                </a:tc>
                <a:tc>
                  <a:txBody>
                    <a:bodyPr/>
                    <a:lstStyle/>
                    <a:p>
                      <a:pPr algn="l"/>
                      <a:r>
                        <a:rPr lang="en-US"/>
                        <a:t>Description and Use</a:t>
                      </a:r>
                    </a:p>
                  </a:txBody>
                  <a:tcPr/>
                </a:tc>
                <a:extLst>
                  <a:ext uri="{0D108BD9-81ED-4DB2-BD59-A6C34878D82A}">
                    <a16:rowId xmlns:a16="http://schemas.microsoft.com/office/drawing/2014/main" val="10001"/>
                  </a:ext>
                </a:extLst>
              </a:tr>
              <a:tr h="370840">
                <a:tc>
                  <a:txBody>
                    <a:bodyPr/>
                    <a:lstStyle/>
                    <a:p>
                      <a:pPr algn="l"/>
                      <a:r>
                        <a:rPr lang="en-US"/>
                        <a:t>m_get</a:t>
                      </a:r>
                    </a:p>
                  </a:txBody>
                  <a:tcPr/>
                </a:tc>
                <a:tc>
                  <a:txBody>
                    <a:bodyPr/>
                    <a:lstStyle/>
                    <a:p>
                      <a:pPr algn="l"/>
                      <a:r>
                        <a:rPr lang="en-US" sz="1400" dirty="0"/>
                        <a:t>To allocate an </a:t>
                      </a:r>
                      <a:r>
                        <a:rPr lang="en-US" sz="1400" dirty="0" err="1"/>
                        <a:t>mbuf</a:t>
                      </a:r>
                      <a:r>
                        <a:rPr lang="en-US" sz="1400" dirty="0"/>
                        <a:t> </a:t>
                      </a:r>
                    </a:p>
                    <a:p>
                      <a:pPr algn="l"/>
                      <a:r>
                        <a:rPr lang="en-US" sz="1400" dirty="0" err="1"/>
                        <a:t>mptr</a:t>
                      </a:r>
                      <a:r>
                        <a:rPr lang="en-US" sz="1400" dirty="0"/>
                        <a:t> = </a:t>
                      </a:r>
                      <a:r>
                        <a:rPr lang="en-US" sz="1400" dirty="0" err="1"/>
                        <a:t>m_get</a:t>
                      </a:r>
                      <a:r>
                        <a:rPr lang="en-US" sz="1400" dirty="0"/>
                        <a:t> (wait, type)</a:t>
                      </a:r>
                    </a:p>
                  </a:txBody>
                  <a:tcPr/>
                </a:tc>
                <a:extLst>
                  <a:ext uri="{0D108BD9-81ED-4DB2-BD59-A6C34878D82A}">
                    <a16:rowId xmlns:a16="http://schemas.microsoft.com/office/drawing/2014/main" val="10002"/>
                  </a:ext>
                </a:extLst>
              </a:tr>
              <a:tr h="370840">
                <a:tc>
                  <a:txBody>
                    <a:bodyPr/>
                    <a:lstStyle/>
                    <a:p>
                      <a:pPr algn="l"/>
                      <a:r>
                        <a:rPr lang="en-US"/>
                        <a:t>m_free</a:t>
                      </a:r>
                    </a:p>
                  </a:txBody>
                  <a:tcPr/>
                </a:tc>
                <a:tc>
                  <a:txBody>
                    <a:bodyPr/>
                    <a:lstStyle/>
                    <a:p>
                      <a:pPr algn="l"/>
                      <a:r>
                        <a:rPr lang="en-US" sz="1400" dirty="0"/>
                        <a:t>To free an </a:t>
                      </a:r>
                      <a:r>
                        <a:rPr lang="en-US" sz="1400" dirty="0" err="1"/>
                        <a:t>mbuf</a:t>
                      </a:r>
                      <a:r>
                        <a:rPr lang="en-US" sz="1400" dirty="0"/>
                        <a:t> </a:t>
                      </a:r>
                    </a:p>
                    <a:p>
                      <a:pPr algn="l"/>
                      <a:r>
                        <a:rPr lang="en-US" sz="1400" dirty="0" err="1"/>
                        <a:t>m_free</a:t>
                      </a:r>
                      <a:r>
                        <a:rPr lang="en-US" sz="1400" dirty="0"/>
                        <a:t> (</a:t>
                      </a:r>
                      <a:r>
                        <a:rPr lang="en-US" sz="1400" dirty="0" err="1"/>
                        <a:t>mptr</a:t>
                      </a:r>
                      <a:r>
                        <a:rPr lang="en-US" sz="1400" dirty="0"/>
                        <a:t>)</a:t>
                      </a:r>
                    </a:p>
                  </a:txBody>
                  <a:tcPr/>
                </a:tc>
                <a:extLst>
                  <a:ext uri="{0D108BD9-81ED-4DB2-BD59-A6C34878D82A}">
                    <a16:rowId xmlns:a16="http://schemas.microsoft.com/office/drawing/2014/main" val="10003"/>
                  </a:ext>
                </a:extLst>
              </a:tr>
              <a:tr h="370840">
                <a:tc>
                  <a:txBody>
                    <a:bodyPr/>
                    <a:lstStyle/>
                    <a:p>
                      <a:pPr algn="l"/>
                      <a:r>
                        <a:rPr lang="en-US"/>
                        <a:t>m_freem </a:t>
                      </a:r>
                    </a:p>
                  </a:txBody>
                  <a:tcPr/>
                </a:tc>
                <a:tc>
                  <a:txBody>
                    <a:bodyPr/>
                    <a:lstStyle/>
                    <a:p>
                      <a:pPr algn="l"/>
                      <a:r>
                        <a:rPr lang="en-US" sz="1400" dirty="0"/>
                        <a:t>To free an </a:t>
                      </a:r>
                      <a:r>
                        <a:rPr lang="en-US" sz="1400" dirty="0" err="1"/>
                        <a:t>mbuf</a:t>
                      </a:r>
                      <a:r>
                        <a:rPr lang="en-US" sz="1400" dirty="0"/>
                        <a:t> chain</a:t>
                      </a:r>
                    </a:p>
                    <a:p>
                      <a:pPr algn="l"/>
                      <a:r>
                        <a:rPr lang="en-US" sz="1400" dirty="0" err="1"/>
                        <a:t>m_freem</a:t>
                      </a:r>
                      <a:r>
                        <a:rPr lang="en-US" sz="1400" dirty="0"/>
                        <a:t> (</a:t>
                      </a:r>
                      <a:r>
                        <a:rPr lang="en-US" sz="1400" dirty="0" err="1"/>
                        <a:t>mptr</a:t>
                      </a:r>
                      <a:r>
                        <a:rPr lang="en-US" sz="1400" dirty="0"/>
                        <a:t>) </a:t>
                      </a:r>
                    </a:p>
                  </a:txBody>
                  <a:tcPr/>
                </a:tc>
                <a:extLst>
                  <a:ext uri="{0D108BD9-81ED-4DB2-BD59-A6C34878D82A}">
                    <a16:rowId xmlns:a16="http://schemas.microsoft.com/office/drawing/2014/main" val="10004"/>
                  </a:ext>
                </a:extLst>
              </a:tr>
              <a:tr h="370840">
                <a:tc>
                  <a:txBody>
                    <a:bodyPr/>
                    <a:lstStyle/>
                    <a:p>
                      <a:pPr algn="l"/>
                      <a:r>
                        <a:rPr lang="en-US"/>
                        <a:t>m_adj</a:t>
                      </a:r>
                    </a:p>
                  </a:txBody>
                  <a:tcPr/>
                </a:tc>
                <a:tc>
                  <a:txBody>
                    <a:bodyPr/>
                    <a:lstStyle/>
                    <a:p>
                      <a:pPr algn="l"/>
                      <a:r>
                        <a:rPr lang="en-US" sz="1400" dirty="0"/>
                        <a:t>To delete data from the front or end of the </a:t>
                      </a:r>
                      <a:r>
                        <a:rPr lang="en-US" sz="1400" dirty="0" err="1"/>
                        <a:t>mbuf</a:t>
                      </a:r>
                      <a:r>
                        <a:rPr lang="en-US" sz="1400" dirty="0"/>
                        <a:t> </a:t>
                      </a:r>
                    </a:p>
                    <a:p>
                      <a:pPr algn="l"/>
                      <a:r>
                        <a:rPr lang="en-US" sz="1400" dirty="0" err="1"/>
                        <a:t>m_adj</a:t>
                      </a:r>
                      <a:r>
                        <a:rPr lang="en-US" sz="1400" dirty="0"/>
                        <a:t> (</a:t>
                      </a:r>
                      <a:r>
                        <a:rPr lang="en-US" sz="1400" dirty="0" err="1"/>
                        <a:t>mptr</a:t>
                      </a:r>
                      <a:r>
                        <a:rPr lang="en-US" sz="1400" dirty="0"/>
                        <a:t>, count)</a:t>
                      </a:r>
                    </a:p>
                  </a:txBody>
                  <a:tcPr/>
                </a:tc>
                <a:extLst>
                  <a:ext uri="{0D108BD9-81ED-4DB2-BD59-A6C34878D82A}">
                    <a16:rowId xmlns:a16="http://schemas.microsoft.com/office/drawing/2014/main" val="10005"/>
                  </a:ext>
                </a:extLst>
              </a:tr>
              <a:tr h="370840">
                <a:tc>
                  <a:txBody>
                    <a:bodyPr/>
                    <a:lstStyle/>
                    <a:p>
                      <a:pPr algn="l"/>
                      <a:r>
                        <a:rPr lang="en-US"/>
                        <a:t>m_copydata</a:t>
                      </a:r>
                    </a:p>
                  </a:txBody>
                  <a:tcPr/>
                </a:tc>
                <a:tc>
                  <a:txBody>
                    <a:bodyPr/>
                    <a:lstStyle/>
                    <a:p>
                      <a:pPr algn="l"/>
                      <a:r>
                        <a:rPr lang="en-US" sz="1400" dirty="0"/>
                        <a:t>To copy data from an </a:t>
                      </a:r>
                      <a:r>
                        <a:rPr lang="en-US" sz="1400" dirty="0" err="1"/>
                        <a:t>mbuf</a:t>
                      </a:r>
                      <a:r>
                        <a:rPr lang="en-US" sz="1400" dirty="0"/>
                        <a:t> into a linear buffer</a:t>
                      </a:r>
                    </a:p>
                    <a:p>
                      <a:pPr algn="l"/>
                      <a:r>
                        <a:rPr lang="en-US" sz="1400" dirty="0" err="1"/>
                        <a:t>m_copydata</a:t>
                      </a:r>
                      <a:r>
                        <a:rPr lang="en-US" sz="1400" dirty="0"/>
                        <a:t> (</a:t>
                      </a:r>
                      <a:r>
                        <a:rPr lang="en-US" sz="1400" dirty="0" err="1"/>
                        <a:t>mptr</a:t>
                      </a:r>
                      <a:r>
                        <a:rPr lang="en-US" sz="1400" dirty="0"/>
                        <a:t>, </a:t>
                      </a:r>
                      <a:r>
                        <a:rPr lang="en-US" sz="1400" dirty="0" err="1"/>
                        <a:t>startingOffset</a:t>
                      </a:r>
                      <a:r>
                        <a:rPr lang="en-US" sz="1400" dirty="0"/>
                        <a:t>, count, </a:t>
                      </a:r>
                      <a:r>
                        <a:rPr lang="en-US" sz="1400" dirty="0" err="1"/>
                        <a:t>bufptr</a:t>
                      </a:r>
                      <a:r>
                        <a:rPr lang="en-US" sz="1400" dirty="0"/>
                        <a:t>)</a:t>
                      </a:r>
                    </a:p>
                  </a:txBody>
                  <a:tcPr/>
                </a:tc>
                <a:extLst>
                  <a:ext uri="{0D108BD9-81ED-4DB2-BD59-A6C34878D82A}">
                    <a16:rowId xmlns:a16="http://schemas.microsoft.com/office/drawing/2014/main" val="10006"/>
                  </a:ext>
                </a:extLst>
              </a:tr>
              <a:tr h="370840">
                <a:tc>
                  <a:txBody>
                    <a:bodyPr/>
                    <a:lstStyle/>
                    <a:p>
                      <a:pPr algn="l"/>
                      <a:r>
                        <a:rPr lang="en-US"/>
                        <a:t>m_copy</a:t>
                      </a:r>
                    </a:p>
                  </a:txBody>
                  <a:tcPr/>
                </a:tc>
                <a:tc>
                  <a:txBody>
                    <a:bodyPr/>
                    <a:lstStyle/>
                    <a:p>
                      <a:pPr algn="l"/>
                      <a:r>
                        <a:rPr lang="en-US" sz="1400" dirty="0"/>
                        <a:t>To make a copy of an </a:t>
                      </a:r>
                      <a:r>
                        <a:rPr lang="en-US" sz="1400" dirty="0" err="1"/>
                        <a:t>mbuf</a:t>
                      </a:r>
                      <a:r>
                        <a:rPr lang="en-US" sz="1400" dirty="0"/>
                        <a:t> </a:t>
                      </a:r>
                    </a:p>
                    <a:p>
                      <a:pPr algn="l"/>
                      <a:r>
                        <a:rPr lang="en-US" sz="1400" dirty="0"/>
                        <a:t>mptr2 = </a:t>
                      </a:r>
                      <a:r>
                        <a:rPr lang="en-US" sz="1400" dirty="0" err="1"/>
                        <a:t>m_copy</a:t>
                      </a:r>
                      <a:r>
                        <a:rPr lang="en-US" sz="1400" dirty="0"/>
                        <a:t> (mptr1, </a:t>
                      </a:r>
                      <a:r>
                        <a:rPr lang="en-US" sz="1400" dirty="0" err="1"/>
                        <a:t>startingOffset</a:t>
                      </a:r>
                      <a:r>
                        <a:rPr lang="en-US" sz="1400" dirty="0"/>
                        <a:t>, count) </a:t>
                      </a:r>
                    </a:p>
                  </a:txBody>
                  <a:tcPr/>
                </a:tc>
                <a:extLst>
                  <a:ext uri="{0D108BD9-81ED-4DB2-BD59-A6C34878D82A}">
                    <a16:rowId xmlns:a16="http://schemas.microsoft.com/office/drawing/2014/main" val="10007"/>
                  </a:ext>
                </a:extLst>
              </a:tr>
              <a:tr h="0">
                <a:tc>
                  <a:txBody>
                    <a:bodyPr/>
                    <a:lstStyle/>
                    <a:p>
                      <a:pPr algn="l"/>
                      <a:r>
                        <a:rPr lang="en-US"/>
                        <a:t>m_cat</a:t>
                      </a:r>
                    </a:p>
                  </a:txBody>
                  <a:tcPr/>
                </a:tc>
                <a:tc>
                  <a:txBody>
                    <a:bodyPr/>
                    <a:lstStyle/>
                    <a:p>
                      <a:pPr algn="l"/>
                      <a:r>
                        <a:rPr lang="en-US" sz="1400" dirty="0"/>
                        <a:t>To concatenate two </a:t>
                      </a:r>
                      <a:r>
                        <a:rPr lang="en-US" sz="1400" dirty="0" err="1"/>
                        <a:t>mbuf</a:t>
                      </a:r>
                      <a:r>
                        <a:rPr lang="en-US" sz="1400" dirty="0"/>
                        <a:t> chains</a:t>
                      </a:r>
                    </a:p>
                    <a:p>
                      <a:pPr algn="l"/>
                      <a:r>
                        <a:rPr lang="en-US" sz="1400" dirty="0" err="1"/>
                        <a:t>m_cat</a:t>
                      </a:r>
                      <a:r>
                        <a:rPr lang="en-US" sz="1400" dirty="0"/>
                        <a:t> (mptr1, mptr2) </a:t>
                      </a:r>
                    </a:p>
                  </a:txBody>
                  <a:tcPr/>
                </a:tc>
                <a:extLst>
                  <a:ext uri="{0D108BD9-81ED-4DB2-BD59-A6C34878D82A}">
                    <a16:rowId xmlns:a16="http://schemas.microsoft.com/office/drawing/2014/main" val="10008"/>
                  </a:ext>
                </a:extLst>
              </a:tr>
            </a:tbl>
          </a:graphicData>
        </a:graphic>
      </p:graphicFrame>
      <p:sp>
        <p:nvSpPr>
          <p:cNvPr id="2" name="灯片编号占位符 1">
            <a:extLst>
              <a:ext uri="{FF2B5EF4-FFF2-40B4-BE49-F238E27FC236}">
                <a16:creationId xmlns:a16="http://schemas.microsoft.com/office/drawing/2014/main" id="{E0F67808-CE2E-4036-8BF6-3C547590E63F}"/>
              </a:ext>
            </a:extLst>
          </p:cNvPr>
          <p:cNvSpPr>
            <a:spLocks noGrp="1"/>
          </p:cNvSpPr>
          <p:nvPr>
            <p:ph type="sldNum" sz="quarter" idx="12"/>
          </p:nvPr>
        </p:nvSpPr>
        <p:spPr/>
        <p:txBody>
          <a:bodyPr/>
          <a:lstStyle/>
          <a:p>
            <a:pPr>
              <a:defRPr/>
            </a:pPr>
            <a:fld id="{B57AEB1C-7A9F-4DCF-AFFF-B235077D7C09}"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fontAlgn="auto">
              <a:spcAft>
                <a:spcPts val="0"/>
              </a:spcAft>
              <a:defRPr/>
            </a:pPr>
            <a:r>
              <a:rPr lang="en-US" sz="3200" dirty="0">
                <a:solidFill>
                  <a:schemeClr val="accent1">
                    <a:satMod val="150000"/>
                  </a:schemeClr>
                </a:solidFill>
              </a:rPr>
              <a:t>Buffer Management</a:t>
            </a:r>
          </a:p>
        </p:txBody>
      </p:sp>
      <p:sp>
        <p:nvSpPr>
          <p:cNvPr id="20483" name="Content Placeholder 2"/>
          <p:cNvSpPr>
            <a:spLocks noGrp="1"/>
          </p:cNvSpPr>
          <p:nvPr>
            <p:ph idx="1"/>
          </p:nvPr>
        </p:nvSpPr>
        <p:spPr>
          <a:xfrm>
            <a:off x="566738" y="1752600"/>
            <a:ext cx="8001000" cy="4572000"/>
          </a:xfrm>
        </p:spPr>
        <p:txBody>
          <a:bodyPr/>
          <a:lstStyle/>
          <a:p>
            <a:pPr>
              <a:lnSpc>
                <a:spcPct val="80000"/>
              </a:lnSpc>
              <a:spcBef>
                <a:spcPts val="1200"/>
              </a:spcBef>
            </a:pPr>
            <a:r>
              <a:rPr lang="en-US" sz="2400" dirty="0"/>
              <a:t>In 3-level hierarchy we have three types of structures</a:t>
            </a:r>
          </a:p>
          <a:p>
            <a:pPr lvl="1">
              <a:lnSpc>
                <a:spcPct val="80000"/>
              </a:lnSpc>
              <a:spcBef>
                <a:spcPts val="1200"/>
              </a:spcBef>
            </a:pPr>
            <a:r>
              <a:rPr lang="en-US" sz="2000" dirty="0"/>
              <a:t>Message Block</a:t>
            </a:r>
          </a:p>
          <a:p>
            <a:pPr lvl="1">
              <a:lnSpc>
                <a:spcPct val="80000"/>
              </a:lnSpc>
              <a:spcBef>
                <a:spcPts val="1200"/>
              </a:spcBef>
            </a:pPr>
            <a:r>
              <a:rPr lang="en-US" sz="2000" dirty="0"/>
              <a:t>Data Block</a:t>
            </a:r>
          </a:p>
          <a:p>
            <a:pPr lvl="1">
              <a:lnSpc>
                <a:spcPct val="80000"/>
              </a:lnSpc>
              <a:spcBef>
                <a:spcPts val="1200"/>
              </a:spcBef>
            </a:pPr>
            <a:r>
              <a:rPr lang="en-US" sz="2000" dirty="0"/>
              <a:t>Data Buffer</a:t>
            </a:r>
          </a:p>
          <a:p>
            <a:pPr>
              <a:lnSpc>
                <a:spcPct val="80000"/>
              </a:lnSpc>
              <a:spcBef>
                <a:spcPts val="1200"/>
              </a:spcBef>
            </a:pPr>
            <a:r>
              <a:rPr lang="en-US" sz="2400" dirty="0"/>
              <a:t>Message Block</a:t>
            </a:r>
          </a:p>
          <a:p>
            <a:pPr lvl="1">
              <a:lnSpc>
                <a:spcPct val="80000"/>
              </a:lnSpc>
              <a:spcBef>
                <a:spcPts val="1200"/>
              </a:spcBef>
            </a:pPr>
            <a:r>
              <a:rPr lang="en-US" sz="2000" dirty="0"/>
              <a:t>Allocated from DRAM and contains pointers to data block that changes dynamically during execution</a:t>
            </a:r>
          </a:p>
          <a:p>
            <a:pPr lvl="1">
              <a:lnSpc>
                <a:spcPct val="80000"/>
              </a:lnSpc>
              <a:spcBef>
                <a:spcPts val="1200"/>
              </a:spcBef>
            </a:pPr>
            <a:r>
              <a:rPr lang="en-US" sz="2000" dirty="0"/>
              <a:t>Difference in number of allocations and releases indicates number of available memory blocks</a:t>
            </a:r>
          </a:p>
          <a:p>
            <a:pPr lvl="1">
              <a:lnSpc>
                <a:spcPct val="80000"/>
              </a:lnSpc>
              <a:spcBef>
                <a:spcPts val="1200"/>
              </a:spcBef>
            </a:pPr>
            <a:r>
              <a:rPr lang="en-US" sz="2000" dirty="0" err="1"/>
              <a:t>LowWaterMark</a:t>
            </a:r>
            <a:r>
              <a:rPr lang="en-US" sz="2000" dirty="0"/>
              <a:t> variable used to indicate low availability of memory blocks and is configurable</a:t>
            </a:r>
          </a:p>
          <a:p>
            <a:pPr lvl="1">
              <a:lnSpc>
                <a:spcPct val="80000"/>
              </a:lnSpc>
              <a:spcBef>
                <a:spcPts val="1200"/>
              </a:spcBef>
            </a:pPr>
            <a:endParaRPr lang="en-US" sz="2000" dirty="0"/>
          </a:p>
        </p:txBody>
      </p:sp>
      <p:sp>
        <p:nvSpPr>
          <p:cNvPr id="2" name="灯片编号占位符 1">
            <a:extLst>
              <a:ext uri="{FF2B5EF4-FFF2-40B4-BE49-F238E27FC236}">
                <a16:creationId xmlns:a16="http://schemas.microsoft.com/office/drawing/2014/main" id="{13F1691F-668B-4A08-B8B3-C55FF4B5DB6C}"/>
              </a:ext>
            </a:extLst>
          </p:cNvPr>
          <p:cNvSpPr>
            <a:spLocks noGrp="1"/>
          </p:cNvSpPr>
          <p:nvPr>
            <p:ph type="sldNum" sz="quarter" idx="12"/>
          </p:nvPr>
        </p:nvSpPr>
        <p:spPr/>
        <p:txBody>
          <a:bodyPr/>
          <a:lstStyle/>
          <a:p>
            <a:pPr>
              <a:defRPr/>
            </a:pPr>
            <a:fld id="{B57AEB1C-7A9F-4DCF-AFFF-B235077D7C0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fontAlgn="auto">
              <a:spcAft>
                <a:spcPts val="0"/>
              </a:spcAft>
              <a:defRPr/>
            </a:pPr>
            <a:r>
              <a:rPr lang="en-US">
                <a:solidFill>
                  <a:schemeClr val="accent1">
                    <a:satMod val="150000"/>
                  </a:schemeClr>
                </a:solidFill>
              </a:rPr>
              <a:t>STREAMS Buffering scheme</a:t>
            </a:r>
          </a:p>
        </p:txBody>
      </p:sp>
      <p:sp>
        <p:nvSpPr>
          <p:cNvPr id="18435" name="Content Placeholder 2"/>
          <p:cNvSpPr>
            <a:spLocks noGrp="1"/>
          </p:cNvSpPr>
          <p:nvPr>
            <p:ph idx="1"/>
          </p:nvPr>
        </p:nvSpPr>
        <p:spPr>
          <a:xfrm>
            <a:off x="566738" y="1676400"/>
            <a:ext cx="8001000" cy="4724400"/>
          </a:xfrm>
        </p:spPr>
        <p:txBody>
          <a:bodyPr/>
          <a:lstStyle/>
          <a:p>
            <a:pPr>
              <a:lnSpc>
                <a:spcPct val="80000"/>
              </a:lnSpc>
              <a:spcBef>
                <a:spcPts val="1200"/>
              </a:spcBef>
            </a:pPr>
            <a:r>
              <a:rPr lang="en-US" sz="2800" dirty="0"/>
              <a:t>STREAMS Buffering is a three level hierarchy scheme</a:t>
            </a:r>
          </a:p>
          <a:p>
            <a:pPr>
              <a:lnSpc>
                <a:spcPct val="80000"/>
              </a:lnSpc>
              <a:spcBef>
                <a:spcPts val="1200"/>
              </a:spcBef>
            </a:pPr>
            <a:r>
              <a:rPr lang="en-US" sz="2800" dirty="0"/>
              <a:t>In data block </a:t>
            </a:r>
            <a:r>
              <a:rPr lang="en-US" sz="2800" dirty="0" err="1"/>
              <a:t>db_base</a:t>
            </a:r>
            <a:r>
              <a:rPr lang="en-US" sz="2800" dirty="0"/>
              <a:t> and </a:t>
            </a:r>
            <a:r>
              <a:rPr lang="en-US" sz="2800" dirty="0" err="1"/>
              <a:t>db_lim</a:t>
            </a:r>
            <a:r>
              <a:rPr lang="en-US" sz="2800" dirty="0"/>
              <a:t> point to first and last byte of data and can be used just like </a:t>
            </a:r>
            <a:r>
              <a:rPr lang="en-US" sz="2800" dirty="0" err="1"/>
              <a:t>mbuf</a:t>
            </a:r>
            <a:r>
              <a:rPr lang="en-US" sz="2800" dirty="0"/>
              <a:t> to delete data from beginning or end of buffer</a:t>
            </a:r>
          </a:p>
          <a:p>
            <a:pPr>
              <a:lnSpc>
                <a:spcPct val="80000"/>
              </a:lnSpc>
              <a:spcBef>
                <a:spcPts val="1200"/>
              </a:spcBef>
            </a:pPr>
            <a:r>
              <a:rPr lang="en-US" sz="2800" dirty="0"/>
              <a:t>STREAMS uses linking to modify data without copy, concatenate or duplicate operations on the buffer</a:t>
            </a:r>
          </a:p>
        </p:txBody>
      </p:sp>
      <p:sp>
        <p:nvSpPr>
          <p:cNvPr id="2" name="灯片编号占位符 1">
            <a:extLst>
              <a:ext uri="{FF2B5EF4-FFF2-40B4-BE49-F238E27FC236}">
                <a16:creationId xmlns:a16="http://schemas.microsoft.com/office/drawing/2014/main" id="{0D0EA39A-904F-4BE5-80A3-F70E659887D4}"/>
              </a:ext>
            </a:extLst>
          </p:cNvPr>
          <p:cNvSpPr>
            <a:spLocks noGrp="1"/>
          </p:cNvSpPr>
          <p:nvPr>
            <p:ph type="sldNum" sz="quarter" idx="12"/>
          </p:nvPr>
        </p:nvSpPr>
        <p:spPr/>
        <p:txBody>
          <a:bodyPr/>
          <a:lstStyle/>
          <a:p>
            <a:pPr>
              <a:defRPr/>
            </a:pPr>
            <a:fld id="{B57AEB1C-7A9F-4DCF-AFFF-B235077D7C09}"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fontAlgn="auto">
              <a:spcAft>
                <a:spcPts val="0"/>
              </a:spcAft>
              <a:defRPr/>
            </a:pPr>
            <a:r>
              <a:rPr lang="en-US">
                <a:solidFill>
                  <a:schemeClr val="accent1">
                    <a:satMod val="150000"/>
                  </a:schemeClr>
                </a:solidFill>
              </a:rPr>
              <a:t>STREAMS Buffering scheme</a:t>
            </a:r>
          </a:p>
        </p:txBody>
      </p:sp>
      <p:pic>
        <p:nvPicPr>
          <p:cNvPr id="19461" name="Picture 5" descr="http://e-university.wisdomjobs.com/userfiles/image/linux/7-pfb-1.gif"/>
          <p:cNvPicPr>
            <a:picLocks noChangeAspect="1" noChangeArrowheads="1"/>
          </p:cNvPicPr>
          <p:nvPr/>
        </p:nvPicPr>
        <p:blipFill>
          <a:blip r:embed="rId2"/>
          <a:srcRect/>
          <a:stretch>
            <a:fillRect/>
          </a:stretch>
        </p:blipFill>
        <p:spPr bwMode="auto">
          <a:xfrm>
            <a:off x="1151620" y="1419224"/>
            <a:ext cx="5676900" cy="5438776"/>
          </a:xfrm>
          <a:prstGeom prst="rect">
            <a:avLst/>
          </a:prstGeom>
          <a:noFill/>
        </p:spPr>
      </p:pic>
      <p:sp>
        <p:nvSpPr>
          <p:cNvPr id="2" name="灯片编号占位符 1">
            <a:extLst>
              <a:ext uri="{FF2B5EF4-FFF2-40B4-BE49-F238E27FC236}">
                <a16:creationId xmlns:a16="http://schemas.microsoft.com/office/drawing/2014/main" id="{633164AB-BC24-4681-B88E-4CE301E35769}"/>
              </a:ext>
            </a:extLst>
          </p:cNvPr>
          <p:cNvSpPr>
            <a:spLocks noGrp="1"/>
          </p:cNvSpPr>
          <p:nvPr>
            <p:ph type="sldNum" sz="quarter" idx="12"/>
          </p:nvPr>
        </p:nvSpPr>
        <p:spPr/>
        <p:txBody>
          <a:bodyPr/>
          <a:lstStyle/>
          <a:p>
            <a:pPr>
              <a:defRPr/>
            </a:pPr>
            <a:fld id="{B57AEB1C-7A9F-4DCF-AFFF-B235077D7C09}"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fontAlgn="auto">
              <a:spcAft>
                <a:spcPts val="0"/>
              </a:spcAft>
              <a:defRPr/>
            </a:pPr>
            <a:r>
              <a:rPr lang="en-US">
                <a:solidFill>
                  <a:schemeClr val="accent1">
                    <a:satMod val="150000"/>
                  </a:schemeClr>
                </a:solidFill>
              </a:rPr>
              <a:t>STREAMS Buffering scheme</a:t>
            </a:r>
          </a:p>
        </p:txBody>
      </p:sp>
      <p:pic>
        <p:nvPicPr>
          <p:cNvPr id="19459" name="Picture 3" descr="0604_0.jpg"/>
          <p:cNvPicPr>
            <a:picLocks noChangeAspect="1"/>
          </p:cNvPicPr>
          <p:nvPr/>
        </p:nvPicPr>
        <p:blipFill>
          <a:blip r:embed="rId2"/>
          <a:srcRect/>
          <a:stretch>
            <a:fillRect/>
          </a:stretch>
        </p:blipFill>
        <p:spPr bwMode="auto">
          <a:xfrm>
            <a:off x="575556" y="296652"/>
            <a:ext cx="7237413" cy="6375400"/>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F52D9177-F945-4BC2-AB85-08CE86E2E4A4}"/>
              </a:ext>
            </a:extLst>
          </p:cNvPr>
          <p:cNvSpPr>
            <a:spLocks noGrp="1"/>
          </p:cNvSpPr>
          <p:nvPr>
            <p:ph type="sldNum" sz="quarter" idx="12"/>
          </p:nvPr>
        </p:nvSpPr>
        <p:spPr/>
        <p:txBody>
          <a:bodyPr/>
          <a:lstStyle/>
          <a:p>
            <a:pPr>
              <a:defRPr/>
            </a:pPr>
            <a:fld id="{B57AEB1C-7A9F-4DCF-AFFF-B235077D7C09}"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fontAlgn="auto">
              <a:spcAft>
                <a:spcPts val="0"/>
              </a:spcAft>
              <a:defRPr/>
            </a:pPr>
            <a:r>
              <a:rPr lang="en-US">
                <a:solidFill>
                  <a:schemeClr val="accent1">
                    <a:satMod val="150000"/>
                  </a:schemeClr>
                </a:solidFill>
              </a:rPr>
              <a:t>STREAMS Buffering scheme</a:t>
            </a:r>
          </a:p>
        </p:txBody>
      </p:sp>
      <p:sp>
        <p:nvSpPr>
          <p:cNvPr id="18435" name="Content Placeholder 2"/>
          <p:cNvSpPr>
            <a:spLocks noGrp="1"/>
          </p:cNvSpPr>
          <p:nvPr>
            <p:ph idx="1"/>
          </p:nvPr>
        </p:nvSpPr>
        <p:spPr>
          <a:xfrm>
            <a:off x="566738" y="1676400"/>
            <a:ext cx="8001000" cy="4724400"/>
          </a:xfrm>
        </p:spPr>
        <p:txBody>
          <a:bodyPr/>
          <a:lstStyle/>
          <a:p>
            <a:pPr>
              <a:lnSpc>
                <a:spcPct val="80000"/>
              </a:lnSpc>
            </a:pPr>
            <a:r>
              <a:rPr lang="en-US" sz="2800" dirty="0"/>
              <a:t>Comparison of 2-level and 3-level schemes</a:t>
            </a:r>
          </a:p>
          <a:p>
            <a:pPr lvl="1">
              <a:lnSpc>
                <a:spcPct val="80000"/>
              </a:lnSpc>
              <a:spcBef>
                <a:spcPts val="1200"/>
              </a:spcBef>
            </a:pPr>
            <a:r>
              <a:rPr lang="en-US" sz="2400" dirty="0"/>
              <a:t>2-level is simple and just one level of indirection gets data but 3-level needs one more level of indirection</a:t>
            </a:r>
          </a:p>
          <a:p>
            <a:pPr lvl="1">
              <a:lnSpc>
                <a:spcPct val="80000"/>
              </a:lnSpc>
              <a:spcBef>
                <a:spcPts val="1200"/>
              </a:spcBef>
            </a:pPr>
            <a:r>
              <a:rPr lang="en-US" sz="2400" dirty="0"/>
              <a:t>3-level needs more memory to store message blocks</a:t>
            </a:r>
          </a:p>
          <a:p>
            <a:pPr lvl="1">
              <a:lnSpc>
                <a:spcPct val="80000"/>
              </a:lnSpc>
              <a:spcBef>
                <a:spcPts val="1200"/>
              </a:spcBef>
            </a:pPr>
            <a:r>
              <a:rPr lang="en-US" sz="2400" dirty="0"/>
              <a:t>In a three-level hierarchy, the message pointer (</a:t>
            </a:r>
            <a:r>
              <a:rPr lang="en-US" sz="2400" dirty="0" err="1"/>
              <a:t>b_datap</a:t>
            </a:r>
            <a:r>
              <a:rPr lang="en-US" sz="2400" dirty="0"/>
              <a:t>) does not need to change to add data at the beginning of the message. The message block now points to a new data block with the additional bytes. </a:t>
            </a:r>
          </a:p>
          <a:p>
            <a:pPr lvl="2">
              <a:lnSpc>
                <a:spcPct val="80000"/>
              </a:lnSpc>
              <a:spcBef>
                <a:spcPts val="1200"/>
              </a:spcBef>
            </a:pPr>
            <a:r>
              <a:rPr lang="en-US" sz="2000" dirty="0"/>
              <a:t>This is transparent to the application since it continues to use the same pointer for the message block. With a two-level hierarchy, this could involve allocating a new </a:t>
            </a:r>
            <a:r>
              <a:rPr lang="en-US" sz="2000" dirty="0" err="1"/>
              <a:t>mbuf</a:t>
            </a:r>
            <a:r>
              <a:rPr lang="en-US" sz="2000" dirty="0"/>
              <a:t> at the head of the </a:t>
            </a:r>
            <a:r>
              <a:rPr lang="en-US" sz="2000" dirty="0" err="1"/>
              <a:t>mbuf</a:t>
            </a:r>
            <a:r>
              <a:rPr lang="en-US" sz="2000" dirty="0"/>
              <a:t> chain and ensuring that applications use the new pointer for the start of the message.</a:t>
            </a:r>
          </a:p>
        </p:txBody>
      </p:sp>
      <p:sp>
        <p:nvSpPr>
          <p:cNvPr id="2" name="灯片编号占位符 1">
            <a:extLst>
              <a:ext uri="{FF2B5EF4-FFF2-40B4-BE49-F238E27FC236}">
                <a16:creationId xmlns:a16="http://schemas.microsoft.com/office/drawing/2014/main" id="{998E44EB-CE70-45C6-AC82-3FD6366A4C89}"/>
              </a:ext>
            </a:extLst>
          </p:cNvPr>
          <p:cNvSpPr>
            <a:spLocks noGrp="1"/>
          </p:cNvSpPr>
          <p:nvPr>
            <p:ph type="sldNum" sz="quarter" idx="12"/>
          </p:nvPr>
        </p:nvSpPr>
        <p:spPr/>
        <p:txBody>
          <a:bodyPr/>
          <a:lstStyle/>
          <a:p>
            <a:pPr>
              <a:defRPr/>
            </a:pPr>
            <a:fld id="{B57AEB1C-7A9F-4DCF-AFFF-B235077D7C09}"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fontAlgn="auto">
              <a:spcAft>
                <a:spcPts val="0"/>
              </a:spcAft>
              <a:defRPr/>
            </a:pPr>
            <a:r>
              <a:rPr lang="en-US" sz="3200" dirty="0">
                <a:solidFill>
                  <a:schemeClr val="accent1">
                    <a:satMod val="150000"/>
                  </a:schemeClr>
                </a:solidFill>
              </a:rPr>
              <a:t>Buffer Management</a:t>
            </a:r>
          </a:p>
        </p:txBody>
      </p:sp>
      <p:sp>
        <p:nvSpPr>
          <p:cNvPr id="20483" name="Content Placeholder 2"/>
          <p:cNvSpPr>
            <a:spLocks noGrp="1"/>
          </p:cNvSpPr>
          <p:nvPr>
            <p:ph idx="1"/>
          </p:nvPr>
        </p:nvSpPr>
        <p:spPr>
          <a:xfrm>
            <a:off x="566738" y="1752600"/>
            <a:ext cx="8001000" cy="4572000"/>
          </a:xfrm>
        </p:spPr>
        <p:txBody>
          <a:bodyPr/>
          <a:lstStyle/>
          <a:p>
            <a:pPr>
              <a:lnSpc>
                <a:spcPct val="80000"/>
              </a:lnSpc>
              <a:spcBef>
                <a:spcPts val="1200"/>
              </a:spcBef>
            </a:pPr>
            <a:r>
              <a:rPr lang="en-US" sz="2400" dirty="0"/>
              <a:t>EXCEPTION conditions in Buffer Management</a:t>
            </a:r>
          </a:p>
          <a:p>
            <a:pPr lvl="1">
              <a:lnSpc>
                <a:spcPct val="80000"/>
              </a:lnSpc>
              <a:spcBef>
                <a:spcPts val="1200"/>
              </a:spcBef>
            </a:pPr>
            <a:r>
              <a:rPr lang="en-US" sz="2000" dirty="0"/>
              <a:t>Buffer pool empty: Modules slow in processing, memory leaks due to bad modules, data rate not in sync with system speed</a:t>
            </a:r>
          </a:p>
          <a:p>
            <a:pPr lvl="1">
              <a:lnSpc>
                <a:spcPct val="80000"/>
              </a:lnSpc>
              <a:spcBef>
                <a:spcPts val="1200"/>
              </a:spcBef>
            </a:pPr>
            <a:r>
              <a:rPr lang="en-US" sz="2000" dirty="0"/>
              <a:t>Modules may be slow because their priority is low, processing logic is complex or other reasons and this could lead to buffers being held up</a:t>
            </a:r>
          </a:p>
          <a:p>
            <a:pPr lvl="1">
              <a:lnSpc>
                <a:spcPct val="80000"/>
              </a:lnSpc>
              <a:spcBef>
                <a:spcPts val="1200"/>
              </a:spcBef>
            </a:pPr>
            <a:r>
              <a:rPr lang="en-US" sz="2000" dirty="0"/>
              <a:t>Errant modules are those that are buggy and cause memory leaks and the low water mark variable will help identify these issues</a:t>
            </a:r>
          </a:p>
          <a:p>
            <a:pPr lvl="1">
              <a:lnSpc>
                <a:spcPct val="80000"/>
              </a:lnSpc>
              <a:spcBef>
                <a:spcPts val="1200"/>
              </a:spcBef>
            </a:pPr>
            <a:r>
              <a:rPr lang="en-US" sz="2000" dirty="0"/>
              <a:t>System not keeping up with data rates can lead to congestion. There are a variety of schemes to handle congestion implementable in software and hardware.</a:t>
            </a:r>
          </a:p>
          <a:p>
            <a:pPr marL="766763" lvl="2" indent="0">
              <a:lnSpc>
                <a:spcPct val="80000"/>
              </a:lnSpc>
              <a:spcBef>
                <a:spcPts val="1200"/>
              </a:spcBef>
              <a:buNone/>
            </a:pPr>
            <a:endParaRPr lang="en-US" sz="1600" dirty="0"/>
          </a:p>
        </p:txBody>
      </p:sp>
      <p:sp>
        <p:nvSpPr>
          <p:cNvPr id="2" name="灯片编号占位符 1">
            <a:extLst>
              <a:ext uri="{FF2B5EF4-FFF2-40B4-BE49-F238E27FC236}">
                <a16:creationId xmlns:a16="http://schemas.microsoft.com/office/drawing/2014/main" id="{CB0605E2-5A79-4E7A-9D47-D744C8D5973A}"/>
              </a:ext>
            </a:extLst>
          </p:cNvPr>
          <p:cNvSpPr>
            <a:spLocks noGrp="1"/>
          </p:cNvSpPr>
          <p:nvPr>
            <p:ph type="sldNum" sz="quarter" idx="12"/>
          </p:nvPr>
        </p:nvSpPr>
        <p:spPr/>
        <p:txBody>
          <a:bodyPr/>
          <a:lstStyle/>
          <a:p>
            <a:pPr>
              <a:defRPr/>
            </a:pPr>
            <a:fld id="{B57AEB1C-7A9F-4DCF-AFFF-B235077D7C09}"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fontAlgn="auto">
              <a:spcAft>
                <a:spcPts val="0"/>
              </a:spcAft>
              <a:defRPr/>
            </a:pPr>
            <a:r>
              <a:rPr lang="en-US" sz="3200">
                <a:solidFill>
                  <a:schemeClr val="accent1">
                    <a:satMod val="150000"/>
                  </a:schemeClr>
                </a:solidFill>
              </a:rPr>
              <a:t>Chapter Summary</a:t>
            </a:r>
            <a:endParaRPr lang="en-US" sz="3400">
              <a:solidFill>
                <a:schemeClr val="accent1">
                  <a:satMod val="150000"/>
                </a:schemeClr>
              </a:solidFill>
            </a:endParaRPr>
          </a:p>
        </p:txBody>
      </p:sp>
      <p:sp>
        <p:nvSpPr>
          <p:cNvPr id="9219" name="Rectangle 3"/>
          <p:cNvSpPr>
            <a:spLocks noGrp="1" noChangeArrowheads="1"/>
          </p:cNvSpPr>
          <p:nvPr>
            <p:ph idx="1"/>
          </p:nvPr>
        </p:nvSpPr>
        <p:spPr>
          <a:xfrm>
            <a:off x="566738" y="1752600"/>
            <a:ext cx="8577262" cy="4648200"/>
          </a:xfrm>
        </p:spPr>
        <p:txBody>
          <a:bodyPr/>
          <a:lstStyle/>
          <a:p>
            <a:pPr>
              <a:lnSpc>
                <a:spcPct val="80000"/>
              </a:lnSpc>
            </a:pPr>
            <a:endParaRPr lang="en-US" sz="1000" dirty="0"/>
          </a:p>
          <a:p>
            <a:pPr>
              <a:lnSpc>
                <a:spcPct val="80000"/>
              </a:lnSpc>
            </a:pPr>
            <a:r>
              <a:rPr lang="en-US" sz="2800" dirty="0"/>
              <a:t>A strategy for Buffer and Timer Management </a:t>
            </a:r>
          </a:p>
          <a:p>
            <a:pPr>
              <a:lnSpc>
                <a:spcPct val="80000"/>
              </a:lnSpc>
            </a:pPr>
            <a:r>
              <a:rPr lang="en-US" sz="2800" dirty="0"/>
              <a:t>Buffers are used for the interchange of data among modules in a communications system. </a:t>
            </a:r>
          </a:p>
          <a:p>
            <a:pPr>
              <a:lnSpc>
                <a:spcPct val="80000"/>
              </a:lnSpc>
            </a:pPr>
            <a:r>
              <a:rPr lang="en-US" sz="2800" dirty="0"/>
              <a:t>Timers are used for keeping track of:</a:t>
            </a:r>
          </a:p>
          <a:p>
            <a:pPr lvl="1">
              <a:lnSpc>
                <a:spcPct val="80000"/>
              </a:lnSpc>
            </a:pPr>
            <a:r>
              <a:rPr lang="en-US" sz="2000" dirty="0"/>
              <a:t>Timeouts for messages to be sent, </a:t>
            </a:r>
          </a:p>
          <a:p>
            <a:pPr lvl="1">
              <a:lnSpc>
                <a:spcPct val="80000"/>
              </a:lnSpc>
            </a:pPr>
            <a:r>
              <a:rPr lang="en-US" sz="2000" dirty="0"/>
              <a:t>Acknowledgements to be received, </a:t>
            </a:r>
          </a:p>
          <a:p>
            <a:pPr lvl="1">
              <a:lnSpc>
                <a:spcPct val="80000"/>
              </a:lnSpc>
            </a:pPr>
            <a:r>
              <a:rPr lang="en-US" sz="2000" dirty="0"/>
              <a:t>Aging out of information in tables. 	</a:t>
            </a:r>
            <a:endParaRPr lang="en-US" sz="3200" dirty="0"/>
          </a:p>
        </p:txBody>
      </p:sp>
      <p:sp>
        <p:nvSpPr>
          <p:cNvPr id="2" name="灯片编号占位符 1">
            <a:extLst>
              <a:ext uri="{FF2B5EF4-FFF2-40B4-BE49-F238E27FC236}">
                <a16:creationId xmlns:a16="http://schemas.microsoft.com/office/drawing/2014/main" id="{0EC2A811-5863-43B1-895E-2B4F7AC90A40}"/>
              </a:ext>
            </a:extLst>
          </p:cNvPr>
          <p:cNvSpPr>
            <a:spLocks noGrp="1"/>
          </p:cNvSpPr>
          <p:nvPr>
            <p:ph type="sldNum" sz="quarter" idx="12"/>
          </p:nvPr>
        </p:nvSpPr>
        <p:spPr/>
        <p:txBody>
          <a:bodyPr/>
          <a:lstStyle/>
          <a:p>
            <a:pPr>
              <a:defRPr/>
            </a:pPr>
            <a:fld id="{B57AEB1C-7A9F-4DCF-AFFF-B235077D7C09}"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a:t>
            </a:r>
          </a:p>
        </p:txBody>
      </p:sp>
      <p:sp>
        <p:nvSpPr>
          <p:cNvPr id="21507" name="Content Placeholder 2"/>
          <p:cNvSpPr>
            <a:spLocks noGrp="1"/>
          </p:cNvSpPr>
          <p:nvPr>
            <p:ph idx="1"/>
          </p:nvPr>
        </p:nvSpPr>
        <p:spPr>
          <a:xfrm>
            <a:off x="566738" y="1676400"/>
            <a:ext cx="8001000" cy="4648200"/>
          </a:xfrm>
        </p:spPr>
        <p:txBody>
          <a:bodyPr/>
          <a:lstStyle/>
          <a:p>
            <a:pPr>
              <a:lnSpc>
                <a:spcPct val="80000"/>
              </a:lnSpc>
              <a:spcBef>
                <a:spcPts val="1200"/>
              </a:spcBef>
            </a:pPr>
            <a:r>
              <a:rPr lang="en-US" dirty="0"/>
              <a:t>Three significant uses for timers</a:t>
            </a:r>
          </a:p>
          <a:p>
            <a:pPr lvl="1">
              <a:lnSpc>
                <a:spcPct val="80000"/>
              </a:lnSpc>
              <a:spcBef>
                <a:spcPts val="1200"/>
              </a:spcBef>
            </a:pPr>
            <a:r>
              <a:rPr lang="en-US" dirty="0"/>
              <a:t>For periodic execution of certain tasks</a:t>
            </a:r>
          </a:p>
          <a:p>
            <a:pPr lvl="1">
              <a:lnSpc>
                <a:spcPct val="80000"/>
              </a:lnSpc>
              <a:spcBef>
                <a:spcPts val="1200"/>
              </a:spcBef>
            </a:pPr>
            <a:r>
              <a:rPr lang="en-US" dirty="0"/>
              <a:t>Timeout of tasks waiting for messages </a:t>
            </a:r>
          </a:p>
          <a:p>
            <a:pPr lvl="1">
              <a:lnSpc>
                <a:spcPct val="80000"/>
              </a:lnSpc>
              <a:spcBef>
                <a:spcPts val="1200"/>
              </a:spcBef>
            </a:pPr>
            <a:r>
              <a:rPr lang="en-US" dirty="0"/>
              <a:t>For tasks that need to be fired at a particular time (one-shot timers) </a:t>
            </a:r>
          </a:p>
        </p:txBody>
      </p:sp>
      <p:sp>
        <p:nvSpPr>
          <p:cNvPr id="2" name="灯片编号占位符 1">
            <a:extLst>
              <a:ext uri="{FF2B5EF4-FFF2-40B4-BE49-F238E27FC236}">
                <a16:creationId xmlns:a16="http://schemas.microsoft.com/office/drawing/2014/main" id="{43B40B1E-93F8-4CCB-AAEE-DD6EA8443586}"/>
              </a:ext>
            </a:extLst>
          </p:cNvPr>
          <p:cNvSpPr>
            <a:spLocks noGrp="1"/>
          </p:cNvSpPr>
          <p:nvPr>
            <p:ph type="sldNum" sz="quarter" idx="12"/>
          </p:nvPr>
        </p:nvSpPr>
        <p:spPr/>
        <p:txBody>
          <a:bodyPr/>
          <a:lstStyle/>
          <a:p>
            <a:pPr>
              <a:defRPr/>
            </a:pPr>
            <a:fld id="{B57AEB1C-7A9F-4DCF-AFFF-B235077D7C09}"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a:t>
            </a:r>
          </a:p>
        </p:txBody>
      </p:sp>
      <p:sp>
        <p:nvSpPr>
          <p:cNvPr id="21507" name="Content Placeholder 2"/>
          <p:cNvSpPr>
            <a:spLocks noGrp="1"/>
          </p:cNvSpPr>
          <p:nvPr>
            <p:ph idx="1"/>
          </p:nvPr>
        </p:nvSpPr>
        <p:spPr>
          <a:xfrm>
            <a:off x="566738" y="1676400"/>
            <a:ext cx="8001000" cy="4648200"/>
          </a:xfrm>
        </p:spPr>
        <p:txBody>
          <a:bodyPr/>
          <a:lstStyle/>
          <a:p>
            <a:pPr>
              <a:lnSpc>
                <a:spcPct val="80000"/>
              </a:lnSpc>
              <a:spcBef>
                <a:spcPts val="1200"/>
              </a:spcBef>
            </a:pPr>
            <a:r>
              <a:rPr lang="en-US" sz="2800" dirty="0"/>
              <a:t>Timer management at task level</a:t>
            </a:r>
          </a:p>
          <a:p>
            <a:pPr lvl="1">
              <a:lnSpc>
                <a:spcPct val="80000"/>
              </a:lnSpc>
              <a:spcBef>
                <a:spcPts val="1200"/>
              </a:spcBef>
            </a:pPr>
            <a:r>
              <a:rPr lang="en-US" sz="2000" dirty="0"/>
              <a:t>An RTOS typically offers facilities to manipulate timers based on system clock</a:t>
            </a:r>
          </a:p>
          <a:p>
            <a:pPr lvl="1">
              <a:lnSpc>
                <a:spcPct val="80000"/>
              </a:lnSpc>
              <a:spcBef>
                <a:spcPts val="1200"/>
              </a:spcBef>
            </a:pPr>
            <a:r>
              <a:rPr lang="en-US" sz="2000" dirty="0"/>
              <a:t>Timeout routine is invoked when a timer finishes a count of  N clock ticks</a:t>
            </a:r>
          </a:p>
          <a:p>
            <a:pPr lvl="1">
              <a:lnSpc>
                <a:spcPct val="80000"/>
              </a:lnSpc>
              <a:spcBef>
                <a:spcPts val="1200"/>
              </a:spcBef>
            </a:pPr>
            <a:r>
              <a:rPr lang="en-US" sz="2000" dirty="0"/>
              <a:t>Timers require dynamic requirements and both table based implementation and linked list implementation have their drawbacks due to continual decrement operation.</a:t>
            </a:r>
          </a:p>
          <a:p>
            <a:pPr lvl="1">
              <a:lnSpc>
                <a:spcPct val="80000"/>
              </a:lnSpc>
              <a:spcBef>
                <a:spcPts val="1200"/>
              </a:spcBef>
            </a:pPr>
            <a:r>
              <a:rPr lang="en-US" sz="2000" dirty="0"/>
              <a:t>Two types of timers:</a:t>
            </a:r>
          </a:p>
          <a:p>
            <a:pPr lvl="2">
              <a:lnSpc>
                <a:spcPct val="80000"/>
              </a:lnSpc>
              <a:spcBef>
                <a:spcPts val="1200"/>
              </a:spcBef>
            </a:pPr>
            <a:r>
              <a:rPr lang="en-US" sz="1600" dirty="0"/>
              <a:t>Continuous timer: The value is reset and countdown to N is started again and the timeout routine invoked again. </a:t>
            </a:r>
          </a:p>
          <a:p>
            <a:pPr lvl="2">
              <a:lnSpc>
                <a:spcPct val="80000"/>
              </a:lnSpc>
              <a:spcBef>
                <a:spcPts val="1200"/>
              </a:spcBef>
            </a:pPr>
            <a:r>
              <a:rPr lang="en-US" sz="1600" dirty="0"/>
              <a:t>One-shot timers: After the countdown has finished and timeout routine is called, the timer is removed from the tables</a:t>
            </a:r>
          </a:p>
          <a:p>
            <a:pPr lvl="1">
              <a:lnSpc>
                <a:spcPct val="80000"/>
              </a:lnSpc>
              <a:spcBef>
                <a:spcPts val="1200"/>
              </a:spcBef>
            </a:pPr>
            <a:endParaRPr lang="en-US" sz="2000" dirty="0"/>
          </a:p>
        </p:txBody>
      </p:sp>
      <p:sp>
        <p:nvSpPr>
          <p:cNvPr id="2" name="灯片编号占位符 1">
            <a:extLst>
              <a:ext uri="{FF2B5EF4-FFF2-40B4-BE49-F238E27FC236}">
                <a16:creationId xmlns:a16="http://schemas.microsoft.com/office/drawing/2014/main" id="{867B1960-D886-4264-9A35-73F5F1274CFB}"/>
              </a:ext>
            </a:extLst>
          </p:cNvPr>
          <p:cNvSpPr>
            <a:spLocks noGrp="1"/>
          </p:cNvSpPr>
          <p:nvPr>
            <p:ph type="sldNum" sz="quarter" idx="12"/>
          </p:nvPr>
        </p:nvSpPr>
        <p:spPr/>
        <p:txBody>
          <a:bodyPr/>
          <a:lstStyle/>
          <a:p>
            <a:pPr>
              <a:defRPr/>
            </a:pPr>
            <a:fld id="{B57AEB1C-7A9F-4DCF-AFFF-B235077D7C09}"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a:t>
            </a:r>
          </a:p>
        </p:txBody>
      </p:sp>
      <p:pic>
        <p:nvPicPr>
          <p:cNvPr id="22531" name="Picture 2"/>
          <p:cNvPicPr>
            <a:picLocks noChangeAspect="1" noChangeArrowheads="1"/>
          </p:cNvPicPr>
          <p:nvPr/>
        </p:nvPicPr>
        <p:blipFill>
          <a:blip r:embed="rId2"/>
          <a:srcRect/>
          <a:stretch>
            <a:fillRect/>
          </a:stretch>
        </p:blipFill>
        <p:spPr bwMode="auto">
          <a:xfrm>
            <a:off x="683568" y="1916113"/>
            <a:ext cx="7992120" cy="404812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CB591D22-E9CF-40F0-81B7-1D531A40A4A9}"/>
              </a:ext>
            </a:extLst>
          </p:cNvPr>
          <p:cNvSpPr>
            <a:spLocks noGrp="1"/>
          </p:cNvSpPr>
          <p:nvPr>
            <p:ph type="sldNum" sz="quarter" idx="12"/>
          </p:nvPr>
        </p:nvSpPr>
        <p:spPr/>
        <p:txBody>
          <a:bodyPr/>
          <a:lstStyle/>
          <a:p>
            <a:pPr>
              <a:defRPr/>
            </a:pPr>
            <a:fld id="{B57AEB1C-7A9F-4DCF-AFFF-B235077D7C09}"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Ticker object</a:t>
            </a:r>
            <a:br>
              <a:rPr lang="en-US" dirty="0"/>
            </a:br>
            <a:endParaRPr lang="en-US" dirty="0"/>
          </a:p>
        </p:txBody>
      </p:sp>
      <p:sp>
        <p:nvSpPr>
          <p:cNvPr id="3" name="Content Placeholder 2"/>
          <p:cNvSpPr>
            <a:spLocks noGrp="1"/>
          </p:cNvSpPr>
          <p:nvPr>
            <p:ph idx="1"/>
          </p:nvPr>
        </p:nvSpPr>
        <p:spPr/>
        <p:txBody>
          <a:bodyPr/>
          <a:lstStyle/>
          <a:p>
            <a:r>
              <a:rPr lang="en-US" sz="2400" dirty="0"/>
              <a:t>The Ticker interface is used to setup a recurring interrupt to repeatedly call a designated function at a specified rate.</a:t>
            </a:r>
          </a:p>
          <a:p>
            <a:endParaRPr lang="en-US" sz="2400" dirty="0"/>
          </a:p>
          <a:p>
            <a:r>
              <a:rPr lang="en-US" sz="2400" dirty="0"/>
              <a:t>Avoids the requirement for the main code to continuously analyze the timer to determine whether it was the right time to execute a specified function.</a:t>
            </a:r>
          </a:p>
          <a:p>
            <a:endParaRPr lang="en-US" sz="2400" dirty="0"/>
          </a:p>
        </p:txBody>
      </p:sp>
      <p:sp>
        <p:nvSpPr>
          <p:cNvPr id="4" name="灯片编号占位符 3">
            <a:extLst>
              <a:ext uri="{FF2B5EF4-FFF2-40B4-BE49-F238E27FC236}">
                <a16:creationId xmlns:a16="http://schemas.microsoft.com/office/drawing/2014/main" id="{5993B316-FE31-4B24-A850-0CDB002E1CD1}"/>
              </a:ext>
            </a:extLst>
          </p:cNvPr>
          <p:cNvSpPr>
            <a:spLocks noGrp="1"/>
          </p:cNvSpPr>
          <p:nvPr>
            <p:ph type="sldNum" sz="quarter" idx="12"/>
          </p:nvPr>
        </p:nvSpPr>
        <p:spPr/>
        <p:txBody>
          <a:bodyPr/>
          <a:lstStyle/>
          <a:p>
            <a:pPr>
              <a:defRPr/>
            </a:pPr>
            <a:fld id="{B57AEB1C-7A9F-4DCF-AFFF-B235077D7C09}" type="slidenum">
              <a:rPr lang="en-US" smtClean="0"/>
              <a:pPr>
                <a:defRPr/>
              </a:pPr>
              <a:t>23</a:t>
            </a:fld>
            <a:endParaRPr lang="en-US"/>
          </a:p>
        </p:txBody>
      </p:sp>
    </p:spTree>
    <p:extLst>
      <p:ext uri="{BB962C8B-B14F-4D97-AF65-F5344CB8AC3E}">
        <p14:creationId xmlns:p14="http://schemas.microsoft.com/office/powerpoint/2010/main" val="19957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fontAlgn="auto">
              <a:spcAft>
                <a:spcPts val="0"/>
              </a:spcAft>
              <a:defRPr/>
            </a:pPr>
            <a:r>
              <a:rPr lang="en-US" dirty="0">
                <a:solidFill>
                  <a:schemeClr val="accent1">
                    <a:satMod val="150000"/>
                  </a:schemeClr>
                </a:solidFill>
              </a:rPr>
              <a:t>Timer Management – A simple </a:t>
            </a:r>
            <a:r>
              <a:rPr lang="en-US" dirty="0" err="1">
                <a:solidFill>
                  <a:schemeClr val="accent1">
                    <a:satMod val="150000"/>
                  </a:schemeClr>
                </a:solidFill>
              </a:rPr>
              <a:t>implemenation</a:t>
            </a:r>
            <a:endParaRPr lang="en-US" dirty="0">
              <a:solidFill>
                <a:schemeClr val="accent1">
                  <a:satMod val="150000"/>
                </a:schemeClr>
              </a:solidFill>
            </a:endParaRPr>
          </a:p>
        </p:txBody>
      </p:sp>
      <p:sp>
        <p:nvSpPr>
          <p:cNvPr id="23555" name="TextBox 7"/>
          <p:cNvSpPr txBox="1">
            <a:spLocks noChangeArrowheads="1"/>
          </p:cNvSpPr>
          <p:nvPr/>
        </p:nvSpPr>
        <p:spPr bwMode="auto">
          <a:xfrm>
            <a:off x="575556" y="1859922"/>
            <a:ext cx="5435885" cy="2308324"/>
          </a:xfrm>
          <a:prstGeom prst="rect">
            <a:avLst/>
          </a:prstGeom>
          <a:noFill/>
          <a:ln w="9525">
            <a:noFill/>
            <a:miter lim="800000"/>
            <a:headEnd/>
            <a:tailEnd/>
          </a:ln>
        </p:spPr>
        <p:txBody>
          <a:bodyPr wrap="square">
            <a:spAutoFit/>
          </a:bodyPr>
          <a:lstStyle/>
          <a:p>
            <a:r>
              <a:rPr lang="en-US" sz="1600" dirty="0" err="1"/>
              <a:t>AppClock</a:t>
            </a:r>
            <a:r>
              <a:rPr lang="en-US" sz="1600" dirty="0"/>
              <a:t>( ) { ………..  </a:t>
            </a:r>
          </a:p>
          <a:p>
            <a:r>
              <a:rPr lang="en-US" sz="1600" dirty="0"/>
              <a:t>     static unsigned long  </a:t>
            </a:r>
            <a:r>
              <a:rPr lang="en-US" sz="1600" dirty="0" err="1"/>
              <a:t>tickCount</a:t>
            </a:r>
            <a:r>
              <a:rPr lang="en-US" sz="1600" dirty="0"/>
              <a:t> = 0; </a:t>
            </a:r>
          </a:p>
          <a:p>
            <a:r>
              <a:rPr lang="en-US" sz="1600" dirty="0"/>
              <a:t>     </a:t>
            </a:r>
            <a:r>
              <a:rPr lang="en-US" sz="1600" dirty="0" err="1"/>
              <a:t>tickCount</a:t>
            </a:r>
            <a:r>
              <a:rPr lang="en-US" sz="1600" dirty="0"/>
              <a:t>++; </a:t>
            </a:r>
          </a:p>
          <a:p>
            <a:r>
              <a:rPr lang="en-US" sz="1600" dirty="0"/>
              <a:t>     If (</a:t>
            </a:r>
            <a:r>
              <a:rPr lang="en-US" sz="1600" dirty="0" err="1"/>
              <a:t>tickCount</a:t>
            </a:r>
            <a:r>
              <a:rPr lang="en-US" sz="1600" dirty="0"/>
              <a:t> == N1) </a:t>
            </a:r>
          </a:p>
          <a:p>
            <a:r>
              <a:rPr lang="en-US" sz="1600" dirty="0"/>
              <a:t>     {   </a:t>
            </a:r>
          </a:p>
          <a:p>
            <a:r>
              <a:rPr lang="en-US" sz="1600" dirty="0"/>
              <a:t>        </a:t>
            </a:r>
            <a:r>
              <a:rPr lang="en-US" sz="1600" dirty="0" err="1"/>
              <a:t>tickCount</a:t>
            </a:r>
            <a:r>
              <a:rPr lang="en-US" sz="1600" dirty="0"/>
              <a:t> = 0; </a:t>
            </a:r>
          </a:p>
          <a:p>
            <a:r>
              <a:rPr lang="en-US" sz="1600" dirty="0"/>
              <a:t>        Notify (</a:t>
            </a:r>
            <a:r>
              <a:rPr lang="en-US" sz="1600" dirty="0" err="1"/>
              <a:t>myTask</a:t>
            </a:r>
            <a:r>
              <a:rPr lang="en-US" sz="1600" dirty="0"/>
              <a:t>); </a:t>
            </a:r>
          </a:p>
          <a:p>
            <a:r>
              <a:rPr lang="en-US" sz="1600" dirty="0"/>
              <a:t>     } </a:t>
            </a:r>
          </a:p>
          <a:p>
            <a:r>
              <a:rPr lang="en-US" sz="1600" dirty="0"/>
              <a:t>}</a:t>
            </a:r>
          </a:p>
        </p:txBody>
      </p:sp>
      <p:sp>
        <p:nvSpPr>
          <p:cNvPr id="4" name="TextBox 3"/>
          <p:cNvSpPr txBox="1"/>
          <p:nvPr/>
        </p:nvSpPr>
        <p:spPr>
          <a:xfrm>
            <a:off x="323528" y="4833156"/>
            <a:ext cx="8100900" cy="1341906"/>
          </a:xfrm>
          <a:prstGeom prst="rect">
            <a:avLst/>
          </a:prstGeom>
          <a:noFill/>
        </p:spPr>
        <p:txBody>
          <a:bodyPr wrap="square" rtlCol="0">
            <a:spAutoFit/>
          </a:bodyPr>
          <a:lstStyle/>
          <a:p>
            <a:pPr marL="438150" indent="-319088">
              <a:lnSpc>
                <a:spcPct val="80000"/>
              </a:lnSpc>
              <a:spcBef>
                <a:spcPts val="1200"/>
              </a:spcBef>
              <a:buClr>
                <a:schemeClr val="accent1"/>
              </a:buClr>
              <a:buSzPct val="80000"/>
              <a:buFont typeface="Wingdings 2" pitchFamily="18" charset="2"/>
              <a:buChar char=""/>
            </a:pPr>
            <a:r>
              <a:rPr lang="en-US" sz="1600" dirty="0">
                <a:latin typeface="+mn-lt"/>
                <a:cs typeface="+mn-cs"/>
              </a:rPr>
              <a:t> </a:t>
            </a:r>
            <a:r>
              <a:rPr lang="en-US" sz="1600" dirty="0" err="1">
                <a:latin typeface="+mn-lt"/>
                <a:cs typeface="+mn-cs"/>
              </a:rPr>
              <a:t>AppClock</a:t>
            </a:r>
            <a:r>
              <a:rPr lang="en-US" sz="1600" dirty="0">
                <a:latin typeface="+mn-lt"/>
                <a:cs typeface="+mn-cs"/>
              </a:rPr>
              <a:t> () is a routine which is called from the timer interrupt on each  OS TICK</a:t>
            </a:r>
          </a:p>
          <a:p>
            <a:pPr marL="438150" indent="-319088">
              <a:lnSpc>
                <a:spcPct val="80000"/>
              </a:lnSpc>
              <a:spcBef>
                <a:spcPts val="1200"/>
              </a:spcBef>
              <a:buClr>
                <a:schemeClr val="accent1"/>
              </a:buClr>
              <a:buSzPct val="80000"/>
              <a:buFont typeface="Wingdings 2" pitchFamily="18" charset="2"/>
              <a:buChar char=""/>
            </a:pPr>
            <a:r>
              <a:rPr lang="en-US" sz="1600" dirty="0">
                <a:latin typeface="+mn-lt"/>
                <a:cs typeface="+mn-cs"/>
              </a:rPr>
              <a:t>If  OS TICK=10 ms, Task1 will be notified every 1s</a:t>
            </a:r>
          </a:p>
          <a:p>
            <a:pPr marL="438150" indent="-319088">
              <a:lnSpc>
                <a:spcPct val="80000"/>
              </a:lnSpc>
              <a:spcBef>
                <a:spcPts val="1200"/>
              </a:spcBef>
              <a:buClr>
                <a:schemeClr val="accent1"/>
              </a:buClr>
              <a:buSzPct val="80000"/>
              <a:buFont typeface="Wingdings 2" pitchFamily="18" charset="2"/>
              <a:buChar char=""/>
            </a:pPr>
            <a:r>
              <a:rPr lang="en-US" sz="1600" dirty="0">
                <a:latin typeface="+mn-lt"/>
                <a:cs typeface="+mn-cs"/>
              </a:rPr>
              <a:t>Notify(</a:t>
            </a:r>
            <a:r>
              <a:rPr lang="en-US" sz="1600" dirty="0" err="1">
                <a:latin typeface="+mn-lt"/>
                <a:cs typeface="+mn-cs"/>
              </a:rPr>
              <a:t>myTask</a:t>
            </a:r>
            <a:r>
              <a:rPr lang="en-US" sz="1600" dirty="0">
                <a:latin typeface="+mn-lt"/>
                <a:cs typeface="+mn-cs"/>
              </a:rPr>
              <a:t>) sends a timer event to the </a:t>
            </a:r>
            <a:r>
              <a:rPr lang="en-US" sz="1600" dirty="0" err="1">
                <a:latin typeface="+mn-lt"/>
                <a:cs typeface="+mn-cs"/>
              </a:rPr>
              <a:t>myTask</a:t>
            </a:r>
            <a:r>
              <a:rPr lang="en-US" sz="1600" dirty="0">
                <a:latin typeface="+mn-lt"/>
                <a:cs typeface="+mn-cs"/>
              </a:rPr>
              <a:t> that schedules the timer.  </a:t>
            </a:r>
          </a:p>
          <a:p>
            <a:pPr marL="438150" indent="-319088">
              <a:lnSpc>
                <a:spcPct val="80000"/>
              </a:lnSpc>
              <a:spcBef>
                <a:spcPts val="1200"/>
              </a:spcBef>
              <a:buClr>
                <a:schemeClr val="accent1"/>
              </a:buClr>
              <a:buSzPct val="80000"/>
              <a:buFont typeface="Wingdings 2" pitchFamily="18" charset="2"/>
              <a:buChar char=""/>
            </a:pPr>
            <a:r>
              <a:rPr lang="en-US" sz="1600" dirty="0">
                <a:latin typeface="+mn-lt"/>
                <a:cs typeface="+mn-cs"/>
              </a:rPr>
              <a:t>Can get complex and cumbersome to manage if we have many tasks and many timers.</a:t>
            </a:r>
          </a:p>
        </p:txBody>
      </p:sp>
      <p:sp>
        <p:nvSpPr>
          <p:cNvPr id="5" name="TextBox 7"/>
          <p:cNvSpPr txBox="1">
            <a:spLocks noChangeArrowheads="1"/>
          </p:cNvSpPr>
          <p:nvPr/>
        </p:nvSpPr>
        <p:spPr bwMode="auto">
          <a:xfrm>
            <a:off x="5364088" y="1736812"/>
            <a:ext cx="4248472" cy="2554545"/>
          </a:xfrm>
          <a:prstGeom prst="rect">
            <a:avLst/>
          </a:prstGeom>
          <a:noFill/>
          <a:ln w="9525">
            <a:noFill/>
            <a:miter lim="800000"/>
            <a:headEnd/>
            <a:tailEnd/>
          </a:ln>
        </p:spPr>
        <p:txBody>
          <a:bodyPr wrap="square">
            <a:spAutoFit/>
          </a:bodyPr>
          <a:lstStyle/>
          <a:p>
            <a:r>
              <a:rPr lang="en-US" sz="1600" dirty="0" err="1"/>
              <a:t>myTask</a:t>
            </a:r>
            <a:r>
              <a:rPr lang="en-US" sz="1600" dirty="0"/>
              <a:t>{</a:t>
            </a:r>
          </a:p>
          <a:p>
            <a:r>
              <a:rPr lang="en-US" sz="1600" dirty="0"/>
              <a:t>   N1=100;</a:t>
            </a:r>
          </a:p>
          <a:p>
            <a:r>
              <a:rPr lang="en-US" sz="1600" dirty="0"/>
              <a:t>   </a:t>
            </a:r>
            <a:r>
              <a:rPr lang="en-US" sz="1600" dirty="0" err="1"/>
              <a:t>setTimer</a:t>
            </a:r>
            <a:r>
              <a:rPr lang="en-US" sz="1600" dirty="0"/>
              <a:t>(N1);</a:t>
            </a:r>
          </a:p>
          <a:p>
            <a:r>
              <a:rPr lang="en-US" sz="1600" dirty="0"/>
              <a:t>   While(1)</a:t>
            </a:r>
          </a:p>
          <a:p>
            <a:r>
              <a:rPr lang="en-US" sz="1600" dirty="0"/>
              <a:t>   {</a:t>
            </a:r>
          </a:p>
          <a:p>
            <a:r>
              <a:rPr lang="en-US" sz="1600" dirty="0"/>
              <a:t>        </a:t>
            </a:r>
            <a:r>
              <a:rPr lang="en-US" sz="1600" dirty="0" err="1"/>
              <a:t>Wait_for_event</a:t>
            </a:r>
            <a:r>
              <a:rPr lang="en-US" sz="1600" dirty="0"/>
              <a:t>()</a:t>
            </a:r>
          </a:p>
          <a:p>
            <a:r>
              <a:rPr lang="en-US" sz="1600" dirty="0"/>
              <a:t>        if (event==TIMER)</a:t>
            </a:r>
          </a:p>
          <a:p>
            <a:r>
              <a:rPr lang="en-US" sz="1600" dirty="0"/>
              <a:t>           </a:t>
            </a:r>
            <a:r>
              <a:rPr lang="en-US" sz="1600" dirty="0" err="1"/>
              <a:t>processTimerExpired</a:t>
            </a:r>
            <a:r>
              <a:rPr lang="en-US" sz="1600" dirty="0"/>
              <a:t>();</a:t>
            </a:r>
          </a:p>
          <a:p>
            <a:r>
              <a:rPr lang="en-US" sz="1600" dirty="0"/>
              <a:t>     } </a:t>
            </a:r>
          </a:p>
          <a:p>
            <a:r>
              <a:rPr lang="en-US" sz="1600" dirty="0"/>
              <a:t>}</a:t>
            </a:r>
          </a:p>
        </p:txBody>
      </p:sp>
      <p:sp>
        <p:nvSpPr>
          <p:cNvPr id="2" name="灯片编号占位符 1">
            <a:extLst>
              <a:ext uri="{FF2B5EF4-FFF2-40B4-BE49-F238E27FC236}">
                <a16:creationId xmlns:a16="http://schemas.microsoft.com/office/drawing/2014/main" id="{5F9CB646-F541-4CAA-8684-E4170BD9B015}"/>
              </a:ext>
            </a:extLst>
          </p:cNvPr>
          <p:cNvSpPr>
            <a:spLocks noGrp="1"/>
          </p:cNvSpPr>
          <p:nvPr>
            <p:ph type="sldNum" sz="quarter" idx="12"/>
          </p:nvPr>
        </p:nvSpPr>
        <p:spPr/>
        <p:txBody>
          <a:bodyPr/>
          <a:lstStyle/>
          <a:p>
            <a:pPr>
              <a:defRPr/>
            </a:pPr>
            <a:fld id="{B57AEB1C-7A9F-4DCF-AFFF-B235077D7C09}"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fontAlgn="auto">
              <a:spcAft>
                <a:spcPts val="0"/>
              </a:spcAft>
              <a:defRPr/>
            </a:pPr>
            <a:r>
              <a:rPr lang="en-US" dirty="0">
                <a:solidFill>
                  <a:schemeClr val="accent1">
                    <a:satMod val="150000"/>
                  </a:schemeClr>
                </a:solidFill>
              </a:rPr>
              <a:t>Better alternative</a:t>
            </a:r>
          </a:p>
        </p:txBody>
      </p:sp>
      <p:sp>
        <p:nvSpPr>
          <p:cNvPr id="23555" name="TextBox 7"/>
          <p:cNvSpPr txBox="1">
            <a:spLocks noChangeArrowheads="1"/>
          </p:cNvSpPr>
          <p:nvPr/>
        </p:nvSpPr>
        <p:spPr bwMode="auto">
          <a:xfrm>
            <a:off x="460831" y="2204864"/>
            <a:ext cx="8784976" cy="3046988"/>
          </a:xfrm>
          <a:prstGeom prst="rect">
            <a:avLst/>
          </a:prstGeom>
          <a:noFill/>
          <a:ln w="9525">
            <a:noFill/>
            <a:miter lim="800000"/>
            <a:headEnd/>
            <a:tailEnd/>
          </a:ln>
        </p:spPr>
        <p:txBody>
          <a:bodyPr wrap="square">
            <a:spAutoFit/>
          </a:bodyPr>
          <a:lstStyle/>
          <a:p>
            <a:r>
              <a:rPr lang="en-US" sz="1600" dirty="0" err="1"/>
              <a:t>AppClock</a:t>
            </a:r>
            <a:r>
              <a:rPr lang="en-US" sz="1600" dirty="0"/>
              <a:t> (  {   </a:t>
            </a:r>
          </a:p>
          <a:p>
            <a:r>
              <a:rPr lang="en-US" sz="1600" dirty="0"/>
              <a:t>    </a:t>
            </a:r>
            <a:r>
              <a:rPr lang="en-US" sz="1600" dirty="0" err="1"/>
              <a:t>tickCount</a:t>
            </a:r>
            <a:r>
              <a:rPr lang="en-US" sz="1600" dirty="0"/>
              <a:t>++; </a:t>
            </a:r>
          </a:p>
          <a:p>
            <a:r>
              <a:rPr lang="en-US" sz="1600" dirty="0"/>
              <a:t>    </a:t>
            </a:r>
            <a:r>
              <a:rPr lang="en-US" sz="1600" dirty="0" err="1"/>
              <a:t>TimerTaskNotify</a:t>
            </a:r>
            <a:r>
              <a:rPr lang="en-US" sz="1600" dirty="0"/>
              <a:t> (); // send timer event message to </a:t>
            </a:r>
            <a:r>
              <a:rPr lang="en-US" sz="1600"/>
              <a:t>timer task</a:t>
            </a:r>
            <a:endParaRPr lang="en-US" sz="1600" dirty="0"/>
          </a:p>
          <a:p>
            <a:r>
              <a:rPr lang="en-US" sz="1600" dirty="0"/>
              <a:t>}</a:t>
            </a:r>
          </a:p>
          <a:p>
            <a:endParaRPr lang="en-US" sz="1600" dirty="0"/>
          </a:p>
          <a:p>
            <a:pPr marL="285750" indent="-285750">
              <a:buFont typeface="Arial" panose="020B0604020202020204" pitchFamily="34" charset="0"/>
              <a:buChar char="•"/>
            </a:pPr>
            <a:r>
              <a:rPr lang="en-US" sz="1600" dirty="0" err="1"/>
              <a:t>AppClock</a:t>
            </a:r>
            <a:r>
              <a:rPr lang="en-US" sz="1600" dirty="0"/>
              <a:t> () is a routine which is called from the timer interrupt on each  OS TICK</a:t>
            </a:r>
          </a:p>
          <a:p>
            <a:pPr marL="285750" indent="-285750">
              <a:buFont typeface="Arial" panose="020B0604020202020204" pitchFamily="34" charset="0"/>
              <a:buChar char="•"/>
            </a:pPr>
            <a:r>
              <a:rPr lang="en-US" sz="1600" dirty="0"/>
              <a:t>A single timer management task called </a:t>
            </a:r>
            <a:r>
              <a:rPr lang="en-US" sz="1600" dirty="0" err="1"/>
              <a:t>TimerTask</a:t>
            </a:r>
            <a:r>
              <a:rPr lang="en-US" sz="1600" dirty="0"/>
              <a:t>() will manage all timers created by all tasks.</a:t>
            </a:r>
          </a:p>
          <a:p>
            <a:endParaRPr lang="en-US" sz="1600" dirty="0"/>
          </a:p>
          <a:p>
            <a:endParaRPr lang="en-US" sz="1600" dirty="0"/>
          </a:p>
          <a:p>
            <a:endParaRPr lang="en-US" sz="1600" dirty="0"/>
          </a:p>
        </p:txBody>
      </p:sp>
      <p:sp>
        <p:nvSpPr>
          <p:cNvPr id="2" name="灯片编号占位符 1">
            <a:extLst>
              <a:ext uri="{FF2B5EF4-FFF2-40B4-BE49-F238E27FC236}">
                <a16:creationId xmlns:a16="http://schemas.microsoft.com/office/drawing/2014/main" id="{A048C66D-8099-4D5F-85CB-B2CC33C53CE3}"/>
              </a:ext>
            </a:extLst>
          </p:cNvPr>
          <p:cNvSpPr>
            <a:spLocks noGrp="1"/>
          </p:cNvSpPr>
          <p:nvPr>
            <p:ph type="sldNum" sz="quarter" idx="12"/>
          </p:nvPr>
        </p:nvSpPr>
        <p:spPr/>
        <p:txBody>
          <a:bodyPr/>
          <a:lstStyle/>
          <a:p>
            <a:pPr>
              <a:defRPr/>
            </a:pPr>
            <a:fld id="{B57AEB1C-7A9F-4DCF-AFFF-B235077D7C09}" type="slidenum">
              <a:rPr lang="en-US" smtClean="0"/>
              <a:pPr>
                <a:defRPr/>
              </a:pPr>
              <a:t>25</a:t>
            </a:fld>
            <a:endParaRPr lang="en-US"/>
          </a:p>
        </p:txBody>
      </p:sp>
    </p:spTree>
    <p:extLst>
      <p:ext uri="{BB962C8B-B14F-4D97-AF65-F5344CB8AC3E}">
        <p14:creationId xmlns:p14="http://schemas.microsoft.com/office/powerpoint/2010/main" val="1041660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with timer interrupts</a:t>
            </a:r>
          </a:p>
        </p:txBody>
      </p:sp>
      <p:sp>
        <p:nvSpPr>
          <p:cNvPr id="3" name="Content Placeholder 2"/>
          <p:cNvSpPr>
            <a:spLocks noGrp="1"/>
          </p:cNvSpPr>
          <p:nvPr>
            <p:ph idx="1"/>
          </p:nvPr>
        </p:nvSpPr>
        <p:spPr/>
        <p:txBody>
          <a:bodyPr/>
          <a:lstStyle/>
          <a:p>
            <a:r>
              <a:rPr lang="en-US" sz="2400" dirty="0"/>
              <a:t>Be careful with the amount of code and how long it takes to execute. </a:t>
            </a:r>
          </a:p>
          <a:p>
            <a:pPr lvl="1"/>
            <a:r>
              <a:rPr lang="en-US" sz="2000" dirty="0"/>
              <a:t>If we need to run a task every 1 </a:t>
            </a:r>
            <a:r>
              <a:rPr lang="en-US" sz="2000" dirty="0" err="1"/>
              <a:t>ms</a:t>
            </a:r>
            <a:r>
              <a:rPr lang="en-US" sz="2000" dirty="0"/>
              <a:t>, that task must take less than 1 </a:t>
            </a:r>
            <a:r>
              <a:rPr lang="en-US" sz="2000" dirty="0" err="1"/>
              <a:t>ms</a:t>
            </a:r>
            <a:r>
              <a:rPr lang="en-US" sz="2000" dirty="0"/>
              <a:t> second to execute, otherwise the timing would overrun and the system would go out of sync.</a:t>
            </a:r>
          </a:p>
          <a:p>
            <a:pPr lvl="1"/>
            <a:r>
              <a:rPr lang="en-US" sz="2000" dirty="0"/>
              <a:t>We sometimes need to prioritize the tasks: e.g. does a 1ms task run before a 100ms task? (because after 100ms, both will want to run at the same time).</a:t>
            </a:r>
          </a:p>
          <a:p>
            <a:pPr lvl="1"/>
            <a:r>
              <a:rPr lang="en-US" sz="2000" dirty="0"/>
              <a:t>This also means that pause, wait or delays (i.e. timing control by ‘polling’) cannot be used within scheduled program designs.</a:t>
            </a:r>
          </a:p>
        </p:txBody>
      </p:sp>
      <p:sp>
        <p:nvSpPr>
          <p:cNvPr id="4" name="灯片编号占位符 3">
            <a:extLst>
              <a:ext uri="{FF2B5EF4-FFF2-40B4-BE49-F238E27FC236}">
                <a16:creationId xmlns:a16="http://schemas.microsoft.com/office/drawing/2014/main" id="{8E2785D4-AE1C-4FBF-BDA2-74A2819D2BDA}"/>
              </a:ext>
            </a:extLst>
          </p:cNvPr>
          <p:cNvSpPr>
            <a:spLocks noGrp="1"/>
          </p:cNvSpPr>
          <p:nvPr>
            <p:ph type="sldNum" sz="quarter" idx="12"/>
          </p:nvPr>
        </p:nvSpPr>
        <p:spPr/>
        <p:txBody>
          <a:bodyPr/>
          <a:lstStyle/>
          <a:p>
            <a:pPr>
              <a:defRPr/>
            </a:pPr>
            <a:fld id="{B57AEB1C-7A9F-4DCF-AFFF-B235077D7C09}" type="slidenum">
              <a:rPr lang="en-US" smtClean="0"/>
              <a:pPr>
                <a:defRPr/>
              </a:pPr>
              <a:t>26</a:t>
            </a:fld>
            <a:endParaRPr lang="en-US"/>
          </a:p>
        </p:txBody>
      </p:sp>
    </p:spTree>
    <p:extLst>
      <p:ext uri="{BB962C8B-B14F-4D97-AF65-F5344CB8AC3E}">
        <p14:creationId xmlns:p14="http://schemas.microsoft.com/office/powerpoint/2010/main" val="283679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nSpc>
                <a:spcPct val="80000"/>
              </a:lnSpc>
              <a:spcBef>
                <a:spcPts val="1200"/>
              </a:spcBef>
            </a:pPr>
            <a:r>
              <a:rPr lang="en-US" dirty="0"/>
              <a:t>Differential timers</a:t>
            </a:r>
          </a:p>
        </p:txBody>
      </p:sp>
      <p:sp>
        <p:nvSpPr>
          <p:cNvPr id="21507" name="Content Placeholder 2"/>
          <p:cNvSpPr>
            <a:spLocks noGrp="1"/>
          </p:cNvSpPr>
          <p:nvPr>
            <p:ph idx="1"/>
          </p:nvPr>
        </p:nvSpPr>
        <p:spPr>
          <a:xfrm>
            <a:off x="566738" y="1676400"/>
            <a:ext cx="8001000" cy="4648200"/>
          </a:xfrm>
        </p:spPr>
        <p:txBody>
          <a:bodyPr/>
          <a:lstStyle/>
          <a:p>
            <a:pPr>
              <a:lnSpc>
                <a:spcPct val="80000"/>
              </a:lnSpc>
              <a:spcBef>
                <a:spcPts val="1200"/>
              </a:spcBef>
            </a:pPr>
            <a:r>
              <a:rPr lang="en-US" dirty="0"/>
              <a:t>Differential timers</a:t>
            </a:r>
          </a:p>
          <a:p>
            <a:pPr lvl="1">
              <a:lnSpc>
                <a:spcPct val="80000"/>
              </a:lnSpc>
              <a:spcBef>
                <a:spcPts val="1200"/>
              </a:spcBef>
            </a:pPr>
            <a:r>
              <a:rPr lang="en-US" dirty="0"/>
              <a:t>In a differential timer scheme, the lowest timer count serves as the base and all other timers are stored with the incremental difference</a:t>
            </a:r>
          </a:p>
          <a:p>
            <a:pPr lvl="1">
              <a:lnSpc>
                <a:spcPct val="80000"/>
              </a:lnSpc>
              <a:spcBef>
                <a:spcPts val="1200"/>
              </a:spcBef>
            </a:pPr>
            <a:r>
              <a:rPr lang="en-US" dirty="0"/>
              <a:t>The advantage here is the timer count is decremented only for the base timer and it automatically applies to all timers</a:t>
            </a:r>
          </a:p>
        </p:txBody>
      </p:sp>
      <p:sp>
        <p:nvSpPr>
          <p:cNvPr id="2" name="灯片编号占位符 1">
            <a:extLst>
              <a:ext uri="{FF2B5EF4-FFF2-40B4-BE49-F238E27FC236}">
                <a16:creationId xmlns:a16="http://schemas.microsoft.com/office/drawing/2014/main" id="{D9C0E398-4450-4073-959D-53E54FB52486}"/>
              </a:ext>
            </a:extLst>
          </p:cNvPr>
          <p:cNvSpPr>
            <a:spLocks noGrp="1"/>
          </p:cNvSpPr>
          <p:nvPr>
            <p:ph type="sldNum" sz="quarter" idx="12"/>
          </p:nvPr>
        </p:nvSpPr>
        <p:spPr/>
        <p:txBody>
          <a:bodyPr/>
          <a:lstStyle/>
          <a:p>
            <a:pPr>
              <a:defRPr/>
            </a:pPr>
            <a:fld id="{B57AEB1C-7A9F-4DCF-AFFF-B235077D7C0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nSpc>
                <a:spcPct val="80000"/>
              </a:lnSpc>
              <a:spcBef>
                <a:spcPts val="1200"/>
              </a:spcBef>
            </a:pPr>
            <a:r>
              <a:rPr lang="en-US" dirty="0"/>
              <a:t>Differential timers</a:t>
            </a:r>
          </a:p>
        </p:txBody>
      </p:sp>
      <p:pic>
        <p:nvPicPr>
          <p:cNvPr id="24579" name="Content Placeholder 6" descr="0609_0.jpg"/>
          <p:cNvPicPr>
            <a:picLocks noGrp="1" noChangeAspect="1"/>
          </p:cNvPicPr>
          <p:nvPr>
            <p:ph idx="1"/>
          </p:nvPr>
        </p:nvPicPr>
        <p:blipFill>
          <a:blip r:embed="rId2"/>
          <a:srcRect/>
          <a:stretch>
            <a:fillRect/>
          </a:stretch>
        </p:blipFill>
        <p:spPr>
          <a:xfrm>
            <a:off x="2235200" y="1774825"/>
            <a:ext cx="4673600" cy="4625975"/>
          </a:xfrm>
        </p:spPr>
      </p:pic>
      <p:sp>
        <p:nvSpPr>
          <p:cNvPr id="4" name="TextBox 3"/>
          <p:cNvSpPr txBox="1"/>
          <p:nvPr/>
        </p:nvSpPr>
        <p:spPr>
          <a:xfrm>
            <a:off x="143508" y="2816932"/>
            <a:ext cx="2786340" cy="577081"/>
          </a:xfrm>
          <a:prstGeom prst="rect">
            <a:avLst/>
          </a:prstGeom>
          <a:noFill/>
        </p:spPr>
        <p:txBody>
          <a:bodyPr wrap="none" rtlCol="0">
            <a:spAutoFit/>
          </a:bodyPr>
          <a:lstStyle/>
          <a:p>
            <a:r>
              <a:rPr lang="en-US" sz="1050" dirty="0" err="1"/>
              <a:t>startTimer</a:t>
            </a:r>
            <a:r>
              <a:rPr lang="en-US" sz="1050" dirty="0"/>
              <a:t>(10, task1Timer, </a:t>
            </a:r>
            <a:r>
              <a:rPr lang="en-US" sz="1050" dirty="0" err="1"/>
              <a:t>param</a:t>
            </a:r>
            <a:r>
              <a:rPr lang="en-US" sz="1050" dirty="0"/>
              <a:t> …);</a:t>
            </a:r>
          </a:p>
          <a:p>
            <a:r>
              <a:rPr lang="en-US" sz="1050" dirty="0" err="1"/>
              <a:t>startTimer</a:t>
            </a:r>
            <a:r>
              <a:rPr lang="en-US" sz="1050" dirty="0"/>
              <a:t>(15, task1Timer, </a:t>
            </a:r>
            <a:r>
              <a:rPr lang="en-US" sz="1050" dirty="0" err="1"/>
              <a:t>param</a:t>
            </a:r>
            <a:r>
              <a:rPr lang="en-US" sz="1050" dirty="0"/>
              <a:t> …);</a:t>
            </a:r>
          </a:p>
          <a:p>
            <a:r>
              <a:rPr lang="en-US" sz="1050" dirty="0" err="1"/>
              <a:t>startTimer</a:t>
            </a:r>
            <a:r>
              <a:rPr lang="en-US" sz="1050" dirty="0"/>
              <a:t>(20, task1Timer, </a:t>
            </a:r>
            <a:r>
              <a:rPr lang="en-US" sz="1050" dirty="0" err="1"/>
              <a:t>param</a:t>
            </a:r>
            <a:r>
              <a:rPr lang="en-US" sz="1050" dirty="0"/>
              <a:t> …);</a:t>
            </a:r>
          </a:p>
        </p:txBody>
      </p:sp>
      <p:pic>
        <p:nvPicPr>
          <p:cNvPr id="5" name="Content Placeholder 6" descr="0609_0.jpg"/>
          <p:cNvPicPr>
            <a:picLocks noChangeAspect="1"/>
          </p:cNvPicPr>
          <p:nvPr/>
        </p:nvPicPr>
        <p:blipFill>
          <a:blip r:embed="rId2"/>
          <a:srcRect/>
          <a:stretch>
            <a:fillRect/>
          </a:stretch>
        </p:blipFill>
        <p:spPr bwMode="auto">
          <a:xfrm>
            <a:off x="2231740" y="1772816"/>
            <a:ext cx="4673600" cy="4625975"/>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0A3C4B5B-CDD0-43A1-A05A-298DDFAA3AB9}"/>
              </a:ext>
            </a:extLst>
          </p:cNvPr>
          <p:cNvSpPr>
            <a:spLocks noGrp="1"/>
          </p:cNvSpPr>
          <p:nvPr>
            <p:ph type="sldNum" sz="quarter" idx="12"/>
          </p:nvPr>
        </p:nvSpPr>
        <p:spPr/>
        <p:txBody>
          <a:bodyPr/>
          <a:lstStyle/>
          <a:p>
            <a:pPr>
              <a:defRPr/>
            </a:pPr>
            <a:fld id="{B57AEB1C-7A9F-4DCF-AFFF-B235077D7C0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Bef>
                <a:spcPts val="1200"/>
              </a:spcBef>
            </a:pPr>
            <a:r>
              <a:rPr lang="en-US" dirty="0"/>
              <a:t>Homework</a:t>
            </a:r>
          </a:p>
        </p:txBody>
      </p:sp>
      <p:sp>
        <p:nvSpPr>
          <p:cNvPr id="3" name="Content Placeholder 2"/>
          <p:cNvSpPr>
            <a:spLocks noGrp="1"/>
          </p:cNvSpPr>
          <p:nvPr>
            <p:ph idx="1"/>
          </p:nvPr>
        </p:nvSpPr>
        <p:spPr/>
        <p:txBody>
          <a:bodyPr/>
          <a:lstStyle/>
          <a:p>
            <a:r>
              <a:rPr lang="en-US" sz="2800" dirty="0"/>
              <a:t>Is there any drawback with using differential timers? </a:t>
            </a:r>
          </a:p>
          <a:p>
            <a:r>
              <a:rPr lang="en-US" sz="2800" dirty="0"/>
              <a:t>Can you come up with a rule for updating the time remaining for other timers already in the list when a timer is inserted in the list of differential timers?</a:t>
            </a:r>
          </a:p>
          <a:p>
            <a:r>
              <a:rPr lang="en-US" sz="2800" dirty="0"/>
              <a:t>Would task priority mater when you insert differential timers in the list? </a:t>
            </a:r>
          </a:p>
          <a:p>
            <a:r>
              <a:rPr lang="en-US" sz="2800" dirty="0"/>
              <a:t>Can you show an example to demonstrate your answers above?</a:t>
            </a:r>
          </a:p>
          <a:p>
            <a:endParaRPr lang="en-US" dirty="0"/>
          </a:p>
        </p:txBody>
      </p:sp>
      <p:sp>
        <p:nvSpPr>
          <p:cNvPr id="4" name="灯片编号占位符 3">
            <a:extLst>
              <a:ext uri="{FF2B5EF4-FFF2-40B4-BE49-F238E27FC236}">
                <a16:creationId xmlns:a16="http://schemas.microsoft.com/office/drawing/2014/main" id="{B552B94D-5969-43E8-8D02-4DCE8492AAC7}"/>
              </a:ext>
            </a:extLst>
          </p:cNvPr>
          <p:cNvSpPr>
            <a:spLocks noGrp="1"/>
          </p:cNvSpPr>
          <p:nvPr>
            <p:ph type="sldNum" sz="quarter" idx="12"/>
          </p:nvPr>
        </p:nvSpPr>
        <p:spPr/>
        <p:txBody>
          <a:bodyPr/>
          <a:lstStyle/>
          <a:p>
            <a:pPr>
              <a:defRPr/>
            </a:pPr>
            <a:fld id="{B57AEB1C-7A9F-4DCF-AFFF-B235077D7C09}" type="slidenum">
              <a:rPr lang="en-US" smtClean="0"/>
              <a:pPr>
                <a:defRPr/>
              </a:pPr>
              <a:t>29</a:t>
            </a:fld>
            <a:endParaRPr lang="en-US"/>
          </a:p>
        </p:txBody>
      </p:sp>
    </p:spTree>
    <p:extLst>
      <p:ext uri="{BB962C8B-B14F-4D97-AF65-F5344CB8AC3E}">
        <p14:creationId xmlns:p14="http://schemas.microsoft.com/office/powerpoint/2010/main" val="217110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3600">
                <a:solidFill>
                  <a:schemeClr val="accent1">
                    <a:satMod val="150000"/>
                  </a:schemeClr>
                </a:solidFill>
              </a:rPr>
              <a:t>Buffer Management</a:t>
            </a:r>
            <a:endParaRPr lang="en-US" sz="3400">
              <a:solidFill>
                <a:schemeClr val="accent1">
                  <a:satMod val="150000"/>
                </a:schemeClr>
              </a:solidFill>
            </a:endParaRPr>
          </a:p>
        </p:txBody>
      </p:sp>
      <p:sp>
        <p:nvSpPr>
          <p:cNvPr id="10243" name="Rectangle 3"/>
          <p:cNvSpPr>
            <a:spLocks noGrp="1" noChangeArrowheads="1"/>
          </p:cNvSpPr>
          <p:nvPr>
            <p:ph idx="1"/>
          </p:nvPr>
        </p:nvSpPr>
        <p:spPr>
          <a:xfrm>
            <a:off x="566738" y="1752600"/>
            <a:ext cx="8577262" cy="4496616"/>
          </a:xfrm>
        </p:spPr>
        <p:txBody>
          <a:bodyPr wrap="square">
            <a:noAutofit/>
          </a:bodyPr>
          <a:lstStyle/>
          <a:p>
            <a:pPr>
              <a:lnSpc>
                <a:spcPct val="80000"/>
              </a:lnSpc>
              <a:spcBef>
                <a:spcPts val="1200"/>
              </a:spcBef>
            </a:pPr>
            <a:r>
              <a:rPr lang="en-US" sz="2800" dirty="0"/>
              <a:t>Mechanisms to create and operate buffers with a focus on reducing data copying operations</a:t>
            </a:r>
          </a:p>
          <a:p>
            <a:pPr lvl="1">
              <a:lnSpc>
                <a:spcPct val="80000"/>
              </a:lnSpc>
              <a:spcBef>
                <a:spcPts val="1200"/>
              </a:spcBef>
            </a:pPr>
            <a:r>
              <a:rPr lang="en-US" sz="2400" dirty="0"/>
              <a:t>Allocation - Reserving buffer from a global buffer memory pool </a:t>
            </a:r>
          </a:p>
          <a:p>
            <a:pPr lvl="1">
              <a:lnSpc>
                <a:spcPct val="80000"/>
              </a:lnSpc>
              <a:spcBef>
                <a:spcPts val="1200"/>
              </a:spcBef>
            </a:pPr>
            <a:r>
              <a:rPr lang="en-US" sz="2400" dirty="0"/>
              <a:t>Manipulation of buffers - All operations affecting data stored in the buffer. </a:t>
            </a:r>
          </a:p>
          <a:p>
            <a:pPr lvl="2">
              <a:lnSpc>
                <a:spcPct val="80000"/>
              </a:lnSpc>
              <a:spcBef>
                <a:spcPts val="1200"/>
              </a:spcBef>
            </a:pPr>
            <a:r>
              <a:rPr lang="en-US" sz="2000" dirty="0"/>
              <a:t>Copying, deleting, updating, concatenating two buffers etc.</a:t>
            </a:r>
          </a:p>
          <a:p>
            <a:pPr lvl="1">
              <a:lnSpc>
                <a:spcPct val="80000"/>
              </a:lnSpc>
              <a:spcBef>
                <a:spcPts val="1200"/>
              </a:spcBef>
            </a:pPr>
            <a:r>
              <a:rPr lang="en-US" sz="2400" dirty="0"/>
              <a:t>Freeing buffers -  Returning a buffer to the global buffer pool for re-use</a:t>
            </a:r>
          </a:p>
        </p:txBody>
      </p:sp>
      <p:sp>
        <p:nvSpPr>
          <p:cNvPr id="2" name="灯片编号占位符 1">
            <a:extLst>
              <a:ext uri="{FF2B5EF4-FFF2-40B4-BE49-F238E27FC236}">
                <a16:creationId xmlns:a16="http://schemas.microsoft.com/office/drawing/2014/main" id="{C8544ED7-2EB9-4C36-B369-D088E2CFF89E}"/>
              </a:ext>
            </a:extLst>
          </p:cNvPr>
          <p:cNvSpPr>
            <a:spLocks noGrp="1"/>
          </p:cNvSpPr>
          <p:nvPr>
            <p:ph type="sldNum" sz="quarter" idx="12"/>
          </p:nvPr>
        </p:nvSpPr>
        <p:spPr/>
        <p:txBody>
          <a:bodyPr/>
          <a:lstStyle/>
          <a:p>
            <a:pPr>
              <a:defRPr/>
            </a:pPr>
            <a:fld id="{B57AEB1C-7A9F-4DCF-AFFF-B235077D7C09}"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a:t>
            </a:r>
          </a:p>
        </p:txBody>
      </p:sp>
      <p:sp>
        <p:nvSpPr>
          <p:cNvPr id="23555" name="TextBox 7"/>
          <p:cNvSpPr txBox="1">
            <a:spLocks noChangeArrowheads="1"/>
          </p:cNvSpPr>
          <p:nvPr/>
        </p:nvSpPr>
        <p:spPr bwMode="auto">
          <a:xfrm>
            <a:off x="647564" y="1808820"/>
            <a:ext cx="7524836" cy="4758226"/>
          </a:xfrm>
          <a:prstGeom prst="rect">
            <a:avLst/>
          </a:prstGeom>
          <a:noFill/>
          <a:ln w="9525">
            <a:noFill/>
            <a:miter lim="800000"/>
            <a:headEnd/>
            <a:tailEnd/>
          </a:ln>
        </p:spPr>
        <p:txBody>
          <a:bodyPr wrap="square">
            <a:spAutoFit/>
          </a:bodyPr>
          <a:lstStyle/>
          <a:p>
            <a:endParaRPr lang="en-US" sz="1400" dirty="0"/>
          </a:p>
          <a:p>
            <a:pPr marL="438150" indent="-319088">
              <a:lnSpc>
                <a:spcPct val="80000"/>
              </a:lnSpc>
              <a:spcBef>
                <a:spcPts val="1200"/>
              </a:spcBef>
              <a:buClr>
                <a:schemeClr val="accent1"/>
              </a:buClr>
              <a:buSzPct val="80000"/>
              <a:buFont typeface="Wingdings 2" pitchFamily="18" charset="2"/>
              <a:buChar char=""/>
            </a:pPr>
            <a:r>
              <a:rPr lang="en-US" sz="1400" dirty="0"/>
              <a:t>  This is done in task’s main loop every time task is scheduled</a:t>
            </a:r>
          </a:p>
          <a:p>
            <a:endParaRPr lang="en-US" sz="1400" dirty="0"/>
          </a:p>
          <a:p>
            <a:endParaRPr lang="en-US" sz="1400" dirty="0"/>
          </a:p>
          <a:p>
            <a:r>
              <a:rPr lang="en-US" sz="1200" dirty="0">
                <a:latin typeface="Courier New" pitchFamily="49" charset="0"/>
                <a:cs typeface="Courier New" pitchFamily="49" charset="0"/>
              </a:rPr>
              <a:t>While(1)</a:t>
            </a:r>
          </a:p>
          <a:p>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Wait_for_event</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if (event==</a:t>
            </a:r>
            <a:r>
              <a:rPr lang="en-US" sz="1200" dirty="0" err="1">
                <a:latin typeface="Courier New" pitchFamily="49" charset="0"/>
                <a:cs typeface="Courier New" pitchFamily="49" charset="0"/>
              </a:rPr>
              <a:t>timer_expired</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processTimers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ProcessTimers</a:t>
            </a:r>
            <a:r>
              <a:rPr lang="en-US" sz="1200" dirty="0">
                <a:latin typeface="Courier New" pitchFamily="49" charset="0"/>
                <a:cs typeface="Courier New" pitchFamily="49" charset="0"/>
              </a:rPr>
              <a:t> () </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Decrement the current timer count in the first entry of the timer list; </a:t>
            </a:r>
          </a:p>
          <a:p>
            <a:r>
              <a:rPr lang="en-US" sz="1200" dirty="0">
                <a:latin typeface="Courier New" pitchFamily="49" charset="0"/>
                <a:cs typeface="Courier New" pitchFamily="49" charset="0"/>
              </a:rPr>
              <a:t>If the count is 0 </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For all the entries in the timer list whose current timer count is zero </a:t>
            </a:r>
          </a:p>
          <a:p>
            <a:r>
              <a:rPr lang="en-US" sz="1200" dirty="0">
                <a:latin typeface="Courier New" pitchFamily="49" charset="0"/>
                <a:cs typeface="Courier New" pitchFamily="49" charset="0"/>
              </a:rPr>
              <a:t>    { </a:t>
            </a:r>
          </a:p>
          <a:p>
            <a:r>
              <a:rPr lang="en-US" sz="1200" dirty="0">
                <a:latin typeface="Courier New" pitchFamily="49" charset="0"/>
                <a:cs typeface="Courier New" pitchFamily="49" charset="0"/>
              </a:rPr>
              <a:t>        Process timer expiry by calling the timeout </a:t>
            </a:r>
          </a:p>
          <a:p>
            <a:r>
              <a:rPr lang="en-US" sz="1200" dirty="0">
                <a:latin typeface="Courier New" pitchFamily="49" charset="0"/>
                <a:cs typeface="Courier New" pitchFamily="49" charset="0"/>
              </a:rPr>
              <a:t>           routine with context provided in the timer block;</a:t>
            </a:r>
          </a:p>
          <a:p>
            <a:r>
              <a:rPr lang="en-US" sz="1200" dirty="0">
                <a:latin typeface="Courier New" pitchFamily="49" charset="0"/>
                <a:cs typeface="Courier New" pitchFamily="49" charset="0"/>
              </a:rPr>
              <a:t>        Alternatively, it can send a timer signal event to </a:t>
            </a:r>
          </a:p>
          <a:p>
            <a:r>
              <a:rPr lang="en-US" sz="1200" dirty="0">
                <a:latin typeface="Courier New" pitchFamily="49" charset="0"/>
                <a:cs typeface="Courier New" pitchFamily="49" charset="0"/>
              </a:rPr>
              <a:t>        the task it created the timer with context provided in timer block</a:t>
            </a:r>
          </a:p>
          <a:p>
            <a:r>
              <a:rPr lang="en-US" sz="1200" dirty="0">
                <a:latin typeface="Courier New" pitchFamily="49" charset="0"/>
                <a:cs typeface="Courier New" pitchFamily="49" charset="0"/>
              </a:rPr>
              <a:t>     } </a:t>
            </a:r>
          </a:p>
          <a:p>
            <a:r>
              <a:rPr lang="en-US" sz="1200" dirty="0">
                <a:latin typeface="Courier New" pitchFamily="49" charset="0"/>
                <a:cs typeface="Courier New" pitchFamily="49" charset="0"/>
              </a:rPr>
              <a:t>}</a:t>
            </a:r>
            <a:endParaRPr lang="en-US" sz="1600" dirty="0"/>
          </a:p>
        </p:txBody>
      </p:sp>
      <p:sp>
        <p:nvSpPr>
          <p:cNvPr id="2" name="灯片编号占位符 1">
            <a:extLst>
              <a:ext uri="{FF2B5EF4-FFF2-40B4-BE49-F238E27FC236}">
                <a16:creationId xmlns:a16="http://schemas.microsoft.com/office/drawing/2014/main" id="{D9D78984-8346-4E57-85FB-7AE9A92ECED4}"/>
              </a:ext>
            </a:extLst>
          </p:cNvPr>
          <p:cNvSpPr>
            <a:spLocks noGrp="1"/>
          </p:cNvSpPr>
          <p:nvPr>
            <p:ph type="sldNum" sz="quarter" idx="12"/>
          </p:nvPr>
        </p:nvSpPr>
        <p:spPr/>
        <p:txBody>
          <a:bodyPr/>
          <a:lstStyle/>
          <a:p>
            <a:pPr>
              <a:defRPr/>
            </a:pPr>
            <a:fld id="{B57AEB1C-7A9F-4DCF-AFFF-B235077D7C09}"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 Task</a:t>
            </a:r>
          </a:p>
        </p:txBody>
      </p:sp>
      <p:sp>
        <p:nvSpPr>
          <p:cNvPr id="26627" name="Content Placeholder 2"/>
          <p:cNvSpPr>
            <a:spLocks noGrp="1"/>
          </p:cNvSpPr>
          <p:nvPr>
            <p:ph idx="1"/>
          </p:nvPr>
        </p:nvSpPr>
        <p:spPr/>
        <p:txBody>
          <a:bodyPr/>
          <a:lstStyle/>
          <a:p>
            <a:pPr>
              <a:lnSpc>
                <a:spcPct val="80000"/>
              </a:lnSpc>
              <a:spcBef>
                <a:spcPts val="1200"/>
              </a:spcBef>
            </a:pPr>
            <a:r>
              <a:rPr lang="en-US" sz="2800" dirty="0"/>
              <a:t>Timers may be created and used individually for each task </a:t>
            </a:r>
          </a:p>
          <a:p>
            <a:pPr lvl="1">
              <a:lnSpc>
                <a:spcPct val="80000"/>
              </a:lnSpc>
              <a:spcBef>
                <a:spcPts val="1200"/>
              </a:spcBef>
            </a:pPr>
            <a:r>
              <a:rPr lang="en-US" sz="2400" dirty="0"/>
              <a:t>This is flexible but unmanageable with more tasks</a:t>
            </a:r>
          </a:p>
          <a:p>
            <a:pPr>
              <a:lnSpc>
                <a:spcPct val="80000"/>
              </a:lnSpc>
              <a:spcBef>
                <a:spcPts val="1200"/>
              </a:spcBef>
            </a:pPr>
            <a:r>
              <a:rPr lang="en-US" sz="2800" dirty="0"/>
              <a:t>Single timer management task (TMT) is scheduled after each timer tick interrupt</a:t>
            </a:r>
          </a:p>
          <a:p>
            <a:pPr lvl="1">
              <a:lnSpc>
                <a:spcPct val="80000"/>
              </a:lnSpc>
              <a:spcBef>
                <a:spcPts val="1200"/>
              </a:spcBef>
            </a:pPr>
            <a:r>
              <a:rPr lang="en-US" sz="2400" dirty="0"/>
              <a:t>Timer tick interrupt is the shortest timer tick possible across all tasks as a base (e.g. 1  OSTICK). </a:t>
            </a:r>
          </a:p>
          <a:p>
            <a:pPr lvl="1">
              <a:lnSpc>
                <a:spcPct val="80000"/>
              </a:lnSpc>
              <a:spcBef>
                <a:spcPts val="1200"/>
              </a:spcBef>
            </a:pPr>
            <a:r>
              <a:rPr lang="en-US" sz="2400" dirty="0"/>
              <a:t>It may maintain counters for simulating   N* OSTICK timers. For each of these tick types, there are separate timer lists.</a:t>
            </a:r>
          </a:p>
          <a:p>
            <a:pPr lvl="1">
              <a:lnSpc>
                <a:spcPct val="80000"/>
              </a:lnSpc>
              <a:spcBef>
                <a:spcPts val="1200"/>
              </a:spcBef>
            </a:pPr>
            <a:r>
              <a:rPr lang="en-US" sz="2400" dirty="0"/>
              <a:t>Tasks request a timer from the TMT which invokes the appropriate notification function when timer expires</a:t>
            </a:r>
          </a:p>
        </p:txBody>
      </p:sp>
      <p:sp>
        <p:nvSpPr>
          <p:cNvPr id="2" name="灯片编号占位符 1">
            <a:extLst>
              <a:ext uri="{FF2B5EF4-FFF2-40B4-BE49-F238E27FC236}">
                <a16:creationId xmlns:a16="http://schemas.microsoft.com/office/drawing/2014/main" id="{DBAC2D0D-5A66-49BE-B6D4-F1819966792C}"/>
              </a:ext>
            </a:extLst>
          </p:cNvPr>
          <p:cNvSpPr>
            <a:spLocks noGrp="1"/>
          </p:cNvSpPr>
          <p:nvPr>
            <p:ph type="sldNum" sz="quarter" idx="12"/>
          </p:nvPr>
        </p:nvSpPr>
        <p:spPr/>
        <p:txBody>
          <a:bodyPr/>
          <a:lstStyle/>
          <a:p>
            <a:pPr>
              <a:defRPr/>
            </a:pPr>
            <a:fld id="{B57AEB1C-7A9F-4DCF-AFFF-B235077D7C09}"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 Task</a:t>
            </a:r>
          </a:p>
        </p:txBody>
      </p:sp>
      <p:sp>
        <p:nvSpPr>
          <p:cNvPr id="26627" name="Content Placeholder 2"/>
          <p:cNvSpPr>
            <a:spLocks noGrp="1"/>
          </p:cNvSpPr>
          <p:nvPr>
            <p:ph idx="1"/>
          </p:nvPr>
        </p:nvSpPr>
        <p:spPr/>
        <p:txBody>
          <a:bodyPr/>
          <a:lstStyle/>
          <a:p>
            <a:pPr>
              <a:lnSpc>
                <a:spcPct val="80000"/>
              </a:lnSpc>
              <a:spcBef>
                <a:spcPts val="1200"/>
              </a:spcBef>
            </a:pPr>
            <a:r>
              <a:rPr lang="en-US" sz="2800" dirty="0"/>
              <a:t>Assume the need for a 1-millisecond tick, a 10-millisecond tick, and a 1-second tick. </a:t>
            </a:r>
          </a:p>
          <a:p>
            <a:pPr>
              <a:lnSpc>
                <a:spcPct val="80000"/>
              </a:lnSpc>
              <a:spcBef>
                <a:spcPts val="1200"/>
              </a:spcBef>
            </a:pPr>
            <a:r>
              <a:rPr lang="en-US" sz="2800" dirty="0"/>
              <a:t>The TMT will be notified of a 1-millisecond tick only. </a:t>
            </a:r>
          </a:p>
          <a:p>
            <a:pPr>
              <a:lnSpc>
                <a:spcPct val="80000"/>
              </a:lnSpc>
              <a:spcBef>
                <a:spcPts val="1200"/>
              </a:spcBef>
            </a:pPr>
            <a:r>
              <a:rPr lang="en-US" sz="2800" dirty="0"/>
              <a:t>It will maintain counters for simulating a 10-millisecond and 1-second timer. </a:t>
            </a:r>
          </a:p>
          <a:p>
            <a:pPr>
              <a:lnSpc>
                <a:spcPct val="80000"/>
              </a:lnSpc>
              <a:spcBef>
                <a:spcPts val="1200"/>
              </a:spcBef>
            </a:pPr>
            <a:r>
              <a:rPr lang="en-US" sz="2800" dirty="0"/>
              <a:t>For each of these tick types, there are separate timer lists.</a:t>
            </a:r>
            <a:endParaRPr lang="en-US" sz="2400" dirty="0"/>
          </a:p>
        </p:txBody>
      </p:sp>
      <p:sp>
        <p:nvSpPr>
          <p:cNvPr id="2" name="灯片编号占位符 1">
            <a:extLst>
              <a:ext uri="{FF2B5EF4-FFF2-40B4-BE49-F238E27FC236}">
                <a16:creationId xmlns:a16="http://schemas.microsoft.com/office/drawing/2014/main" id="{029CF681-75C3-4A26-99D0-B3B9C0F46943}"/>
              </a:ext>
            </a:extLst>
          </p:cNvPr>
          <p:cNvSpPr>
            <a:spLocks noGrp="1"/>
          </p:cNvSpPr>
          <p:nvPr>
            <p:ph type="sldNum" sz="quarter" idx="12"/>
          </p:nvPr>
        </p:nvSpPr>
        <p:spPr/>
        <p:txBody>
          <a:bodyPr/>
          <a:lstStyle/>
          <a:p>
            <a:pPr>
              <a:defRPr/>
            </a:pPr>
            <a:fld id="{B57AEB1C-7A9F-4DCF-AFFF-B235077D7C09}"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 Task</a:t>
            </a:r>
          </a:p>
        </p:txBody>
      </p:sp>
      <p:pic>
        <p:nvPicPr>
          <p:cNvPr id="27651" name="Picture 4" descr="0610_0.jpg"/>
          <p:cNvPicPr>
            <a:picLocks noChangeAspect="1"/>
          </p:cNvPicPr>
          <p:nvPr/>
        </p:nvPicPr>
        <p:blipFill>
          <a:blip r:embed="rId2"/>
          <a:srcRect/>
          <a:stretch>
            <a:fillRect/>
          </a:stretch>
        </p:blipFill>
        <p:spPr bwMode="auto">
          <a:xfrm>
            <a:off x="539750" y="152400"/>
            <a:ext cx="7131050" cy="6526213"/>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08836B1F-F207-4D52-A830-0CC8A61C1628}"/>
              </a:ext>
            </a:extLst>
          </p:cNvPr>
          <p:cNvSpPr>
            <a:spLocks noGrp="1"/>
          </p:cNvSpPr>
          <p:nvPr>
            <p:ph type="sldNum" sz="quarter" idx="12"/>
          </p:nvPr>
        </p:nvSpPr>
        <p:spPr/>
        <p:txBody>
          <a:bodyPr/>
          <a:lstStyle/>
          <a:p>
            <a:pPr>
              <a:defRPr/>
            </a:pPr>
            <a:fld id="{B57AEB1C-7A9F-4DCF-AFFF-B235077D7C09}"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fontAlgn="auto">
              <a:spcAft>
                <a:spcPts val="0"/>
              </a:spcAft>
              <a:defRPr/>
            </a:pPr>
            <a:r>
              <a:rPr lang="en-US">
                <a:solidFill>
                  <a:schemeClr val="accent1">
                    <a:satMod val="150000"/>
                  </a:schemeClr>
                </a:solidFill>
              </a:rPr>
              <a:t>Timer Management Task</a:t>
            </a:r>
          </a:p>
        </p:txBody>
      </p:sp>
      <p:sp>
        <p:nvSpPr>
          <p:cNvPr id="26627" name="Content Placeholder 2"/>
          <p:cNvSpPr>
            <a:spLocks noGrp="1"/>
          </p:cNvSpPr>
          <p:nvPr>
            <p:ph idx="1"/>
          </p:nvPr>
        </p:nvSpPr>
        <p:spPr/>
        <p:txBody>
          <a:bodyPr/>
          <a:lstStyle/>
          <a:p>
            <a:pPr lvl="1">
              <a:lnSpc>
                <a:spcPct val="80000"/>
              </a:lnSpc>
              <a:spcBef>
                <a:spcPts val="1200"/>
              </a:spcBef>
            </a:pPr>
            <a:r>
              <a:rPr lang="en-US" dirty="0"/>
              <a:t>Individual timer management is flexible but each timer needs it’s own timer processing logic- Timer management is Task’s responsibility  - Implementation of Tick counter management is OS’s responsibility call from Timer ISR </a:t>
            </a:r>
          </a:p>
          <a:p>
            <a:pPr lvl="1">
              <a:lnSpc>
                <a:spcPct val="80000"/>
              </a:lnSpc>
              <a:spcBef>
                <a:spcPts val="1200"/>
              </a:spcBef>
            </a:pPr>
            <a:r>
              <a:rPr lang="en-US" dirty="0"/>
              <a:t>TMT centralizes timer tick management but needs a messaging scheme to interact with the tasks on timer expiration - Suitable if the granularity of a tick varies.</a:t>
            </a:r>
          </a:p>
          <a:p>
            <a:pPr>
              <a:lnSpc>
                <a:spcPct val="80000"/>
              </a:lnSpc>
            </a:pPr>
            <a:endParaRPr lang="en-US" sz="2100" dirty="0"/>
          </a:p>
        </p:txBody>
      </p:sp>
      <p:sp>
        <p:nvSpPr>
          <p:cNvPr id="2" name="灯片编号占位符 1">
            <a:extLst>
              <a:ext uri="{FF2B5EF4-FFF2-40B4-BE49-F238E27FC236}">
                <a16:creationId xmlns:a16="http://schemas.microsoft.com/office/drawing/2014/main" id="{C70E58E8-4713-4D8D-96E4-4268A6C9FD71}"/>
              </a:ext>
            </a:extLst>
          </p:cNvPr>
          <p:cNvSpPr>
            <a:spLocks noGrp="1"/>
          </p:cNvSpPr>
          <p:nvPr>
            <p:ph type="sldNum" sz="quarter" idx="12"/>
          </p:nvPr>
        </p:nvSpPr>
        <p:spPr/>
        <p:txBody>
          <a:bodyPr/>
          <a:lstStyle/>
          <a:p>
            <a:pPr>
              <a:defRPr/>
            </a:pPr>
            <a:fld id="{B57AEB1C-7A9F-4DCF-AFFF-B235077D7C09}"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fontAlgn="auto">
              <a:spcAft>
                <a:spcPts val="0"/>
              </a:spcAft>
              <a:defRPr/>
            </a:pPr>
            <a:r>
              <a:rPr lang="en-US">
                <a:solidFill>
                  <a:schemeClr val="accent1">
                    <a:satMod val="150000"/>
                  </a:schemeClr>
                </a:solidFill>
              </a:rPr>
              <a:t>System Issues</a:t>
            </a:r>
          </a:p>
        </p:txBody>
      </p:sp>
      <p:sp>
        <p:nvSpPr>
          <p:cNvPr id="28675" name="Content Placeholder 2"/>
          <p:cNvSpPr>
            <a:spLocks noGrp="1"/>
          </p:cNvSpPr>
          <p:nvPr>
            <p:ph idx="1"/>
          </p:nvPr>
        </p:nvSpPr>
        <p:spPr/>
        <p:txBody>
          <a:bodyPr/>
          <a:lstStyle/>
          <a:p>
            <a:pPr>
              <a:lnSpc>
                <a:spcPct val="80000"/>
              </a:lnSpc>
              <a:spcBef>
                <a:spcPts val="1200"/>
              </a:spcBef>
            </a:pPr>
            <a:r>
              <a:rPr lang="en-US" sz="2100" dirty="0"/>
              <a:t>Each timer management scheme can allocate and free large number of timer blocks that need space to store application context</a:t>
            </a:r>
          </a:p>
          <a:p>
            <a:pPr lvl="1">
              <a:lnSpc>
                <a:spcPct val="80000"/>
              </a:lnSpc>
              <a:spcBef>
                <a:spcPts val="1200"/>
              </a:spcBef>
            </a:pPr>
            <a:r>
              <a:rPr lang="en-US" sz="1700" dirty="0"/>
              <a:t>Connection oriented protocols like TCP require a large number of timers and hence need significant amount of memory</a:t>
            </a:r>
          </a:p>
          <a:p>
            <a:pPr>
              <a:lnSpc>
                <a:spcPct val="80000"/>
              </a:lnSpc>
              <a:spcBef>
                <a:spcPts val="1200"/>
              </a:spcBef>
            </a:pPr>
            <a:r>
              <a:rPr lang="en-US" sz="2100" dirty="0"/>
              <a:t>Checklist for timer management strategy</a:t>
            </a:r>
          </a:p>
          <a:p>
            <a:pPr lvl="1">
              <a:lnSpc>
                <a:spcPct val="80000"/>
              </a:lnSpc>
              <a:spcBef>
                <a:spcPts val="1200"/>
              </a:spcBef>
            </a:pPr>
            <a:r>
              <a:rPr lang="en-US" sz="1800" dirty="0"/>
              <a:t>Use RTOS timer ISR for notification of the smallest timer tick</a:t>
            </a:r>
          </a:p>
          <a:p>
            <a:pPr lvl="1">
              <a:lnSpc>
                <a:spcPct val="80000"/>
              </a:lnSpc>
              <a:spcBef>
                <a:spcPts val="1200"/>
              </a:spcBef>
            </a:pPr>
            <a:r>
              <a:rPr lang="en-US" sz="1800" dirty="0"/>
              <a:t>Choose minimal number of application timer ticks</a:t>
            </a:r>
          </a:p>
          <a:p>
            <a:pPr lvl="1">
              <a:lnSpc>
                <a:spcPct val="80000"/>
              </a:lnSpc>
              <a:spcBef>
                <a:spcPts val="1200"/>
              </a:spcBef>
            </a:pPr>
            <a:r>
              <a:rPr lang="en-US" sz="1800" dirty="0"/>
              <a:t>Implement a differential time scheme</a:t>
            </a:r>
          </a:p>
          <a:p>
            <a:pPr lvl="1">
              <a:lnSpc>
                <a:spcPct val="80000"/>
              </a:lnSpc>
            </a:pPr>
            <a:endParaRPr lang="en-US" sz="1800" dirty="0"/>
          </a:p>
          <a:p>
            <a:pPr>
              <a:lnSpc>
                <a:spcPct val="80000"/>
              </a:lnSpc>
            </a:pPr>
            <a:endParaRPr lang="en-US" sz="2100" dirty="0"/>
          </a:p>
        </p:txBody>
      </p:sp>
      <p:sp>
        <p:nvSpPr>
          <p:cNvPr id="2" name="灯片编号占位符 1">
            <a:extLst>
              <a:ext uri="{FF2B5EF4-FFF2-40B4-BE49-F238E27FC236}">
                <a16:creationId xmlns:a16="http://schemas.microsoft.com/office/drawing/2014/main" id="{26511D72-D4A1-48D2-AAF1-874FDD742884}"/>
              </a:ext>
            </a:extLst>
          </p:cNvPr>
          <p:cNvSpPr>
            <a:spLocks noGrp="1"/>
          </p:cNvSpPr>
          <p:nvPr>
            <p:ph type="sldNum" sz="quarter" idx="12"/>
          </p:nvPr>
        </p:nvSpPr>
        <p:spPr/>
        <p:txBody>
          <a:bodyPr/>
          <a:lstStyle/>
          <a:p>
            <a:pPr>
              <a:defRPr/>
            </a:pPr>
            <a:fld id="{B57AEB1C-7A9F-4DCF-AFFF-B235077D7C09}" type="slidenum">
              <a:rPr lang="en-US" smtClean="0"/>
              <a:pPr>
                <a:defRPr/>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3600">
                <a:solidFill>
                  <a:schemeClr val="accent1">
                    <a:satMod val="150000"/>
                  </a:schemeClr>
                </a:solidFill>
              </a:rPr>
              <a:t>Buffer Management</a:t>
            </a:r>
            <a:endParaRPr lang="en-US" sz="3400">
              <a:solidFill>
                <a:schemeClr val="accent1">
                  <a:satMod val="150000"/>
                </a:schemeClr>
              </a:solidFill>
            </a:endParaRPr>
          </a:p>
        </p:txBody>
      </p:sp>
      <p:sp>
        <p:nvSpPr>
          <p:cNvPr id="10243" name="Rectangle 3"/>
          <p:cNvSpPr>
            <a:spLocks noGrp="1" noChangeArrowheads="1"/>
          </p:cNvSpPr>
          <p:nvPr>
            <p:ph idx="1"/>
          </p:nvPr>
        </p:nvSpPr>
        <p:spPr>
          <a:xfrm>
            <a:off x="566738" y="1752600"/>
            <a:ext cx="8577262" cy="4648200"/>
          </a:xfrm>
        </p:spPr>
        <p:txBody>
          <a:bodyPr/>
          <a:lstStyle/>
          <a:p>
            <a:pPr>
              <a:lnSpc>
                <a:spcPct val="80000"/>
              </a:lnSpc>
              <a:spcBef>
                <a:spcPts val="1200"/>
              </a:spcBef>
            </a:pPr>
            <a:r>
              <a:rPr lang="en-US" sz="2800" dirty="0"/>
              <a:t>Global </a:t>
            </a:r>
            <a:r>
              <a:rPr lang="en-US" sz="2800" dirty="0" err="1"/>
              <a:t>vs</a:t>
            </a:r>
            <a:r>
              <a:rPr lang="en-US" sz="2800" dirty="0"/>
              <a:t> Local Buffer Management</a:t>
            </a:r>
          </a:p>
          <a:p>
            <a:pPr lvl="1">
              <a:lnSpc>
                <a:spcPct val="80000"/>
              </a:lnSpc>
              <a:spcBef>
                <a:spcPts val="1200"/>
              </a:spcBef>
            </a:pPr>
            <a:r>
              <a:rPr lang="en-US" sz="2400" dirty="0"/>
              <a:t>Global uses a single buffer pool for the entire system with size determined </a:t>
            </a:r>
            <a:r>
              <a:rPr lang="en-US" sz="2400" dirty="0" err="1"/>
              <a:t>apriori</a:t>
            </a:r>
            <a:endParaRPr lang="en-US" sz="2400" dirty="0"/>
          </a:p>
          <a:p>
            <a:pPr lvl="2">
              <a:lnSpc>
                <a:spcPct val="80000"/>
              </a:lnSpc>
              <a:spcBef>
                <a:spcPts val="1200"/>
              </a:spcBef>
            </a:pPr>
            <a:r>
              <a:rPr lang="en-US" sz="2000" dirty="0"/>
              <a:t>ADV: Easy to manage memory     DISADV: Lack of isolation between modules</a:t>
            </a:r>
          </a:p>
          <a:p>
            <a:pPr lvl="1">
              <a:lnSpc>
                <a:spcPct val="80000"/>
              </a:lnSpc>
              <a:spcBef>
                <a:spcPts val="1200"/>
              </a:spcBef>
            </a:pPr>
            <a:r>
              <a:rPr lang="en-US" sz="2400" dirty="0"/>
              <a:t>Local is indicative of each module operating from it’s own buffer pool</a:t>
            </a:r>
          </a:p>
          <a:p>
            <a:pPr lvl="2">
              <a:lnSpc>
                <a:spcPct val="80000"/>
              </a:lnSpc>
              <a:spcBef>
                <a:spcPts val="1200"/>
              </a:spcBef>
            </a:pPr>
            <a:r>
              <a:rPr lang="en-US" sz="2000" dirty="0"/>
              <a:t>ADV: Decentralized and flexible    DISADV: No uniform view of buffer requirements</a:t>
            </a:r>
          </a:p>
          <a:p>
            <a:pPr lvl="1">
              <a:lnSpc>
                <a:spcPct val="80000"/>
              </a:lnSpc>
              <a:spcBef>
                <a:spcPts val="1200"/>
              </a:spcBef>
            </a:pPr>
            <a:r>
              <a:rPr lang="en-US" sz="2400" dirty="0"/>
              <a:t>Global buffer management libraries offer the best of both worlds</a:t>
            </a:r>
          </a:p>
          <a:p>
            <a:pPr lvl="2">
              <a:lnSpc>
                <a:spcPct val="80000"/>
              </a:lnSpc>
              <a:spcBef>
                <a:spcPts val="1200"/>
              </a:spcBef>
            </a:pPr>
            <a:r>
              <a:rPr lang="en-US" sz="2000" dirty="0"/>
              <a:t>Techniques and mechanisms are global but actual memory allocation is from local buffer pools</a:t>
            </a:r>
          </a:p>
        </p:txBody>
      </p:sp>
      <p:sp>
        <p:nvSpPr>
          <p:cNvPr id="2" name="灯片编号占位符 1">
            <a:extLst>
              <a:ext uri="{FF2B5EF4-FFF2-40B4-BE49-F238E27FC236}">
                <a16:creationId xmlns:a16="http://schemas.microsoft.com/office/drawing/2014/main" id="{6E0D40B0-0F25-4A7C-A7C6-ED4800C5D923}"/>
              </a:ext>
            </a:extLst>
          </p:cNvPr>
          <p:cNvSpPr>
            <a:spLocks noGrp="1"/>
          </p:cNvSpPr>
          <p:nvPr>
            <p:ph type="sldNum" sz="quarter" idx="12"/>
          </p:nvPr>
        </p:nvSpPr>
        <p:spPr/>
        <p:txBody>
          <a:bodyPr/>
          <a:lstStyle/>
          <a:p>
            <a:pPr>
              <a:defRPr/>
            </a:pPr>
            <a:fld id="{B57AEB1C-7A9F-4DCF-AFFF-B235077D7C0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3600">
                <a:solidFill>
                  <a:schemeClr val="accent1">
                    <a:satMod val="150000"/>
                  </a:schemeClr>
                </a:solidFill>
              </a:rPr>
              <a:t>Buffer Management</a:t>
            </a:r>
            <a:endParaRPr lang="en-US" sz="3400">
              <a:solidFill>
                <a:schemeClr val="accent1">
                  <a:satMod val="150000"/>
                </a:schemeClr>
              </a:solidFill>
            </a:endParaRPr>
          </a:p>
        </p:txBody>
      </p:sp>
      <p:sp>
        <p:nvSpPr>
          <p:cNvPr id="10243" name="Rectangle 3"/>
          <p:cNvSpPr>
            <a:spLocks noGrp="1" noChangeArrowheads="1"/>
          </p:cNvSpPr>
          <p:nvPr>
            <p:ph idx="1"/>
          </p:nvPr>
        </p:nvSpPr>
        <p:spPr>
          <a:xfrm>
            <a:off x="566738" y="1752600"/>
            <a:ext cx="8577262" cy="4648200"/>
          </a:xfrm>
        </p:spPr>
        <p:txBody>
          <a:bodyPr/>
          <a:lstStyle/>
          <a:p>
            <a:pPr>
              <a:lnSpc>
                <a:spcPct val="80000"/>
              </a:lnSpc>
              <a:spcBef>
                <a:spcPts val="1200"/>
              </a:spcBef>
            </a:pPr>
            <a:r>
              <a:rPr lang="en-US" sz="2400" dirty="0"/>
              <a:t>Single </a:t>
            </a:r>
            <a:r>
              <a:rPr lang="en-US" sz="2400" dirty="0" err="1"/>
              <a:t>vs</a:t>
            </a:r>
            <a:r>
              <a:rPr lang="en-US" sz="2400" dirty="0"/>
              <a:t> Multiple buffer pools</a:t>
            </a:r>
          </a:p>
          <a:p>
            <a:pPr lvl="1">
              <a:lnSpc>
                <a:spcPct val="80000"/>
              </a:lnSpc>
              <a:spcBef>
                <a:spcPts val="1200"/>
              </a:spcBef>
            </a:pPr>
            <a:r>
              <a:rPr lang="en-US" sz="2000" dirty="0"/>
              <a:t>In single scheme all buffers in the pool are of same size. In multiple scheme, buckets of varying sizes are created where all buffers in one bucket are of the same size</a:t>
            </a:r>
          </a:p>
          <a:p>
            <a:pPr lvl="1">
              <a:lnSpc>
                <a:spcPct val="80000"/>
              </a:lnSpc>
              <a:spcBef>
                <a:spcPts val="1200"/>
              </a:spcBef>
            </a:pPr>
            <a:r>
              <a:rPr lang="en-US" sz="2000" dirty="0"/>
              <a:t>Multiple scheme allows designer flexibility in picking right size buffer and hence reduces memory wastage</a:t>
            </a:r>
          </a:p>
          <a:p>
            <a:pPr>
              <a:lnSpc>
                <a:spcPct val="80000"/>
              </a:lnSpc>
              <a:spcBef>
                <a:spcPts val="1200"/>
              </a:spcBef>
            </a:pPr>
            <a:r>
              <a:rPr lang="en-US" sz="2400" dirty="0"/>
              <a:t>How to determine the buffer size?</a:t>
            </a:r>
          </a:p>
          <a:p>
            <a:pPr lvl="1">
              <a:lnSpc>
                <a:spcPct val="80000"/>
              </a:lnSpc>
              <a:spcBef>
                <a:spcPts val="1200"/>
              </a:spcBef>
            </a:pPr>
            <a:r>
              <a:rPr lang="en-US" sz="2000" dirty="0"/>
              <a:t>Most common frame data size to be used as buffer size</a:t>
            </a:r>
          </a:p>
          <a:p>
            <a:pPr lvl="1">
              <a:lnSpc>
                <a:spcPct val="80000"/>
              </a:lnSpc>
              <a:spcBef>
                <a:spcPts val="1200"/>
              </a:spcBef>
            </a:pPr>
            <a:r>
              <a:rPr lang="en-US" sz="2000" dirty="0"/>
              <a:t>When frames exceed buffer size, buffer chain can be created to store all data (</a:t>
            </a:r>
            <a:r>
              <a:rPr lang="en-US" sz="2000" dirty="0" err="1"/>
              <a:t>mbuf</a:t>
            </a:r>
            <a:r>
              <a:rPr lang="en-US" sz="2000" dirty="0"/>
              <a:t> in UNIX )</a:t>
            </a:r>
          </a:p>
          <a:p>
            <a:pPr lvl="1">
              <a:lnSpc>
                <a:spcPct val="80000"/>
              </a:lnSpc>
              <a:spcBef>
                <a:spcPts val="1200"/>
              </a:spcBef>
            </a:pPr>
            <a:r>
              <a:rPr lang="en-US" sz="2000" dirty="0"/>
              <a:t>No matter what the buffer size, not possible to eliminate internal fragmentation</a:t>
            </a:r>
          </a:p>
        </p:txBody>
      </p:sp>
      <p:sp>
        <p:nvSpPr>
          <p:cNvPr id="2" name="灯片编号占位符 1">
            <a:extLst>
              <a:ext uri="{FF2B5EF4-FFF2-40B4-BE49-F238E27FC236}">
                <a16:creationId xmlns:a16="http://schemas.microsoft.com/office/drawing/2014/main" id="{A3A61653-B03D-4661-BADF-EF3938C69F04}"/>
              </a:ext>
            </a:extLst>
          </p:cNvPr>
          <p:cNvSpPr>
            <a:spLocks noGrp="1"/>
          </p:cNvSpPr>
          <p:nvPr>
            <p:ph type="sldNum" sz="quarter" idx="12"/>
          </p:nvPr>
        </p:nvSpPr>
        <p:spPr/>
        <p:txBody>
          <a:bodyPr/>
          <a:lstStyle/>
          <a:p>
            <a:pPr>
              <a:defRPr/>
            </a:pPr>
            <a:fld id="{B57AEB1C-7A9F-4DCF-AFFF-B235077D7C0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sz="3600">
                <a:solidFill>
                  <a:schemeClr val="accent1">
                    <a:satMod val="150000"/>
                  </a:schemeClr>
                </a:solidFill>
              </a:rPr>
              <a:t>Buffer Management</a:t>
            </a:r>
            <a:endParaRPr lang="en-US" sz="3400">
              <a:solidFill>
                <a:schemeClr val="accent1">
                  <a:satMod val="150000"/>
                </a:schemeClr>
              </a:solidFill>
            </a:endParaRPr>
          </a:p>
        </p:txBody>
      </p:sp>
      <p:sp>
        <p:nvSpPr>
          <p:cNvPr id="11267" name="Rectangle 3"/>
          <p:cNvSpPr>
            <a:spLocks noGrp="1" noChangeArrowheads="1"/>
          </p:cNvSpPr>
          <p:nvPr>
            <p:ph idx="1"/>
          </p:nvPr>
        </p:nvSpPr>
        <p:spPr>
          <a:xfrm>
            <a:off x="566738" y="1752600"/>
            <a:ext cx="8577262" cy="4648200"/>
          </a:xfrm>
        </p:spPr>
        <p:txBody>
          <a:bodyPr/>
          <a:lstStyle/>
          <a:p>
            <a:pPr>
              <a:lnSpc>
                <a:spcPct val="80000"/>
              </a:lnSpc>
            </a:pPr>
            <a:endParaRPr lang="en-US" sz="1200" dirty="0"/>
          </a:p>
        </p:txBody>
      </p:sp>
      <p:pic>
        <p:nvPicPr>
          <p:cNvPr id="11268" name="Picture 3" descr="0601_0.jpg"/>
          <p:cNvPicPr>
            <a:picLocks noChangeAspect="1"/>
          </p:cNvPicPr>
          <p:nvPr/>
        </p:nvPicPr>
        <p:blipFill>
          <a:blip r:embed="rId2"/>
          <a:srcRect/>
          <a:stretch>
            <a:fillRect/>
          </a:stretch>
        </p:blipFill>
        <p:spPr bwMode="auto">
          <a:xfrm>
            <a:off x="2124075" y="1881188"/>
            <a:ext cx="4872038" cy="4292600"/>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2A248CB9-3ACE-47AF-AEA0-24454A40170A}"/>
              </a:ext>
            </a:extLst>
          </p:cNvPr>
          <p:cNvSpPr>
            <a:spLocks noGrp="1"/>
          </p:cNvSpPr>
          <p:nvPr>
            <p:ph type="sldNum" sz="quarter" idx="12"/>
          </p:nvPr>
        </p:nvSpPr>
        <p:spPr/>
        <p:txBody>
          <a:bodyPr/>
          <a:lstStyle/>
          <a:p>
            <a:pPr>
              <a:defRPr/>
            </a:pPr>
            <a:fld id="{B57AEB1C-7A9F-4DCF-AFFF-B235077D7C09}"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en-US" sz="3600">
                <a:solidFill>
                  <a:schemeClr val="accent1">
                    <a:satMod val="150000"/>
                  </a:schemeClr>
                </a:solidFill>
              </a:rPr>
              <a:t>Buffer Management</a:t>
            </a:r>
            <a:endParaRPr lang="en-US" sz="3400">
              <a:solidFill>
                <a:schemeClr val="accent1">
                  <a:satMod val="150000"/>
                </a:schemeClr>
              </a:solidFill>
            </a:endParaRPr>
          </a:p>
        </p:txBody>
      </p:sp>
      <p:sp>
        <p:nvSpPr>
          <p:cNvPr id="12291" name="Rectangle 3"/>
          <p:cNvSpPr>
            <a:spLocks noGrp="1" noChangeArrowheads="1"/>
          </p:cNvSpPr>
          <p:nvPr>
            <p:ph idx="1"/>
          </p:nvPr>
        </p:nvSpPr>
        <p:spPr>
          <a:xfrm>
            <a:off x="566738" y="1752600"/>
            <a:ext cx="8577262" cy="4648200"/>
          </a:xfrm>
        </p:spPr>
        <p:txBody>
          <a:bodyPr/>
          <a:lstStyle/>
          <a:p>
            <a:pPr>
              <a:buNone/>
            </a:pPr>
            <a:r>
              <a:rPr lang="en-US" sz="2800" dirty="0"/>
              <a:t>Example: </a:t>
            </a:r>
          </a:p>
          <a:p>
            <a:pPr>
              <a:spcBef>
                <a:spcPts val="600"/>
              </a:spcBef>
            </a:pPr>
            <a:r>
              <a:rPr lang="en-US" sz="2800" dirty="0"/>
              <a:t>Received frame size is 300 bytes </a:t>
            </a:r>
          </a:p>
          <a:p>
            <a:pPr>
              <a:spcBef>
                <a:spcPts val="600"/>
              </a:spcBef>
            </a:pPr>
            <a:r>
              <a:rPr lang="en-US" sz="2800" dirty="0"/>
              <a:t> buffer size 64 bytes:</a:t>
            </a:r>
          </a:p>
          <a:p>
            <a:pPr lvl="1">
              <a:spcBef>
                <a:spcPts val="600"/>
              </a:spcBef>
            </a:pPr>
            <a:r>
              <a:rPr lang="en-US" sz="2000" dirty="0"/>
              <a:t>Number of buffers required = 300/64 = 4 + 1 = 5 buffers</a:t>
            </a:r>
          </a:p>
          <a:p>
            <a:pPr lvl="1">
              <a:spcBef>
                <a:spcPts val="600"/>
              </a:spcBef>
            </a:pPr>
            <a:r>
              <a:rPr lang="en-US" sz="2000" dirty="0"/>
              <a:t>Size of data in the last buffer = Modulo 300/64 = 44 bytes</a:t>
            </a:r>
          </a:p>
          <a:p>
            <a:pPr lvl="1">
              <a:spcBef>
                <a:spcPts val="600"/>
              </a:spcBef>
            </a:pPr>
            <a:r>
              <a:rPr lang="en-US" sz="2000" dirty="0"/>
              <a:t>Unused data in the last buffer = 64 - 44 = 20 bytes</a:t>
            </a:r>
          </a:p>
          <a:p>
            <a:pPr>
              <a:lnSpc>
                <a:spcPct val="80000"/>
              </a:lnSpc>
              <a:spcBef>
                <a:spcPts val="600"/>
              </a:spcBef>
            </a:pPr>
            <a:endParaRPr lang="en-US" sz="1200" dirty="0"/>
          </a:p>
        </p:txBody>
      </p:sp>
      <p:sp>
        <p:nvSpPr>
          <p:cNvPr id="2" name="灯片编号占位符 1">
            <a:extLst>
              <a:ext uri="{FF2B5EF4-FFF2-40B4-BE49-F238E27FC236}">
                <a16:creationId xmlns:a16="http://schemas.microsoft.com/office/drawing/2014/main" id="{FA4E500E-2719-4F62-9A8D-2E00B62EA312}"/>
              </a:ext>
            </a:extLst>
          </p:cNvPr>
          <p:cNvSpPr>
            <a:spLocks noGrp="1"/>
          </p:cNvSpPr>
          <p:nvPr>
            <p:ph type="sldNum" sz="quarter" idx="12"/>
          </p:nvPr>
        </p:nvSpPr>
        <p:spPr/>
        <p:txBody>
          <a:bodyPr/>
          <a:lstStyle/>
          <a:p>
            <a:pPr>
              <a:defRPr/>
            </a:pPr>
            <a:fld id="{B57AEB1C-7A9F-4DCF-AFFF-B235077D7C09}"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auto">
              <a:spcAft>
                <a:spcPts val="0"/>
              </a:spcAft>
              <a:defRPr/>
            </a:pPr>
            <a:r>
              <a:rPr lang="en-US">
                <a:solidFill>
                  <a:schemeClr val="accent1">
                    <a:satMod val="150000"/>
                  </a:schemeClr>
                </a:solidFill>
              </a:rPr>
              <a:t>BSD Buffer Scheme</a:t>
            </a:r>
          </a:p>
        </p:txBody>
      </p:sp>
      <p:sp>
        <p:nvSpPr>
          <p:cNvPr id="13315" name="Content Placeholder 2"/>
          <p:cNvSpPr>
            <a:spLocks noGrp="1"/>
          </p:cNvSpPr>
          <p:nvPr>
            <p:ph idx="1"/>
          </p:nvPr>
        </p:nvSpPr>
        <p:spPr/>
        <p:txBody>
          <a:bodyPr/>
          <a:lstStyle/>
          <a:p>
            <a:pPr>
              <a:lnSpc>
                <a:spcPct val="80000"/>
              </a:lnSpc>
              <a:spcBef>
                <a:spcPts val="1200"/>
              </a:spcBef>
            </a:pPr>
            <a:r>
              <a:rPr lang="en-US" sz="2400" dirty="0"/>
              <a:t>Berkeley Systems Distribution (BSD) buffer library is called </a:t>
            </a:r>
            <a:r>
              <a:rPr lang="en-US" sz="2400" dirty="0" err="1"/>
              <a:t>mbuf</a:t>
            </a:r>
            <a:endParaRPr lang="en-US" sz="2400" dirty="0"/>
          </a:p>
          <a:p>
            <a:pPr>
              <a:lnSpc>
                <a:spcPct val="80000"/>
              </a:lnSpc>
              <a:spcBef>
                <a:spcPts val="1200"/>
              </a:spcBef>
            </a:pPr>
            <a:r>
              <a:rPr lang="en-US" sz="2400" dirty="0" err="1"/>
              <a:t>mbuf</a:t>
            </a:r>
            <a:r>
              <a:rPr lang="en-US" sz="2400" dirty="0"/>
              <a:t>  is a two level hierarchy scheme for buffer management</a:t>
            </a:r>
          </a:p>
          <a:p>
            <a:pPr>
              <a:lnSpc>
                <a:spcPct val="80000"/>
              </a:lnSpc>
              <a:spcBef>
                <a:spcPts val="1200"/>
              </a:spcBef>
            </a:pPr>
            <a:r>
              <a:rPr lang="en-US" sz="2400" dirty="0" err="1"/>
              <a:t>mbuf</a:t>
            </a:r>
            <a:r>
              <a:rPr lang="en-US" sz="2400" dirty="0"/>
              <a:t> routines designed for scatter/gather operations</a:t>
            </a:r>
          </a:p>
          <a:p>
            <a:pPr lvl="1">
              <a:lnSpc>
                <a:spcPct val="80000"/>
              </a:lnSpc>
              <a:spcBef>
                <a:spcPts val="1200"/>
              </a:spcBef>
            </a:pPr>
            <a:r>
              <a:rPr lang="en-US" sz="2000" dirty="0"/>
              <a:t>Data from a frame is scattered in different memory locations and has to be gathered to construct full packet</a:t>
            </a:r>
          </a:p>
          <a:p>
            <a:pPr>
              <a:lnSpc>
                <a:spcPct val="80000"/>
              </a:lnSpc>
              <a:spcBef>
                <a:spcPts val="1200"/>
              </a:spcBef>
            </a:pPr>
            <a:r>
              <a:rPr lang="en-US" sz="2400" dirty="0" err="1"/>
              <a:t>mbuf</a:t>
            </a:r>
            <a:r>
              <a:rPr lang="en-US" sz="2400" dirty="0"/>
              <a:t> is 128 bytes long with 108 bytes for data</a:t>
            </a:r>
          </a:p>
          <a:p>
            <a:pPr lvl="1">
              <a:lnSpc>
                <a:spcPct val="80000"/>
              </a:lnSpc>
              <a:spcBef>
                <a:spcPts val="1200"/>
              </a:spcBef>
            </a:pPr>
            <a:r>
              <a:rPr lang="en-US" sz="2000" dirty="0"/>
              <a:t>When data exceeds 108 bytes, </a:t>
            </a:r>
            <a:r>
              <a:rPr lang="en-US" sz="2000" dirty="0" err="1"/>
              <a:t>mbuf</a:t>
            </a:r>
            <a:r>
              <a:rPr lang="en-US" sz="2000" dirty="0"/>
              <a:t> points to an external data area called </a:t>
            </a:r>
            <a:r>
              <a:rPr lang="en-US" sz="2000" dirty="0" err="1"/>
              <a:t>mbuf</a:t>
            </a:r>
            <a:r>
              <a:rPr lang="en-US" sz="2000" dirty="0"/>
              <a:t> cluster.</a:t>
            </a:r>
          </a:p>
          <a:p>
            <a:pPr lvl="1">
              <a:lnSpc>
                <a:spcPct val="80000"/>
              </a:lnSpc>
              <a:spcBef>
                <a:spcPts val="1200"/>
              </a:spcBef>
            </a:pPr>
            <a:r>
              <a:rPr lang="en-US" sz="2000" dirty="0"/>
              <a:t>Data is stored in the internal data area or external </a:t>
            </a:r>
            <a:r>
              <a:rPr lang="en-US" sz="2000" dirty="0" err="1"/>
              <a:t>mbuf</a:t>
            </a:r>
            <a:r>
              <a:rPr lang="en-US" sz="2000" dirty="0"/>
              <a:t> cluster but never in both areas.</a:t>
            </a:r>
          </a:p>
          <a:p>
            <a:pPr lvl="1">
              <a:lnSpc>
                <a:spcPct val="80000"/>
              </a:lnSpc>
              <a:spcBef>
                <a:spcPts val="1200"/>
              </a:spcBef>
            </a:pPr>
            <a:r>
              <a:rPr lang="en-US" sz="2000" dirty="0" err="1"/>
              <a:t>mbuf</a:t>
            </a:r>
            <a:r>
              <a:rPr lang="en-US" sz="2000" dirty="0"/>
              <a:t> and </a:t>
            </a:r>
            <a:r>
              <a:rPr lang="en-US" sz="2000" dirty="0" err="1"/>
              <a:t>mbuf_cluster</a:t>
            </a:r>
            <a:r>
              <a:rPr lang="en-US" sz="2000" dirty="0"/>
              <a:t> form the two levels of hierarchy. </a:t>
            </a:r>
          </a:p>
          <a:p>
            <a:pPr lvl="1">
              <a:lnSpc>
                <a:spcPct val="80000"/>
              </a:lnSpc>
            </a:pPr>
            <a:endParaRPr lang="en-US" sz="1400" dirty="0"/>
          </a:p>
        </p:txBody>
      </p:sp>
      <p:sp>
        <p:nvSpPr>
          <p:cNvPr id="2" name="灯片编号占位符 1">
            <a:extLst>
              <a:ext uri="{FF2B5EF4-FFF2-40B4-BE49-F238E27FC236}">
                <a16:creationId xmlns:a16="http://schemas.microsoft.com/office/drawing/2014/main" id="{988243CE-8E76-4339-B780-2CA4272D0C35}"/>
              </a:ext>
            </a:extLst>
          </p:cNvPr>
          <p:cNvSpPr>
            <a:spLocks noGrp="1"/>
          </p:cNvSpPr>
          <p:nvPr>
            <p:ph type="sldNum" sz="quarter" idx="12"/>
          </p:nvPr>
        </p:nvSpPr>
        <p:spPr/>
        <p:txBody>
          <a:bodyPr/>
          <a:lstStyle/>
          <a:p>
            <a:pPr>
              <a:defRPr/>
            </a:pPr>
            <a:fld id="{B57AEB1C-7A9F-4DCF-AFFF-B235077D7C0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auto">
              <a:spcAft>
                <a:spcPts val="0"/>
              </a:spcAft>
              <a:defRPr/>
            </a:pPr>
            <a:r>
              <a:rPr lang="en-US">
                <a:solidFill>
                  <a:schemeClr val="accent1">
                    <a:satMod val="150000"/>
                  </a:schemeClr>
                </a:solidFill>
              </a:rPr>
              <a:t>BSD Buffer Scheme</a:t>
            </a:r>
          </a:p>
        </p:txBody>
      </p:sp>
      <p:sp>
        <p:nvSpPr>
          <p:cNvPr id="13315" name="Content Placeholder 2"/>
          <p:cNvSpPr>
            <a:spLocks noGrp="1"/>
          </p:cNvSpPr>
          <p:nvPr>
            <p:ph idx="1"/>
          </p:nvPr>
        </p:nvSpPr>
        <p:spPr/>
        <p:txBody>
          <a:bodyPr/>
          <a:lstStyle/>
          <a:p>
            <a:pPr>
              <a:lnSpc>
                <a:spcPct val="80000"/>
              </a:lnSpc>
              <a:spcBef>
                <a:spcPts val="1200"/>
              </a:spcBef>
            </a:pPr>
            <a:r>
              <a:rPr lang="en-US" sz="2400" dirty="0" err="1"/>
              <a:t>mbuf</a:t>
            </a:r>
            <a:r>
              <a:rPr lang="en-US" sz="2400" dirty="0"/>
              <a:t> uses </a:t>
            </a:r>
            <a:r>
              <a:rPr lang="en-US" sz="2400" dirty="0" err="1"/>
              <a:t>m_data</a:t>
            </a:r>
            <a:r>
              <a:rPr lang="en-US" sz="2400" dirty="0"/>
              <a:t> pointer to indicate valid data </a:t>
            </a:r>
          </a:p>
          <a:p>
            <a:pPr lvl="1">
              <a:lnSpc>
                <a:spcPct val="80000"/>
              </a:lnSpc>
              <a:spcBef>
                <a:spcPts val="1200"/>
              </a:spcBef>
            </a:pPr>
            <a:r>
              <a:rPr lang="en-US" sz="2000" dirty="0"/>
              <a:t>which can be incremented to delete memory at the beginning of the buffer</a:t>
            </a:r>
          </a:p>
          <a:p>
            <a:pPr lvl="1">
              <a:lnSpc>
                <a:spcPct val="80000"/>
              </a:lnSpc>
              <a:spcBef>
                <a:spcPts val="1200"/>
              </a:spcBef>
            </a:pPr>
            <a:r>
              <a:rPr lang="en-US" sz="2000" dirty="0"/>
              <a:t>Decrementing </a:t>
            </a:r>
            <a:r>
              <a:rPr lang="en-US" sz="2000" dirty="0" err="1"/>
              <a:t>m_len</a:t>
            </a:r>
            <a:r>
              <a:rPr lang="en-US" sz="2000" dirty="0"/>
              <a:t>  deletes memory at end of the buffer</a:t>
            </a:r>
          </a:p>
          <a:p>
            <a:pPr lvl="1">
              <a:lnSpc>
                <a:spcPct val="80000"/>
              </a:lnSpc>
              <a:spcBef>
                <a:spcPts val="1200"/>
              </a:spcBef>
            </a:pPr>
            <a:r>
              <a:rPr lang="en-US" sz="2000" dirty="0"/>
              <a:t>Manipulation of these pointers help eliminate the need for data copying (TCP-&gt;IP) or (IP-&gt;TCP)</a:t>
            </a:r>
          </a:p>
          <a:p>
            <a:pPr>
              <a:lnSpc>
                <a:spcPct val="80000"/>
              </a:lnSpc>
              <a:spcBef>
                <a:spcPts val="1200"/>
              </a:spcBef>
            </a:pPr>
            <a:r>
              <a:rPr lang="en-US" sz="2400" dirty="0"/>
              <a:t>Multiple </a:t>
            </a:r>
            <a:r>
              <a:rPr lang="en-US" sz="2400" dirty="0" err="1"/>
              <a:t>mbuf’s</a:t>
            </a:r>
            <a:r>
              <a:rPr lang="en-US" sz="2400" dirty="0"/>
              <a:t> can point to the same </a:t>
            </a:r>
            <a:r>
              <a:rPr lang="en-US" sz="2400" dirty="0" err="1"/>
              <a:t>mbuf</a:t>
            </a:r>
            <a:r>
              <a:rPr lang="en-US" sz="2400" dirty="0"/>
              <a:t> cluster </a:t>
            </a:r>
          </a:p>
          <a:p>
            <a:pPr lvl="1">
              <a:lnSpc>
                <a:spcPct val="80000"/>
              </a:lnSpc>
              <a:spcBef>
                <a:spcPts val="1200"/>
              </a:spcBef>
            </a:pPr>
            <a:r>
              <a:rPr lang="en-US" sz="2000" dirty="0"/>
              <a:t>This helps to send same frame to different interfaces without the need to copy the data each time</a:t>
            </a:r>
          </a:p>
          <a:p>
            <a:pPr>
              <a:lnSpc>
                <a:spcPct val="80000"/>
              </a:lnSpc>
              <a:spcBef>
                <a:spcPts val="1200"/>
              </a:spcBef>
            </a:pPr>
            <a:r>
              <a:rPr lang="en-US" sz="2400" dirty="0" err="1"/>
              <a:t>mbuf</a:t>
            </a:r>
            <a:r>
              <a:rPr lang="en-US" sz="2400" dirty="0"/>
              <a:t> library includes routines for allocation, freeing, copying of data and deleting data at beginning and end of buffer</a:t>
            </a:r>
          </a:p>
          <a:p>
            <a:pPr lvl="1">
              <a:lnSpc>
                <a:spcPct val="80000"/>
              </a:lnSpc>
            </a:pPr>
            <a:endParaRPr lang="en-US" sz="1400" dirty="0"/>
          </a:p>
        </p:txBody>
      </p:sp>
      <p:sp>
        <p:nvSpPr>
          <p:cNvPr id="2" name="灯片编号占位符 1">
            <a:extLst>
              <a:ext uri="{FF2B5EF4-FFF2-40B4-BE49-F238E27FC236}">
                <a16:creationId xmlns:a16="http://schemas.microsoft.com/office/drawing/2014/main" id="{8B76CDC6-B945-4643-84E7-42A249FB7F15}"/>
              </a:ext>
            </a:extLst>
          </p:cNvPr>
          <p:cNvSpPr>
            <a:spLocks noGrp="1"/>
          </p:cNvSpPr>
          <p:nvPr>
            <p:ph type="sldNum" sz="quarter" idx="12"/>
          </p:nvPr>
        </p:nvSpPr>
        <p:spPr/>
        <p:txBody>
          <a:bodyPr/>
          <a:lstStyle/>
          <a:p>
            <a:pPr>
              <a:defRPr/>
            </a:pPr>
            <a:fld id="{B57AEB1C-7A9F-4DCF-AFFF-B235077D7C09}"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8200</TotalTime>
  <Words>2051</Words>
  <Application>Microsoft Office PowerPoint</Application>
  <PresentationFormat>全屏显示(4:3)</PresentationFormat>
  <Paragraphs>272</Paragraphs>
  <Slides>35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vt:lpstr>
      <vt:lpstr>Calibri</vt:lpstr>
      <vt:lpstr>Corbel</vt:lpstr>
      <vt:lpstr>Courier New</vt:lpstr>
      <vt:lpstr>Verdana</vt:lpstr>
      <vt:lpstr>Wingdings</vt:lpstr>
      <vt:lpstr>Wingdings 2</vt:lpstr>
      <vt:lpstr>Wingdings 3</vt:lpstr>
      <vt:lpstr>Module</vt:lpstr>
      <vt:lpstr>Buffer and Timer Management                          </vt:lpstr>
      <vt:lpstr>Chapter Summary</vt:lpstr>
      <vt:lpstr>Buffer Management</vt:lpstr>
      <vt:lpstr>Buffer Management</vt:lpstr>
      <vt:lpstr>Buffer Management</vt:lpstr>
      <vt:lpstr>Buffer Management</vt:lpstr>
      <vt:lpstr>Buffer Management</vt:lpstr>
      <vt:lpstr>BSD Buffer Scheme</vt:lpstr>
      <vt:lpstr>BSD Buffer Scheme</vt:lpstr>
      <vt:lpstr>BSD Buffer Scheme</vt:lpstr>
      <vt:lpstr>Buffer Management</vt:lpstr>
      <vt:lpstr>BSD Buffer Scheme – external cluster</vt:lpstr>
      <vt:lpstr>mbuf Library Routines</vt:lpstr>
      <vt:lpstr>Buffer Management</vt:lpstr>
      <vt:lpstr>STREAMS Buffering scheme</vt:lpstr>
      <vt:lpstr>STREAMS Buffering scheme</vt:lpstr>
      <vt:lpstr>STREAMS Buffering scheme</vt:lpstr>
      <vt:lpstr>STREAMS Buffering scheme</vt:lpstr>
      <vt:lpstr>Buffer Management</vt:lpstr>
      <vt:lpstr>Timer Management</vt:lpstr>
      <vt:lpstr>Timer Management</vt:lpstr>
      <vt:lpstr>Timer Management</vt:lpstr>
      <vt:lpstr>Ticker object </vt:lpstr>
      <vt:lpstr>Timer Management – A simple implemenation</vt:lpstr>
      <vt:lpstr>Better alternative</vt:lpstr>
      <vt:lpstr>Challenges with timer interrupts</vt:lpstr>
      <vt:lpstr>Differential timers</vt:lpstr>
      <vt:lpstr>Differential timers</vt:lpstr>
      <vt:lpstr>Homework</vt:lpstr>
      <vt:lpstr>Timer Management</vt:lpstr>
      <vt:lpstr>Timer Management Task</vt:lpstr>
      <vt:lpstr>Timer Management Task</vt:lpstr>
      <vt:lpstr>Timer Management Task</vt:lpstr>
      <vt:lpstr>Timer Management Task</vt:lpstr>
      <vt:lpstr>System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RVenkataramana</dc:creator>
  <cp:lastModifiedBy>Barry Bao</cp:lastModifiedBy>
  <cp:revision>169</cp:revision>
  <cp:lastPrinted>1601-01-01T00:00:00Z</cp:lastPrinted>
  <dcterms:created xsi:type="dcterms:W3CDTF">2009-06-07T23:40:11Z</dcterms:created>
  <dcterms:modified xsi:type="dcterms:W3CDTF">2018-02-28T22:53:09Z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