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50"/>
  </p:notesMasterIdLst>
  <p:sldIdLst>
    <p:sldId id="282" r:id="rId2"/>
    <p:sldId id="284" r:id="rId3"/>
    <p:sldId id="283" r:id="rId4"/>
    <p:sldId id="264" r:id="rId5"/>
    <p:sldId id="293" r:id="rId6"/>
    <p:sldId id="290" r:id="rId7"/>
    <p:sldId id="291" r:id="rId8"/>
    <p:sldId id="292" r:id="rId9"/>
    <p:sldId id="272" r:id="rId10"/>
    <p:sldId id="273" r:id="rId11"/>
    <p:sldId id="274" r:id="rId12"/>
    <p:sldId id="276" r:id="rId13"/>
    <p:sldId id="275" r:id="rId14"/>
    <p:sldId id="285" r:id="rId15"/>
    <p:sldId id="277" r:id="rId16"/>
    <p:sldId id="278" r:id="rId17"/>
    <p:sldId id="316" r:id="rId18"/>
    <p:sldId id="263" r:id="rId19"/>
    <p:sldId id="294" r:id="rId20"/>
    <p:sldId id="265" r:id="rId21"/>
    <p:sldId id="288" r:id="rId22"/>
    <p:sldId id="279" r:id="rId23"/>
    <p:sldId id="28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7" r:id="rId38"/>
    <p:sldId id="310" r:id="rId39"/>
    <p:sldId id="312" r:id="rId40"/>
    <p:sldId id="313" r:id="rId41"/>
    <p:sldId id="314" r:id="rId42"/>
    <p:sldId id="315" r:id="rId43"/>
    <p:sldId id="287" r:id="rId44"/>
    <p:sldId id="318" r:id="rId45"/>
    <p:sldId id="266" r:id="rId46"/>
    <p:sldId id="289" r:id="rId47"/>
    <p:sldId id="267" r:id="rId48"/>
    <p:sldId id="28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3.xml"/><Relationship Id="rId1" Type="http://schemas.openxmlformats.org/officeDocument/2006/relationships/slide" Target="slides/slide24.xml"/><Relationship Id="rId5" Type="http://schemas.openxmlformats.org/officeDocument/2006/relationships/slide" Target="slides/slide37.xml"/><Relationship Id="rId4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itchFamily="12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Verdana" pitchFamily="12" charset="0"/>
                <a:cs typeface="Arial" charset="0"/>
              </a:defRPr>
            </a:lvl1pPr>
          </a:lstStyle>
          <a:p>
            <a:pPr>
              <a:defRPr/>
            </a:pPr>
            <a:fld id="{C27B990A-DD6F-446B-A178-2AF5C42B547B}" type="datetimeFigureOut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itchFamily="12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747CE5-4EB4-45D1-B85C-76772AA1A6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3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E5B92A4-4709-4C5B-B22A-90D175662AF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0A1FD2-DE22-4A2C-8B3C-C30A2F7C8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9CF7E-75E1-4893-AC96-F0F039375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17AAA-1FCA-42E4-9A30-15F6D7DC6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47800" y="228600"/>
            <a:ext cx="72390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D3E6F8-08EC-4ABC-874E-E3B0386D0B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1539"/>
      </p:ext>
    </p:extLst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905EB-1566-4525-BE49-7941A8CB9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8C0E5B-E423-46CB-8602-D30DC795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5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07540-8BAD-420E-946F-7CF9DAE600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31F06-B4F1-4F6B-8975-377617CCE9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B326-8C13-4BBD-876A-D4E9DDA2B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4CA25-5ADB-492C-9AE4-A4451C47C4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27E13-1276-4AB8-9E73-69A581BCE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6A229C87-BE23-4D24-8040-F44E7A60DA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Verdana" pitchFamily="12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Verdana" pitchFamily="12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fld id="{A664722A-33F0-49F0-8B87-9589E8F474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1" r:id="rId2"/>
    <p:sldLayoutId id="2147483817" r:id="rId3"/>
    <p:sldLayoutId id="2147483812" r:id="rId4"/>
    <p:sldLayoutId id="2147483813" r:id="rId5"/>
    <p:sldLayoutId id="2147483814" r:id="rId6"/>
    <p:sldLayoutId id="2147483818" r:id="rId7"/>
    <p:sldLayoutId id="2147483819" r:id="rId8"/>
    <p:sldLayoutId id="2147483820" r:id="rId9"/>
    <p:sldLayoutId id="2147483815" r:id="rId10"/>
    <p:sldLayoutId id="2147483821" r:id="rId11"/>
    <p:sldLayoutId id="214748382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8077200" cy="16733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Software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077200" cy="1500188"/>
          </a:xfrm>
        </p:spPr>
        <p:txBody>
          <a:bodyPr/>
          <a:lstStyle/>
          <a:p>
            <a:r>
              <a:rPr lang="en-US"/>
              <a:t>CPE 545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72C0A1-9178-4CD7-B004-1F3A83B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1FD2-DE22-4A2C-8B3C-C30A2F7C8D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 sz="320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3200">
                <a:solidFill>
                  <a:schemeClr val="accent1">
                    <a:satMod val="150000"/>
                  </a:schemeClr>
                </a:solidFill>
              </a:rPr>
              <a:t>State Machines –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switch (event)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{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case E1: /* Initialize */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If (</a:t>
            </a:r>
            <a:r>
              <a:rPr lang="en-US" sz="1600" dirty="0" err="1"/>
              <a:t>current_state</a:t>
            </a:r>
            <a:r>
              <a:rPr lang="en-US" sz="1600" dirty="0"/>
              <a:t> == DISCONNECTED)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{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	 </a:t>
            </a:r>
            <a:r>
              <a:rPr lang="en-US" sz="1600" dirty="0" err="1"/>
              <a:t>InitializeProtocol</a:t>
            </a:r>
            <a:r>
              <a:rPr lang="en-US" sz="1600" dirty="0"/>
              <a:t> ();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	</a:t>
            </a:r>
            <a:r>
              <a:rPr lang="en-US" sz="1600" dirty="0" err="1"/>
              <a:t>current_state</a:t>
            </a:r>
            <a:r>
              <a:rPr lang="en-US" sz="1600" dirty="0"/>
              <a:t> = CONNECTED;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} break;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case E2: /* Protocol Messages */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If (</a:t>
            </a:r>
            <a:r>
              <a:rPr lang="en-US" sz="1600" dirty="0" err="1"/>
              <a:t>current_state</a:t>
            </a:r>
            <a:r>
              <a:rPr lang="en-US" sz="1600" dirty="0"/>
              <a:t> == CONNECTED)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{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	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}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break;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case E3: /* Timer Event(s) */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If (</a:t>
            </a:r>
            <a:r>
              <a:rPr lang="en-US" sz="1600" dirty="0" err="1"/>
              <a:t>current_state</a:t>
            </a:r>
            <a:r>
              <a:rPr lang="en-US" sz="1600" dirty="0"/>
              <a:t> == CONNECTED)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{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	</a:t>
            </a:r>
            <a:r>
              <a:rPr lang="en-US" sz="1600" dirty="0" err="1"/>
              <a:t>ProcessTimers</a:t>
            </a:r>
            <a:r>
              <a:rPr lang="en-US" sz="1600" dirty="0"/>
              <a:t> ();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}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break;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case E4: /* Disconnect Event */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If (</a:t>
            </a:r>
            <a:r>
              <a:rPr lang="en-US" sz="1600" dirty="0" err="1"/>
              <a:t>current_state</a:t>
            </a:r>
            <a:r>
              <a:rPr lang="en-US" sz="1600" dirty="0"/>
              <a:t> == CONNECTED)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{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	</a:t>
            </a:r>
            <a:r>
              <a:rPr lang="en-US" sz="1600" dirty="0" err="1"/>
              <a:t>ShutdownProtocol</a:t>
            </a:r>
            <a:r>
              <a:rPr lang="en-US" sz="1600" dirty="0"/>
              <a:t> ();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	</a:t>
            </a:r>
            <a:r>
              <a:rPr lang="en-US" sz="1600" dirty="0" err="1"/>
              <a:t>current_state</a:t>
            </a:r>
            <a:r>
              <a:rPr lang="en-US" sz="1600" dirty="0"/>
              <a:t> = DISCONNECTED;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}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break;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default: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</a:t>
            </a:r>
            <a:r>
              <a:rPr lang="en-US" sz="1600" dirty="0" err="1"/>
              <a:t>logError</a:t>
            </a:r>
            <a:r>
              <a:rPr lang="en-US" sz="1600" dirty="0"/>
              <a:t> ("Invalid Event, </a:t>
            </a:r>
            <a:r>
              <a:rPr lang="en-US" sz="1600" dirty="0" err="1"/>
              <a:t>current_state</a:t>
            </a:r>
            <a:r>
              <a:rPr lang="en-US" sz="1600" dirty="0"/>
              <a:t>, event);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			break; 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 pitchFamily="12" charset="2"/>
              <a:buNone/>
              <a:defRPr/>
            </a:pPr>
            <a:r>
              <a:rPr lang="en-US" sz="1600" dirty="0"/>
              <a:t>} 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D8F4B2-5182-4646-90FB-869A0B57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 sz="28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State Machines – </a:t>
            </a:r>
            <a:r>
              <a:rPr lang="en-US" sz="2800" dirty="0">
                <a:solidFill>
                  <a:schemeClr val="tx2"/>
                </a:solidFill>
              </a:rPr>
              <a:t>State Event Table</a:t>
            </a:r>
            <a:r>
              <a:rPr lang="en-US" sz="2800" dirty="0">
                <a:solidFill>
                  <a:schemeClr val="accent1">
                    <a:satMod val="150000"/>
                  </a:schemeClr>
                </a:solidFill>
              </a:rPr>
              <a:t> (SET)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6738" y="1736725"/>
          <a:ext cx="8145463" cy="2859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9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4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S1</a:t>
                      </a: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S2</a:t>
                      </a: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S3</a:t>
                      </a:r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30">
                <a:tc>
                  <a:txBody>
                    <a:bodyPr/>
                    <a:lstStyle/>
                    <a:p>
                      <a:r>
                        <a:rPr lang="en-US" sz="1800" dirty="0"/>
                        <a:t>E1</a:t>
                      </a: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r>
                        <a:rPr lang="en-US" sz="1800" dirty="0"/>
                        <a:t>E2</a:t>
                      </a: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r>
                        <a:rPr lang="en-US" sz="1800" dirty="0"/>
                        <a:t>E3</a:t>
                      </a: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45">
                <a:tc>
                  <a:txBody>
                    <a:bodyPr/>
                    <a:lstStyle/>
                    <a:p>
                      <a:r>
                        <a:rPr lang="en-US" sz="1800" dirty="0"/>
                        <a:t>E4</a:t>
                      </a: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  <a:p>
                      <a:pPr lvl="1">
                        <a:lnSpc>
                          <a:spcPct val="80000"/>
                        </a:lnSpc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9">
                <a:tc>
                  <a:txBody>
                    <a:bodyPr/>
                    <a:lstStyle/>
                    <a:p>
                      <a:r>
                        <a:rPr lang="en-US" sz="1800" dirty="0"/>
                        <a:t>E5</a:t>
                      </a: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{Action, Next State}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EBF09E-2060-4FBF-9D5D-C9C36AFD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State Machines – Set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2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182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Disconnected</a:t>
                      </a:r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Connected</a:t>
                      </a:r>
                    </a:p>
                  </a:txBody>
                  <a:tcPr marL="94053" marR="94053" marT="42557" marB="425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45">
                <a:tc>
                  <a:txBody>
                    <a:bodyPr/>
                    <a:lstStyle/>
                    <a:p>
                      <a:r>
                        <a:rPr lang="en-US" sz="1700" dirty="0"/>
                        <a:t>E1 (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Initialize)</a:t>
                      </a:r>
                      <a:endParaRPr lang="en-US" sz="17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0000"/>
                        </a:lnSpc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InitializeProtocol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300" dirty="0"/>
                        <a:t>		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ONNECTED</a:t>
                      </a:r>
                      <a:endParaRPr lang="en-US" sz="13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Event</a:t>
                      </a:r>
                      <a:endParaRPr lang="en-US" sz="1700" dirty="0"/>
                    </a:p>
                  </a:txBody>
                  <a:tcPr marL="94053" marR="94053" marT="42557" marB="425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309">
                <a:tc>
                  <a:txBody>
                    <a:bodyPr/>
                    <a:lstStyle/>
                    <a:p>
                      <a:r>
                        <a:rPr lang="en-US" sz="1700" dirty="0"/>
                        <a:t>E2 </a:t>
                      </a:r>
                      <a:r>
                        <a:rPr lang="en-US" sz="1500" dirty="0"/>
                        <a:t>(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 Messages)</a:t>
                      </a:r>
                      <a:endParaRPr lang="en-US" sz="15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Event</a:t>
                      </a:r>
                      <a:endParaRPr lang="en-US" sz="17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ProcessMessages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(); </a:t>
                      </a:r>
                    </a:p>
                    <a:p>
                      <a:r>
                        <a:rPr lang="en-US" sz="1300" dirty="0"/>
                        <a:t>	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ONNECTED</a:t>
                      </a:r>
                      <a:endParaRPr lang="en-US" sz="1300" dirty="0"/>
                    </a:p>
                  </a:txBody>
                  <a:tcPr marL="94053" marR="94053" marT="42557" marB="425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09">
                <a:tc>
                  <a:txBody>
                    <a:bodyPr/>
                    <a:lstStyle/>
                    <a:p>
                      <a:r>
                        <a:rPr lang="en-US" sz="1700" dirty="0"/>
                        <a:t>E3 (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 Events)</a:t>
                      </a:r>
                      <a:endParaRPr lang="en-US" sz="17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Event</a:t>
                      </a:r>
                      <a:endParaRPr lang="en-US" sz="17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ProcessTimers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();</a:t>
                      </a:r>
                    </a:p>
                    <a:p>
                      <a:r>
                        <a:rPr lang="en-US" sz="1300" dirty="0"/>
                        <a:t>C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ONNECTED</a:t>
                      </a:r>
                      <a:endParaRPr lang="en-US" sz="1300" dirty="0"/>
                    </a:p>
                  </a:txBody>
                  <a:tcPr marL="94053" marR="94053" marT="42557" marB="425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70">
                <a:tc>
                  <a:txBody>
                    <a:bodyPr/>
                    <a:lstStyle/>
                    <a:p>
                      <a:r>
                        <a:rPr lang="en-US" sz="1700" dirty="0"/>
                        <a:t>E4 (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Disconnect)</a:t>
                      </a:r>
                      <a:endParaRPr lang="en-US" sz="17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Event</a:t>
                      </a:r>
                      <a:endParaRPr lang="en-US" sz="1700" dirty="0"/>
                    </a:p>
                  </a:txBody>
                  <a:tcPr marL="94053" marR="94053" marT="42557" marB="42557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80000"/>
                        </a:lnSpc>
                        <a:buNone/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ShutdownProtocol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vl="1">
                        <a:lnSpc>
                          <a:spcPct val="80000"/>
                        </a:lnSpc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DISCONNECTED; </a:t>
                      </a:r>
                    </a:p>
                  </a:txBody>
                  <a:tcPr marL="94053" marR="94053" marT="42557" marB="425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6263" y="4689475"/>
            <a:ext cx="7451725" cy="676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" indent="91440">
              <a:buFont typeface="Arial" pitchFamily="34" charset="0"/>
              <a:buChar char="•"/>
              <a:defRPr/>
            </a:pPr>
            <a:r>
              <a:rPr lang="en-US" dirty="0">
                <a:latin typeface="Verdana" pitchFamily="12" charset="0"/>
                <a:cs typeface="Arial" charset="0"/>
              </a:rPr>
              <a:t> </a:t>
            </a:r>
            <a:r>
              <a:rPr lang="en-US" sz="1900" dirty="0">
                <a:latin typeface="+mn-lt"/>
                <a:cs typeface="+mn-cs"/>
              </a:rPr>
              <a:t>protocol messages may be received from an external entity which may or may not be considered an error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1B8D25-1B53-4197-9BA6-4B7D52C6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State Machines – cont’d…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Typical Events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messages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timer events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 max retransmission attempts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error conditions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 user intervention conditions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400"/>
              <a:t>Actions: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No-op or error routine action invoked when an event is invalid within the current state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All abnormal behavior of protocol should be identified and handled using actions upfront before system is deployed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Action routines can involve the construction of a new message for transmission (new event)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8B2841-8753-4B36-A48B-2FD17A7F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State Machines – cont’d…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lvl="1" indent="-32004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dirty="0"/>
              <a:t>Predicates (</a:t>
            </a:r>
            <a:r>
              <a:rPr lang="en-US" sz="2000" dirty="0"/>
              <a:t>Additional entry in SET</a:t>
            </a:r>
            <a:r>
              <a:rPr lang="en-US" dirty="0"/>
              <a:t>)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The </a:t>
            </a:r>
            <a:r>
              <a:rPr lang="en-US" sz="2000" dirty="0" err="1"/>
              <a:t>tuple</a:t>
            </a:r>
            <a:r>
              <a:rPr lang="en-US" sz="2000" dirty="0"/>
              <a:t> will now be {Action, New State, </a:t>
            </a:r>
            <a:r>
              <a:rPr lang="en-US" sz="2000" i="1" dirty="0"/>
              <a:t>Predicate</a:t>
            </a:r>
            <a:r>
              <a:rPr lang="en-US" sz="2000" dirty="0"/>
              <a:t>}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Serves as an input to the action routine to help determine the course of execution within the routine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2000" dirty="0"/>
          </a:p>
          <a:p>
            <a:pPr marL="438912" indent="-32004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Multiple State machines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Protocol can contain and often does contain multiple SET’s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Needs to be a clear separation between the SET’s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1A31A6-B78D-41F3-85FB-C4E76D9B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State Machines – cont’d…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While (1){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Wait for any of the events;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 /* break out of the hard wait loop 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 if (MessageQueuing event)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      Process MessageQueue;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 If (timerEvent)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      Process TimerEvents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 Perform Housekeeping functions; /* e.g. release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                                       transmit buffers 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/>
              <a:t>     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3BC03B-C058-4457-A8C4-1C606A3A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State Machines – cont’d…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	ProcessMessageQueue ()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	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 		Determine type of message;   // What Message – PDU pre-processing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 		Classify the message and set the event variable;  // Map message to Event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 		Pass event through the SET ; /*state machine access function*/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	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	ProcessTimers ()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	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 		Determine attributes of expired timers;  // What timer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 		Classify the timer type and set the event variable;  // Map timer to Event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 		Pass event through the SET; /*state machine access function*/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/>
              <a:t>      	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B1BC89-D912-454B-8CB9-C7F84847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software components you would implement for an </a:t>
            </a:r>
            <a:r>
              <a:rPr lang="en-US" dirty="0" err="1"/>
              <a:t>stateful</a:t>
            </a:r>
            <a:r>
              <a:rPr lang="en-US" dirty="0"/>
              <a:t> protocol that employs multiple tasks in its design? </a:t>
            </a:r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18210-058B-464A-970A-563512E3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State Machines – contd…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 Entry for current state and event is: 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SET [Event][</a:t>
            </a:r>
            <a:r>
              <a:rPr lang="en-US" sz="1400" dirty="0" err="1"/>
              <a:t>CurrentState</a:t>
            </a:r>
            <a:r>
              <a:rPr lang="en-US" sz="1400" dirty="0"/>
              <a:t>]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PerformAction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(SET [Event][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(SET [Event][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]) 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a pointer to a function which is taking two  floats and returns an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)(floats, floats);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(STATE1, STATE2, ….} State;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(EVENT1, EVENT2, ….} Event;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action;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State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Tuple;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b="1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E9DEA-8419-49AE-A679-6B04706A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State Machines – contd…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42875" y="1700213"/>
            <a:ext cx="9001125" cy="462597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b="1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b="1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Tuple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[EVENT_NUM][STATE_NUM] =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{{foo1(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float,float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 STATE3},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foo2(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float,float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 STATE1},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….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STATE1;</a:t>
            </a:r>
          </a:p>
          <a:p>
            <a:pPr>
              <a:lnSpc>
                <a:spcPct val="80000"/>
              </a:lnSpc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(1)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//Wait for message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WaitForEvent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….)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].action(f1,f2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3D2C01-40CF-460A-B50F-74DC9014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Software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Specification involves: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Architectural relationship of communicating entities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Client/server, publisher/subscriber, node-to-node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Valid execution states for each entity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Initialized, connected, waiting for event, Listening , Message Sent, Message Received, disconnected, …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Actions to be taken when events (messages) are triggered (received)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Protocol Data Units for communication between entities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Message format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Timers used by the entities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10CDE3-2824-4A30-921B-275C9B21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satMod val="150000"/>
                  </a:schemeClr>
                </a:solidFill>
              </a:rPr>
              <a:t>Protocol Implementation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PDU processing</a:t>
            </a:r>
          </a:p>
          <a:p>
            <a:pPr>
              <a:lnSpc>
                <a:spcPct val="80000"/>
              </a:lnSpc>
            </a:pPr>
            <a:r>
              <a:rPr lang="en-US" sz="2400"/>
              <a:t>Memory management</a:t>
            </a:r>
          </a:p>
          <a:p>
            <a:pPr>
              <a:lnSpc>
                <a:spcPct val="80000"/>
              </a:lnSpc>
            </a:pPr>
            <a:r>
              <a:rPr lang="en-US" sz="2400"/>
              <a:t>Buffer management</a:t>
            </a:r>
          </a:p>
          <a:p>
            <a:pPr>
              <a:lnSpc>
                <a:spcPct val="80000"/>
              </a:lnSpc>
            </a:pPr>
            <a:r>
              <a:rPr lang="en-US" sz="2400"/>
              <a:t>Timer management </a:t>
            </a:r>
          </a:p>
          <a:p>
            <a:pPr>
              <a:lnSpc>
                <a:spcPct val="80000"/>
              </a:lnSpc>
            </a:pPr>
            <a:r>
              <a:rPr lang="en-US" sz="2400"/>
              <a:t>Event Management</a:t>
            </a:r>
          </a:p>
          <a:p>
            <a:pPr>
              <a:lnSpc>
                <a:spcPct val="80000"/>
              </a:lnSpc>
            </a:pPr>
            <a:r>
              <a:rPr lang="en-US" sz="2400"/>
              <a:t>IPC</a:t>
            </a:r>
          </a:p>
          <a:p>
            <a:pPr>
              <a:lnSpc>
                <a:spcPct val="80000"/>
              </a:lnSpc>
            </a:pPr>
            <a:r>
              <a:rPr lang="en-US" sz="2400"/>
              <a:t>protocol and driver interface</a:t>
            </a:r>
          </a:p>
          <a:p>
            <a:pPr>
              <a:lnSpc>
                <a:spcPct val="80000"/>
              </a:lnSpc>
            </a:pPr>
            <a:r>
              <a:rPr lang="en-US" sz="2400"/>
              <a:t>Protocol Management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05EF08-4FD5-4D52-A596-14B9819A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 sz="320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3200">
                <a:solidFill>
                  <a:schemeClr val="accent1">
                    <a:satMod val="150000"/>
                  </a:schemeClr>
                </a:solidFill>
              </a:rPr>
              <a:t>PDU Processing &amp; Protocol Interfaces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PDU’s are typically pre-processed before being passed to SET. Preprocessing involves: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/>
          </a:p>
          <a:p>
            <a:pPr lvl="1">
              <a:lnSpc>
                <a:spcPct val="80000"/>
              </a:lnSpc>
            </a:pPr>
            <a:r>
              <a:rPr lang="en-US" sz="2400"/>
              <a:t>Syntax verification of a packet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Checksum validation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800"/>
              <a:t>PDU’s are transmitted by the action routines of SET</a:t>
            </a: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 lvl="2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48A691-6F16-4FD1-852E-A57160E3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satMod val="150000"/>
                  </a:schemeClr>
                </a:solidFill>
              </a:rPr>
              <a:t>Memory Management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Required for allocating and releasing memory for applications in system heap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Real time systems can have multiple memory partitions</a:t>
            </a:r>
          </a:p>
          <a:p>
            <a:pPr lvl="1">
              <a:lnSpc>
                <a:spcPct val="80000"/>
              </a:lnSpc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Packet buffers can be maintained in DRAM  partition while tables could be maintained in SRAM partition,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Each partition with their own memory management functions:</a:t>
            </a:r>
          </a:p>
          <a:p>
            <a:pPr lvl="1">
              <a:lnSpc>
                <a:spcPct val="80000"/>
              </a:lnSpc>
            </a:pPr>
            <a:endParaRPr lang="en-US" sz="1100" dirty="0"/>
          </a:p>
          <a:p>
            <a:pPr lvl="2">
              <a:lnSpc>
                <a:spcPct val="80000"/>
              </a:lnSpc>
            </a:pPr>
            <a:r>
              <a:rPr lang="en-US" sz="1800" dirty="0" err="1"/>
              <a:t>VxWorks</a:t>
            </a:r>
            <a:r>
              <a:rPr lang="en-US" sz="1800" dirty="0"/>
              <a:t>™ RTOS, partitions can be created with the </a:t>
            </a:r>
            <a:r>
              <a:rPr lang="en-US" sz="1800" dirty="0" err="1"/>
              <a:t>memPartCreate</a:t>
            </a:r>
            <a:r>
              <a:rPr lang="en-US" sz="1800" dirty="0"/>
              <a:t>() call. </a:t>
            </a:r>
          </a:p>
          <a:p>
            <a:pPr lvl="2"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Individual blocks can be created out of these partitions with the routine </a:t>
            </a:r>
            <a:r>
              <a:rPr lang="en-US" sz="1800" dirty="0" err="1"/>
              <a:t>memPartAlloc</a:t>
            </a:r>
            <a:r>
              <a:rPr lang="en-US" sz="1800" dirty="0"/>
              <a:t>() and released with </a:t>
            </a:r>
            <a:r>
              <a:rPr lang="en-US" sz="1800" dirty="0" err="1"/>
              <a:t>memPartFree</a:t>
            </a:r>
            <a:r>
              <a:rPr lang="en-US" sz="1800" dirty="0"/>
              <a:t>().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AFCA07-B4BB-4216-AF52-BAD1DBAD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satMod val="150000"/>
                  </a:schemeClr>
                </a:solidFill>
              </a:rPr>
              <a:t>Buffer Management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80000"/>
              </a:lnSpc>
            </a:pPr>
            <a:endParaRPr lang="en-US" sz="12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/>
          </a:p>
          <a:p>
            <a:pPr>
              <a:lnSpc>
                <a:spcPct val="80000"/>
              </a:lnSpc>
            </a:pPr>
            <a:r>
              <a:rPr lang="en-US" sz="2400"/>
              <a:t>Includes initialization, allocation 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Maintenance and release of buffers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There can be multiple buffer pools, each consisting of buffers of a specific size.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Memory management functions can be used for buffers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Buffer management libraries are provided along with the RTOS—like the mbuf and zbuf libraries available in VxWorks.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C981AB-0DD1-4152-86F3-0BF8B6CB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5"/>
          <a:stretch>
            <a:fillRect/>
          </a:stretch>
        </p:blipFill>
        <p:spPr>
          <a:xfrm>
            <a:off x="2514600" y="2133600"/>
            <a:ext cx="4619625" cy="4038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496971-3126-4F49-8E2D-DA72F0658914}" type="slidenum">
              <a:rPr lang="en-US">
                <a:solidFill>
                  <a:srgbClr val="3F3F3F"/>
                </a:solidFill>
              </a:rPr>
              <a:pPr/>
              <a:t>24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spd="med">
    <p:cover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Memory Management Requirements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Protection</a:t>
            </a:r>
          </a:p>
          <a:p>
            <a:pPr lvl="1"/>
            <a:r>
              <a:rPr lang="en-US" sz="2400" dirty="0"/>
              <a:t>Processes should not be able to reference memory locations in another process without permission</a:t>
            </a:r>
          </a:p>
          <a:p>
            <a:pPr lvl="1"/>
            <a:r>
              <a:rPr lang="en-US" sz="2400" dirty="0"/>
              <a:t>Must be checked at run time</a:t>
            </a:r>
          </a:p>
          <a:p>
            <a:pPr lvl="1"/>
            <a:r>
              <a:rPr lang="en-US" sz="2400" dirty="0"/>
              <a:t>Memory protection requirement must be satisfied by the processor (hardware) rather than the operating system (software) </a:t>
            </a:r>
          </a:p>
          <a:p>
            <a:r>
              <a:rPr lang="en-US" sz="2800" dirty="0"/>
              <a:t>In embedded model, each process could be thought as the software on a single processor thus having multiple processors. Memory Protection is done by MPUs.</a:t>
            </a:r>
          </a:p>
          <a:p>
            <a:pPr marL="119062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CF6E3E1-C184-497F-A722-F1FE40916868}" type="slidenum">
              <a:rPr lang="en-US">
                <a:solidFill>
                  <a:srgbClr val="3F3F3F"/>
                </a:solidFill>
              </a:rPr>
              <a:pPr/>
              <a:t>25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Memory Management Requirements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Sharing</a:t>
            </a:r>
          </a:p>
          <a:p>
            <a:pPr lvl="1"/>
            <a:r>
              <a:rPr lang="en-US"/>
              <a:t>Allow several processes to access the same portion of memory</a:t>
            </a:r>
          </a:p>
          <a:p>
            <a:pPr lvl="1"/>
            <a:r>
              <a:rPr lang="en-US"/>
              <a:t>Better to allow each process access to the same copy of the program rather than have their own separate copy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E71D609-443A-4C56-A3AA-E7B35D838BB5}" type="slidenum">
              <a:rPr lang="en-US">
                <a:solidFill>
                  <a:srgbClr val="3F3F3F"/>
                </a:solidFill>
              </a:rPr>
              <a:pPr/>
              <a:t>26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Memory Management Requirements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Logical Organization</a:t>
            </a:r>
          </a:p>
          <a:p>
            <a:pPr lvl="1"/>
            <a:r>
              <a:rPr lang="en-US"/>
              <a:t>Programs are written in modules</a:t>
            </a:r>
          </a:p>
          <a:p>
            <a:pPr lvl="1"/>
            <a:r>
              <a:rPr lang="en-US"/>
              <a:t>Modules can be written and compiled independently</a:t>
            </a:r>
          </a:p>
          <a:p>
            <a:pPr lvl="1"/>
            <a:r>
              <a:rPr lang="en-US"/>
              <a:t>Different degrees of protection given to modules (read-only, execute-only)</a:t>
            </a:r>
          </a:p>
          <a:p>
            <a:pPr lvl="1"/>
            <a:r>
              <a:rPr lang="en-US"/>
              <a:t>Share modules among processes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ED9CA7C-A6C9-4688-BE98-8B4CE9EB4260}" type="slidenum">
              <a:rPr lang="en-US">
                <a:solidFill>
                  <a:srgbClr val="3F3F3F"/>
                </a:solidFill>
              </a:rPr>
              <a:pPr/>
              <a:t>27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Fixed Partitioning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Equal-size partitions</a:t>
            </a:r>
          </a:p>
          <a:p>
            <a:pPr lvl="1"/>
            <a:r>
              <a:rPr lang="en-US"/>
              <a:t>Any process whose size is less than or equal to the partition size can be loaded into an available partition</a:t>
            </a:r>
          </a:p>
          <a:p>
            <a:pPr lvl="1"/>
            <a:r>
              <a:rPr lang="en-US"/>
              <a:t>If all partitions are full, the operating system can swap a process out of a partition</a:t>
            </a:r>
          </a:p>
          <a:p>
            <a:pPr lvl="1"/>
            <a:r>
              <a:rPr lang="en-US"/>
              <a:t>Main memory use is inefficient.  Any program, no matter how small, occupies an entire partition.  This is called internal fragmentation.</a:t>
            </a:r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5AD1A86-300B-4A6B-BE2D-993DE17A4558}" type="slidenum">
              <a:rPr lang="en-US">
                <a:solidFill>
                  <a:srgbClr val="3F3F3F"/>
                </a:solidFill>
              </a:rPr>
              <a:pPr/>
              <a:t>28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Dynamic Partitioning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Partitions are of variable length and number</a:t>
            </a:r>
          </a:p>
          <a:p>
            <a:pPr>
              <a:lnSpc>
                <a:spcPct val="90000"/>
              </a:lnSpc>
            </a:pPr>
            <a:r>
              <a:rPr lang="en-US"/>
              <a:t>Process is allocated exactly as much memory as required</a:t>
            </a:r>
          </a:p>
          <a:p>
            <a:pPr>
              <a:lnSpc>
                <a:spcPct val="90000"/>
              </a:lnSpc>
            </a:pPr>
            <a:r>
              <a:rPr lang="en-US"/>
              <a:t>Eventually get holes in the memory. This is called external fragmentation</a:t>
            </a:r>
          </a:p>
          <a:p>
            <a:pPr>
              <a:lnSpc>
                <a:spcPct val="90000"/>
              </a:lnSpc>
            </a:pPr>
            <a:r>
              <a:rPr lang="en-US"/>
              <a:t>Must use compaction to shift processes so they are contiguous and all free memory is in one block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037BF64-39FB-4657-B051-50BEF15A2B6A}" type="slidenum">
              <a:rPr lang="en-US">
                <a:solidFill>
                  <a:srgbClr val="3F3F3F"/>
                </a:solidFill>
              </a:rPr>
              <a:pPr/>
              <a:t>29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Software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Defines the language used for communicating systems and can be defined at each layer of OSI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800" dirty="0"/>
              <a:t>Protocol Implementation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Protocols can be standards based (IEEE, ANSI) or custom and proprietary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Two important reasons for proprietary protocols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Standards based protocol insufficient for application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Intellectual property protection for competitive advantage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Specification can be defined using protocol specification languages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1159F6-C556-415D-8A50-FC2A198C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Dynamic Partitioning Placement Algorithm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Best-fit algorithm</a:t>
            </a:r>
          </a:p>
          <a:p>
            <a:pPr lvl="1">
              <a:lnSpc>
                <a:spcPct val="90000"/>
              </a:lnSpc>
            </a:pPr>
            <a:r>
              <a:rPr lang="en-US"/>
              <a:t>Chooses the block that is closest in size to the request</a:t>
            </a:r>
          </a:p>
          <a:p>
            <a:pPr lvl="1">
              <a:lnSpc>
                <a:spcPct val="90000"/>
              </a:lnSpc>
            </a:pPr>
            <a:r>
              <a:rPr lang="en-US"/>
              <a:t>Worst performer overall</a:t>
            </a:r>
          </a:p>
          <a:p>
            <a:pPr lvl="1">
              <a:lnSpc>
                <a:spcPct val="90000"/>
              </a:lnSpc>
            </a:pPr>
            <a:r>
              <a:rPr lang="en-US"/>
              <a:t>Since smallest block is found for process, the smallest amount of fragmentation is left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629C84E-07E5-4242-9B6A-128DB7C42475}" type="slidenum">
              <a:rPr lang="en-US">
                <a:solidFill>
                  <a:srgbClr val="3F3F3F"/>
                </a:solidFill>
              </a:rPr>
              <a:pPr/>
              <a:t>30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Dynamic Partitioning Placement Algorithm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First-fit algorithm</a:t>
            </a:r>
          </a:p>
          <a:p>
            <a:pPr lvl="1"/>
            <a:r>
              <a:rPr lang="en-US"/>
              <a:t>Scans memory form the beginning and chooses the first available block that is large enough</a:t>
            </a:r>
          </a:p>
          <a:p>
            <a:pPr lvl="1"/>
            <a:r>
              <a:rPr lang="en-US"/>
              <a:t>Fastest</a:t>
            </a:r>
          </a:p>
          <a:p>
            <a:pPr lvl="1"/>
            <a:r>
              <a:rPr lang="en-US"/>
              <a:t>More often allocate a block of memory at the front of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0990B85-43DA-4813-9992-80AD6FAEA610}" type="slidenum">
              <a:rPr lang="en-US">
                <a:solidFill>
                  <a:srgbClr val="3F3F3F"/>
                </a:solidFill>
              </a:rPr>
              <a:pPr/>
              <a:t>31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Dynamic Partitioning Placement Algorithm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Next-fit</a:t>
            </a:r>
          </a:p>
          <a:p>
            <a:pPr lvl="1">
              <a:lnSpc>
                <a:spcPct val="90000"/>
              </a:lnSpc>
            </a:pPr>
            <a:r>
              <a:rPr lang="en-US"/>
              <a:t>Scans memory from the location of the last placement</a:t>
            </a:r>
          </a:p>
          <a:p>
            <a:pPr lvl="1">
              <a:lnSpc>
                <a:spcPct val="90000"/>
              </a:lnSpc>
            </a:pPr>
            <a:r>
              <a:rPr lang="en-US"/>
              <a:t>More often allocate a block of memory at the end of memory where the largest block is found</a:t>
            </a:r>
          </a:p>
          <a:p>
            <a:pPr lvl="1">
              <a:lnSpc>
                <a:spcPct val="90000"/>
              </a:lnSpc>
            </a:pPr>
            <a:r>
              <a:rPr lang="en-US"/>
              <a:t>The largest block of memory is broken up into smaller blocks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995E8E0-D8A0-46AB-B36D-24192C5644D0}" type="slidenum">
              <a:rPr lang="en-US">
                <a:solidFill>
                  <a:srgbClr val="3F3F3F"/>
                </a:solidFill>
              </a:rPr>
              <a:pPr/>
              <a:t>32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81000"/>
            <a:ext cx="4478338" cy="6096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9B366DB-D527-4D2F-8EFD-5306F80AC94C}" type="slidenum">
              <a:rPr lang="en-US">
                <a:solidFill>
                  <a:srgbClr val="3F3F3F"/>
                </a:solidFill>
              </a:rPr>
              <a:pPr/>
              <a:t>33</a:t>
            </a:fld>
            <a:endParaRPr lang="en-US">
              <a:solidFill>
                <a:srgbClr val="3F3F3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58674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Buddy System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Entire space available is treated as a single block of 2</a:t>
            </a:r>
            <a:r>
              <a:rPr lang="en-US" baseline="30000"/>
              <a:t>U</a:t>
            </a:r>
          </a:p>
          <a:p>
            <a:r>
              <a:rPr lang="en-US"/>
              <a:t>If a request of size s such that 2</a:t>
            </a:r>
            <a:r>
              <a:rPr lang="en-US" baseline="30000"/>
              <a:t>U-1 </a:t>
            </a:r>
            <a:r>
              <a:rPr lang="en-US"/>
              <a:t>&lt; s &lt;= 2</a:t>
            </a:r>
            <a:r>
              <a:rPr lang="en-US" baseline="30000"/>
              <a:t>U</a:t>
            </a:r>
            <a:r>
              <a:rPr lang="en-US"/>
              <a:t>, entire block is allocated</a:t>
            </a:r>
          </a:p>
          <a:p>
            <a:pPr lvl="1"/>
            <a:r>
              <a:rPr lang="en-US"/>
              <a:t>Otherwise block is split into two equal buddies</a:t>
            </a:r>
          </a:p>
          <a:p>
            <a:pPr lvl="1"/>
            <a:r>
              <a:rPr lang="en-US"/>
              <a:t>Process continues until smallest block greater than or equal to s is generated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3058E01-35A5-4B58-8012-FE67F7D9AFA7}" type="slidenum">
              <a:rPr lang="en-US">
                <a:solidFill>
                  <a:srgbClr val="3F3F3F"/>
                </a:solidFill>
              </a:rPr>
              <a:pPr/>
              <a:t>34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524000"/>
            <a:ext cx="6713538" cy="44672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0F23B4A-6612-4CC2-8A0F-9D1D6468B0E5}" type="slidenum">
              <a:rPr lang="en-US">
                <a:solidFill>
                  <a:srgbClr val="3F3F3F"/>
                </a:solidFill>
              </a:rPr>
              <a:pPr/>
              <a:t>35</a:t>
            </a:fld>
            <a:endParaRPr lang="en-US">
              <a:solidFill>
                <a:srgbClr val="3F3F3F"/>
              </a:solidFill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85800" y="1905000"/>
            <a:ext cx="4381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100"/>
              <a:t>U=7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685800" y="2286000"/>
            <a:ext cx="4381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100"/>
              <a:t>U=8</a:t>
            </a:r>
          </a:p>
        </p:txBody>
      </p:sp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685800" y="2590800"/>
            <a:ext cx="4381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100"/>
              <a:t>U=6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520788"/>
            <a:ext cx="671353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36812"/>
            <a:ext cx="5334000" cy="32289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7871CF9-224A-4EB2-8EBB-7C4109F45BC3}" type="slidenum">
              <a:rPr lang="en-US">
                <a:solidFill>
                  <a:srgbClr val="3F3F3F"/>
                </a:solidFill>
              </a:rPr>
              <a:pPr/>
              <a:t>36</a:t>
            </a:fld>
            <a:endParaRPr lang="en-US">
              <a:solidFill>
                <a:srgbClr val="3F3F3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5592341"/>
            <a:ext cx="5543550" cy="2476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768244" y="2888940"/>
            <a:ext cx="2502" cy="25953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0012" y="3573016"/>
            <a:ext cx="0" cy="201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5896" y="4186634"/>
            <a:ext cx="0" cy="140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87824" y="4186634"/>
            <a:ext cx="0" cy="140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over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/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3"/>
          <a:stretch/>
        </p:blipFill>
        <p:spPr>
          <a:xfrm>
            <a:off x="1511660" y="1628800"/>
            <a:ext cx="6238875" cy="430222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7871CF9-224A-4EB2-8EBB-7C4109F45BC3}" type="slidenum">
              <a:rPr lang="en-US">
                <a:solidFill>
                  <a:srgbClr val="3F3F3F"/>
                </a:solidFill>
              </a:rPr>
              <a:pPr/>
              <a:t>37</a:t>
            </a:fld>
            <a:endParaRPr lang="en-US">
              <a:solidFill>
                <a:srgbClr val="3F3F3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5796" y="5720380"/>
            <a:ext cx="454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representation of buddy system </a:t>
            </a:r>
          </a:p>
        </p:txBody>
      </p:sp>
    </p:spTree>
    <p:extLst>
      <p:ext uri="{BB962C8B-B14F-4D97-AF65-F5344CB8AC3E}">
        <p14:creationId xmlns:p14="http://schemas.microsoft.com/office/powerpoint/2010/main" val="2145978018"/>
      </p:ext>
    </p:extLst>
  </p:cSld>
  <p:clrMapOvr>
    <a:masterClrMapping/>
  </p:clrMapOvr>
  <p:transition spd="med"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Relocation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program loaded into memory the actual (absolute) memory locations are determined by MMU</a:t>
            </a:r>
          </a:p>
          <a:p>
            <a:r>
              <a:rPr lang="en-US" sz="2400" dirty="0"/>
              <a:t>Without MMU it will be difficult to run multiple processes and we will soon have memory fragmentation</a:t>
            </a:r>
          </a:p>
          <a:p>
            <a:r>
              <a:rPr lang="en-US" sz="2400" dirty="0"/>
              <a:t>A process may occupy different partitions which means different absolute memory locations during execution (from swapping)</a:t>
            </a:r>
          </a:p>
          <a:p>
            <a:r>
              <a:rPr lang="en-US" sz="2400" dirty="0"/>
              <a:t>Compaction will also cause a program to occupy a different partition which means different absolute memory locations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CA1E8CC-5609-4F11-B9BF-75A691389C88}" type="slidenum">
              <a:rPr lang="en-US">
                <a:solidFill>
                  <a:srgbClr val="3F3F3F"/>
                </a:solidFill>
              </a:rPr>
              <a:pPr/>
              <a:t>38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Paging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Partition memory into small equal fixed-size chunks called pages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Operating system maintains a page table for each process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3000" dirty="0"/>
              <a:t>Memory address consist of a page number and offset within the page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44F21AF-1B2F-4CBB-B293-32593CB3512A}" type="slidenum">
              <a:rPr lang="en-US">
                <a:solidFill>
                  <a:srgbClr val="3F3F3F"/>
                </a:solidFill>
              </a:rPr>
              <a:pPr/>
              <a:t>39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State Machines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/>
              <a:t>Stateless protocol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1800"/>
              <a:t>Current state of protocol is independent of the actions in the previous state (IP Forwarding)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/>
              <a:t>Stateful protocol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1800"/>
              <a:t>Current state of protocol depends on the previous state and the sequence of actions in that state (TCP)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1800"/>
              <a:t>Use state machines to specify various states, the transition events and actions to perform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1800"/>
              <a:t>Valid events can be protocol messages or timer events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1C0AC0-F660-40E1-BC90-8D7CBBAF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Page Table Definition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sz="2800"/>
              <a:t>	</a:t>
            </a:r>
            <a:r>
              <a:rPr lang="en-US" sz="2400"/>
              <a:t>A </a:t>
            </a:r>
            <a:r>
              <a:rPr lang="en-US" sz="2400" b="1"/>
              <a:t>page table</a:t>
            </a:r>
            <a:r>
              <a:rPr lang="en-US" sz="2400"/>
              <a:t> is the data structure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400"/>
              <a:t>	used by a virtual memory system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400"/>
              <a:t>	in a computer operating system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400"/>
              <a:t>	to store the mapping between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400"/>
              <a:t>	 virtual addresses and physical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400"/>
              <a:t>	 addresses</a:t>
            </a:r>
          </a:p>
          <a:p>
            <a:endParaRPr lang="en-US" sz="2800"/>
          </a:p>
        </p:txBody>
      </p:sp>
      <p:pic>
        <p:nvPicPr>
          <p:cNvPr id="54275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t="800" r="7520" b="999"/>
          <a:stretch>
            <a:fillRect/>
          </a:stretch>
        </p:blipFill>
        <p:spPr bwMode="auto">
          <a:xfrm>
            <a:off x="5715000" y="1708150"/>
            <a:ext cx="2819400" cy="4006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E0B55F-7FF1-4A73-A331-7D4C29B3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0" b="5640"/>
          <a:stretch>
            <a:fillRect/>
          </a:stretch>
        </p:blipFill>
        <p:spPr>
          <a:xfrm>
            <a:off x="1676400" y="1676400"/>
            <a:ext cx="4572000" cy="47815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F326120-1956-401B-A6AB-19B484E776EC}" type="slidenum">
              <a:rPr lang="en-US">
                <a:solidFill>
                  <a:srgbClr val="3F3F3F"/>
                </a:solidFill>
              </a:rPr>
              <a:pPr/>
              <a:t>41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spd="med">
    <p:cover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581150"/>
            <a:ext cx="5133975" cy="31623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5843EEC-630F-4815-AF42-17D5793279FE}" type="slidenum">
              <a:rPr lang="en-US">
                <a:solidFill>
                  <a:srgbClr val="3F3F3F"/>
                </a:solidFill>
              </a:rPr>
              <a:pPr/>
              <a:t>42</a:t>
            </a:fld>
            <a:endParaRPr lang="en-US">
              <a:solidFill>
                <a:srgbClr val="3F3F3F"/>
              </a:solidFill>
            </a:endParaRPr>
          </a:p>
        </p:txBody>
      </p:sp>
    </p:spTree>
  </p:cSld>
  <p:clrMapOvr>
    <a:masterClrMapping/>
  </p:clrMapOvr>
  <p:transition spd="med">
    <p:cover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Timer and Event Management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47700" y="1773238"/>
            <a:ext cx="8001000" cy="4427537"/>
          </a:xfrm>
        </p:spPr>
        <p:txBody>
          <a:bodyPr rtlCol="0">
            <a:normAutofit/>
          </a:bodyPr>
          <a:lstStyle/>
          <a:p>
            <a:pPr marL="438912" indent="-32004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Timer Management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Initialization, allocation, management and use of timers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Timer management library can be part of RTOS or developed independently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2000" dirty="0"/>
          </a:p>
          <a:p>
            <a:pPr marL="438912" indent="-32004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/>
              <a:t>Event Management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Involves use of event library for events like timer expiration, queuing buffers etc.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1050" dirty="0"/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Event library ensures selective reception of signals by tasks</a:t>
            </a:r>
          </a:p>
          <a:p>
            <a:pPr marL="996696" lvl="2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z="1800" dirty="0"/>
              <a:t>Select(): bit mask indicates the events that will signal a task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1000" dirty="0"/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Main loop processing of events means single point of entry for all events</a:t>
            </a:r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1000" dirty="0"/>
          </a:p>
          <a:p>
            <a:pPr marL="73152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/>
              <a:t>Access to SET is protected against an ISR accessing it directly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F9C9F7-B203-46A5-BE8B-6E68FDD1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Homework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47700" y="1773238"/>
            <a:ext cx="8001000" cy="4427537"/>
          </a:xfrm>
        </p:spPr>
        <p:txBody>
          <a:bodyPr rtlCol="0">
            <a:normAutofit/>
          </a:bodyPr>
          <a:lstStyle/>
          <a:p>
            <a:r>
              <a:rPr lang="en-US" sz="2400" dirty="0"/>
              <a:t>How would you Implement a timer manager for an RTOS </a:t>
            </a:r>
          </a:p>
          <a:p>
            <a:r>
              <a:rPr lang="en-US" sz="2400" dirty="0"/>
              <a:t>How would you implement  an event manager for an RTOS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698926-2863-4974-B174-D76F3D9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0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IPC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647700" y="1773238"/>
            <a:ext cx="8001000" cy="4427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Inter-Process Communication (IPC)</a:t>
            </a:r>
          </a:p>
          <a:p>
            <a:pPr lvl="1">
              <a:lnSpc>
                <a:spcPct val="80000"/>
              </a:lnSpc>
            </a:pPr>
            <a:r>
              <a:rPr lang="en-US"/>
              <a:t>Communication mechanisms provided by RTOS:</a:t>
            </a:r>
          </a:p>
          <a:p>
            <a:pPr lvl="2">
              <a:lnSpc>
                <a:spcPct val="80000"/>
              </a:lnSpc>
            </a:pPr>
            <a:r>
              <a:rPr lang="en-US"/>
              <a:t>Message Queues, </a:t>
            </a:r>
          </a:p>
          <a:p>
            <a:pPr lvl="2">
              <a:lnSpc>
                <a:spcPct val="80000"/>
              </a:lnSpc>
            </a:pPr>
            <a:r>
              <a:rPr lang="en-US"/>
              <a:t>Semaphores for mutual exclusion, </a:t>
            </a:r>
          </a:p>
          <a:p>
            <a:pPr lvl="2">
              <a:lnSpc>
                <a:spcPct val="80000"/>
              </a:lnSpc>
            </a:pPr>
            <a:r>
              <a:rPr lang="en-US"/>
              <a:t>Shared memory, </a:t>
            </a:r>
          </a:p>
          <a:p>
            <a:pPr lvl="2">
              <a:lnSpc>
                <a:spcPct val="80000"/>
              </a:lnSpc>
            </a:pPr>
            <a:r>
              <a:rPr lang="en-US"/>
              <a:t>Mailboxes, </a:t>
            </a:r>
          </a:p>
          <a:p>
            <a:pPr lvl="2">
              <a:lnSpc>
                <a:spcPct val="80000"/>
              </a:lnSpc>
            </a:pPr>
            <a:r>
              <a:rPr lang="en-US"/>
              <a:t>Signals / Events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1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20E79C-6035-468F-87BC-B5B2391E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and Driver interface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47700" y="1773238"/>
            <a:ext cx="8001000" cy="4427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Protocol Interfaces to multiple subsystems: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RTOS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Memory and Buffer Management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Timer and Event management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IPC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Device driver components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Configuration and control components</a:t>
            </a:r>
            <a:endParaRPr lang="en-US" sz="1800"/>
          </a:p>
          <a:p>
            <a:pPr lvl="2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400"/>
              <a:t>Driver Interfaces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Device driver interface is at lowest level of OSI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Layering of driver for reusability and modularity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Device Adaptation layer </a:t>
            </a:r>
            <a:r>
              <a:rPr lang="en-US" sz="1800">
                <a:sym typeface="Wingdings" panose="05000000000000000000" pitchFamily="2" charset="2"/>
              </a:rPr>
              <a:t> provides uniform access to higher layers (DAL)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Wingdings" panose="05000000000000000000" pitchFamily="2" charset="2"/>
              </a:rPr>
              <a:t>Hardware Adaptation Layer (HAL)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1300">
              <a:sym typeface="Wingdings" panose="05000000000000000000" pitchFamily="2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7A2036-06AF-4C3F-A361-F9B65797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Configuration and Control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5900" y="1881188"/>
            <a:ext cx="89281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/>
              <a:t>External Manager used for configuration, control, status and statistics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/>
              <a:t>Protocol task communicates to Manager through an agent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/>
              <a:t>Agent is a software entity on the embedded device which processes and responds to manager requests</a:t>
            </a:r>
            <a:endParaRPr lang="en-US" sz="200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/>
              <a:t>Manager-agent communication is through a standard protocol (SNMP)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/>
              <a:t>Command Line interface is special case of manager-agent interface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89334A-B178-490E-803F-987AA9A3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Management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5900" y="1881188"/>
            <a:ext cx="8928100" cy="4572000"/>
          </a:xfrm>
        </p:spPr>
        <p:txBody>
          <a:bodyPr/>
          <a:lstStyle/>
          <a:p>
            <a:r>
              <a:rPr lang="en-US" sz="2400"/>
              <a:t>Enabling and disabling the protocol</a:t>
            </a:r>
          </a:p>
          <a:p>
            <a:r>
              <a:rPr lang="en-US" sz="2400"/>
              <a:t>Enabling and disabling the protocol on a specific port</a:t>
            </a:r>
          </a:p>
          <a:p>
            <a:r>
              <a:rPr lang="en-US" sz="2400"/>
              <a:t>Addressing a specific interface (e.g., the IP address on a port)</a:t>
            </a:r>
          </a:p>
          <a:p>
            <a:r>
              <a:rPr lang="en-US" sz="2400"/>
              <a:t>Setting maximum frame size</a:t>
            </a:r>
          </a:p>
          <a:p>
            <a:r>
              <a:rPr lang="en-US" sz="2400"/>
              <a:t>Managing protocol message timeouts</a:t>
            </a:r>
          </a:p>
          <a:p>
            <a:r>
              <a:rPr lang="en-US" sz="2400"/>
              <a:t>Timing out peer entities (keep-alives)</a:t>
            </a:r>
          </a:p>
          <a:p>
            <a:r>
              <a:rPr lang="en-US" sz="2400"/>
              <a:t>Authenticating security information (e.g., passwords, security keys)</a:t>
            </a:r>
          </a:p>
          <a:p>
            <a:r>
              <a:rPr lang="en-US" sz="2400"/>
              <a:t>Managing traffic parameters (packet loss, window size, etc)</a:t>
            </a:r>
          </a:p>
          <a:p>
            <a:r>
              <a:rPr lang="en-US" sz="2400"/>
              <a:t>Encapsulation information (IP- tunnel, IPv6, IP-Sec,  TCP/IP)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F02062-A2B0-4327-B026-757196E5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State Machines (TCP)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LISTEN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(server) represents waiting for a connection request from any remote TCP and port.</a:t>
            </a:r>
          </a:p>
          <a:p>
            <a:pPr>
              <a:lnSpc>
                <a:spcPct val="80000"/>
              </a:lnSpc>
            </a:pPr>
            <a:r>
              <a:rPr lang="en-US" sz="2000"/>
              <a:t>SYN-SENT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(client) represents waiting for a matching connection request after having sent a connection request.</a:t>
            </a:r>
          </a:p>
          <a:p>
            <a:pPr>
              <a:lnSpc>
                <a:spcPct val="80000"/>
              </a:lnSpc>
            </a:pPr>
            <a:r>
              <a:rPr lang="en-US" sz="2000"/>
              <a:t>SYN-RECEIVED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(server) represents waiting for a confirming connection request acknowledgment after having both received and sent a connection request.</a:t>
            </a:r>
          </a:p>
          <a:p>
            <a:pPr>
              <a:lnSpc>
                <a:spcPct val="80000"/>
              </a:lnSpc>
            </a:pPr>
            <a:r>
              <a:rPr lang="en-US" sz="2000"/>
              <a:t>ESTABLISHED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(both server and client) represents an open connection, data received can be delivered to the user. The normal state for the data transfer phase of the connection.</a:t>
            </a:r>
          </a:p>
          <a:p>
            <a:pPr>
              <a:lnSpc>
                <a:spcPct val="80000"/>
              </a:lnSpc>
            </a:pPr>
            <a:r>
              <a:rPr lang="en-US" sz="2000"/>
              <a:t>FIN-WAIT-1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(both server and client) represents waiting for a connection termination request from the remote TCP, or an acknowledgment of the connection termination request previously sent.</a:t>
            </a:r>
          </a:p>
          <a:p>
            <a:pPr>
              <a:lnSpc>
                <a:spcPct val="80000"/>
              </a:lnSpc>
            </a:pPr>
            <a:r>
              <a:rPr lang="en-US" sz="2000"/>
              <a:t>FIN-WAIT-2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(both server and client) represents waiting for a connection termination request from the remote TCP.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5582DF-9ACB-4530-9A5B-C4996C5A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State Machines (TCP)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CLOSE-WAIT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(both server and client) represents waiting for a connection termination request from the local user.</a:t>
            </a:r>
          </a:p>
          <a:p>
            <a:pPr>
              <a:lnSpc>
                <a:spcPct val="80000"/>
              </a:lnSpc>
            </a:pPr>
            <a:r>
              <a:rPr lang="en-US" sz="2000"/>
              <a:t>CLOSING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(both server and client) represents waiting for a connection termination request acknowledgment from the remote TCP.</a:t>
            </a:r>
          </a:p>
          <a:p>
            <a:pPr>
              <a:lnSpc>
                <a:spcPct val="80000"/>
              </a:lnSpc>
            </a:pPr>
            <a:r>
              <a:rPr lang="en-US" sz="2000"/>
              <a:t>LAST-ACK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(both server and client) represents waiting for an acknowledgment of the connection termination request previously sent to the remote TCP (which includes an acknowledgment of its connection termination request).</a:t>
            </a:r>
          </a:p>
          <a:p>
            <a:pPr>
              <a:lnSpc>
                <a:spcPct val="80000"/>
              </a:lnSpc>
            </a:pPr>
            <a:r>
              <a:rPr lang="en-US" sz="2000"/>
              <a:t>TIME-WAIT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(either server or client) represents waiting for enough time to pass to be sure the remote TCP received the acknowledgment of its connection termination request. [According to RFC 793 a connection can stay in TIME-WAIT for a maximum of four minutes known as a MSL (maximum segment lifetime).]</a:t>
            </a:r>
          </a:p>
          <a:p>
            <a:pPr>
              <a:lnSpc>
                <a:spcPct val="80000"/>
              </a:lnSpc>
            </a:pPr>
            <a:r>
              <a:rPr lang="en-US" sz="2000"/>
              <a:t>CLOSED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(both server and client) represents no connection state at all.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D58456-8641-4CC5-BB06-60712543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State Machines (TCP)</a:t>
            </a:r>
          </a:p>
        </p:txBody>
      </p:sp>
      <p:sp>
        <p:nvSpPr>
          <p:cNvPr id="21506" name="AutoShape 2" descr="http://upload.wikimedia.org/wikipedia/commons/a/a2/Tcp_state_diagram_fix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1507" name="AutoShape 4" descr="http://upload.wikimedia.org/wikipedia/commons/a/a2/Tcp_state_diagram_fix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1508" name="AutoShape 6" descr="http://upload.wikimedia.org/wikipedia/commons/a/a2/Tcp_state_diagram_fix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1509" name="AutoShape 8" descr="http://upload.wikimedia.org/wikipedia/commons/a/a2/Tcp_state_diagram_fixe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21510" name="Picture 10" descr="File:Tcp state diagram fixe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565275"/>
            <a:ext cx="7021512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73E98D-BE5E-4819-8100-DEEB5D3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State Machines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/>
              <a:t>State machine implementation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/>
              <a:t>Simplest way is to use a switch-case statement construct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/>
              <a:t>Difficult to implement when state machine is complex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/>
              <a:t>State Event Table (SET) is an alternate method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/>
              <a:t>Is a matrix where columns represent states and rows represent events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/>
              <a:t>An individual entry in the matrix is a tuple {Action, Next State} indicates what action to perform and what state to move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sz="2000"/>
              <a:t>are usually implemented as a library of functions that can be invoked by specific layers</a:t>
            </a:r>
          </a:p>
          <a:p>
            <a:pPr lvl="1">
              <a:lnSpc>
                <a:spcPct val="80000"/>
              </a:lnSpc>
            </a:pPr>
            <a:endParaRPr lang="en-US" sz="16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196BD4-C496-4175-98E7-CE4CFC5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Protocol Implementation:</a:t>
            </a:r>
            <a:br>
              <a:rPr lang="en-US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State Machines</a:t>
            </a:r>
          </a:p>
        </p:txBody>
      </p:sp>
      <p:pic>
        <p:nvPicPr>
          <p:cNvPr id="23554" name="Content Placeholder 19" descr="fig4_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66975"/>
            <a:ext cx="8229600" cy="3241675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0F4A2A-6D1C-4746-B644-29E80543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05EB-1566-4525-BE49-7941A8CB9E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10792</TotalTime>
  <Words>2204</Words>
  <Application>Microsoft Office PowerPoint</Application>
  <PresentationFormat>全屏显示(4:3)</PresentationFormat>
  <Paragraphs>439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Arial</vt:lpstr>
      <vt:lpstr>Calibri</vt:lpstr>
      <vt:lpstr>Corbel</vt:lpstr>
      <vt:lpstr>Courier New</vt:lpstr>
      <vt:lpstr>Verdana</vt:lpstr>
      <vt:lpstr>Wingdings</vt:lpstr>
      <vt:lpstr>Wingdings 2</vt:lpstr>
      <vt:lpstr>Wingdings 3</vt:lpstr>
      <vt:lpstr>Module</vt:lpstr>
      <vt:lpstr> Protocol Software </vt:lpstr>
      <vt:lpstr>Protocol Software</vt:lpstr>
      <vt:lpstr>Protocol Software</vt:lpstr>
      <vt:lpstr>Protocol Implementation: State Machines</vt:lpstr>
      <vt:lpstr>Protocol Implementation: State Machines (TCP)</vt:lpstr>
      <vt:lpstr>Protocol Implementation: State Machines (TCP)</vt:lpstr>
      <vt:lpstr>Protocol Implementation: State Machines (TCP)</vt:lpstr>
      <vt:lpstr>Protocol Implementation: State Machines</vt:lpstr>
      <vt:lpstr>Protocol Implementation: State Machines</vt:lpstr>
      <vt:lpstr>Protocol Implementation: State Machines – Switch statement</vt:lpstr>
      <vt:lpstr>Protocol Implementation: State Machines – State Event Table (SET)</vt:lpstr>
      <vt:lpstr>Protocol Implementation: State Machines – Set Tables</vt:lpstr>
      <vt:lpstr>State Machines – cont’d…</vt:lpstr>
      <vt:lpstr>State Machines – cont’d…</vt:lpstr>
      <vt:lpstr>State Machines – cont’d…</vt:lpstr>
      <vt:lpstr>State Machines – cont’d…</vt:lpstr>
      <vt:lpstr>Homework</vt:lpstr>
      <vt:lpstr>State Machines – contd…</vt:lpstr>
      <vt:lpstr>State Machines – contd…</vt:lpstr>
      <vt:lpstr>Protocol Implementation</vt:lpstr>
      <vt:lpstr>Protocol Implementation: PDU Processing &amp; Protocol Interfaces</vt:lpstr>
      <vt:lpstr>Memory Management</vt:lpstr>
      <vt:lpstr>Buffer Management</vt:lpstr>
      <vt:lpstr>PowerPoint 演示文稿</vt:lpstr>
      <vt:lpstr>Memory Management Requirements</vt:lpstr>
      <vt:lpstr>Memory Management Requirements</vt:lpstr>
      <vt:lpstr>Memory Management Requirements</vt:lpstr>
      <vt:lpstr>Fixed Partitioning</vt:lpstr>
      <vt:lpstr>Dynamic Partitioning</vt:lpstr>
      <vt:lpstr>Dynamic Partitioning Placement Algorithm</vt:lpstr>
      <vt:lpstr>Dynamic Partitioning Placement Algorithm</vt:lpstr>
      <vt:lpstr>Dynamic Partitioning Placement Algorithm</vt:lpstr>
      <vt:lpstr>PowerPoint 演示文稿</vt:lpstr>
      <vt:lpstr>Buddy System</vt:lpstr>
      <vt:lpstr>PowerPoint 演示文稿</vt:lpstr>
      <vt:lpstr>PowerPoint 演示文稿</vt:lpstr>
      <vt:lpstr>PowerPoint 演示文稿</vt:lpstr>
      <vt:lpstr>Relocation</vt:lpstr>
      <vt:lpstr>Paging</vt:lpstr>
      <vt:lpstr>Page Table Definition </vt:lpstr>
      <vt:lpstr>PowerPoint 演示文稿</vt:lpstr>
      <vt:lpstr>PowerPoint 演示文稿</vt:lpstr>
      <vt:lpstr>Timer and Event Management</vt:lpstr>
      <vt:lpstr>Homework</vt:lpstr>
      <vt:lpstr>IPC</vt:lpstr>
      <vt:lpstr>Protocol and Driver interface</vt:lpstr>
      <vt:lpstr>Configuration and Control</vt:lpstr>
      <vt:lpstr>Protocol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RVenkataramana</dc:creator>
  <cp:lastModifiedBy>Barry Bao</cp:lastModifiedBy>
  <cp:revision>140</cp:revision>
  <cp:lastPrinted>1601-01-01T00:00:00Z</cp:lastPrinted>
  <dcterms:created xsi:type="dcterms:W3CDTF">2009-06-07T23:40:11Z</dcterms:created>
  <dcterms:modified xsi:type="dcterms:W3CDTF">2018-02-28T22:53:49Z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