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sldIdLst>
    <p:sldId id="256" r:id="rId2"/>
    <p:sldId id="257" r:id="rId3"/>
    <p:sldId id="272" r:id="rId4"/>
    <p:sldId id="327" r:id="rId5"/>
    <p:sldId id="282" r:id="rId6"/>
    <p:sldId id="264" r:id="rId7"/>
    <p:sldId id="278" r:id="rId8"/>
    <p:sldId id="275" r:id="rId9"/>
    <p:sldId id="276" r:id="rId10"/>
    <p:sldId id="277" r:id="rId11"/>
    <p:sldId id="263" r:id="rId12"/>
    <p:sldId id="279" r:id="rId13"/>
    <p:sldId id="265" r:id="rId14"/>
    <p:sldId id="324" r:id="rId15"/>
    <p:sldId id="325" r:id="rId16"/>
    <p:sldId id="283" r:id="rId17"/>
    <p:sldId id="285" r:id="rId18"/>
    <p:sldId id="290" r:id="rId19"/>
    <p:sldId id="286" r:id="rId20"/>
    <p:sldId id="287" r:id="rId21"/>
    <p:sldId id="288" r:id="rId22"/>
    <p:sldId id="289" r:id="rId23"/>
    <p:sldId id="326" r:id="rId24"/>
    <p:sldId id="266" r:id="rId25"/>
    <p:sldId id="281" r:id="rId26"/>
    <p:sldId id="293" r:id="rId27"/>
    <p:sldId id="294" r:id="rId28"/>
    <p:sldId id="297" r:id="rId29"/>
    <p:sldId id="298" r:id="rId30"/>
    <p:sldId id="299" r:id="rId31"/>
    <p:sldId id="300" r:id="rId32"/>
    <p:sldId id="301" r:id="rId33"/>
    <p:sldId id="302" r:id="rId34"/>
    <p:sldId id="303"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1" r:id="rId51"/>
    <p:sldId id="322" r:id="rId52"/>
    <p:sldId id="323"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89B5DA9-9AE6-4D61-B1FC-1581FF1C8B7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47CD1B-9099-4AEA-A997-0D525ED95A4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F6CFE39-8046-4EDD-BA64-DB36DA7ADCB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62B108-7A35-4861-931C-52413FC6684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BC4519B4-C0CB-4519-97D0-7BE5949070F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D35701-0CAE-418C-8E9D-8C0E880051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8AA0947-508E-42E9-BD56-E84EAE5E857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3014F6E-1149-4757-AC5F-607001C4A07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FE5AAF5B-73E4-4441-B8F6-B56697615E3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7360A548-11B0-48B2-949B-38133759B88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F86B59F5-F86C-4398-BBC2-D0DCD8BE48F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smtClean="0">
                <a:solidFill>
                  <a:schemeClr val="tx1">
                    <a:tint val="95000"/>
                  </a:schemeClr>
                </a:solidFill>
              </a:defRPr>
            </a:lvl1pPr>
            <a:extLst/>
          </a:lstStyle>
          <a:p>
            <a:pPr>
              <a:defRPr/>
            </a:pPr>
            <a:fld id="{1B4B4DDA-37A9-47BE-BEA6-3923838D07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0" r:id="rId1"/>
    <p:sldLayoutId id="2147483845" r:id="rId2"/>
    <p:sldLayoutId id="2147483851" r:id="rId3"/>
    <p:sldLayoutId id="2147483846" r:id="rId4"/>
    <p:sldLayoutId id="2147483847" r:id="rId5"/>
    <p:sldLayoutId id="2147483848" r:id="rId6"/>
    <p:sldLayoutId id="2147483852" r:id="rId7"/>
    <p:sldLayoutId id="2147483853" r:id="rId8"/>
    <p:sldLayoutId id="2147483854" r:id="rId9"/>
    <p:sldLayoutId id="2147483849" r:id="rId10"/>
    <p:sldLayoutId id="2147483855" r:id="rId11"/>
  </p:sldLayoutIdLst>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Path_(graph_theory)" TargetMode="External"/><Relationship Id="rId2" Type="http://schemas.openxmlformats.org/officeDocument/2006/relationships/hyperlink" Target="http://en.wikipedia.org/wiki/Big-O_notatio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fontAlgn="auto">
              <a:spcAft>
                <a:spcPts val="0"/>
              </a:spcAft>
              <a:defRPr/>
            </a:pPr>
            <a:r>
              <a:rPr lang="en-US" sz="3600" dirty="0" smtClean="0">
                <a:solidFill>
                  <a:schemeClr val="accent1">
                    <a:satMod val="150000"/>
                  </a:schemeClr>
                </a:solidFill>
              </a:rPr>
              <a:t>Tables </a:t>
            </a:r>
            <a:r>
              <a:rPr lang="en-US" sz="3600" dirty="0">
                <a:solidFill>
                  <a:schemeClr val="accent1">
                    <a:satMod val="150000"/>
                  </a:schemeClr>
                </a:solidFill>
              </a:rPr>
              <a:t>&amp; Data Structures</a:t>
            </a:r>
            <a:br>
              <a:rPr lang="en-US" sz="3600" dirty="0">
                <a:solidFill>
                  <a:schemeClr val="accent1">
                    <a:satMod val="150000"/>
                  </a:schemeClr>
                </a:solidFill>
              </a:rPr>
            </a:br>
            <a:r>
              <a:rPr lang="en-US" sz="3600" dirty="0" smtClean="0">
                <a:solidFill>
                  <a:schemeClr val="accent1">
                    <a:satMod val="150000"/>
                  </a:schemeClr>
                </a:solidFill>
              </a:rPr>
              <a:t>Management</a:t>
            </a:r>
          </a:p>
        </p:txBody>
      </p:sp>
      <p:sp>
        <p:nvSpPr>
          <p:cNvPr id="3075" name="Rectangle 3"/>
          <p:cNvSpPr>
            <a:spLocks noGrp="1" noChangeArrowheads="1"/>
          </p:cNvSpPr>
          <p:nvPr>
            <p:ph type="subTitle" idx="1"/>
          </p:nvPr>
        </p:nvSpPr>
        <p:spPr>
          <a:xfrm>
            <a:off x="685800" y="1828800"/>
            <a:ext cx="8077200" cy="1500188"/>
          </a:xfrm>
        </p:spPr>
        <p:txBody>
          <a:bodyPr rtlCol="0">
            <a:normAutofit/>
          </a:bodyPr>
          <a:lstStyle/>
          <a:p>
            <a:pPr fontAlgn="auto">
              <a:spcBef>
                <a:spcPts val="0"/>
              </a:spcBef>
              <a:spcAft>
                <a:spcPts val="0"/>
              </a:spcAft>
              <a:buFont typeface="Wingdings" pitchFamily="2" charset="2"/>
              <a:buNone/>
              <a:defRPr/>
            </a:pPr>
            <a:endParaRPr lang="en-US" b="1" i="1" dirty="0" smtClean="0"/>
          </a:p>
          <a:p>
            <a:pPr fontAlgn="auto">
              <a:spcBef>
                <a:spcPts val="0"/>
              </a:spcBef>
              <a:spcAft>
                <a:spcPts val="0"/>
              </a:spcAft>
              <a:buFont typeface="Wingdings" pitchFamily="2" charset="2"/>
              <a:buNone/>
              <a:defRPr/>
            </a:pPr>
            <a:endParaRPr lang="en-US" sz="1600" b="1" i="1" dirty="0" smtClean="0"/>
          </a:p>
          <a:p>
            <a:pPr fontAlgn="auto">
              <a:spcBef>
                <a:spcPts val="0"/>
              </a:spcBef>
              <a:spcAft>
                <a:spcPts val="0"/>
              </a:spcAft>
              <a:buFont typeface="Wingdings" pitchFamily="2" charset="2"/>
              <a:buNone/>
              <a:defRPr/>
            </a:pPr>
            <a:endParaRPr lang="en-US" sz="1600" b="1" i="1" dirty="0" smtClean="0"/>
          </a:p>
          <a:p>
            <a:pPr fontAlgn="auto">
              <a:spcBef>
                <a:spcPts val="0"/>
              </a:spcBef>
              <a:spcAft>
                <a:spcPts val="0"/>
              </a:spcAft>
              <a:buFont typeface="Wingdings" pitchFamily="2" charset="2"/>
              <a:buNone/>
              <a:defRPr/>
            </a:pPr>
            <a:r>
              <a:rPr lang="en-US" sz="1600" b="1" i="1" dirty="0" smtClean="0"/>
              <a:t>CPE 545</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fontAlgn="auto">
              <a:spcAft>
                <a:spcPts val="0"/>
              </a:spcAft>
              <a:defRPr/>
            </a:pPr>
            <a:r>
              <a:rPr lang="en-US" smtClean="0">
                <a:solidFill>
                  <a:schemeClr val="accent1">
                    <a:satMod val="150000"/>
                  </a:schemeClr>
                </a:solidFill>
              </a:rPr>
              <a:t>Partitioning Tables -</a:t>
            </a:r>
            <a:br>
              <a:rPr lang="en-US" smtClean="0">
                <a:solidFill>
                  <a:schemeClr val="accent1">
                    <a:satMod val="150000"/>
                  </a:schemeClr>
                </a:solidFill>
              </a:rPr>
            </a:br>
            <a:r>
              <a:rPr lang="en-US" sz="4000" smtClean="0">
                <a:solidFill>
                  <a:schemeClr val="accent1">
                    <a:satMod val="150000"/>
                  </a:schemeClr>
                </a:solidFill>
              </a:rPr>
              <a:t>Design Approach</a:t>
            </a:r>
            <a:endParaRPr lang="en-US" smtClean="0">
              <a:solidFill>
                <a:schemeClr val="accent1">
                  <a:satMod val="150000"/>
                </a:schemeClr>
              </a:solidFill>
            </a:endParaRPr>
          </a:p>
        </p:txBody>
      </p:sp>
      <p:pic>
        <p:nvPicPr>
          <p:cNvPr id="17411" name="Content Placeholder 3" descr="0503.jpg"/>
          <p:cNvPicPr>
            <a:picLocks noGrp="1" noChangeAspect="1"/>
          </p:cNvPicPr>
          <p:nvPr>
            <p:ph idx="1"/>
          </p:nvPr>
        </p:nvPicPr>
        <p:blipFill>
          <a:blip r:embed="rId2"/>
          <a:srcRect/>
          <a:stretch>
            <a:fillRect/>
          </a:stretch>
        </p:blipFill>
        <p:spPr>
          <a:xfrm>
            <a:off x="5003800" y="1700213"/>
            <a:ext cx="3694113" cy="4338637"/>
          </a:xfrm>
        </p:spPr>
      </p:pic>
      <p:sp>
        <p:nvSpPr>
          <p:cNvPr id="17412" name="TextBox 4"/>
          <p:cNvSpPr txBox="1">
            <a:spLocks noChangeArrowheads="1"/>
          </p:cNvSpPr>
          <p:nvPr/>
        </p:nvSpPr>
        <p:spPr bwMode="auto">
          <a:xfrm>
            <a:off x="539750" y="2420938"/>
            <a:ext cx="4556125" cy="1570037"/>
          </a:xfrm>
          <a:prstGeom prst="rect">
            <a:avLst/>
          </a:prstGeom>
          <a:noFill/>
          <a:ln w="9525">
            <a:noFill/>
            <a:miter lim="800000"/>
            <a:headEnd/>
            <a:tailEnd/>
          </a:ln>
        </p:spPr>
        <p:txBody>
          <a:bodyPr wrap="none">
            <a:spAutoFit/>
          </a:bodyPr>
          <a:lstStyle/>
          <a:p>
            <a:pPr>
              <a:buFont typeface="Arial" charset="0"/>
              <a:buChar char="•"/>
            </a:pPr>
            <a:r>
              <a:rPr lang="en-US" sz="1600" i="1"/>
              <a:t> There is one HICB per physical port </a:t>
            </a:r>
          </a:p>
          <a:p>
            <a:pPr>
              <a:buFont typeface="Arial" charset="0"/>
              <a:buChar char="•"/>
            </a:pPr>
            <a:r>
              <a:rPr lang="en-US" sz="1600" i="1"/>
              <a:t> There is one PICB per logical interface </a:t>
            </a:r>
          </a:p>
          <a:p>
            <a:r>
              <a:rPr lang="en-US" sz="1600" i="1"/>
              <a:t>  for the protocol</a:t>
            </a:r>
            <a:r>
              <a:rPr lang="en-US" sz="1600"/>
              <a:t>.</a:t>
            </a:r>
          </a:p>
          <a:p>
            <a:pPr>
              <a:buFont typeface="Arial" charset="0"/>
              <a:buChar char="•"/>
            </a:pPr>
            <a:r>
              <a:rPr lang="en-US" sz="1600"/>
              <a:t> Each PICB has a pointer to its related </a:t>
            </a:r>
          </a:p>
          <a:p>
            <a:r>
              <a:rPr lang="en-US" sz="1600"/>
              <a:t>  HICB and is also linked to the next PICB </a:t>
            </a:r>
          </a:p>
          <a:p>
            <a:r>
              <a:rPr lang="en-US" sz="1600"/>
              <a:t>  for the same protocol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nSpc>
                <a:spcPct val="80000"/>
              </a:lnSpc>
            </a:pPr>
            <a:r>
              <a:rPr lang="en-US" sz="4800" dirty="0" smtClean="0"/>
              <a:t>CB allocation and initialization</a:t>
            </a:r>
          </a:p>
        </p:txBody>
      </p:sp>
      <p:sp>
        <p:nvSpPr>
          <p:cNvPr id="18435" name="Content Placeholder 2"/>
          <p:cNvSpPr>
            <a:spLocks noGrp="1"/>
          </p:cNvSpPr>
          <p:nvPr>
            <p:ph idx="1"/>
          </p:nvPr>
        </p:nvSpPr>
        <p:spPr>
          <a:xfrm>
            <a:off x="566738" y="1676400"/>
            <a:ext cx="8001000" cy="4724400"/>
          </a:xfrm>
        </p:spPr>
        <p:txBody>
          <a:bodyPr/>
          <a:lstStyle/>
          <a:p>
            <a:pPr marL="119062" indent="0">
              <a:lnSpc>
                <a:spcPct val="80000"/>
              </a:lnSpc>
              <a:buNone/>
            </a:pPr>
            <a:endParaRPr lang="en-US" sz="2800" dirty="0" smtClean="0"/>
          </a:p>
          <a:p>
            <a:pPr lvl="1">
              <a:lnSpc>
                <a:spcPct val="80000"/>
              </a:lnSpc>
              <a:buFont typeface="Wingdings" pitchFamily="2" charset="2"/>
              <a:buChar char="n"/>
            </a:pPr>
            <a:r>
              <a:rPr lang="en-US" sz="2400" dirty="0" smtClean="0"/>
              <a:t>Protocol software allocates a PICB, links it to the Ethernet interface's HICB,</a:t>
            </a:r>
          </a:p>
          <a:p>
            <a:pPr lvl="1">
              <a:lnSpc>
                <a:spcPct val="80000"/>
              </a:lnSpc>
              <a:buFont typeface="Wingdings" pitchFamily="2" charset="2"/>
              <a:buChar char="n"/>
            </a:pPr>
            <a:endParaRPr lang="en-US" sz="2400" dirty="0" smtClean="0"/>
          </a:p>
          <a:p>
            <a:pPr lvl="1">
              <a:lnSpc>
                <a:spcPct val="80000"/>
              </a:lnSpc>
              <a:buFont typeface="Wingdings" pitchFamily="2" charset="2"/>
              <a:buChar char="n"/>
            </a:pPr>
            <a:r>
              <a:rPr lang="en-US" sz="2400" dirty="0" smtClean="0"/>
              <a:t>PICB contains basic parameters for protocol </a:t>
            </a:r>
          </a:p>
          <a:p>
            <a:pPr lvl="2">
              <a:lnSpc>
                <a:spcPct val="80000"/>
              </a:lnSpc>
              <a:buFont typeface="Wingdings" pitchFamily="2" charset="2"/>
              <a:buChar char="n"/>
            </a:pPr>
            <a:endParaRPr lang="en-US" sz="2000" dirty="0" smtClean="0"/>
          </a:p>
          <a:p>
            <a:pPr lvl="2">
              <a:lnSpc>
                <a:spcPct val="80000"/>
              </a:lnSpc>
              <a:buFont typeface="Wingdings" pitchFamily="2" charset="2"/>
              <a:buChar char="n"/>
            </a:pPr>
            <a:r>
              <a:rPr lang="en-US" sz="2000" dirty="0" smtClean="0"/>
              <a:t>gets allocated when the SNMP manager configures parameters for the protocol (e.g. IP address)</a:t>
            </a:r>
          </a:p>
          <a:p>
            <a:pPr lvl="1">
              <a:lnSpc>
                <a:spcPct val="80000"/>
              </a:lnSpc>
              <a:buFont typeface="Wingdings" pitchFamily="2" charset="2"/>
              <a:buChar char="n"/>
            </a:pPr>
            <a:endParaRPr lang="en-US" sz="2400" dirty="0" smtClean="0"/>
          </a:p>
          <a:p>
            <a:pPr lvl="1">
              <a:lnSpc>
                <a:spcPct val="80000"/>
              </a:lnSpc>
              <a:buFont typeface="Wingdings" pitchFamily="2" charset="2"/>
              <a:buChar char="n"/>
            </a:pPr>
            <a:r>
              <a:rPr lang="en-US" sz="2400" dirty="0" smtClean="0"/>
              <a:t>If and only if all basic parameters in PICB are set, is the protocol ready and enabled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ICB Implementation - Array</a:t>
            </a:r>
          </a:p>
        </p:txBody>
      </p:sp>
      <p:pic>
        <p:nvPicPr>
          <p:cNvPr id="19459" name="Content Placeholder 3" descr="0504.jpg"/>
          <p:cNvPicPr>
            <a:picLocks noGrp="1" noChangeAspect="1"/>
          </p:cNvPicPr>
          <p:nvPr>
            <p:ph idx="1"/>
          </p:nvPr>
        </p:nvPicPr>
        <p:blipFill>
          <a:blip r:embed="rId2"/>
          <a:srcRect/>
          <a:stretch>
            <a:fillRect/>
          </a:stretch>
        </p:blipFill>
        <p:spPr>
          <a:xfrm>
            <a:off x="2430463" y="1774825"/>
            <a:ext cx="4283075" cy="462597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smtClean="0">
                <a:solidFill>
                  <a:schemeClr val="accent1">
                    <a:satMod val="150000"/>
                  </a:schemeClr>
                </a:solidFill>
              </a:rPr>
              <a:t>Speeding up Access</a:t>
            </a:r>
          </a:p>
        </p:txBody>
      </p:sp>
      <p:sp>
        <p:nvSpPr>
          <p:cNvPr id="3" name="Content Placeholder 2"/>
          <p:cNvSpPr>
            <a:spLocks noGrp="1"/>
          </p:cNvSpPr>
          <p:nvPr>
            <p:ph idx="1"/>
          </p:nvPr>
        </p:nvSpPr>
        <p:spPr>
          <a:xfrm>
            <a:off x="566738" y="1752600"/>
            <a:ext cx="8001000" cy="4572000"/>
          </a:xfrm>
        </p:spPr>
        <p:txBody>
          <a:bodyPr rtlCol="0">
            <a:normAutofit/>
          </a:bodyPr>
          <a:lstStyle/>
          <a:p>
            <a:pPr marL="438912" indent="-320040" fontAlgn="auto">
              <a:lnSpc>
                <a:spcPct val="80000"/>
              </a:lnSpc>
              <a:spcBef>
                <a:spcPts val="0"/>
              </a:spcBef>
              <a:spcAft>
                <a:spcPts val="0"/>
              </a:spcAft>
              <a:buFont typeface="Wingdings" pitchFamily="12" charset="2"/>
              <a:buChar char="o"/>
              <a:defRPr/>
            </a:pPr>
            <a:r>
              <a:rPr lang="en-US" dirty="0" smtClean="0"/>
              <a:t>Three methods for speed up</a:t>
            </a:r>
          </a:p>
          <a:p>
            <a:pPr marL="731520" lvl="1" indent="-274320" fontAlgn="auto">
              <a:lnSpc>
                <a:spcPct val="80000"/>
              </a:lnSpc>
              <a:spcAft>
                <a:spcPts val="0"/>
              </a:spcAft>
              <a:buFont typeface="Wingdings" pitchFamily="12" charset="2"/>
              <a:buChar char="n"/>
              <a:defRPr/>
            </a:pPr>
            <a:r>
              <a:rPr lang="en-US" sz="2000" dirty="0" smtClean="0"/>
              <a:t>Optimized access mechanisms</a:t>
            </a:r>
          </a:p>
          <a:p>
            <a:pPr marL="731520" lvl="1" indent="-274320" fontAlgn="auto">
              <a:lnSpc>
                <a:spcPct val="80000"/>
              </a:lnSpc>
              <a:spcAft>
                <a:spcPts val="0"/>
              </a:spcAft>
              <a:buFont typeface="Wingdings" pitchFamily="12" charset="2"/>
              <a:buChar char="n"/>
              <a:defRPr/>
            </a:pPr>
            <a:r>
              <a:rPr lang="en-US" sz="2000" dirty="0" smtClean="0"/>
              <a:t>Hardware support</a:t>
            </a:r>
          </a:p>
          <a:p>
            <a:pPr marL="731520" lvl="1" indent="-274320" fontAlgn="auto">
              <a:lnSpc>
                <a:spcPct val="80000"/>
              </a:lnSpc>
              <a:spcAft>
                <a:spcPts val="0"/>
              </a:spcAft>
              <a:buFont typeface="Wingdings" pitchFamily="12" charset="2"/>
              <a:buChar char="n"/>
              <a:defRPr/>
            </a:pPr>
            <a:r>
              <a:rPr lang="en-US" sz="2000" dirty="0" smtClean="0"/>
              <a:t>Caching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smtClean="0">
                <a:solidFill>
                  <a:schemeClr val="accent1">
                    <a:satMod val="150000"/>
                  </a:schemeClr>
                </a:solidFill>
              </a:rPr>
              <a:t>Speeding up Access</a:t>
            </a:r>
          </a:p>
        </p:txBody>
      </p:sp>
      <p:sp>
        <p:nvSpPr>
          <p:cNvPr id="3" name="Content Placeholder 2"/>
          <p:cNvSpPr>
            <a:spLocks noGrp="1"/>
          </p:cNvSpPr>
          <p:nvPr>
            <p:ph idx="1"/>
          </p:nvPr>
        </p:nvSpPr>
        <p:spPr>
          <a:xfrm>
            <a:off x="566738" y="1752600"/>
            <a:ext cx="8001000" cy="4572000"/>
          </a:xfrm>
        </p:spPr>
        <p:txBody>
          <a:bodyPr rtlCol="0">
            <a:normAutofit/>
          </a:bodyPr>
          <a:lstStyle/>
          <a:p>
            <a:pPr marL="438912" indent="-320040" fontAlgn="auto">
              <a:lnSpc>
                <a:spcPct val="80000"/>
              </a:lnSpc>
              <a:spcBef>
                <a:spcPts val="0"/>
              </a:spcBef>
              <a:spcAft>
                <a:spcPts val="0"/>
              </a:spcAft>
              <a:buFont typeface="Wingdings" pitchFamily="12" charset="2"/>
              <a:buChar char="o"/>
              <a:defRPr/>
            </a:pPr>
            <a:r>
              <a:rPr lang="en-US" sz="2400" dirty="0"/>
              <a:t>Optimized Access Methods</a:t>
            </a:r>
          </a:p>
          <a:p>
            <a:pPr marL="731520" lvl="1" indent="-274320" fontAlgn="auto">
              <a:lnSpc>
                <a:spcPct val="80000"/>
              </a:lnSpc>
              <a:spcAft>
                <a:spcPts val="0"/>
              </a:spcAft>
              <a:buFont typeface="Wingdings" pitchFamily="12" charset="2"/>
              <a:buChar char="n"/>
              <a:defRPr/>
            </a:pPr>
            <a:r>
              <a:rPr lang="en-US" sz="1600" dirty="0"/>
              <a:t>Tree structure is more efficient for access than a linked list structure</a:t>
            </a:r>
          </a:p>
          <a:p>
            <a:pPr marL="996633" lvl="2" indent="-274320" fontAlgn="auto">
              <a:lnSpc>
                <a:spcPct val="80000"/>
              </a:lnSpc>
              <a:spcAft>
                <a:spcPts val="0"/>
              </a:spcAft>
              <a:buFont typeface="Wingdings" pitchFamily="12" charset="2"/>
              <a:buChar char="n"/>
              <a:defRPr/>
            </a:pPr>
            <a:r>
              <a:rPr lang="en-US" sz="1200" dirty="0" smtClean="0"/>
              <a:t>Allows </a:t>
            </a:r>
            <a:r>
              <a:rPr lang="en-US" sz="1200" dirty="0"/>
              <a:t>access to routing table entries stored in leaf nodes in much shorter hops than traversing the entire linked </a:t>
            </a:r>
            <a:r>
              <a:rPr lang="en-US" sz="1200" dirty="0" smtClean="0"/>
              <a:t>list (</a:t>
            </a:r>
            <a:r>
              <a:rPr lang="en-US" sz="1200" dirty="0"/>
              <a:t> </a:t>
            </a:r>
            <a:r>
              <a:rPr lang="en-US" sz="1200" dirty="0" smtClean="0">
                <a:hlinkClick r:id="rId2" tooltip="Big-O notation"/>
              </a:rPr>
              <a:t>O</a:t>
            </a:r>
            <a:r>
              <a:rPr lang="en-US" sz="1200" dirty="0" smtClean="0"/>
              <a:t>(log</a:t>
            </a:r>
            <a:r>
              <a:rPr lang="en-US" sz="1200" dirty="0"/>
              <a:t> </a:t>
            </a:r>
            <a:r>
              <a:rPr lang="en-US" sz="1200" i="1" dirty="0"/>
              <a:t>n</a:t>
            </a:r>
            <a:r>
              <a:rPr lang="en-US" sz="1200" dirty="0" smtClean="0"/>
              <a:t>))</a:t>
            </a:r>
          </a:p>
          <a:p>
            <a:pPr marL="996633" lvl="2" indent="-274320" fontAlgn="auto">
              <a:lnSpc>
                <a:spcPct val="80000"/>
              </a:lnSpc>
              <a:spcAft>
                <a:spcPts val="0"/>
              </a:spcAft>
              <a:buFont typeface="Wingdings" pitchFamily="12" charset="2"/>
              <a:buChar char="n"/>
              <a:defRPr/>
            </a:pPr>
            <a:r>
              <a:rPr lang="en-US" sz="1200" dirty="0" smtClean="0"/>
              <a:t>Red and black tree (Self balancing binary search tree) </a:t>
            </a:r>
          </a:p>
          <a:p>
            <a:pPr lvl="3"/>
            <a:r>
              <a:rPr lang="en-US" sz="1000" dirty="0"/>
              <a:t>A node is either red or black.</a:t>
            </a:r>
          </a:p>
          <a:p>
            <a:pPr lvl="3"/>
            <a:r>
              <a:rPr lang="en-US" sz="1000" dirty="0" smtClean="0"/>
              <a:t>Every </a:t>
            </a:r>
            <a:r>
              <a:rPr lang="en-US" sz="1000" dirty="0"/>
              <a:t>red node must have two black child </a:t>
            </a:r>
            <a:r>
              <a:rPr lang="en-US" sz="1000" dirty="0" smtClean="0"/>
              <a:t>nodes and vise versa.</a:t>
            </a:r>
            <a:endParaRPr lang="en-US" sz="1000" dirty="0"/>
          </a:p>
          <a:p>
            <a:pPr lvl="3"/>
            <a:r>
              <a:rPr lang="en-US" sz="1000" dirty="0"/>
              <a:t>Every </a:t>
            </a:r>
            <a:r>
              <a:rPr lang="en-US" sz="1000" dirty="0">
                <a:hlinkClick r:id="rId3" tooltip="Path (graph theory)"/>
              </a:rPr>
              <a:t>path</a:t>
            </a:r>
            <a:r>
              <a:rPr lang="en-US" sz="1000" dirty="0"/>
              <a:t> from a given node to any of its descendant leaves contains the same number of black nodes.</a:t>
            </a:r>
          </a:p>
          <a:p>
            <a:pPr marL="996633" lvl="2" indent="-274320" fontAlgn="auto">
              <a:lnSpc>
                <a:spcPct val="80000"/>
              </a:lnSpc>
              <a:spcAft>
                <a:spcPts val="0"/>
              </a:spcAft>
              <a:buFont typeface="Wingdings" pitchFamily="12" charset="2"/>
              <a:buChar char="n"/>
              <a:defRPr/>
            </a:pPr>
            <a:endParaRPr lang="en-US" sz="1200" dirty="0"/>
          </a:p>
          <a:p>
            <a:pPr marL="457200" lvl="1" indent="0" fontAlgn="auto">
              <a:lnSpc>
                <a:spcPct val="80000"/>
              </a:lnSpc>
              <a:spcAft>
                <a:spcPts val="0"/>
              </a:spcAft>
              <a:buNone/>
              <a:defRPr/>
            </a:pPr>
            <a:endParaRPr lang="en-US" sz="1600" dirty="0" smtClean="0"/>
          </a:p>
          <a:p>
            <a:pPr marL="731520" lvl="1" indent="-274320" fontAlgn="auto">
              <a:lnSpc>
                <a:spcPct val="80000"/>
              </a:lnSpc>
              <a:spcAft>
                <a:spcPts val="0"/>
              </a:spcAft>
              <a:buFont typeface="Wingdings" pitchFamily="12" charset="2"/>
              <a:buChar char="n"/>
              <a:defRPr/>
            </a:pPr>
            <a:endParaRPr lang="en-US" sz="1600" dirty="0"/>
          </a:p>
          <a:p>
            <a:pPr marL="731520" lvl="1" indent="-274320" fontAlgn="auto">
              <a:lnSpc>
                <a:spcPct val="80000"/>
              </a:lnSpc>
              <a:spcAft>
                <a:spcPts val="0"/>
              </a:spcAft>
              <a:buFont typeface="Wingdings" pitchFamily="12" charset="2"/>
              <a:buChar char="n"/>
              <a:defRPr/>
            </a:pPr>
            <a:r>
              <a:rPr lang="en-US" sz="1600" dirty="0" smtClean="0"/>
              <a:t>Hashing </a:t>
            </a:r>
            <a:r>
              <a:rPr lang="en-US" sz="1600" dirty="0"/>
              <a:t>tables also allow for efficient storage </a:t>
            </a:r>
            <a:endParaRPr lang="en-US" sz="1600" dirty="0" smtClean="0"/>
          </a:p>
          <a:p>
            <a:pPr marL="731520" lvl="1" indent="-274320" fontAlgn="auto">
              <a:lnSpc>
                <a:spcPct val="80000"/>
              </a:lnSpc>
              <a:spcAft>
                <a:spcPts val="0"/>
              </a:spcAft>
              <a:buFont typeface="Wingdings" pitchFamily="12" charset="2"/>
              <a:buChar char="n"/>
              <a:defRPr/>
            </a:pPr>
            <a:endParaRPr lang="en-US" sz="1600" dirty="0"/>
          </a:p>
          <a:p>
            <a:pPr marL="457200" lvl="1" indent="0" fontAlgn="auto">
              <a:lnSpc>
                <a:spcPct val="80000"/>
              </a:lnSpc>
              <a:spcAft>
                <a:spcPts val="0"/>
              </a:spcAft>
              <a:buNone/>
              <a:defRPr/>
            </a:pPr>
            <a:endParaRPr lang="en-US" sz="1600" dirty="0"/>
          </a:p>
          <a:p>
            <a:pPr marL="438912" indent="-320040" fontAlgn="auto">
              <a:lnSpc>
                <a:spcPct val="80000"/>
              </a:lnSpc>
              <a:spcBef>
                <a:spcPts val="0"/>
              </a:spcBef>
              <a:spcAft>
                <a:spcPts val="0"/>
              </a:spcAft>
              <a:buFont typeface="Wingdings" pitchFamily="12" charset="2"/>
              <a:buChar char="o"/>
              <a:defRPr/>
            </a:pPr>
            <a:r>
              <a:rPr lang="en-US" sz="2400" dirty="0"/>
              <a:t>Hardware support</a:t>
            </a:r>
          </a:p>
          <a:p>
            <a:pPr marL="731520" lvl="1" indent="-274320" fontAlgn="auto">
              <a:lnSpc>
                <a:spcPct val="80000"/>
              </a:lnSpc>
              <a:spcAft>
                <a:spcPts val="0"/>
              </a:spcAft>
              <a:buFont typeface="Wingdings" pitchFamily="12" charset="2"/>
              <a:buChar char="n"/>
              <a:defRPr/>
            </a:pPr>
            <a:r>
              <a:rPr lang="en-US" sz="1600" dirty="0"/>
              <a:t>Ethernet controller can contain hardware hashing mechanism to match destination MAC address</a:t>
            </a:r>
          </a:p>
          <a:p>
            <a:pPr marL="731520" lvl="1" indent="-274320" fontAlgn="auto">
              <a:lnSpc>
                <a:spcPct val="80000"/>
              </a:lnSpc>
              <a:spcAft>
                <a:spcPts val="0"/>
              </a:spcAft>
              <a:buFont typeface="Wingdings" pitchFamily="12" charset="2"/>
              <a:buChar char="n"/>
              <a:defRPr/>
            </a:pPr>
            <a:r>
              <a:rPr lang="en-US" sz="1600" dirty="0"/>
              <a:t>Content addressable memory (CAM) provides for parallel searches of a table or other data structure which leads to faster access</a:t>
            </a:r>
          </a:p>
        </p:txBody>
      </p:sp>
      <p:pic>
        <p:nvPicPr>
          <p:cNvPr id="1028" name="Picture 4"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6156" y="3609020"/>
            <a:ext cx="2443134" cy="117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115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How do you handle the situation when a hash algorithm does not create a unique hash for all the keys?</a:t>
            </a:r>
            <a:endParaRPr lang="en-US" dirty="0"/>
          </a:p>
        </p:txBody>
      </p:sp>
    </p:spTree>
    <p:extLst>
      <p:ext uri="{BB962C8B-B14F-4D97-AF65-F5344CB8AC3E}">
        <p14:creationId xmlns:p14="http://schemas.microsoft.com/office/powerpoint/2010/main" val="101262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smtClean="0">
                <a:solidFill>
                  <a:schemeClr val="accent1">
                    <a:satMod val="150000"/>
                  </a:schemeClr>
                </a:solidFill>
              </a:rPr>
              <a:t>Speeding up Access</a:t>
            </a:r>
          </a:p>
        </p:txBody>
      </p:sp>
      <p:sp>
        <p:nvSpPr>
          <p:cNvPr id="3" name="Content Placeholder 2"/>
          <p:cNvSpPr>
            <a:spLocks noGrp="1"/>
          </p:cNvSpPr>
          <p:nvPr>
            <p:ph idx="1"/>
          </p:nvPr>
        </p:nvSpPr>
        <p:spPr>
          <a:xfrm>
            <a:off x="566738" y="1752600"/>
            <a:ext cx="8001000" cy="4572000"/>
          </a:xfrm>
        </p:spPr>
        <p:txBody>
          <a:bodyPr rtlCol="0">
            <a:normAutofit/>
          </a:bodyPr>
          <a:lstStyle/>
          <a:p>
            <a:pPr marL="438912" indent="-320040" fontAlgn="auto">
              <a:lnSpc>
                <a:spcPct val="80000"/>
              </a:lnSpc>
              <a:spcBef>
                <a:spcPts val="0"/>
              </a:spcBef>
              <a:spcAft>
                <a:spcPts val="0"/>
              </a:spcAft>
              <a:buFont typeface="Wingdings" pitchFamily="12" charset="2"/>
              <a:buChar char="o"/>
              <a:defRPr/>
            </a:pPr>
            <a:r>
              <a:rPr lang="en-US" sz="2800" dirty="0" smtClean="0"/>
              <a:t>Caching</a:t>
            </a:r>
          </a:p>
          <a:p>
            <a:pPr marL="731520" lvl="1" indent="-274320" fontAlgn="auto">
              <a:lnSpc>
                <a:spcPct val="80000"/>
              </a:lnSpc>
              <a:spcAft>
                <a:spcPts val="0"/>
              </a:spcAft>
              <a:buFont typeface="Wingdings" pitchFamily="12" charset="2"/>
              <a:buChar char="n"/>
              <a:defRPr/>
            </a:pPr>
            <a:r>
              <a:rPr lang="en-US" sz="1800" dirty="0" smtClean="0"/>
              <a:t>Caching provides for storing a subset of large data structure in a high speed memory module for fast access</a:t>
            </a:r>
          </a:p>
          <a:p>
            <a:pPr marL="457200" lvl="1" indent="0" fontAlgn="auto">
              <a:lnSpc>
                <a:spcPct val="80000"/>
              </a:lnSpc>
              <a:spcAft>
                <a:spcPts val="0"/>
              </a:spcAft>
              <a:buNone/>
              <a:defRPr/>
            </a:pPr>
            <a:endParaRPr lang="en-US" sz="1000" dirty="0" smtClean="0"/>
          </a:p>
          <a:p>
            <a:pPr marL="731520" lvl="1" indent="-274320" fontAlgn="auto">
              <a:lnSpc>
                <a:spcPct val="80000"/>
              </a:lnSpc>
              <a:spcAft>
                <a:spcPts val="0"/>
              </a:spcAft>
              <a:buFont typeface="Wingdings" pitchFamily="12" charset="2"/>
              <a:buChar char="n"/>
              <a:defRPr/>
            </a:pPr>
            <a:r>
              <a:rPr lang="en-US" sz="1800" dirty="0" smtClean="0"/>
              <a:t>Subset determination algorithm is critical to success of caching for faster access</a:t>
            </a:r>
          </a:p>
          <a:p>
            <a:pPr marL="996696" lvl="2" fontAlgn="auto">
              <a:lnSpc>
                <a:spcPct val="80000"/>
              </a:lnSpc>
              <a:spcAft>
                <a:spcPts val="0"/>
              </a:spcAft>
              <a:buClr>
                <a:schemeClr val="accent3"/>
              </a:buClr>
              <a:buFont typeface="Wingdings" pitchFamily="12" charset="2"/>
              <a:buChar char="o"/>
              <a:defRPr/>
            </a:pPr>
            <a:r>
              <a:rPr lang="en-US" sz="1600" dirty="0" smtClean="0"/>
              <a:t>Cache most recently seen destination addresses </a:t>
            </a:r>
          </a:p>
          <a:p>
            <a:pPr marL="996696" lvl="2" fontAlgn="auto">
              <a:lnSpc>
                <a:spcPct val="80000"/>
              </a:lnSpc>
              <a:spcAft>
                <a:spcPts val="0"/>
              </a:spcAft>
              <a:buClr>
                <a:schemeClr val="accent3"/>
              </a:buClr>
              <a:buFont typeface="Wingdings" pitchFamily="12" charset="2"/>
              <a:buChar char="o"/>
              <a:defRPr/>
            </a:pPr>
            <a:r>
              <a:rPr lang="en-US" sz="1600" dirty="0" smtClean="0"/>
              <a:t>An </a:t>
            </a:r>
            <a:r>
              <a:rPr lang="en-US" sz="1600" dirty="0"/>
              <a:t>entry is accessed more than once in last few transactions</a:t>
            </a:r>
          </a:p>
          <a:p>
            <a:pPr marL="996696" lvl="2" fontAlgn="auto">
              <a:lnSpc>
                <a:spcPct val="80000"/>
              </a:lnSpc>
              <a:spcAft>
                <a:spcPts val="0"/>
              </a:spcAft>
              <a:buClr>
                <a:schemeClr val="accent3"/>
              </a:buClr>
              <a:buFont typeface="Wingdings" pitchFamily="12" charset="2"/>
              <a:buChar char="o"/>
              <a:defRPr/>
            </a:pPr>
            <a:r>
              <a:rPr lang="en-US" sz="1600" dirty="0"/>
              <a:t>Static </a:t>
            </a:r>
            <a:r>
              <a:rPr lang="en-US" sz="1600" dirty="0" smtClean="0"/>
              <a:t>configuration (fixed tables)</a:t>
            </a:r>
            <a:endParaRPr lang="en-US" sz="1600" dirty="0"/>
          </a:p>
          <a:p>
            <a:pPr marL="996696" lvl="2" fontAlgn="auto">
              <a:lnSpc>
                <a:spcPct val="80000"/>
              </a:lnSpc>
              <a:spcAft>
                <a:spcPts val="0"/>
              </a:spcAft>
              <a:buClr>
                <a:schemeClr val="accent3"/>
              </a:buClr>
              <a:buFont typeface="Wingdings" pitchFamily="12" charset="2"/>
              <a:buChar char="o"/>
              <a:defRPr/>
            </a:pPr>
            <a:endParaRPr lang="en-US" sz="1600" dirty="0" smtClean="0"/>
          </a:p>
          <a:p>
            <a:pPr marL="457200" lvl="1" indent="0" fontAlgn="auto">
              <a:lnSpc>
                <a:spcPct val="80000"/>
              </a:lnSpc>
              <a:spcAft>
                <a:spcPts val="0"/>
              </a:spcAft>
              <a:buNone/>
              <a:defRPr/>
            </a:pPr>
            <a:endParaRPr lang="en-US" sz="1000" dirty="0" smtClean="0"/>
          </a:p>
          <a:p>
            <a:pPr marL="731520" lvl="1" indent="-274320" fontAlgn="auto">
              <a:lnSpc>
                <a:spcPct val="80000"/>
              </a:lnSpc>
              <a:spcAft>
                <a:spcPts val="0"/>
              </a:spcAft>
              <a:buFont typeface="Wingdings" pitchFamily="12" charset="2"/>
              <a:buChar char="n"/>
              <a:defRPr/>
            </a:pPr>
            <a:r>
              <a:rPr lang="en-US" sz="1800" dirty="0" smtClean="0"/>
              <a:t>Different techniques exist for replacing cache entries</a:t>
            </a:r>
          </a:p>
          <a:p>
            <a:pPr marL="996696" lvl="2" fontAlgn="auto">
              <a:lnSpc>
                <a:spcPct val="80000"/>
              </a:lnSpc>
              <a:spcAft>
                <a:spcPts val="0"/>
              </a:spcAft>
              <a:buClr>
                <a:schemeClr val="accent3"/>
              </a:buClr>
              <a:buFont typeface="Wingdings" pitchFamily="12" charset="2"/>
              <a:buChar char="o"/>
              <a:defRPr/>
            </a:pPr>
            <a:r>
              <a:rPr lang="en-US" sz="1600" dirty="0" smtClean="0"/>
              <a:t>Timing out entries - if a cache entry is not used for a period of time, it is replaced</a:t>
            </a:r>
          </a:p>
          <a:p>
            <a:pPr marL="996696" lvl="2" fontAlgn="auto">
              <a:lnSpc>
                <a:spcPct val="80000"/>
              </a:lnSpc>
              <a:spcAft>
                <a:spcPts val="0"/>
              </a:spcAft>
              <a:buClr>
                <a:schemeClr val="accent3"/>
              </a:buClr>
              <a:buFont typeface="Wingdings" pitchFamily="12" charset="2"/>
              <a:buChar char="o"/>
              <a:defRPr/>
            </a:pPr>
            <a:r>
              <a:rPr lang="en-US" sz="1400" dirty="0" smtClean="0"/>
              <a:t>Removal of entries can be active or on </a:t>
            </a:r>
            <a:r>
              <a:rPr lang="en-US" sz="1400" dirty="0" smtClean="0"/>
              <a:t>demand</a:t>
            </a:r>
          </a:p>
          <a:p>
            <a:pPr marL="996696" lvl="2" fontAlgn="auto">
              <a:lnSpc>
                <a:spcPct val="80000"/>
              </a:lnSpc>
              <a:spcAft>
                <a:spcPts val="0"/>
              </a:spcAft>
              <a:buClr>
                <a:schemeClr val="accent3"/>
              </a:buClr>
              <a:buFont typeface="Wingdings" pitchFamily="12" charset="2"/>
              <a:buChar char="o"/>
              <a:defRPr/>
            </a:pPr>
            <a:r>
              <a:rPr lang="en-US" sz="1400" dirty="0"/>
              <a:t>Priority of entries (set priority for removal from cache at the time of  caching</a:t>
            </a:r>
            <a:r>
              <a:rPr lang="en-US" sz="1400" dirty="0" smtClean="0"/>
              <a:t>)</a:t>
            </a:r>
            <a:endParaRPr lang="en-US" sz="1400" dirty="0" smtClean="0"/>
          </a:p>
          <a:p>
            <a:pPr marL="996696" lvl="2" fontAlgn="auto">
              <a:lnSpc>
                <a:spcPct val="80000"/>
              </a:lnSpc>
              <a:spcAft>
                <a:spcPts val="0"/>
              </a:spcAft>
              <a:buClr>
                <a:schemeClr val="accent3"/>
              </a:buClr>
              <a:buFont typeface="Wingdings" pitchFamily="12" charset="2"/>
              <a:buChar char="o"/>
              <a:defRPr/>
            </a:pPr>
            <a:r>
              <a:rPr lang="en-US" sz="1400" dirty="0" smtClean="0"/>
              <a:t>LRU </a:t>
            </a:r>
            <a:r>
              <a:rPr lang="en-US" sz="1400" dirty="0"/>
              <a:t>(Least Recently Used) scheme can be used when cache is </a:t>
            </a:r>
            <a:r>
              <a:rPr lang="en-US" sz="1400" dirty="0" smtClean="0"/>
              <a:t>full</a:t>
            </a:r>
          </a:p>
          <a:p>
            <a:pPr marL="722313" lvl="2" indent="0" fontAlgn="auto">
              <a:lnSpc>
                <a:spcPct val="80000"/>
              </a:lnSpc>
              <a:spcAft>
                <a:spcPts val="0"/>
              </a:spcAft>
              <a:buNone/>
              <a:defRPr/>
            </a:pPr>
            <a:endParaRPr lang="en-US" sz="1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dirty="0" smtClean="0"/>
              <a:t>Caching</a:t>
            </a:r>
            <a:endParaRPr lang="en-US" sz="3200" dirty="0" smtClean="0">
              <a:solidFill>
                <a:schemeClr val="accent1">
                  <a:satMod val="150000"/>
                </a:schemeClr>
              </a:solidFill>
            </a:endParaRPr>
          </a:p>
        </p:txBody>
      </p:sp>
      <p:sp>
        <p:nvSpPr>
          <p:cNvPr id="3" name="Content Placeholder 2"/>
          <p:cNvSpPr>
            <a:spLocks noGrp="1"/>
          </p:cNvSpPr>
          <p:nvPr>
            <p:ph idx="1"/>
          </p:nvPr>
        </p:nvSpPr>
        <p:spPr>
          <a:xfrm>
            <a:off x="566738" y="1752600"/>
            <a:ext cx="8001000" cy="4572000"/>
          </a:xfrm>
        </p:spPr>
        <p:txBody>
          <a:bodyPr rtlCol="0">
            <a:normAutofit fontScale="92500" lnSpcReduction="20000"/>
          </a:bodyPr>
          <a:lstStyle/>
          <a:p>
            <a:pPr>
              <a:spcBef>
                <a:spcPts val="1200"/>
              </a:spcBef>
            </a:pPr>
            <a:r>
              <a:rPr lang="en-US" sz="2800" dirty="0" smtClean="0"/>
              <a:t>Copy a data block (cache line) of 64 bytes from memory  into cache. </a:t>
            </a:r>
          </a:p>
          <a:p>
            <a:pPr>
              <a:spcBef>
                <a:spcPts val="1200"/>
              </a:spcBef>
            </a:pPr>
            <a:r>
              <a:rPr lang="en-US" sz="2800" dirty="0" smtClean="0"/>
              <a:t>We need 6bits to specify each of the 64 bytes. </a:t>
            </a:r>
          </a:p>
          <a:p>
            <a:pPr>
              <a:spcBef>
                <a:spcPts val="1200"/>
              </a:spcBef>
            </a:pPr>
            <a:r>
              <a:rPr lang="en-US" sz="2800" dirty="0" smtClean="0"/>
              <a:t>Suppose you want to access address </a:t>
            </a:r>
            <a:r>
              <a:rPr lang="en-US" sz="2800" b="1" dirty="0" smtClean="0"/>
              <a:t>A</a:t>
            </a:r>
            <a:r>
              <a:rPr lang="en-US" sz="2800" b="1" baseline="-25000" dirty="0" smtClean="0"/>
              <a:t>31-0</a:t>
            </a:r>
            <a:r>
              <a:rPr lang="en-US" sz="2800" dirty="0" smtClean="0"/>
              <a:t> </a:t>
            </a:r>
            <a:r>
              <a:rPr lang="en-US" sz="2800" dirty="0" smtClean="0">
                <a:latin typeface="Courier New" panose="02070309020205020404" pitchFamily="49" charset="0"/>
                <a:cs typeface="Courier New" panose="02070309020205020404" pitchFamily="49" charset="0"/>
              </a:rPr>
              <a:t>0x3F8026</a:t>
            </a:r>
            <a:r>
              <a:rPr lang="en-US" sz="2800" dirty="0" smtClean="0">
                <a:solidFill>
                  <a:srgbClr val="C00000"/>
                </a:solidFill>
                <a:latin typeface="Courier New" panose="02070309020205020404" pitchFamily="49" charset="0"/>
                <a:cs typeface="Courier New" panose="02070309020205020404" pitchFamily="49" charset="0"/>
              </a:rPr>
              <a:t>0A</a:t>
            </a:r>
            <a:endParaRPr lang="en-US" sz="2800" dirty="0">
              <a:solidFill>
                <a:srgbClr val="C00000"/>
              </a:solidFill>
            </a:endParaRPr>
          </a:p>
          <a:p>
            <a:pPr lvl="1">
              <a:spcBef>
                <a:spcPts val="1200"/>
              </a:spcBef>
            </a:pPr>
            <a:r>
              <a:rPr lang="en-US" sz="2100" dirty="0" smtClean="0"/>
              <a:t>We copy the data in addresses </a:t>
            </a:r>
            <a:r>
              <a:rPr lang="en-US" sz="2100" b="1" dirty="0" smtClean="0"/>
              <a:t>A</a:t>
            </a:r>
            <a:r>
              <a:rPr lang="en-US" sz="2100" b="1" baseline="-25000" dirty="0" smtClean="0"/>
              <a:t>31-6</a:t>
            </a:r>
            <a:r>
              <a:rPr lang="en-US" sz="2100" dirty="0" smtClean="0"/>
              <a:t> </a:t>
            </a:r>
            <a:r>
              <a:rPr lang="en-US" sz="2100" dirty="0" smtClean="0">
                <a:latin typeface="Courier New" panose="02070309020205020404" pitchFamily="49" charset="0"/>
                <a:cs typeface="Courier New" panose="02070309020205020404" pitchFamily="49" charset="0"/>
              </a:rPr>
              <a:t>0x3F8026</a:t>
            </a:r>
            <a:r>
              <a:rPr lang="en-US" sz="2100" dirty="0" smtClean="0">
                <a:solidFill>
                  <a:srgbClr val="C00000"/>
                </a:solidFill>
                <a:latin typeface="Courier New" panose="02070309020205020404" pitchFamily="49" charset="0"/>
                <a:cs typeface="Courier New" panose="02070309020205020404" pitchFamily="49" charset="0"/>
              </a:rPr>
              <a:t>00</a:t>
            </a:r>
            <a:r>
              <a:rPr lang="en-US" sz="2100" dirty="0" smtClean="0"/>
              <a:t>: </a:t>
            </a:r>
            <a:r>
              <a:rPr lang="en-US" sz="2100" b="1" dirty="0" smtClean="0"/>
              <a:t>A</a:t>
            </a:r>
            <a:r>
              <a:rPr lang="en-US" sz="2100" b="1" baseline="-25000" dirty="0" smtClean="0"/>
              <a:t>31-6</a:t>
            </a:r>
            <a:r>
              <a:rPr lang="en-US" sz="2100" dirty="0" smtClean="0"/>
              <a:t> </a:t>
            </a:r>
            <a:r>
              <a:rPr lang="en-US" sz="2100" dirty="0" smtClean="0">
                <a:latin typeface="Courier New" panose="02070309020205020404" pitchFamily="49" charset="0"/>
                <a:cs typeface="Courier New" panose="02070309020205020404" pitchFamily="49" charset="0"/>
              </a:rPr>
              <a:t>0x3F8026</a:t>
            </a:r>
            <a:r>
              <a:rPr lang="en-US" sz="2100" dirty="0" smtClean="0">
                <a:solidFill>
                  <a:srgbClr val="C00000"/>
                </a:solidFill>
                <a:latin typeface="Courier New" panose="02070309020205020404" pitchFamily="49" charset="0"/>
                <a:cs typeface="Courier New" panose="02070309020205020404" pitchFamily="49" charset="0"/>
              </a:rPr>
              <a:t>3F</a:t>
            </a:r>
            <a:r>
              <a:rPr lang="en-US" sz="2100" dirty="0" smtClean="0"/>
              <a:t> </a:t>
            </a:r>
            <a:r>
              <a:rPr lang="en-US" sz="2400" dirty="0" smtClean="0"/>
              <a:t>from RAM to the cache :</a:t>
            </a:r>
          </a:p>
          <a:p>
            <a:pPr>
              <a:spcBef>
                <a:spcPts val="1200"/>
              </a:spcBef>
            </a:pPr>
            <a:r>
              <a:rPr lang="en-US" sz="2800" dirty="0" smtClean="0"/>
              <a:t>The upper 26 bits is called </a:t>
            </a:r>
            <a:r>
              <a:rPr lang="en-US" sz="2800" i="1" dirty="0" smtClean="0"/>
              <a:t>tag</a:t>
            </a:r>
            <a:r>
              <a:rPr lang="en-US" sz="2800" dirty="0" smtClean="0"/>
              <a:t>.  The lower 6 bits considered the </a:t>
            </a:r>
            <a:r>
              <a:rPr lang="en-US" sz="2800" i="1" dirty="0" smtClean="0"/>
              <a:t>offset</a:t>
            </a:r>
            <a:r>
              <a:rPr lang="en-US" sz="2800" dirty="0" smtClean="0"/>
              <a:t> into the cache line.</a:t>
            </a:r>
          </a:p>
          <a:p>
            <a:pPr>
              <a:spcBef>
                <a:spcPts val="1200"/>
              </a:spcBef>
            </a:pPr>
            <a:r>
              <a:rPr lang="en-US" sz="2800" dirty="0" smtClean="0"/>
              <a:t>Given the tag and the offset, we know what address the data at a given offset is. </a:t>
            </a:r>
            <a:br>
              <a:rPr lang="en-US" sz="2800" dirty="0" smtClean="0"/>
            </a:b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dirty="0" smtClean="0"/>
              <a:t>Caching</a:t>
            </a:r>
            <a:endParaRPr lang="en-US" sz="3200" dirty="0" smtClean="0">
              <a:solidFill>
                <a:schemeClr val="accent1">
                  <a:satMod val="150000"/>
                </a:schemeClr>
              </a:solidFill>
            </a:endParaRPr>
          </a:p>
        </p:txBody>
      </p:sp>
      <p:sp>
        <p:nvSpPr>
          <p:cNvPr id="3" name="Content Placeholder 2"/>
          <p:cNvSpPr>
            <a:spLocks noGrp="1"/>
          </p:cNvSpPr>
          <p:nvPr>
            <p:ph idx="1"/>
          </p:nvPr>
        </p:nvSpPr>
        <p:spPr>
          <a:xfrm>
            <a:off x="566738" y="1752600"/>
            <a:ext cx="8001000" cy="4572000"/>
          </a:xfrm>
        </p:spPr>
        <p:txBody>
          <a:bodyPr rtlCol="0">
            <a:normAutofit fontScale="55000" lnSpcReduction="20000"/>
          </a:bodyPr>
          <a:lstStyle/>
          <a:p>
            <a:pPr>
              <a:spcBef>
                <a:spcPts val="1200"/>
              </a:spcBef>
            </a:pPr>
            <a:r>
              <a:rPr lang="en-US" sz="2800" dirty="0" smtClean="0"/>
              <a:t>If we have a cache memory of size 128KB, where each cache line is 64 bytes, we will have a total of 128k/64 = 2048 cache lines</a:t>
            </a:r>
          </a:p>
          <a:p>
            <a:pPr>
              <a:spcBef>
                <a:spcPts val="1200"/>
              </a:spcBef>
            </a:pPr>
            <a:r>
              <a:rPr lang="en-US" sz="2800" dirty="0" smtClean="0"/>
              <a:t>To index 2048 cache lines we need 11 bits</a:t>
            </a:r>
          </a:p>
          <a:p>
            <a:pPr>
              <a:spcBef>
                <a:spcPts val="1200"/>
              </a:spcBef>
            </a:pPr>
            <a:endParaRPr lang="en-US" sz="2800" dirty="0" smtClean="0"/>
          </a:p>
          <a:p>
            <a:pPr>
              <a:spcBef>
                <a:spcPts val="1200"/>
              </a:spcBef>
            </a:pPr>
            <a:endParaRPr lang="en-US" sz="2800" dirty="0"/>
          </a:p>
          <a:p>
            <a:pPr>
              <a:spcBef>
                <a:spcPts val="1200"/>
              </a:spcBef>
            </a:pPr>
            <a:endParaRPr lang="en-US" sz="2800" dirty="0" smtClean="0"/>
          </a:p>
          <a:p>
            <a:pPr>
              <a:spcBef>
                <a:spcPts val="1200"/>
              </a:spcBef>
            </a:pPr>
            <a:endParaRPr lang="en-US" sz="2800" dirty="0" smtClean="0"/>
          </a:p>
          <a:p>
            <a:pPr>
              <a:spcBef>
                <a:spcPts val="1200"/>
              </a:spcBef>
            </a:pPr>
            <a:endParaRPr lang="en-US" sz="2800" dirty="0" smtClean="0"/>
          </a:p>
          <a:p>
            <a:pPr>
              <a:spcBef>
                <a:spcPts val="1200"/>
              </a:spcBef>
            </a:pPr>
            <a:r>
              <a:rPr lang="en-US" sz="2800" dirty="0" smtClean="0"/>
              <a:t>11 bits used for </a:t>
            </a:r>
            <a:r>
              <a:rPr lang="en-US" sz="2800" dirty="0" smtClean="0"/>
              <a:t>index (identifies the cache line within the cache)</a:t>
            </a:r>
            <a:endParaRPr lang="en-US" sz="2800" dirty="0" smtClean="0"/>
          </a:p>
          <a:p>
            <a:pPr>
              <a:spcBef>
                <a:spcPts val="1200"/>
              </a:spcBef>
            </a:pPr>
            <a:r>
              <a:rPr lang="en-US" sz="2800" dirty="0" smtClean="0"/>
              <a:t>The upper 15 bits used for </a:t>
            </a:r>
            <a:r>
              <a:rPr lang="en-US" sz="2800" i="1" dirty="0" smtClean="0"/>
              <a:t>tag (matches the decoded address in RAM if data is in cache)</a:t>
            </a:r>
            <a:r>
              <a:rPr lang="en-US" sz="2800" dirty="0" smtClean="0"/>
              <a:t>.  </a:t>
            </a:r>
            <a:endParaRPr lang="en-US" sz="2800" dirty="0" smtClean="0"/>
          </a:p>
          <a:p>
            <a:pPr>
              <a:spcBef>
                <a:spcPts val="1200"/>
              </a:spcBef>
            </a:pPr>
            <a:r>
              <a:rPr lang="en-US" sz="2800" dirty="0" smtClean="0"/>
              <a:t>The lower 6 bits considered the </a:t>
            </a:r>
            <a:r>
              <a:rPr lang="en-US" sz="2800" i="1" dirty="0" smtClean="0"/>
              <a:t>offset</a:t>
            </a:r>
            <a:r>
              <a:rPr lang="en-US" sz="2800" dirty="0" smtClean="0"/>
              <a:t> into the cache line</a:t>
            </a:r>
            <a:r>
              <a:rPr lang="en-US" sz="2800" dirty="0" smtClean="0"/>
              <a:t>.</a:t>
            </a:r>
          </a:p>
          <a:p>
            <a:pPr>
              <a:spcBef>
                <a:spcPts val="1200"/>
              </a:spcBef>
            </a:pPr>
            <a:r>
              <a:rPr lang="en-US" sz="2800" dirty="0"/>
              <a:t>Every cache block has associated with </a:t>
            </a:r>
            <a:r>
              <a:rPr lang="en-US" sz="2800" dirty="0" smtClean="0"/>
              <a:t>a </a:t>
            </a:r>
            <a:r>
              <a:rPr lang="en-US" sz="2800" dirty="0"/>
              <a:t>tag address</a:t>
            </a:r>
            <a:r>
              <a:rPr lang="en-US" sz="2400" dirty="0"/>
              <a:t/>
            </a:r>
            <a:br>
              <a:rPr lang="en-US" sz="2400" dirty="0"/>
            </a:br>
            <a:endParaRPr lang="en-US" sz="2400" dirty="0"/>
          </a:p>
          <a:p>
            <a:pPr>
              <a:spcBef>
                <a:spcPts val="1200"/>
              </a:spcBef>
            </a:pPr>
            <a:endParaRPr lang="en-US" sz="28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438" y="2466975"/>
            <a:ext cx="20193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1079612" y="3429000"/>
            <a:ext cx="4182962" cy="260446"/>
            <a:chOff x="1079612" y="3882940"/>
            <a:chExt cx="4182962" cy="260446"/>
          </a:xfrm>
        </p:grpSpPr>
        <p:sp>
          <p:nvSpPr>
            <p:cNvPr id="2" name="Rectangle 1"/>
            <p:cNvSpPr/>
            <p:nvPr/>
          </p:nvSpPr>
          <p:spPr>
            <a:xfrm>
              <a:off x="4470486" y="3882940"/>
              <a:ext cx="792088" cy="252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offset</a:t>
              </a:r>
              <a:endParaRPr lang="en-US" dirty="0"/>
            </a:p>
          </p:txBody>
        </p:sp>
        <p:sp>
          <p:nvSpPr>
            <p:cNvPr id="7" name="Rectangle 6"/>
            <p:cNvSpPr/>
            <p:nvPr/>
          </p:nvSpPr>
          <p:spPr>
            <a:xfrm>
              <a:off x="2987824" y="3882940"/>
              <a:ext cx="1496569" cy="252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index</a:t>
              </a:r>
              <a:endParaRPr lang="en-US" dirty="0"/>
            </a:p>
          </p:txBody>
        </p:sp>
        <p:sp>
          <p:nvSpPr>
            <p:cNvPr id="8" name="Rectangle 7"/>
            <p:cNvSpPr/>
            <p:nvPr/>
          </p:nvSpPr>
          <p:spPr>
            <a:xfrm>
              <a:off x="1079612" y="3891358"/>
              <a:ext cx="1901259" cy="252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tag</a:t>
              </a:r>
              <a:endParaRPr lang="en-US" dirty="0"/>
            </a:p>
          </p:txBody>
        </p:sp>
      </p:grpSp>
    </p:spTree>
    <p:extLst>
      <p:ext uri="{BB962C8B-B14F-4D97-AF65-F5344CB8AC3E}">
        <p14:creationId xmlns:p14="http://schemas.microsoft.com/office/powerpoint/2010/main" val="2255796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dirty="0" smtClean="0"/>
              <a:t>Caching management</a:t>
            </a:r>
            <a:endParaRPr lang="en-US" sz="3200" dirty="0" smtClean="0">
              <a:solidFill>
                <a:schemeClr val="accent1">
                  <a:satMod val="150000"/>
                </a:schemeClr>
              </a:solidFill>
            </a:endParaRPr>
          </a:p>
        </p:txBody>
      </p:sp>
      <p:sp>
        <p:nvSpPr>
          <p:cNvPr id="3" name="Content Placeholder 2"/>
          <p:cNvSpPr>
            <a:spLocks noGrp="1"/>
          </p:cNvSpPr>
          <p:nvPr>
            <p:ph idx="1"/>
          </p:nvPr>
        </p:nvSpPr>
        <p:spPr>
          <a:xfrm>
            <a:off x="566738" y="1752600"/>
            <a:ext cx="8001000" cy="4572000"/>
          </a:xfrm>
        </p:spPr>
        <p:txBody>
          <a:bodyPr rtlCol="0">
            <a:normAutofit lnSpcReduction="10000"/>
          </a:bodyPr>
          <a:lstStyle/>
          <a:p>
            <a:r>
              <a:rPr lang="en-US" sz="2800" b="1" dirty="0" smtClean="0"/>
              <a:t>For each cache line there is a:</a:t>
            </a:r>
          </a:p>
          <a:p>
            <a:pPr lvl="1"/>
            <a:r>
              <a:rPr lang="en-US" sz="2400" b="1" dirty="0" smtClean="0"/>
              <a:t>V</a:t>
            </a:r>
            <a:r>
              <a:rPr lang="en-US" sz="2400" dirty="0" smtClean="0"/>
              <a:t>alid bit: Indicating whether the slot holds valid data. If </a:t>
            </a:r>
            <a:r>
              <a:rPr lang="en-US" sz="2400" b="1" dirty="0" smtClean="0"/>
              <a:t>V = 1</a:t>
            </a:r>
            <a:r>
              <a:rPr lang="en-US" sz="2400" dirty="0" smtClean="0"/>
              <a:t>, then the data is valid. If </a:t>
            </a:r>
            <a:r>
              <a:rPr lang="en-US" sz="2400" b="1" dirty="0" smtClean="0"/>
              <a:t>V = 0</a:t>
            </a:r>
            <a:r>
              <a:rPr lang="en-US" sz="2400" dirty="0" smtClean="0"/>
              <a:t>, the data is not valid. Initially, it's invalid. Once data is placed into the slot, it's valid.</a:t>
            </a:r>
          </a:p>
          <a:p>
            <a:pPr lvl="1"/>
            <a:r>
              <a:rPr lang="en-US" sz="2400" b="1" dirty="0" smtClean="0"/>
              <a:t>D</a:t>
            </a:r>
            <a:r>
              <a:rPr lang="en-US" sz="2400" dirty="0" smtClean="0"/>
              <a:t>irty bit: This bit only has meaning if </a:t>
            </a:r>
            <a:r>
              <a:rPr lang="en-US" sz="2400" b="1" dirty="0" smtClean="0"/>
              <a:t>V = 1</a:t>
            </a:r>
            <a:r>
              <a:rPr lang="en-US" sz="2400" dirty="0" smtClean="0"/>
              <a:t>. This indicates that the data in the slot has been modified (written to) or not. If </a:t>
            </a:r>
            <a:r>
              <a:rPr lang="en-US" sz="2400" b="1" dirty="0" smtClean="0"/>
              <a:t>D = 1</a:t>
            </a:r>
            <a:r>
              <a:rPr lang="en-US" sz="2400" dirty="0" smtClean="0"/>
              <a:t>, the data has been modified since being in the cache. </a:t>
            </a:r>
            <a:endParaRPr lang="en-US" sz="2400" dirty="0" smtClean="0"/>
          </a:p>
          <a:p>
            <a:pPr lvl="1"/>
            <a:r>
              <a:rPr lang="en-US" sz="2400" dirty="0"/>
              <a:t>Every cache </a:t>
            </a:r>
            <a:r>
              <a:rPr lang="en-US" sz="2400" dirty="0" smtClean="0"/>
              <a:t>line </a:t>
            </a:r>
            <a:r>
              <a:rPr lang="en-US" sz="2400" dirty="0"/>
              <a:t>has associated with it at least the Dirty and Valid bits, and a tag address</a:t>
            </a:r>
            <a:r>
              <a:rPr lang="en-US" sz="2000" dirty="0"/>
              <a:t/>
            </a:r>
            <a:br>
              <a:rPr lang="en-US" sz="2000" dirty="0"/>
            </a:br>
            <a:endParaRPr lang="en-US" sz="2000" dirty="0"/>
          </a:p>
          <a:p>
            <a:pPr lvl="1"/>
            <a:endParaRPr 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fontAlgn="auto">
              <a:spcAft>
                <a:spcPts val="0"/>
              </a:spcAft>
              <a:defRPr/>
            </a:pPr>
            <a:r>
              <a:rPr lang="en-US" sz="3600" smtClean="0">
                <a:solidFill>
                  <a:schemeClr val="accent1">
                    <a:satMod val="150000"/>
                  </a:schemeClr>
                </a:solidFill>
              </a:rPr>
              <a:t>Chapter Summary</a:t>
            </a:r>
            <a:endParaRPr lang="en-US" sz="3400" smtClean="0">
              <a:solidFill>
                <a:schemeClr val="accent1">
                  <a:satMod val="150000"/>
                </a:schemeClr>
              </a:solidFill>
            </a:endParaRPr>
          </a:p>
        </p:txBody>
      </p:sp>
      <p:sp>
        <p:nvSpPr>
          <p:cNvPr id="9219" name="Rectangle 3"/>
          <p:cNvSpPr>
            <a:spLocks noGrp="1" noChangeArrowheads="1"/>
          </p:cNvSpPr>
          <p:nvPr>
            <p:ph idx="1"/>
          </p:nvPr>
        </p:nvSpPr>
        <p:spPr>
          <a:xfrm>
            <a:off x="566738" y="1752600"/>
            <a:ext cx="8577262" cy="4648200"/>
          </a:xfrm>
        </p:spPr>
        <p:txBody>
          <a:bodyPr/>
          <a:lstStyle/>
          <a:p>
            <a:pPr>
              <a:lnSpc>
                <a:spcPct val="80000"/>
              </a:lnSpc>
            </a:pPr>
            <a:r>
              <a:rPr lang="en-US" sz="2000" dirty="0" smtClean="0"/>
              <a:t>This chapter details some of the tables and other data structures typically used in communications systems and discusses the related design aspects. </a:t>
            </a:r>
            <a:endParaRPr lang="en-US" sz="1900" dirty="0" smtClean="0"/>
          </a:p>
          <a:p>
            <a:pPr lvl="1">
              <a:lnSpc>
                <a:spcPct val="80000"/>
              </a:lnSpc>
            </a:pPr>
            <a:endParaRPr lang="en-US" sz="16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dirty="0"/>
              <a:t>Caching management</a:t>
            </a:r>
            <a:endParaRPr lang="en-US" sz="3200" dirty="0" smtClean="0">
              <a:solidFill>
                <a:schemeClr val="accent1">
                  <a:satMod val="150000"/>
                </a:schemeClr>
              </a:solidFill>
            </a:endParaRPr>
          </a:p>
        </p:txBody>
      </p:sp>
      <p:sp>
        <p:nvSpPr>
          <p:cNvPr id="3" name="Content Placeholder 2"/>
          <p:cNvSpPr>
            <a:spLocks noGrp="1"/>
          </p:cNvSpPr>
          <p:nvPr>
            <p:ph idx="1"/>
          </p:nvPr>
        </p:nvSpPr>
        <p:spPr>
          <a:xfrm>
            <a:off x="566738" y="1752600"/>
            <a:ext cx="8001000" cy="4572000"/>
          </a:xfrm>
        </p:spPr>
        <p:txBody>
          <a:bodyPr rtlCol="0">
            <a:normAutofit lnSpcReduction="10000"/>
          </a:bodyPr>
          <a:lstStyle/>
          <a:p>
            <a:r>
              <a:rPr lang="en-US" sz="2800" b="1" dirty="0" smtClean="0"/>
              <a:t>Cache Hits and Cache Misses</a:t>
            </a:r>
          </a:p>
          <a:p>
            <a:pPr lvl="1"/>
            <a:r>
              <a:rPr lang="en-US" sz="2400" dirty="0" smtClean="0"/>
              <a:t>When you look for data at a given address, and find it stored in cache, then you have a </a:t>
            </a:r>
            <a:r>
              <a:rPr lang="en-US" sz="2400" i="1" dirty="0" smtClean="0"/>
              <a:t>cache hit</a:t>
            </a:r>
            <a:r>
              <a:rPr lang="en-US" sz="2400" dirty="0" smtClean="0"/>
              <a:t>. If you don't find the data, then it's a </a:t>
            </a:r>
            <a:r>
              <a:rPr lang="en-US" sz="2400" i="1" dirty="0" smtClean="0"/>
              <a:t>cache miss</a:t>
            </a:r>
            <a:r>
              <a:rPr lang="en-US" sz="2400" dirty="0" smtClean="0"/>
              <a:t>.</a:t>
            </a:r>
          </a:p>
          <a:p>
            <a:pPr lvl="1"/>
            <a:r>
              <a:rPr lang="en-US" sz="2400" dirty="0" smtClean="0"/>
              <a:t>You want to maximize cache hits, because then you have much improved performance (speed).</a:t>
            </a:r>
          </a:p>
          <a:p>
            <a:r>
              <a:rPr lang="en-US" sz="2800" b="1" dirty="0" smtClean="0"/>
              <a:t>What Happens in a Cache Miss</a:t>
            </a:r>
          </a:p>
          <a:p>
            <a:pPr lvl="1"/>
            <a:r>
              <a:rPr lang="en-US" sz="2400" dirty="0" smtClean="0"/>
              <a:t>If the address (and its contents) are NOT in the cache, then you must access it from main memory. This means that you must copy the data from memory to the cache.</a:t>
            </a:r>
          </a:p>
          <a:p>
            <a:pPr lvl="1"/>
            <a:r>
              <a:rPr lang="en-US" sz="2400" dirty="0" smtClean="0"/>
              <a:t>Since the cache is a small subset of main memory, there may be data that you need to remove from the cache</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dirty="0" smtClean="0"/>
              <a:t>Caching types</a:t>
            </a:r>
            <a:endParaRPr lang="en-US" sz="3200" dirty="0" smtClean="0">
              <a:solidFill>
                <a:schemeClr val="accent1">
                  <a:satMod val="150000"/>
                </a:schemeClr>
              </a:solidFill>
            </a:endParaRPr>
          </a:p>
        </p:txBody>
      </p:sp>
      <p:sp>
        <p:nvSpPr>
          <p:cNvPr id="3" name="Content Placeholder 2"/>
          <p:cNvSpPr>
            <a:spLocks noGrp="1"/>
          </p:cNvSpPr>
          <p:nvPr>
            <p:ph idx="1"/>
          </p:nvPr>
        </p:nvSpPr>
        <p:spPr>
          <a:xfrm>
            <a:off x="566738" y="1752600"/>
            <a:ext cx="8001000" cy="4572000"/>
          </a:xfrm>
        </p:spPr>
        <p:txBody>
          <a:bodyPr rtlCol="0">
            <a:normAutofit/>
          </a:bodyPr>
          <a:lstStyle/>
          <a:p>
            <a:r>
              <a:rPr lang="en-US" sz="2800" dirty="0" smtClean="0"/>
              <a:t>Suppose you need to modify data in the cache. There are two ways to do this:</a:t>
            </a:r>
          </a:p>
          <a:p>
            <a:pPr lvl="1"/>
            <a:r>
              <a:rPr lang="en-US" sz="2400" b="1" dirty="0" smtClean="0"/>
              <a:t>write-back</a:t>
            </a:r>
            <a:r>
              <a:rPr lang="en-US" sz="2400" dirty="0" smtClean="0"/>
              <a:t> This says that you update main memory only when the cache line is evicted. Otherwise, only update the cache. </a:t>
            </a:r>
          </a:p>
          <a:p>
            <a:pPr lvl="1"/>
            <a:r>
              <a:rPr lang="en-US" sz="2400" b="1" dirty="0" smtClean="0"/>
              <a:t>write-through</a:t>
            </a:r>
            <a:r>
              <a:rPr lang="en-US" sz="2400" dirty="0" smtClean="0"/>
              <a:t> This says that you update main memory at the same time you update cache. </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fontAlgn="auto">
              <a:spcAft>
                <a:spcPts val="0"/>
              </a:spcAft>
              <a:defRPr/>
            </a:pPr>
            <a:r>
              <a:rPr lang="en-US" sz="3200" dirty="0" smtClean="0"/>
              <a:t>Caching types</a:t>
            </a:r>
            <a:endParaRPr lang="en-US" sz="3200" dirty="0" smtClean="0">
              <a:solidFill>
                <a:schemeClr val="accent1">
                  <a:satMod val="150000"/>
                </a:schemeClr>
              </a:solidFill>
            </a:endParaRPr>
          </a:p>
        </p:txBody>
      </p:sp>
      <p:sp>
        <p:nvSpPr>
          <p:cNvPr id="3" name="Content Placeholder 2"/>
          <p:cNvSpPr>
            <a:spLocks noGrp="1"/>
          </p:cNvSpPr>
          <p:nvPr>
            <p:ph idx="1"/>
          </p:nvPr>
        </p:nvSpPr>
        <p:spPr>
          <a:xfrm>
            <a:off x="566738" y="1752600"/>
            <a:ext cx="8001000" cy="4572000"/>
          </a:xfrm>
        </p:spPr>
        <p:txBody>
          <a:bodyPr rtlCol="0">
            <a:normAutofit fontScale="77500" lnSpcReduction="20000"/>
          </a:bodyPr>
          <a:lstStyle/>
          <a:p>
            <a:r>
              <a:rPr lang="en-US" sz="2800" b="1" dirty="0" smtClean="0"/>
              <a:t>write-back</a:t>
            </a:r>
            <a:r>
              <a:rPr lang="en-US" sz="2800" dirty="0" smtClean="0"/>
              <a:t> </a:t>
            </a:r>
          </a:p>
          <a:p>
            <a:pPr lvl="1"/>
            <a:r>
              <a:rPr lang="en-US" sz="2400" dirty="0" smtClean="0"/>
              <a:t>This approach creates an inconsistency between cache and memory. Cache has one view of memory (which is accurate), while main memory does not have the latest updates.</a:t>
            </a:r>
          </a:p>
          <a:p>
            <a:pPr lvl="1"/>
            <a:r>
              <a:rPr lang="en-US" sz="2400" dirty="0" smtClean="0"/>
              <a:t>Problematic if you had more than one CPU and cached data is in shared memory. </a:t>
            </a:r>
          </a:p>
          <a:p>
            <a:pPr lvl="1"/>
            <a:r>
              <a:rPr lang="en-US" sz="2400" dirty="0" smtClean="0"/>
              <a:t>Write-back is convenient because you don't have to access main memory, which can be slow.</a:t>
            </a:r>
          </a:p>
          <a:p>
            <a:pPr lvl="1"/>
            <a:endParaRPr lang="en-US" sz="2400" dirty="0" smtClean="0"/>
          </a:p>
          <a:p>
            <a:r>
              <a:rPr lang="en-US" sz="2800" b="1" dirty="0" smtClean="0"/>
              <a:t>write-through</a:t>
            </a:r>
            <a:r>
              <a:rPr lang="en-US" sz="2800" dirty="0" smtClean="0"/>
              <a:t> </a:t>
            </a:r>
          </a:p>
          <a:p>
            <a:pPr lvl="1"/>
            <a:r>
              <a:rPr lang="en-US" sz="2400" dirty="0" smtClean="0"/>
              <a:t> The disadvantage occurs when there are many writes to memory. This can cause a backlog waiting for the writes to occur.</a:t>
            </a:r>
          </a:p>
          <a:p>
            <a:pPr lvl="1"/>
            <a:r>
              <a:rPr lang="en-US" sz="2400" dirty="0" smtClean="0"/>
              <a:t>The key is to avoid waiting for the write to memory to complete by writing to memory in the background.</a:t>
            </a:r>
          </a:p>
          <a:p>
            <a:pPr lvl="1"/>
            <a:r>
              <a:rPr lang="en-US" sz="2400" dirty="0" smtClean="0"/>
              <a:t>The advantage of write-through is that you don't have to worry about memory consistency, since cache and memory should have the same values.</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In the cache example above, how many bits of the address line is required to map the data in cache line to the memory blocks in the RAM?</a:t>
            </a:r>
          </a:p>
          <a:p>
            <a:r>
              <a:rPr lang="en-US" dirty="0" smtClean="0"/>
              <a:t>How many 32 bit registers you would need in the cache controller to manage this 128KB cache. </a:t>
            </a:r>
            <a:r>
              <a:rPr lang="en-US" dirty="0" err="1" smtClean="0"/>
              <a:t>i.e</a:t>
            </a:r>
            <a:r>
              <a:rPr lang="en-US" dirty="0" smtClean="0"/>
              <a:t>:</a:t>
            </a:r>
          </a:p>
          <a:p>
            <a:pPr lvl="1"/>
            <a:r>
              <a:rPr lang="en-US" dirty="0" smtClean="0"/>
              <a:t>Determine if it is a cache hit or miss, valid or invalid, dirty or clean</a:t>
            </a:r>
            <a:endParaRPr lang="en-US" dirty="0"/>
          </a:p>
        </p:txBody>
      </p:sp>
    </p:spTree>
    <p:extLst>
      <p:ext uri="{BB962C8B-B14F-4D97-AF65-F5344CB8AC3E}">
        <p14:creationId xmlns:p14="http://schemas.microsoft.com/office/powerpoint/2010/main" val="142281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fontAlgn="auto">
              <a:spcAft>
                <a:spcPts val="0"/>
              </a:spcAft>
              <a:defRPr/>
            </a:pPr>
            <a:r>
              <a:rPr lang="en-US" smtClean="0">
                <a:solidFill>
                  <a:schemeClr val="accent1">
                    <a:satMod val="150000"/>
                  </a:schemeClr>
                </a:solidFill>
              </a:rPr>
              <a:t>Table Resizing</a:t>
            </a:r>
          </a:p>
        </p:txBody>
      </p:sp>
      <p:sp>
        <p:nvSpPr>
          <p:cNvPr id="22531" name="Content Placeholder 2"/>
          <p:cNvSpPr>
            <a:spLocks noGrp="1"/>
          </p:cNvSpPr>
          <p:nvPr>
            <p:ph idx="1"/>
          </p:nvPr>
        </p:nvSpPr>
        <p:spPr>
          <a:xfrm>
            <a:off x="611188" y="2060575"/>
            <a:ext cx="7777162" cy="4084638"/>
          </a:xfrm>
        </p:spPr>
        <p:txBody>
          <a:bodyPr/>
          <a:lstStyle/>
          <a:p>
            <a:pPr>
              <a:lnSpc>
                <a:spcPct val="80000"/>
              </a:lnSpc>
              <a:spcBef>
                <a:spcPts val="1200"/>
              </a:spcBef>
            </a:pPr>
            <a:r>
              <a:rPr lang="en-US" sz="2000" dirty="0" smtClean="0"/>
              <a:t>Dynamic resizing not recommended because it often requires re-allocation of new array and copying the data for contiguity:</a:t>
            </a:r>
          </a:p>
          <a:p>
            <a:pPr lvl="1">
              <a:lnSpc>
                <a:spcPct val="80000"/>
              </a:lnSpc>
              <a:spcBef>
                <a:spcPts val="1200"/>
              </a:spcBef>
            </a:pPr>
            <a:r>
              <a:rPr lang="en-US" sz="1800" dirty="0" smtClean="0"/>
              <a:t>Reference modification</a:t>
            </a:r>
          </a:p>
          <a:p>
            <a:pPr lvl="2">
              <a:lnSpc>
                <a:spcPct val="80000"/>
              </a:lnSpc>
              <a:spcBef>
                <a:spcPts val="1200"/>
              </a:spcBef>
            </a:pPr>
            <a:r>
              <a:rPr lang="en-US" sz="1600" dirty="0" smtClean="0"/>
              <a:t>Refers to change in memory pointers during execution</a:t>
            </a:r>
          </a:p>
          <a:p>
            <a:pPr lvl="1">
              <a:lnSpc>
                <a:spcPct val="80000"/>
              </a:lnSpc>
              <a:spcBef>
                <a:spcPts val="1200"/>
              </a:spcBef>
            </a:pPr>
            <a:r>
              <a:rPr lang="en-US" sz="1800" dirty="0" smtClean="0"/>
              <a:t>Peak memory requirements</a:t>
            </a:r>
          </a:p>
          <a:p>
            <a:pPr lvl="2">
              <a:lnSpc>
                <a:spcPct val="80000"/>
              </a:lnSpc>
              <a:spcBef>
                <a:spcPts val="1200"/>
              </a:spcBef>
            </a:pPr>
            <a:r>
              <a:rPr lang="en-US" sz="1600" dirty="0" smtClean="0"/>
              <a:t>Refers to memory needed to move data from old to new table</a:t>
            </a:r>
          </a:p>
          <a:p>
            <a:pPr>
              <a:lnSpc>
                <a:spcPct val="80000"/>
              </a:lnSpc>
              <a:spcBef>
                <a:spcPts val="1200"/>
              </a:spcBef>
            </a:pPr>
            <a:r>
              <a:rPr lang="en-US" sz="2000" dirty="0" smtClean="0"/>
              <a:t>Recommend approach -&gt; Table size is a boot parameter and a change in size takes effect only when system is re-booted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fontAlgn="auto">
              <a:spcAft>
                <a:spcPts val="0"/>
              </a:spcAft>
              <a:defRPr/>
            </a:pPr>
            <a:r>
              <a:rPr lang="en-US" smtClean="0">
                <a:solidFill>
                  <a:schemeClr val="accent1">
                    <a:satMod val="150000"/>
                  </a:schemeClr>
                </a:solidFill>
              </a:rPr>
              <a:t>Table Access Routines</a:t>
            </a:r>
          </a:p>
        </p:txBody>
      </p:sp>
      <p:sp>
        <p:nvSpPr>
          <p:cNvPr id="23555" name="Content Placeholder 2"/>
          <p:cNvSpPr>
            <a:spLocks noGrp="1"/>
          </p:cNvSpPr>
          <p:nvPr>
            <p:ph idx="1"/>
          </p:nvPr>
        </p:nvSpPr>
        <p:spPr>
          <a:xfrm>
            <a:off x="566738" y="1676400"/>
            <a:ext cx="8001000" cy="4648200"/>
          </a:xfrm>
        </p:spPr>
        <p:txBody>
          <a:bodyPr/>
          <a:lstStyle/>
          <a:p>
            <a:pPr>
              <a:lnSpc>
                <a:spcPct val="80000"/>
              </a:lnSpc>
              <a:spcBef>
                <a:spcPts val="1200"/>
              </a:spcBef>
            </a:pPr>
            <a:r>
              <a:rPr lang="en-US" sz="2000" dirty="0" smtClean="0"/>
              <a:t>Not recommended that tables be accessed globally by all modules</a:t>
            </a:r>
          </a:p>
          <a:p>
            <a:pPr>
              <a:lnSpc>
                <a:spcPct val="80000"/>
              </a:lnSpc>
              <a:spcBef>
                <a:spcPts val="1200"/>
              </a:spcBef>
            </a:pPr>
            <a:r>
              <a:rPr lang="en-US" sz="2000" dirty="0" smtClean="0"/>
              <a:t>Parameters within a table should not be accessed directly and instead use routines to encapsulate the data</a:t>
            </a:r>
          </a:p>
          <a:p>
            <a:pPr>
              <a:lnSpc>
                <a:spcPct val="80000"/>
              </a:lnSpc>
              <a:spcBef>
                <a:spcPts val="1200"/>
              </a:spcBef>
            </a:pPr>
            <a:r>
              <a:rPr lang="en-US" sz="2000" dirty="0" smtClean="0"/>
              <a:t>For this reason, the access routines should protect critical sections using mechanisms like semaphores</a:t>
            </a:r>
          </a:p>
          <a:p>
            <a:pPr>
              <a:lnSpc>
                <a:spcPct val="80000"/>
              </a:lnSpc>
              <a:spcBef>
                <a:spcPts val="1200"/>
              </a:spcBef>
            </a:pPr>
            <a:r>
              <a:rPr lang="en-US" sz="2000" dirty="0" smtClean="0"/>
              <a:t>Another benefit of these access routines is producing reentrant code</a:t>
            </a:r>
          </a:p>
          <a:p>
            <a:pPr lvl="1">
              <a:lnSpc>
                <a:spcPct val="80000"/>
              </a:lnSpc>
              <a:spcBef>
                <a:spcPts val="1200"/>
              </a:spcBef>
            </a:pPr>
            <a:r>
              <a:rPr lang="en-US" sz="1800" dirty="0" smtClean="0"/>
              <a:t>Code is reentrant if it can be called by multiple callers and yet maintain memory consistency across each individual context</a:t>
            </a:r>
          </a:p>
          <a:p>
            <a:pPr lvl="1">
              <a:lnSpc>
                <a:spcPct val="80000"/>
              </a:lnSpc>
              <a:spcBef>
                <a:spcPts val="1200"/>
              </a:spcBef>
            </a:pPr>
            <a:r>
              <a:rPr lang="en-US" sz="1800" dirty="0" smtClean="0"/>
              <a:t>Reentrant code is extremely useful in designing embedded systems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Router Management</a:t>
            </a:r>
          </a:p>
        </p:txBody>
      </p:sp>
      <p:sp>
        <p:nvSpPr>
          <p:cNvPr id="25603" name="Content Placeholder 2"/>
          <p:cNvSpPr>
            <a:spLocks noGrp="1"/>
          </p:cNvSpPr>
          <p:nvPr>
            <p:ph idx="1"/>
          </p:nvPr>
        </p:nvSpPr>
        <p:spPr>
          <a:xfrm>
            <a:off x="566738" y="1676400"/>
            <a:ext cx="8001000" cy="4724400"/>
          </a:xfrm>
        </p:spPr>
        <p:txBody>
          <a:bodyPr/>
          <a:lstStyle/>
          <a:p>
            <a:pPr eaLnBrk="1" hangingPunct="1">
              <a:lnSpc>
                <a:spcPct val="80000"/>
              </a:lnSpc>
              <a:spcBef>
                <a:spcPts val="1200"/>
              </a:spcBef>
            </a:pPr>
            <a:r>
              <a:rPr lang="en-US" sz="2400" dirty="0" smtClean="0"/>
              <a:t>SNMP Management</a:t>
            </a:r>
          </a:p>
          <a:p>
            <a:pPr lvl="1" eaLnBrk="1" hangingPunct="1">
              <a:lnSpc>
                <a:spcPct val="80000"/>
              </a:lnSpc>
              <a:spcBef>
                <a:spcPts val="1200"/>
              </a:spcBef>
            </a:pPr>
            <a:r>
              <a:rPr lang="en-US" sz="2000" dirty="0" smtClean="0"/>
              <a:t>Agent’s front end is used for PDU processing while back-end performs validation and determines actions to be performed</a:t>
            </a:r>
          </a:p>
          <a:p>
            <a:pPr eaLnBrk="1" hangingPunct="1">
              <a:lnSpc>
                <a:spcPct val="80000"/>
              </a:lnSpc>
              <a:spcBef>
                <a:spcPts val="1200"/>
              </a:spcBef>
            </a:pPr>
            <a:r>
              <a:rPr lang="en-US" sz="2400" dirty="0" smtClean="0"/>
              <a:t>CLI based Management</a:t>
            </a:r>
          </a:p>
          <a:p>
            <a:pPr lvl="1" eaLnBrk="1" hangingPunct="1">
              <a:lnSpc>
                <a:spcPct val="80000"/>
              </a:lnSpc>
              <a:spcBef>
                <a:spcPts val="1200"/>
              </a:spcBef>
            </a:pPr>
            <a:r>
              <a:rPr lang="en-US" sz="2000" dirty="0" smtClean="0"/>
              <a:t>Inputs acquired from user and verification performed by the agent</a:t>
            </a:r>
          </a:p>
          <a:p>
            <a:pPr eaLnBrk="1" hangingPunct="1">
              <a:lnSpc>
                <a:spcPct val="80000"/>
              </a:lnSpc>
              <a:spcBef>
                <a:spcPts val="1200"/>
              </a:spcBef>
            </a:pPr>
            <a:r>
              <a:rPr lang="en-US" sz="2400" dirty="0" smtClean="0"/>
              <a:t>HTTP based management</a:t>
            </a:r>
          </a:p>
          <a:p>
            <a:pPr lvl="1" eaLnBrk="1" hangingPunct="1">
              <a:lnSpc>
                <a:spcPct val="80000"/>
              </a:lnSpc>
              <a:spcBef>
                <a:spcPts val="1200"/>
              </a:spcBef>
            </a:pPr>
            <a:r>
              <a:rPr lang="en-US" sz="2000" dirty="0" smtClean="0"/>
              <a:t>Uses an embedded web server to receive and send HTML data that contains management information</a:t>
            </a:r>
          </a:p>
          <a:p>
            <a:pPr eaLnBrk="1" hangingPunct="1">
              <a:lnSpc>
                <a:spcPct val="80000"/>
              </a:lnSpc>
              <a:spcBef>
                <a:spcPts val="1200"/>
              </a:spcBef>
            </a:pPr>
            <a:r>
              <a:rPr lang="en-US" sz="2400" dirty="0" smtClean="0"/>
              <a:t>All three methods have common back-end processes but different at the front-end</a:t>
            </a:r>
          </a:p>
        </p:txBody>
      </p:sp>
    </p:spTree>
    <p:extLst>
      <p:ext uri="{BB962C8B-B14F-4D97-AF65-F5344CB8AC3E}">
        <p14:creationId xmlns:p14="http://schemas.microsoft.com/office/powerpoint/2010/main" val="202167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fontAlgn="auto" hangingPunct="1">
              <a:spcAft>
                <a:spcPts val="0"/>
              </a:spcAft>
              <a:defRPr/>
            </a:pPr>
            <a:r>
              <a:rPr lang="en-US" sz="4000" smtClean="0">
                <a:solidFill>
                  <a:schemeClr val="accent1">
                    <a:satMod val="150000"/>
                  </a:schemeClr>
                </a:solidFill>
              </a:rPr>
              <a:t>CLI</a:t>
            </a:r>
            <a:endParaRPr lang="en-US" smtClean="0">
              <a:solidFill>
                <a:schemeClr val="accent1">
                  <a:satMod val="150000"/>
                </a:schemeClr>
              </a:solidFill>
            </a:endParaRPr>
          </a:p>
        </p:txBody>
      </p:sp>
      <p:sp>
        <p:nvSpPr>
          <p:cNvPr id="19459" name="Content Placeholder 2"/>
          <p:cNvSpPr>
            <a:spLocks noGrp="1"/>
          </p:cNvSpPr>
          <p:nvPr>
            <p:ph idx="1"/>
          </p:nvPr>
        </p:nvSpPr>
        <p:spPr>
          <a:xfrm>
            <a:off x="566738" y="1752600"/>
            <a:ext cx="8001000" cy="4495800"/>
          </a:xfrm>
        </p:spPr>
        <p:txBody>
          <a:bodyPr/>
          <a:lstStyle/>
          <a:p>
            <a:pPr eaLnBrk="1" hangingPunct="1">
              <a:lnSpc>
                <a:spcPct val="80000"/>
              </a:lnSpc>
              <a:spcBef>
                <a:spcPts val="1200"/>
              </a:spcBef>
            </a:pPr>
            <a:r>
              <a:rPr lang="en-US" dirty="0" smtClean="0"/>
              <a:t>CLI or Command Line Interface</a:t>
            </a:r>
          </a:p>
          <a:p>
            <a:pPr lvl="1" eaLnBrk="1" hangingPunct="1">
              <a:lnSpc>
                <a:spcPct val="80000"/>
              </a:lnSpc>
              <a:spcBef>
                <a:spcPts val="1200"/>
              </a:spcBef>
            </a:pPr>
            <a:r>
              <a:rPr lang="en-US" sz="2400" dirty="0" smtClean="0"/>
              <a:t>Command line Interface is either text string based or character key based. </a:t>
            </a:r>
          </a:p>
          <a:p>
            <a:pPr lvl="1" eaLnBrk="1" hangingPunct="1">
              <a:lnSpc>
                <a:spcPct val="80000"/>
              </a:lnSpc>
              <a:spcBef>
                <a:spcPts val="1200"/>
              </a:spcBef>
            </a:pPr>
            <a:r>
              <a:rPr lang="en-US" sz="2400" dirty="0" smtClean="0"/>
              <a:t>Can be accessed via Serial port or Telnet session</a:t>
            </a:r>
          </a:p>
          <a:p>
            <a:pPr lvl="1" eaLnBrk="1" hangingPunct="1">
              <a:lnSpc>
                <a:spcPct val="80000"/>
              </a:lnSpc>
              <a:spcBef>
                <a:spcPts val="1200"/>
              </a:spcBef>
            </a:pPr>
            <a:r>
              <a:rPr lang="en-US" sz="2400" dirty="0" smtClean="0"/>
              <a:t>Provides direct access to the directory structure of the file management system and hence used by power users</a:t>
            </a:r>
          </a:p>
          <a:p>
            <a:pPr marL="457200" lvl="1" indent="0" eaLnBrk="1" hangingPunct="1">
              <a:lnSpc>
                <a:spcPct val="80000"/>
              </a:lnSpc>
              <a:spcBef>
                <a:spcPts val="1200"/>
              </a:spcBef>
              <a:buNone/>
            </a:pPr>
            <a:endParaRPr lang="en-US" sz="2400" dirty="0" smtClean="0"/>
          </a:p>
          <a:p>
            <a:pPr lvl="1" eaLnBrk="1" hangingPunct="1">
              <a:lnSpc>
                <a:spcPct val="80000"/>
              </a:lnSpc>
            </a:pPr>
            <a:endParaRPr lang="en-US" sz="1400" dirty="0" smtClean="0"/>
          </a:p>
        </p:txBody>
      </p:sp>
    </p:spTree>
    <p:extLst>
      <p:ext uri="{BB962C8B-B14F-4D97-AF65-F5344CB8AC3E}">
        <p14:creationId xmlns:p14="http://schemas.microsoft.com/office/powerpoint/2010/main" val="282572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sz="3600" smtClean="0">
                <a:solidFill>
                  <a:schemeClr val="accent1">
                    <a:satMod val="150000"/>
                  </a:schemeClr>
                </a:solidFill>
              </a:rPr>
              <a:t>SNMP</a:t>
            </a:r>
            <a:endParaRPr lang="en-US" sz="3400" smtClean="0">
              <a:solidFill>
                <a:schemeClr val="accent1">
                  <a:satMod val="150000"/>
                </a:schemeClr>
              </a:solidFill>
            </a:endParaRPr>
          </a:p>
        </p:txBody>
      </p:sp>
      <p:sp>
        <p:nvSpPr>
          <p:cNvPr id="15363" name="Rectangle 3"/>
          <p:cNvSpPr>
            <a:spLocks noGrp="1" noChangeArrowheads="1"/>
          </p:cNvSpPr>
          <p:nvPr>
            <p:ph idx="1"/>
          </p:nvPr>
        </p:nvSpPr>
        <p:spPr>
          <a:xfrm>
            <a:off x="566738" y="1752600"/>
            <a:ext cx="8577262" cy="4648200"/>
          </a:xfrm>
        </p:spPr>
        <p:txBody>
          <a:bodyPr/>
          <a:lstStyle/>
          <a:p>
            <a:pPr eaLnBrk="1" hangingPunct="1">
              <a:lnSpc>
                <a:spcPct val="80000"/>
              </a:lnSpc>
              <a:spcBef>
                <a:spcPts val="1200"/>
              </a:spcBef>
            </a:pPr>
            <a:r>
              <a:rPr lang="en-US" sz="2800" dirty="0" smtClean="0"/>
              <a:t>SNMP or Simple Network Management Protocol</a:t>
            </a:r>
          </a:p>
          <a:p>
            <a:pPr lvl="1" eaLnBrk="1" hangingPunct="1">
              <a:lnSpc>
                <a:spcPct val="80000"/>
              </a:lnSpc>
              <a:spcBef>
                <a:spcPts val="1200"/>
              </a:spcBef>
            </a:pPr>
            <a:r>
              <a:rPr lang="en-US" sz="2400" dirty="0" smtClean="0"/>
              <a:t>Most Dominant protocol in network management</a:t>
            </a:r>
          </a:p>
          <a:p>
            <a:pPr lvl="1" eaLnBrk="1" hangingPunct="1">
              <a:lnSpc>
                <a:spcPct val="80000"/>
              </a:lnSpc>
              <a:spcBef>
                <a:spcPts val="1200"/>
              </a:spcBef>
            </a:pPr>
            <a:r>
              <a:rPr lang="en-US" sz="2400" dirty="0" smtClean="0"/>
              <a:t>Most routers and switches implement CLI and SNMP agent</a:t>
            </a:r>
          </a:p>
          <a:p>
            <a:pPr lvl="1" eaLnBrk="1" hangingPunct="1">
              <a:lnSpc>
                <a:spcPct val="80000"/>
              </a:lnSpc>
              <a:spcBef>
                <a:spcPts val="1200"/>
              </a:spcBef>
            </a:pPr>
            <a:r>
              <a:rPr lang="en-US" sz="2400" dirty="0" smtClean="0"/>
              <a:t>Model assumes the existence of Managers and Agents </a:t>
            </a:r>
          </a:p>
          <a:p>
            <a:pPr lvl="1" eaLnBrk="1" hangingPunct="1">
              <a:lnSpc>
                <a:spcPct val="80000"/>
              </a:lnSpc>
              <a:spcBef>
                <a:spcPts val="1200"/>
              </a:spcBef>
            </a:pPr>
            <a:r>
              <a:rPr lang="en-US" sz="2400" dirty="0" smtClean="0"/>
              <a:t>Agent is a program which communicates with the Manager on one side and with Device or Application on the other side.</a:t>
            </a:r>
          </a:p>
          <a:p>
            <a:pPr lvl="1" eaLnBrk="1" hangingPunct="1">
              <a:lnSpc>
                <a:spcPct val="80000"/>
              </a:lnSpc>
              <a:spcBef>
                <a:spcPts val="1200"/>
              </a:spcBef>
            </a:pPr>
            <a:r>
              <a:rPr lang="en-US" sz="2400" dirty="0" smtClean="0"/>
              <a:t>The SNMP manager monitors and controls the managed device via the access provided by agent .</a:t>
            </a:r>
          </a:p>
          <a:p>
            <a:pPr lvl="1" eaLnBrk="1" hangingPunct="1">
              <a:lnSpc>
                <a:spcPct val="80000"/>
              </a:lnSpc>
              <a:spcBef>
                <a:spcPts val="1200"/>
              </a:spcBef>
              <a:buNone/>
            </a:pPr>
            <a:r>
              <a:rPr lang="en-US" sz="2400" dirty="0" smtClean="0"/>
              <a:t> </a:t>
            </a:r>
          </a:p>
          <a:p>
            <a:pPr eaLnBrk="1" hangingPunct="1">
              <a:lnSpc>
                <a:spcPct val="80000"/>
              </a:lnSpc>
              <a:buFont typeface="Wingdings" pitchFamily="2" charset="2"/>
              <a:buChar char="n"/>
            </a:pPr>
            <a:endParaRPr lang="en-US" sz="1900" dirty="0" smtClean="0"/>
          </a:p>
        </p:txBody>
      </p:sp>
    </p:spTree>
    <p:extLst>
      <p:ext uri="{BB962C8B-B14F-4D97-AF65-F5344CB8AC3E}">
        <p14:creationId xmlns:p14="http://schemas.microsoft.com/office/powerpoint/2010/main" val="727053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en-US" sz="3600" smtClean="0">
                <a:solidFill>
                  <a:schemeClr val="accent1">
                    <a:satMod val="150000"/>
                  </a:schemeClr>
                </a:solidFill>
              </a:rPr>
              <a:t>SNMP</a:t>
            </a:r>
            <a:endParaRPr lang="en-US" sz="3400" smtClean="0">
              <a:solidFill>
                <a:schemeClr val="accent1">
                  <a:satMod val="150000"/>
                </a:schemeClr>
              </a:solidFill>
            </a:endParaRPr>
          </a:p>
        </p:txBody>
      </p:sp>
      <p:sp>
        <p:nvSpPr>
          <p:cNvPr id="16387" name="Rectangle 3"/>
          <p:cNvSpPr>
            <a:spLocks noGrp="1" noChangeArrowheads="1"/>
          </p:cNvSpPr>
          <p:nvPr>
            <p:ph idx="1"/>
          </p:nvPr>
        </p:nvSpPr>
        <p:spPr>
          <a:xfrm>
            <a:off x="566738" y="1752600"/>
            <a:ext cx="8577262" cy="4648200"/>
          </a:xfrm>
        </p:spPr>
        <p:txBody>
          <a:bodyPr/>
          <a:lstStyle/>
          <a:p>
            <a:pPr lvl="1" eaLnBrk="1" hangingPunct="1">
              <a:spcBef>
                <a:spcPts val="1200"/>
              </a:spcBef>
            </a:pPr>
            <a:r>
              <a:rPr lang="en-US" sz="2400" dirty="0" smtClean="0"/>
              <a:t>SNMP facilitates communication between a managed device (a device with an SNMP agent) and an SNMP Manager .</a:t>
            </a:r>
          </a:p>
          <a:p>
            <a:pPr lvl="1" eaLnBrk="1" hangingPunct="1">
              <a:spcBef>
                <a:spcPts val="1200"/>
              </a:spcBef>
            </a:pPr>
            <a:r>
              <a:rPr lang="en-US" sz="2400" dirty="0" smtClean="0"/>
              <a:t> Communication is via SNMP Protocol Data Units (PDUs) and are encapsulated in UDP packets</a:t>
            </a:r>
          </a:p>
          <a:p>
            <a:pPr lvl="1" eaLnBrk="1" hangingPunct="1">
              <a:lnSpc>
                <a:spcPct val="80000"/>
              </a:lnSpc>
              <a:spcBef>
                <a:spcPts val="1200"/>
              </a:spcBef>
            </a:pPr>
            <a:r>
              <a:rPr lang="en-US" sz="2400" dirty="0" smtClean="0"/>
              <a:t>A management information exchange can be initiated by the manager (via polling) or by the agent (via a trap)</a:t>
            </a:r>
          </a:p>
          <a:p>
            <a:pPr lvl="1" eaLnBrk="1" hangingPunct="1">
              <a:lnSpc>
                <a:spcPct val="80000"/>
              </a:lnSpc>
              <a:spcBef>
                <a:spcPts val="1200"/>
              </a:spcBef>
            </a:pPr>
            <a:r>
              <a:rPr lang="en-US" sz="2400" dirty="0" smtClean="0"/>
              <a:t>Agent listens for requests and replies to them over UDP port 161 and reports asynchronous traps on UDP port 162</a:t>
            </a:r>
          </a:p>
          <a:p>
            <a:pPr lvl="1" eaLnBrk="1" hangingPunct="1">
              <a:spcBef>
                <a:spcPts val="1200"/>
              </a:spcBef>
            </a:pPr>
            <a:endParaRPr lang="en-US" sz="2400" dirty="0" smtClean="0"/>
          </a:p>
          <a:p>
            <a:pPr lvl="1" eaLnBrk="1" hangingPunct="1">
              <a:lnSpc>
                <a:spcPct val="80000"/>
              </a:lnSpc>
              <a:spcBef>
                <a:spcPts val="1200"/>
              </a:spcBef>
            </a:pPr>
            <a:endParaRPr lang="en-US" sz="2400" dirty="0" smtClean="0"/>
          </a:p>
        </p:txBody>
      </p:sp>
    </p:spTree>
    <p:extLst>
      <p:ext uri="{BB962C8B-B14F-4D97-AF65-F5344CB8AC3E}">
        <p14:creationId xmlns:p14="http://schemas.microsoft.com/office/powerpoint/2010/main" val="214527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sz="3600" smtClean="0">
                <a:solidFill>
                  <a:schemeClr val="accent1">
                    <a:satMod val="150000"/>
                  </a:schemeClr>
                </a:solidFill>
              </a:rPr>
              <a:t>Tables and Data Structures</a:t>
            </a:r>
            <a:endParaRPr lang="en-US" sz="3400" smtClean="0">
              <a:solidFill>
                <a:schemeClr val="accent1">
                  <a:satMod val="150000"/>
                </a:schemeClr>
              </a:solidFill>
            </a:endParaRPr>
          </a:p>
        </p:txBody>
      </p:sp>
      <p:sp>
        <p:nvSpPr>
          <p:cNvPr id="14339" name="Rectangle 3"/>
          <p:cNvSpPr>
            <a:spLocks noGrp="1" noChangeArrowheads="1"/>
          </p:cNvSpPr>
          <p:nvPr>
            <p:ph idx="1"/>
          </p:nvPr>
        </p:nvSpPr>
        <p:spPr>
          <a:xfrm>
            <a:off x="566738" y="1752600"/>
            <a:ext cx="8577262" cy="4648200"/>
          </a:xfrm>
        </p:spPr>
        <p:txBody>
          <a:bodyPr rtlCol="0">
            <a:normAutofit/>
          </a:bodyPr>
          <a:lstStyle/>
          <a:p>
            <a:pPr marL="438912" indent="-320040" fontAlgn="auto">
              <a:lnSpc>
                <a:spcPct val="80000"/>
              </a:lnSpc>
              <a:spcBef>
                <a:spcPts val="1200"/>
              </a:spcBef>
              <a:spcAft>
                <a:spcPts val="0"/>
              </a:spcAft>
              <a:buFont typeface="Wingdings" pitchFamily="12" charset="2"/>
              <a:buChar char="o"/>
              <a:defRPr/>
            </a:pPr>
            <a:r>
              <a:rPr lang="en-US" sz="2800" dirty="0" smtClean="0"/>
              <a:t>Issues with tables</a:t>
            </a:r>
          </a:p>
          <a:p>
            <a:pPr marL="731520" lvl="1" indent="-274320" fontAlgn="auto">
              <a:lnSpc>
                <a:spcPct val="80000"/>
              </a:lnSpc>
              <a:spcBef>
                <a:spcPts val="1200"/>
              </a:spcBef>
              <a:spcAft>
                <a:spcPts val="0"/>
              </a:spcAft>
              <a:buFont typeface="Wingdings" pitchFamily="12" charset="2"/>
              <a:buChar char="n"/>
              <a:defRPr/>
            </a:pPr>
            <a:r>
              <a:rPr lang="en-US" sz="2400" dirty="0" smtClean="0"/>
              <a:t>Are referenced for reading and writing frequently and hence storage and access methods have to be optimized</a:t>
            </a:r>
          </a:p>
          <a:p>
            <a:pPr marL="731520" lvl="1" indent="-274320" fontAlgn="auto">
              <a:lnSpc>
                <a:spcPct val="80000"/>
              </a:lnSpc>
              <a:spcBef>
                <a:spcPts val="1200"/>
              </a:spcBef>
              <a:spcAft>
                <a:spcPts val="0"/>
              </a:spcAft>
              <a:buFont typeface="Wingdings" pitchFamily="12" charset="2"/>
              <a:buChar char="n"/>
              <a:defRPr/>
            </a:pPr>
            <a:r>
              <a:rPr lang="en-US" sz="2400" dirty="0" smtClean="0"/>
              <a:t>Can be stored in different parts of memory -&gt; DRAM, SRAM,…</a:t>
            </a:r>
          </a:p>
          <a:p>
            <a:pPr marL="731520" lvl="1" indent="-274320" fontAlgn="auto">
              <a:lnSpc>
                <a:spcPct val="80000"/>
              </a:lnSpc>
              <a:spcBef>
                <a:spcPts val="1200"/>
              </a:spcBef>
              <a:spcAft>
                <a:spcPts val="0"/>
              </a:spcAft>
              <a:buFont typeface="Wingdings" pitchFamily="12" charset="2"/>
              <a:buChar char="n"/>
              <a:defRPr/>
            </a:pPr>
            <a:r>
              <a:rPr lang="en-US" sz="2400" dirty="0" smtClean="0"/>
              <a:t>Can be organized according to the access method</a:t>
            </a:r>
          </a:p>
          <a:p>
            <a:pPr marL="996696" lvl="2" fontAlgn="auto">
              <a:lnSpc>
                <a:spcPct val="80000"/>
              </a:lnSpc>
              <a:spcBef>
                <a:spcPts val="1200"/>
              </a:spcBef>
              <a:spcAft>
                <a:spcPts val="0"/>
              </a:spcAft>
              <a:buClr>
                <a:schemeClr val="accent3"/>
              </a:buClr>
              <a:buFont typeface="Wingdings" pitchFamily="12" charset="2"/>
              <a:buChar char="o"/>
              <a:defRPr/>
            </a:pPr>
            <a:r>
              <a:rPr lang="en-US" sz="1800" dirty="0" smtClean="0"/>
              <a:t>Layer 3: Radix tree for variable length prefix</a:t>
            </a:r>
          </a:p>
          <a:p>
            <a:pPr marL="996696" lvl="2" fontAlgn="auto">
              <a:lnSpc>
                <a:spcPct val="80000"/>
              </a:lnSpc>
              <a:spcBef>
                <a:spcPts val="1200"/>
              </a:spcBef>
              <a:spcAft>
                <a:spcPts val="0"/>
              </a:spcAft>
              <a:buClr>
                <a:schemeClr val="accent3"/>
              </a:buClr>
              <a:buFont typeface="Wingdings" pitchFamily="12" charset="2"/>
              <a:buChar char="o"/>
              <a:defRPr/>
            </a:pPr>
            <a:r>
              <a:rPr lang="en-US" sz="1800" dirty="0" smtClean="0"/>
              <a:t>IP routing lookups must find the routing entry with the longest matching prefix</a:t>
            </a:r>
          </a:p>
          <a:p>
            <a:pPr marL="996696" lvl="2" fontAlgn="auto">
              <a:lnSpc>
                <a:spcPct val="80000"/>
              </a:lnSpc>
              <a:spcBef>
                <a:spcPts val="1200"/>
              </a:spcBef>
              <a:spcAft>
                <a:spcPts val="0"/>
              </a:spcAft>
              <a:buClr>
                <a:schemeClr val="accent3"/>
              </a:buClr>
              <a:buFont typeface="Wingdings" pitchFamily="12" charset="2"/>
              <a:buChar char="o"/>
              <a:defRPr/>
            </a:pPr>
            <a:r>
              <a:rPr lang="en-US" sz="1800" dirty="0" smtClean="0"/>
              <a:t>Layer 2: hashing for fixed-length index</a:t>
            </a:r>
          </a:p>
        </p:txBody>
      </p:sp>
      <p:pic>
        <p:nvPicPr>
          <p:cNvPr id="1026" name="Picture 2" descr="https://encrypted-tbn0.gstatic.com/images?q=tbn:ANd9GcSke1eLtu3QjXY7Eb14DUKN2aVilpEld0nt0fdhBcaPZqU6fNo6D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076" y="4928934"/>
            <a:ext cx="3760651" cy="18162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US" sz="3600" smtClean="0">
                <a:solidFill>
                  <a:schemeClr val="accent1">
                    <a:satMod val="150000"/>
                  </a:schemeClr>
                </a:solidFill>
              </a:rPr>
              <a:t>SNMP</a:t>
            </a:r>
            <a:endParaRPr lang="en-US" sz="3400" smtClean="0">
              <a:solidFill>
                <a:schemeClr val="accent1">
                  <a:satMod val="150000"/>
                </a:schemeClr>
              </a:solidFill>
            </a:endParaRPr>
          </a:p>
        </p:txBody>
      </p:sp>
      <p:sp>
        <p:nvSpPr>
          <p:cNvPr id="17411" name="Rectangle 3"/>
          <p:cNvSpPr>
            <a:spLocks noGrp="1" noChangeArrowheads="1"/>
          </p:cNvSpPr>
          <p:nvPr>
            <p:ph idx="1"/>
          </p:nvPr>
        </p:nvSpPr>
        <p:spPr>
          <a:xfrm>
            <a:off x="566738" y="1752600"/>
            <a:ext cx="8577262" cy="4648200"/>
          </a:xfrm>
        </p:spPr>
        <p:txBody>
          <a:bodyPr/>
          <a:lstStyle/>
          <a:p>
            <a:pPr eaLnBrk="1" hangingPunct="1">
              <a:spcBef>
                <a:spcPts val="1200"/>
              </a:spcBef>
            </a:pPr>
            <a:r>
              <a:rPr lang="en-US" sz="2400" dirty="0" smtClean="0"/>
              <a:t>Operations permitted between managers and managed device:</a:t>
            </a:r>
          </a:p>
          <a:p>
            <a:pPr lvl="1" eaLnBrk="1" hangingPunct="1">
              <a:spcBef>
                <a:spcPts val="1200"/>
              </a:spcBef>
            </a:pPr>
            <a:r>
              <a:rPr lang="en-US" sz="2000" dirty="0" smtClean="0"/>
              <a:t>GET: Operation performed by manager to obtain information from the agent about an attribute of a managed object.</a:t>
            </a:r>
          </a:p>
          <a:p>
            <a:pPr lvl="1" eaLnBrk="1" hangingPunct="1">
              <a:spcBef>
                <a:spcPts val="1200"/>
              </a:spcBef>
            </a:pPr>
            <a:r>
              <a:rPr lang="en-US" sz="2000" dirty="0" smtClean="0"/>
              <a:t>GET-NEXT: : Operation performed by manager to obtain information on the next object in  the tree of objects on the managed device.</a:t>
            </a:r>
          </a:p>
          <a:p>
            <a:pPr lvl="1" eaLnBrk="1" hangingPunct="1">
              <a:spcBef>
                <a:spcPts val="1200"/>
              </a:spcBef>
            </a:pPr>
            <a:r>
              <a:rPr lang="en-US" sz="2000" dirty="0" smtClean="0"/>
              <a:t>GET-BULK: : Operation performed by manager to obtain information about a group of data from the agent. This is not possible in the case of SNMP V1.</a:t>
            </a:r>
          </a:p>
          <a:p>
            <a:pPr lvl="1" eaLnBrk="1" hangingPunct="1">
              <a:spcBef>
                <a:spcPts val="1200"/>
              </a:spcBef>
            </a:pPr>
            <a:r>
              <a:rPr lang="en-US" sz="2000" dirty="0" smtClean="0"/>
              <a:t>SET: : Operation performed by manager to set (or write) the value of an attribute of a managed object.</a:t>
            </a:r>
          </a:p>
          <a:p>
            <a:pPr lvl="1" eaLnBrk="1" hangingPunct="1">
              <a:spcBef>
                <a:spcPts val="1200"/>
              </a:spcBef>
            </a:pPr>
            <a:r>
              <a:rPr lang="en-US" sz="2000" dirty="0" smtClean="0"/>
              <a:t>TRAP: An asynchronous notification sent by the agent  to the manager; telling it about some event on the managed device.</a:t>
            </a:r>
          </a:p>
          <a:p>
            <a:pPr eaLnBrk="1" hangingPunct="1">
              <a:lnSpc>
                <a:spcPct val="80000"/>
              </a:lnSpc>
              <a:buFont typeface="Wingdings" pitchFamily="2" charset="2"/>
              <a:buChar char="n"/>
            </a:pPr>
            <a:endParaRPr lang="en-US" sz="1900" dirty="0" smtClean="0"/>
          </a:p>
        </p:txBody>
      </p:sp>
    </p:spTree>
    <p:extLst>
      <p:ext uri="{BB962C8B-B14F-4D97-AF65-F5344CB8AC3E}">
        <p14:creationId xmlns:p14="http://schemas.microsoft.com/office/powerpoint/2010/main" val="1873005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sz="3600" smtClean="0">
                <a:solidFill>
                  <a:schemeClr val="accent1">
                    <a:satMod val="150000"/>
                  </a:schemeClr>
                </a:solidFill>
              </a:rPr>
              <a:t>SNMP</a:t>
            </a:r>
            <a:endParaRPr lang="en-US" sz="3400" smtClean="0">
              <a:solidFill>
                <a:schemeClr val="accent1">
                  <a:satMod val="150000"/>
                </a:schemeClr>
              </a:solidFill>
            </a:endParaRPr>
          </a:p>
        </p:txBody>
      </p:sp>
      <p:sp>
        <p:nvSpPr>
          <p:cNvPr id="18435" name="Rectangle 3"/>
          <p:cNvSpPr>
            <a:spLocks noGrp="1" noChangeArrowheads="1"/>
          </p:cNvSpPr>
          <p:nvPr>
            <p:ph idx="1"/>
          </p:nvPr>
        </p:nvSpPr>
        <p:spPr>
          <a:xfrm>
            <a:off x="566738" y="1752600"/>
            <a:ext cx="8577262" cy="4648200"/>
          </a:xfrm>
        </p:spPr>
        <p:txBody>
          <a:bodyPr/>
          <a:lstStyle/>
          <a:p>
            <a:pPr eaLnBrk="1" hangingPunct="1">
              <a:lnSpc>
                <a:spcPct val="80000"/>
              </a:lnSpc>
              <a:spcBef>
                <a:spcPts val="1200"/>
              </a:spcBef>
              <a:buFont typeface="Wingdings" pitchFamily="2" charset="2"/>
              <a:buChar char="n"/>
            </a:pPr>
            <a:r>
              <a:rPr lang="en-US" sz="2400" dirty="0" smtClean="0"/>
              <a:t>What is MIB (Management Information Base)</a:t>
            </a:r>
          </a:p>
          <a:p>
            <a:pPr lvl="1" eaLnBrk="1" hangingPunct="1">
              <a:lnSpc>
                <a:spcPct val="80000"/>
              </a:lnSpc>
              <a:spcBef>
                <a:spcPts val="1200"/>
              </a:spcBef>
              <a:buFont typeface="Wingdings" pitchFamily="2" charset="2"/>
              <a:buChar char="n"/>
            </a:pPr>
            <a:r>
              <a:rPr lang="en-US" sz="2000" dirty="0" smtClean="0"/>
              <a:t>MIB is a document about the device (or application). </a:t>
            </a:r>
          </a:p>
          <a:p>
            <a:pPr lvl="1" eaLnBrk="1" hangingPunct="1">
              <a:lnSpc>
                <a:spcPct val="80000"/>
              </a:lnSpc>
              <a:spcBef>
                <a:spcPts val="1200"/>
              </a:spcBef>
              <a:buFont typeface="Wingdings" pitchFamily="2" charset="2"/>
              <a:buChar char="n"/>
            </a:pPr>
            <a:r>
              <a:rPr lang="en-US" sz="2000" dirty="0" smtClean="0"/>
              <a:t>Allows for a remote management of a device (or application) and defines a set of variables that should be published outside (to the Manager).</a:t>
            </a:r>
          </a:p>
          <a:p>
            <a:pPr eaLnBrk="1" hangingPunct="1">
              <a:lnSpc>
                <a:spcPct val="80000"/>
              </a:lnSpc>
              <a:spcBef>
                <a:spcPts val="1200"/>
              </a:spcBef>
              <a:buFont typeface="Wingdings" pitchFamily="2" charset="2"/>
              <a:buChar char="n"/>
            </a:pPr>
            <a:r>
              <a:rPr lang="en-US" sz="2400" dirty="0" smtClean="0"/>
              <a:t>Each variable is assigned a unique identifier in SNMP that is called an object identifier (OID). </a:t>
            </a:r>
          </a:p>
          <a:p>
            <a:pPr lvl="1" eaLnBrk="1" hangingPunct="1">
              <a:lnSpc>
                <a:spcPct val="80000"/>
              </a:lnSpc>
              <a:spcBef>
                <a:spcPts val="1200"/>
              </a:spcBef>
              <a:buFont typeface="Wingdings" pitchFamily="2" charset="2"/>
              <a:buChar char="n"/>
            </a:pPr>
            <a:r>
              <a:rPr lang="en-US" sz="2000" dirty="0" smtClean="0"/>
              <a:t>The uniqueness is maintained all over the world. </a:t>
            </a:r>
          </a:p>
          <a:p>
            <a:pPr eaLnBrk="1" hangingPunct="1">
              <a:lnSpc>
                <a:spcPct val="80000"/>
              </a:lnSpc>
              <a:spcBef>
                <a:spcPts val="1200"/>
              </a:spcBef>
              <a:buFont typeface="Wingdings" pitchFamily="2" charset="2"/>
              <a:buChar char="n"/>
            </a:pPr>
            <a:r>
              <a:rPr lang="en-US" sz="2400" dirty="0" smtClean="0"/>
              <a:t>The format of OID is a sequence of numbers with dots in between. </a:t>
            </a:r>
            <a:endParaRPr lang="en-US" sz="2000" dirty="0" smtClean="0"/>
          </a:p>
        </p:txBody>
      </p:sp>
    </p:spTree>
    <p:extLst>
      <p:ext uri="{BB962C8B-B14F-4D97-AF65-F5344CB8AC3E}">
        <p14:creationId xmlns:p14="http://schemas.microsoft.com/office/powerpoint/2010/main" val="2156056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sz="3600" smtClean="0">
                <a:solidFill>
                  <a:schemeClr val="accent1">
                    <a:satMod val="150000"/>
                  </a:schemeClr>
                </a:solidFill>
              </a:rPr>
              <a:t>SNMP</a:t>
            </a:r>
            <a:endParaRPr lang="en-US" sz="3400" smtClean="0">
              <a:solidFill>
                <a:schemeClr val="accent1">
                  <a:satMod val="150000"/>
                </a:schemeClr>
              </a:solidFill>
            </a:endParaRPr>
          </a:p>
        </p:txBody>
      </p:sp>
      <p:pic>
        <p:nvPicPr>
          <p:cNvPr id="56324" name="Picture 4" descr="http://i.dpstele.com/images/layers/l2/snmp_mib.jpg"/>
          <p:cNvPicPr>
            <a:picLocks noChangeAspect="1" noChangeArrowheads="1"/>
          </p:cNvPicPr>
          <p:nvPr/>
        </p:nvPicPr>
        <p:blipFill>
          <a:blip r:embed="rId2"/>
          <a:srcRect/>
          <a:stretch>
            <a:fillRect/>
          </a:stretch>
        </p:blipFill>
        <p:spPr bwMode="auto">
          <a:xfrm>
            <a:off x="395536" y="1484784"/>
            <a:ext cx="4949549" cy="5090966"/>
          </a:xfrm>
          <a:prstGeom prst="rect">
            <a:avLst/>
          </a:prstGeom>
          <a:noFill/>
        </p:spPr>
      </p:pic>
      <p:sp>
        <p:nvSpPr>
          <p:cNvPr id="7" name="TextBox 6"/>
          <p:cNvSpPr txBox="1"/>
          <p:nvPr/>
        </p:nvSpPr>
        <p:spPr>
          <a:xfrm>
            <a:off x="5724128" y="2312876"/>
            <a:ext cx="3276365" cy="1477328"/>
          </a:xfrm>
          <a:prstGeom prst="rect">
            <a:avLst/>
          </a:prstGeom>
          <a:noFill/>
        </p:spPr>
        <p:txBody>
          <a:bodyPr wrap="square" rtlCol="0">
            <a:spAutoFit/>
          </a:bodyPr>
          <a:lstStyle/>
          <a:p>
            <a:r>
              <a:rPr lang="en-US" dirty="0"/>
              <a:t>The branch of the MIB object identifier tree that represents managed elements used by </a:t>
            </a:r>
            <a:r>
              <a:rPr lang="en-US" dirty="0" smtClean="0"/>
              <a:t>DPS Telecom equipment</a:t>
            </a:r>
            <a:endParaRPr lang="en-US" dirty="0"/>
          </a:p>
        </p:txBody>
      </p:sp>
    </p:spTree>
    <p:extLst>
      <p:ext uri="{BB962C8B-B14F-4D97-AF65-F5344CB8AC3E}">
        <p14:creationId xmlns:p14="http://schemas.microsoft.com/office/powerpoint/2010/main" val="114627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sz="3600" dirty="0" smtClean="0">
                <a:solidFill>
                  <a:schemeClr val="accent1">
                    <a:satMod val="150000"/>
                  </a:schemeClr>
                </a:solidFill>
              </a:rPr>
              <a:t>MIB</a:t>
            </a:r>
            <a:endParaRPr lang="en-US" sz="3400" dirty="0" smtClean="0">
              <a:solidFill>
                <a:schemeClr val="accent1">
                  <a:satMod val="150000"/>
                </a:schemeClr>
              </a:solidFill>
            </a:endParaRPr>
          </a:p>
        </p:txBody>
      </p:sp>
      <p:sp>
        <p:nvSpPr>
          <p:cNvPr id="14339" name="Rectangle 3"/>
          <p:cNvSpPr>
            <a:spLocks noGrp="1" noChangeArrowheads="1"/>
          </p:cNvSpPr>
          <p:nvPr>
            <p:ph idx="1"/>
          </p:nvPr>
        </p:nvSpPr>
        <p:spPr>
          <a:xfrm>
            <a:off x="566738" y="1752600"/>
            <a:ext cx="8577262" cy="4648200"/>
          </a:xfrm>
        </p:spPr>
        <p:txBody>
          <a:bodyPr rtlCol="0">
            <a:normAutofit/>
          </a:bodyPr>
          <a:lstStyle/>
          <a:p>
            <a:pPr marL="438912" indent="-320040" fontAlgn="auto">
              <a:lnSpc>
                <a:spcPct val="80000"/>
              </a:lnSpc>
              <a:spcBef>
                <a:spcPts val="1200"/>
              </a:spcBef>
              <a:spcAft>
                <a:spcPts val="0"/>
              </a:spcAft>
              <a:buFont typeface="Wingdings" pitchFamily="12" charset="2"/>
              <a:buChar char="o"/>
              <a:defRPr/>
            </a:pPr>
            <a:endParaRPr lang="en-US" sz="1900" dirty="0" smtClean="0"/>
          </a:p>
          <a:p>
            <a:pPr marL="438912" indent="-320040" fontAlgn="auto">
              <a:lnSpc>
                <a:spcPct val="80000"/>
              </a:lnSpc>
              <a:spcBef>
                <a:spcPts val="1200"/>
              </a:spcBef>
              <a:spcAft>
                <a:spcPts val="0"/>
              </a:spcAft>
              <a:buFont typeface="Wingdings" pitchFamily="12" charset="2"/>
              <a:buChar char="o"/>
              <a:defRPr/>
            </a:pPr>
            <a:r>
              <a:rPr lang="en-US" sz="2400" dirty="0" smtClean="0"/>
              <a:t>Management Information Base</a:t>
            </a:r>
          </a:p>
          <a:p>
            <a:pPr marL="731520" lvl="1" indent="-274320" fontAlgn="auto">
              <a:lnSpc>
                <a:spcPct val="80000"/>
              </a:lnSpc>
              <a:spcBef>
                <a:spcPts val="1200"/>
              </a:spcBef>
              <a:spcAft>
                <a:spcPts val="0"/>
              </a:spcAft>
              <a:buFont typeface="Wingdings" pitchFamily="12" charset="2"/>
              <a:buChar char="n"/>
              <a:defRPr/>
            </a:pPr>
            <a:r>
              <a:rPr lang="en-US" sz="1800" dirty="0" smtClean="0"/>
              <a:t>Specified by bodies like IETF and define management variables</a:t>
            </a:r>
          </a:p>
          <a:p>
            <a:pPr marL="731520" lvl="1" indent="-274320" fontAlgn="auto">
              <a:lnSpc>
                <a:spcPct val="80000"/>
              </a:lnSpc>
              <a:spcBef>
                <a:spcPts val="1200"/>
              </a:spcBef>
              <a:spcAft>
                <a:spcPts val="0"/>
              </a:spcAft>
              <a:buFont typeface="Wingdings" pitchFamily="12" charset="2"/>
              <a:buChar char="n"/>
              <a:defRPr/>
            </a:pPr>
            <a:r>
              <a:rPr lang="en-US" sz="1800" dirty="0" smtClean="0"/>
              <a:t>RFC 1213 is an MIB for IP forwarding and also called MIB-II and can be managed by an external SNMP manager</a:t>
            </a:r>
          </a:p>
          <a:p>
            <a:pPr marL="731520" lvl="1" indent="-274320" fontAlgn="auto">
              <a:lnSpc>
                <a:spcPct val="80000"/>
              </a:lnSpc>
              <a:spcBef>
                <a:spcPts val="1200"/>
              </a:spcBef>
              <a:spcAft>
                <a:spcPts val="0"/>
              </a:spcAft>
              <a:buFont typeface="Wingdings" pitchFamily="12" charset="2"/>
              <a:buChar char="n"/>
              <a:defRPr/>
            </a:pPr>
            <a:r>
              <a:rPr lang="en-US" sz="1800" dirty="0" smtClean="0"/>
              <a:t>Configuration variables can be stand-alone (scalar) or part of a table</a:t>
            </a:r>
          </a:p>
          <a:p>
            <a:pPr marL="731520" lvl="1" indent="-274320" fontAlgn="auto">
              <a:lnSpc>
                <a:spcPct val="80000"/>
              </a:lnSpc>
              <a:spcBef>
                <a:spcPts val="1200"/>
              </a:spcBef>
              <a:spcAft>
                <a:spcPts val="0"/>
              </a:spcAft>
              <a:buFont typeface="Wingdings" pitchFamily="12" charset="2"/>
              <a:buChar char="n"/>
              <a:defRPr/>
            </a:pPr>
            <a:r>
              <a:rPr lang="en-US" sz="1800" dirty="0" smtClean="0"/>
              <a:t>Always use SNMP MIB table as a checklist when implementing data structures</a:t>
            </a:r>
          </a:p>
          <a:p>
            <a:pPr marL="731520" lvl="1" indent="-274320" fontAlgn="auto">
              <a:lnSpc>
                <a:spcPct val="80000"/>
              </a:lnSpc>
              <a:spcAft>
                <a:spcPts val="0"/>
              </a:spcAft>
              <a:buFont typeface="Wingdings" pitchFamily="12" charset="2"/>
              <a:buChar char="n"/>
              <a:defRPr/>
            </a:pPr>
            <a:endParaRPr lang="en-US" sz="1600" dirty="0" smtClean="0"/>
          </a:p>
        </p:txBody>
      </p:sp>
    </p:spTree>
    <p:extLst>
      <p:ext uri="{BB962C8B-B14F-4D97-AF65-F5344CB8AC3E}">
        <p14:creationId xmlns:p14="http://schemas.microsoft.com/office/powerpoint/2010/main" val="1418164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en-US" sz="3600" dirty="0" smtClean="0">
                <a:solidFill>
                  <a:schemeClr val="accent1">
                    <a:satMod val="150000"/>
                  </a:schemeClr>
                </a:solidFill>
              </a:rPr>
              <a:t>MIB Example</a:t>
            </a:r>
            <a:endParaRPr lang="en-US" sz="3400" dirty="0" smtClean="0">
              <a:solidFill>
                <a:schemeClr val="accent1">
                  <a:satMod val="150000"/>
                </a:schemeClr>
              </a:solidFill>
            </a:endParaRPr>
          </a:p>
        </p:txBody>
      </p:sp>
      <p:sp>
        <p:nvSpPr>
          <p:cNvPr id="14339" name="Rectangle 3"/>
          <p:cNvSpPr>
            <a:spLocks noGrp="1" noChangeArrowheads="1"/>
          </p:cNvSpPr>
          <p:nvPr>
            <p:ph idx="1"/>
          </p:nvPr>
        </p:nvSpPr>
        <p:spPr>
          <a:xfrm>
            <a:off x="566738" y="1752600"/>
            <a:ext cx="8577262" cy="4648200"/>
          </a:xfrm>
        </p:spPr>
        <p:txBody>
          <a:bodyPr rtlCol="0">
            <a:normAutofit fontScale="47500" lnSpcReduction="20000"/>
          </a:bodyPr>
          <a:lstStyle/>
          <a:p>
            <a:pPr marL="438912" indent="-320040" fontAlgn="auto">
              <a:lnSpc>
                <a:spcPct val="80000"/>
              </a:lnSpc>
              <a:spcBef>
                <a:spcPts val="600"/>
              </a:spcBef>
              <a:spcAft>
                <a:spcPts val="0"/>
              </a:spcAft>
              <a:buFont typeface="Wingdings" pitchFamily="12" charset="2"/>
              <a:buNone/>
              <a:defRPr/>
            </a:pPr>
            <a:endParaRPr lang="en-US" sz="1900" dirty="0" smtClean="0"/>
          </a:p>
          <a:p>
            <a:pPr marL="438912" indent="-320040" fontAlgn="auto">
              <a:lnSpc>
                <a:spcPct val="80000"/>
              </a:lnSpc>
              <a:spcBef>
                <a:spcPts val="600"/>
              </a:spcBef>
              <a:spcAft>
                <a:spcPts val="0"/>
              </a:spcAft>
              <a:buFont typeface="Wingdings" pitchFamily="12" charset="2"/>
              <a:buChar char="o"/>
              <a:defRPr/>
            </a:pPr>
            <a:r>
              <a:rPr lang="en-US" sz="4200" dirty="0" smtClean="0"/>
              <a:t>Management information base (e.g. </a:t>
            </a:r>
            <a:r>
              <a:rPr lang="en-US" sz="4200" dirty="0" err="1" smtClean="0"/>
              <a:t>ipAddr</a:t>
            </a:r>
            <a:r>
              <a:rPr lang="en-US" sz="4200" dirty="0" smtClean="0"/>
              <a:t> table)</a:t>
            </a:r>
          </a:p>
          <a:p>
            <a:pPr marL="438912" indent="-320040" fontAlgn="auto">
              <a:lnSpc>
                <a:spcPct val="80000"/>
              </a:lnSpc>
              <a:spcBef>
                <a:spcPts val="600"/>
              </a:spcBef>
              <a:spcAft>
                <a:spcPts val="0"/>
              </a:spcAft>
              <a:buFont typeface="Wingdings" pitchFamily="12" charset="2"/>
              <a:buChar char="o"/>
              <a:defRPr/>
            </a:pPr>
            <a:endParaRPr lang="en-US" sz="1900" dirty="0" smtClean="0"/>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ipAddrEntry</a:t>
            </a:r>
            <a:r>
              <a:rPr lang="en-US" sz="1900" dirty="0" smtClean="0"/>
              <a:t> OBJECT-TYPE</a:t>
            </a:r>
          </a:p>
          <a:p>
            <a:pPr marL="438912" indent="-320040" fontAlgn="auto">
              <a:lnSpc>
                <a:spcPct val="80000"/>
              </a:lnSpc>
              <a:spcBef>
                <a:spcPts val="600"/>
              </a:spcBef>
              <a:spcAft>
                <a:spcPts val="0"/>
              </a:spcAft>
              <a:buFont typeface="Wingdings" pitchFamily="12" charset="2"/>
              <a:buNone/>
              <a:defRPr/>
            </a:pPr>
            <a:r>
              <a:rPr lang="en-US" sz="1900" dirty="0" smtClean="0"/>
              <a:t>              SYNTAX  </a:t>
            </a:r>
            <a:r>
              <a:rPr lang="en-US" sz="1900" dirty="0" err="1" smtClean="0"/>
              <a:t>IpAddrEntry</a:t>
            </a:r>
            <a:endParaRPr lang="en-US" sz="1900" dirty="0" smtClean="0"/>
          </a:p>
          <a:p>
            <a:pPr marL="438912" indent="-320040" fontAlgn="auto">
              <a:lnSpc>
                <a:spcPct val="80000"/>
              </a:lnSpc>
              <a:spcBef>
                <a:spcPts val="600"/>
              </a:spcBef>
              <a:spcAft>
                <a:spcPts val="0"/>
              </a:spcAft>
              <a:buFont typeface="Wingdings" pitchFamily="12" charset="2"/>
              <a:buNone/>
              <a:defRPr/>
            </a:pPr>
            <a:r>
              <a:rPr lang="en-US" sz="1900" dirty="0" smtClean="0"/>
              <a:t>              ACCESS  not-accessible</a:t>
            </a:r>
          </a:p>
          <a:p>
            <a:pPr marL="438912" indent="-320040" fontAlgn="auto">
              <a:lnSpc>
                <a:spcPct val="80000"/>
              </a:lnSpc>
              <a:spcBef>
                <a:spcPts val="600"/>
              </a:spcBef>
              <a:spcAft>
                <a:spcPts val="0"/>
              </a:spcAft>
              <a:buFont typeface="Wingdings" pitchFamily="12" charset="2"/>
              <a:buNone/>
              <a:defRPr/>
            </a:pPr>
            <a:r>
              <a:rPr lang="en-US" sz="1900" dirty="0" smtClean="0"/>
              <a:t>              STATUS  mandatory</a:t>
            </a:r>
          </a:p>
          <a:p>
            <a:pPr marL="438912" indent="-320040" fontAlgn="auto">
              <a:lnSpc>
                <a:spcPct val="80000"/>
              </a:lnSpc>
              <a:spcBef>
                <a:spcPts val="600"/>
              </a:spcBef>
              <a:spcAft>
                <a:spcPts val="0"/>
              </a:spcAft>
              <a:buFont typeface="Wingdings" pitchFamily="12" charset="2"/>
              <a:buNone/>
              <a:defRPr/>
            </a:pPr>
            <a:r>
              <a:rPr lang="en-US" sz="1900" dirty="0" smtClean="0"/>
              <a:t>              DESCRIPTION</a:t>
            </a:r>
          </a:p>
          <a:p>
            <a:pPr marL="438912" indent="-320040" fontAlgn="auto">
              <a:lnSpc>
                <a:spcPct val="80000"/>
              </a:lnSpc>
              <a:spcBef>
                <a:spcPts val="600"/>
              </a:spcBef>
              <a:spcAft>
                <a:spcPts val="0"/>
              </a:spcAft>
              <a:buFont typeface="Wingdings" pitchFamily="12" charset="2"/>
              <a:buNone/>
              <a:defRPr/>
            </a:pPr>
            <a:r>
              <a:rPr lang="en-US" sz="1900" dirty="0" smtClean="0"/>
              <a:t>                      "The addressing information for one of this</a:t>
            </a:r>
          </a:p>
          <a:p>
            <a:pPr marL="438912" indent="-320040" fontAlgn="auto">
              <a:lnSpc>
                <a:spcPct val="80000"/>
              </a:lnSpc>
              <a:spcBef>
                <a:spcPts val="600"/>
              </a:spcBef>
              <a:spcAft>
                <a:spcPts val="0"/>
              </a:spcAft>
              <a:buFont typeface="Wingdings" pitchFamily="12" charset="2"/>
              <a:buNone/>
              <a:defRPr/>
            </a:pPr>
            <a:r>
              <a:rPr lang="en-US" sz="1900" dirty="0" smtClean="0"/>
              <a:t>                      entity's IP addresses."</a:t>
            </a:r>
          </a:p>
          <a:p>
            <a:pPr marL="438912" indent="-320040" fontAlgn="auto">
              <a:lnSpc>
                <a:spcPct val="80000"/>
              </a:lnSpc>
              <a:spcBef>
                <a:spcPts val="600"/>
              </a:spcBef>
              <a:spcAft>
                <a:spcPts val="0"/>
              </a:spcAft>
              <a:buFont typeface="Wingdings" pitchFamily="12" charset="2"/>
              <a:buNone/>
              <a:defRPr/>
            </a:pPr>
            <a:r>
              <a:rPr lang="en-US" sz="1900" dirty="0" smtClean="0"/>
              <a:t>              INDEX   { </a:t>
            </a:r>
            <a:r>
              <a:rPr lang="en-US" sz="1900" dirty="0" err="1" smtClean="0"/>
              <a:t>ipAdEntAddr</a:t>
            </a:r>
            <a:r>
              <a:rPr lang="en-US" sz="1900" dirty="0" smtClean="0"/>
              <a:t> }</a:t>
            </a:r>
          </a:p>
          <a:p>
            <a:pPr marL="438912" indent="-320040" fontAlgn="auto">
              <a:lnSpc>
                <a:spcPct val="80000"/>
              </a:lnSpc>
              <a:spcBef>
                <a:spcPts val="600"/>
              </a:spcBef>
              <a:spcAft>
                <a:spcPts val="0"/>
              </a:spcAft>
              <a:buFont typeface="Wingdings" pitchFamily="12" charset="2"/>
              <a:buNone/>
              <a:defRPr/>
            </a:pPr>
            <a:r>
              <a:rPr lang="en-US" sz="1900" dirty="0" smtClean="0"/>
              <a:t>              ::= { </a:t>
            </a:r>
            <a:r>
              <a:rPr lang="en-US" sz="1900" dirty="0" err="1" smtClean="0"/>
              <a:t>ipAddrTable</a:t>
            </a:r>
            <a:r>
              <a:rPr lang="en-US" sz="1900" dirty="0" smtClean="0"/>
              <a:t> 1 }</a:t>
            </a:r>
          </a:p>
          <a:p>
            <a:pPr marL="438912" indent="-320040" fontAlgn="auto">
              <a:lnSpc>
                <a:spcPct val="80000"/>
              </a:lnSpc>
              <a:spcBef>
                <a:spcPts val="600"/>
              </a:spcBef>
              <a:spcAft>
                <a:spcPts val="0"/>
              </a:spcAft>
              <a:buFont typeface="Wingdings" pitchFamily="12" charset="2"/>
              <a:buNone/>
              <a:defRPr/>
            </a:pPr>
            <a:endParaRPr lang="en-US" sz="1900" dirty="0" smtClean="0"/>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IpAddrEntry</a:t>
            </a:r>
            <a:r>
              <a:rPr lang="en-US" sz="1900" dirty="0" smtClean="0"/>
              <a:t> ::=</a:t>
            </a:r>
          </a:p>
          <a:p>
            <a:pPr marL="438912" indent="-320040" fontAlgn="auto">
              <a:lnSpc>
                <a:spcPct val="80000"/>
              </a:lnSpc>
              <a:spcBef>
                <a:spcPts val="600"/>
              </a:spcBef>
              <a:spcAft>
                <a:spcPts val="0"/>
              </a:spcAft>
              <a:buFont typeface="Wingdings" pitchFamily="12" charset="2"/>
              <a:buNone/>
              <a:defRPr/>
            </a:pPr>
            <a:r>
              <a:rPr lang="en-US" sz="1900" dirty="0" smtClean="0"/>
              <a:t>              SEQUENCE {</a:t>
            </a:r>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ipAdEntAddr</a:t>
            </a:r>
            <a:endParaRPr lang="en-US" sz="1900" dirty="0" smtClean="0"/>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IpAddress</a:t>
            </a:r>
            <a:r>
              <a:rPr lang="en-US" sz="1900" dirty="0" smtClean="0"/>
              <a:t>,      // IP address of interface</a:t>
            </a:r>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ipAdEntIfIndex</a:t>
            </a:r>
            <a:endParaRPr lang="en-US" sz="1900" dirty="0" smtClean="0"/>
          </a:p>
          <a:p>
            <a:pPr marL="438912" indent="-320040" fontAlgn="auto">
              <a:lnSpc>
                <a:spcPct val="80000"/>
              </a:lnSpc>
              <a:spcBef>
                <a:spcPts val="600"/>
              </a:spcBef>
              <a:spcAft>
                <a:spcPts val="0"/>
              </a:spcAft>
              <a:buFont typeface="Wingdings" pitchFamily="12" charset="2"/>
              <a:buNone/>
              <a:defRPr/>
            </a:pPr>
            <a:r>
              <a:rPr lang="en-US" sz="1900" dirty="0" smtClean="0"/>
              <a:t>                      INTEGER,        //Interface Identifier</a:t>
            </a:r>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ipAdEntNetMask</a:t>
            </a:r>
            <a:endParaRPr lang="en-US" sz="1900" dirty="0" smtClean="0"/>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IpAddress</a:t>
            </a:r>
            <a:r>
              <a:rPr lang="en-US" sz="1900" dirty="0" smtClean="0"/>
              <a:t>,      //Net mask for interface</a:t>
            </a:r>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ipAdEntBcastAddr</a:t>
            </a:r>
            <a:endParaRPr lang="en-US" sz="1900" dirty="0" smtClean="0"/>
          </a:p>
          <a:p>
            <a:pPr marL="438912" indent="-320040" fontAlgn="auto">
              <a:lnSpc>
                <a:spcPct val="80000"/>
              </a:lnSpc>
              <a:spcBef>
                <a:spcPts val="600"/>
              </a:spcBef>
              <a:spcAft>
                <a:spcPts val="0"/>
              </a:spcAft>
              <a:buFont typeface="Wingdings" pitchFamily="12" charset="2"/>
              <a:buNone/>
              <a:defRPr/>
            </a:pPr>
            <a:r>
              <a:rPr lang="en-US" sz="1900" dirty="0" smtClean="0"/>
              <a:t>                      INTEGER,        //Broadcast address used on interface</a:t>
            </a:r>
          </a:p>
          <a:p>
            <a:pPr marL="438912" indent="-320040" fontAlgn="auto">
              <a:lnSpc>
                <a:spcPct val="80000"/>
              </a:lnSpc>
              <a:spcBef>
                <a:spcPts val="600"/>
              </a:spcBef>
              <a:spcAft>
                <a:spcPts val="0"/>
              </a:spcAft>
              <a:buFont typeface="Wingdings" pitchFamily="12" charset="2"/>
              <a:buNone/>
              <a:defRPr/>
            </a:pPr>
            <a:r>
              <a:rPr lang="en-US" sz="1900" dirty="0" smtClean="0"/>
              <a:t>                  </a:t>
            </a:r>
            <a:r>
              <a:rPr lang="en-US" sz="1900" dirty="0" err="1" smtClean="0"/>
              <a:t>ipAdEntReasmMaxSize</a:t>
            </a:r>
            <a:endParaRPr lang="en-US" sz="1900" dirty="0" smtClean="0"/>
          </a:p>
          <a:p>
            <a:pPr marL="438912" indent="-320040" fontAlgn="auto">
              <a:lnSpc>
                <a:spcPct val="80000"/>
              </a:lnSpc>
              <a:spcBef>
                <a:spcPts val="600"/>
              </a:spcBef>
              <a:spcAft>
                <a:spcPts val="0"/>
              </a:spcAft>
              <a:buFont typeface="Wingdings" pitchFamily="12" charset="2"/>
              <a:buNone/>
              <a:defRPr/>
            </a:pPr>
            <a:r>
              <a:rPr lang="en-US" sz="1900" dirty="0" smtClean="0"/>
              <a:t>                      INTEGER (0..65535) //Max Size of reassembled IP </a:t>
            </a:r>
          </a:p>
          <a:p>
            <a:pPr marL="438912" indent="-320040" fontAlgn="auto">
              <a:lnSpc>
                <a:spcPct val="80000"/>
              </a:lnSpc>
              <a:spcBef>
                <a:spcPts val="600"/>
              </a:spcBef>
              <a:spcAft>
                <a:spcPts val="0"/>
              </a:spcAft>
              <a:buFont typeface="Wingdings" pitchFamily="12" charset="2"/>
              <a:buNone/>
              <a:defRPr/>
            </a:pPr>
            <a:r>
              <a:rPr lang="en-US" sz="1900" dirty="0" smtClean="0"/>
              <a:t>                                         //packet</a:t>
            </a:r>
          </a:p>
          <a:p>
            <a:pPr marL="438912" indent="-320040" fontAlgn="auto">
              <a:lnSpc>
                <a:spcPct val="80000"/>
              </a:lnSpc>
              <a:spcBef>
                <a:spcPts val="600"/>
              </a:spcBef>
              <a:spcAft>
                <a:spcPts val="0"/>
              </a:spcAft>
              <a:buFont typeface="Wingdings" pitchFamily="12" charset="2"/>
              <a:buNone/>
              <a:defRPr/>
            </a:pPr>
            <a:r>
              <a:rPr lang="en-US" sz="1900" dirty="0" smtClean="0"/>
              <a:t>              }</a:t>
            </a:r>
          </a:p>
        </p:txBody>
      </p:sp>
    </p:spTree>
    <p:extLst>
      <p:ext uri="{BB962C8B-B14F-4D97-AF65-F5344CB8AC3E}">
        <p14:creationId xmlns:p14="http://schemas.microsoft.com/office/powerpoint/2010/main" val="563354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auto">
              <a:spcAft>
                <a:spcPts val="0"/>
              </a:spcAft>
              <a:defRPr/>
            </a:pPr>
            <a:r>
              <a:rPr lang="en-US" sz="3600" smtClean="0">
                <a:solidFill>
                  <a:schemeClr val="accent1">
                    <a:satMod val="150000"/>
                  </a:schemeClr>
                </a:solidFill>
              </a:rPr>
              <a:t>Management Table Example</a:t>
            </a:r>
            <a:endParaRPr lang="en-US" sz="3400" smtClean="0">
              <a:solidFill>
                <a:schemeClr val="accent1">
                  <a:satMod val="150000"/>
                </a:schemeClr>
              </a:solidFill>
            </a:endParaRPr>
          </a:p>
        </p:txBody>
      </p:sp>
      <p:sp>
        <p:nvSpPr>
          <p:cNvPr id="12291" name="Rectangle 3"/>
          <p:cNvSpPr>
            <a:spLocks noGrp="1" noChangeArrowheads="1"/>
          </p:cNvSpPr>
          <p:nvPr>
            <p:ph idx="1"/>
          </p:nvPr>
        </p:nvSpPr>
        <p:spPr>
          <a:xfrm>
            <a:off x="566738" y="1752600"/>
            <a:ext cx="8577262" cy="4648200"/>
          </a:xfrm>
        </p:spPr>
        <p:txBody>
          <a:bodyPr/>
          <a:lstStyle/>
          <a:p>
            <a:r>
              <a:rPr lang="en-US" sz="2000" b="1" dirty="0" smtClean="0"/>
              <a:t>Address table (Interface table).</a:t>
            </a:r>
          </a:p>
          <a:p>
            <a:pPr>
              <a:buFont typeface="Wingdings" pitchFamily="2" charset="2"/>
              <a:buNone/>
            </a:pPr>
            <a:r>
              <a:rPr lang="en-US" sz="1500" dirty="0" err="1" smtClean="0"/>
              <a:t>Addr</a:t>
            </a:r>
            <a:r>
              <a:rPr lang="en-US" sz="1500" dirty="0" smtClean="0"/>
              <a:t>		</a:t>
            </a:r>
            <a:r>
              <a:rPr lang="en-US" sz="1500" dirty="0" err="1" smtClean="0"/>
              <a:t>IfIndex</a:t>
            </a:r>
            <a:r>
              <a:rPr lang="en-US" sz="1500" dirty="0" smtClean="0"/>
              <a:t>	</a:t>
            </a:r>
            <a:r>
              <a:rPr lang="en-US" sz="1500" dirty="0" err="1" smtClean="0"/>
              <a:t>NetMask</a:t>
            </a:r>
            <a:r>
              <a:rPr lang="en-US" sz="1500" dirty="0" smtClean="0"/>
              <a:t>		</a:t>
            </a:r>
            <a:r>
              <a:rPr lang="en-US" sz="1500" dirty="0" err="1" smtClean="0"/>
              <a:t>ReasmMaxSize</a:t>
            </a:r>
            <a:endParaRPr lang="en-US" sz="1500" dirty="0" smtClean="0"/>
          </a:p>
          <a:p>
            <a:pPr>
              <a:buFont typeface="Wingdings" pitchFamily="2" charset="2"/>
              <a:buNone/>
            </a:pPr>
            <a:r>
              <a:rPr lang="en-US" sz="1500" dirty="0" smtClean="0"/>
              <a:t>10.0.0.1	   1	255.0.0.0	10.255.255.255	15000</a:t>
            </a:r>
          </a:p>
          <a:p>
            <a:pPr>
              <a:buFont typeface="Wingdings" pitchFamily="2" charset="2"/>
              <a:buNone/>
            </a:pPr>
            <a:r>
              <a:rPr lang="en-US" sz="1500" dirty="0" smtClean="0"/>
              <a:t>20.0.0.1	   2	255.0.0.0	20.255.255.255	18000</a:t>
            </a:r>
          </a:p>
          <a:p>
            <a:pPr>
              <a:buFont typeface="Wingdings" pitchFamily="2" charset="2"/>
              <a:buNone/>
            </a:pPr>
            <a:r>
              <a:rPr lang="en-US" sz="1500" dirty="0" smtClean="0"/>
              <a:t>30.0.0.1	   3	255.0.0.0	30.255.255.255	15000</a:t>
            </a:r>
          </a:p>
          <a:p>
            <a:endParaRPr lang="en-US" sz="2000" dirty="0" smtClean="0"/>
          </a:p>
          <a:p>
            <a:r>
              <a:rPr lang="en-US" sz="2000" dirty="0" smtClean="0"/>
              <a:t>The </a:t>
            </a:r>
            <a:r>
              <a:rPr lang="en-US" sz="2000" dirty="0" err="1" smtClean="0"/>
              <a:t>Addr</a:t>
            </a:r>
            <a:r>
              <a:rPr lang="en-US" sz="2000" dirty="0" smtClean="0"/>
              <a:t> field is the IP address for the specific interface (identified by an </a:t>
            </a:r>
            <a:r>
              <a:rPr lang="en-US" sz="2000" dirty="0" err="1" smtClean="0"/>
              <a:t>ifIndex</a:t>
            </a:r>
            <a:r>
              <a:rPr lang="en-US" sz="2000" dirty="0" smtClean="0"/>
              <a:t>).</a:t>
            </a:r>
          </a:p>
          <a:p>
            <a:r>
              <a:rPr lang="en-US" sz="2000" dirty="0" smtClean="0"/>
              <a:t>The </a:t>
            </a:r>
            <a:r>
              <a:rPr lang="en-US" sz="2000" dirty="0" err="1" smtClean="0"/>
              <a:t>NetMask</a:t>
            </a:r>
            <a:r>
              <a:rPr lang="en-US" sz="2000" dirty="0" smtClean="0"/>
              <a:t>, </a:t>
            </a:r>
            <a:r>
              <a:rPr lang="en-US" sz="2000" dirty="0" err="1" smtClean="0"/>
              <a:t>BcastAddr</a:t>
            </a:r>
            <a:r>
              <a:rPr lang="en-US" sz="2000" dirty="0" smtClean="0"/>
              <a:t> and </a:t>
            </a:r>
            <a:r>
              <a:rPr lang="en-US" sz="2000" dirty="0" err="1" smtClean="0"/>
              <a:t>ReasmMaxSize</a:t>
            </a:r>
            <a:r>
              <a:rPr lang="en-US" sz="2000" dirty="0" smtClean="0"/>
              <a:t> are configurable fields in a table entry. </a:t>
            </a:r>
          </a:p>
          <a:p>
            <a:r>
              <a:rPr lang="en-US" sz="2000" dirty="0" smtClean="0"/>
              <a:t>These variables are also known as "Read–Write" variables as opposed to "Read Only" variables, which cannot be configured by the manager.</a:t>
            </a:r>
          </a:p>
          <a:p>
            <a:pPr>
              <a:lnSpc>
                <a:spcPct val="80000"/>
              </a:lnSpc>
            </a:pPr>
            <a:endParaRPr lang="en-US" sz="1900" dirty="0" smtClean="0"/>
          </a:p>
        </p:txBody>
      </p:sp>
    </p:spTree>
    <p:extLst>
      <p:ext uri="{BB962C8B-B14F-4D97-AF65-F5344CB8AC3E}">
        <p14:creationId xmlns:p14="http://schemas.microsoft.com/office/powerpoint/2010/main" val="2309104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Agent to Protocol Interface</a:t>
            </a:r>
          </a:p>
        </p:txBody>
      </p:sp>
      <p:sp>
        <p:nvSpPr>
          <p:cNvPr id="28675" name="Content Placeholder 2"/>
          <p:cNvSpPr>
            <a:spLocks noGrp="1"/>
          </p:cNvSpPr>
          <p:nvPr>
            <p:ph idx="1"/>
          </p:nvPr>
        </p:nvSpPr>
        <p:spPr>
          <a:xfrm>
            <a:off x="566738" y="1752600"/>
            <a:ext cx="8001000" cy="4800600"/>
          </a:xfrm>
        </p:spPr>
        <p:txBody>
          <a:bodyPr/>
          <a:lstStyle/>
          <a:p>
            <a:pPr eaLnBrk="1" hangingPunct="1">
              <a:lnSpc>
                <a:spcPct val="80000"/>
              </a:lnSpc>
              <a:spcBef>
                <a:spcPts val="1200"/>
              </a:spcBef>
            </a:pPr>
            <a:r>
              <a:rPr lang="en-US" sz="2800" dirty="0" smtClean="0"/>
              <a:t>Low level routines provide access to data structures maintained by the protocol task </a:t>
            </a:r>
          </a:p>
          <a:p>
            <a:pPr eaLnBrk="1" hangingPunct="1">
              <a:lnSpc>
                <a:spcPct val="80000"/>
              </a:lnSpc>
              <a:spcBef>
                <a:spcPts val="1200"/>
              </a:spcBef>
            </a:pPr>
            <a:r>
              <a:rPr lang="en-US" sz="2800" dirty="0" smtClean="0"/>
              <a:t>But executed under the context of agent task which leads to a couple of related issues:</a:t>
            </a:r>
          </a:p>
          <a:p>
            <a:pPr lvl="1" eaLnBrk="1" hangingPunct="1">
              <a:lnSpc>
                <a:spcPct val="80000"/>
              </a:lnSpc>
              <a:spcBef>
                <a:spcPts val="1200"/>
              </a:spcBef>
            </a:pPr>
            <a:r>
              <a:rPr lang="en-US" sz="2400" dirty="0" smtClean="0"/>
              <a:t>Priority of the agent task is the lowest within the protocol implementation</a:t>
            </a:r>
          </a:p>
          <a:p>
            <a:pPr lvl="2" eaLnBrk="1" hangingPunct="1">
              <a:lnSpc>
                <a:spcPct val="80000"/>
              </a:lnSpc>
              <a:spcBef>
                <a:spcPts val="1200"/>
              </a:spcBef>
            </a:pPr>
            <a:r>
              <a:rPr lang="en-US" sz="2000" dirty="0" smtClean="0"/>
              <a:t>Because management operations are considered secondary to the main function of the system which is switching and routing</a:t>
            </a:r>
          </a:p>
          <a:p>
            <a:pPr lvl="2" eaLnBrk="1" hangingPunct="1">
              <a:lnSpc>
                <a:spcPct val="80000"/>
              </a:lnSpc>
              <a:spcBef>
                <a:spcPts val="1200"/>
              </a:spcBef>
            </a:pPr>
            <a:r>
              <a:rPr lang="en-US" sz="2000" dirty="0" smtClean="0"/>
              <a:t>Therefore the low level routines execute at a priority lower than the protocol task. </a:t>
            </a:r>
          </a:p>
          <a:p>
            <a:pPr lvl="2" eaLnBrk="1" hangingPunct="1">
              <a:lnSpc>
                <a:spcPct val="80000"/>
              </a:lnSpc>
              <a:spcBef>
                <a:spcPts val="1200"/>
              </a:spcBef>
            </a:pPr>
            <a:r>
              <a:rPr lang="en-US" sz="2000" dirty="0" smtClean="0"/>
              <a:t>Therefore simultaneous access of data structures by protocol task and low level routine creates conflicts.</a:t>
            </a:r>
          </a:p>
        </p:txBody>
      </p:sp>
    </p:spTree>
    <p:extLst>
      <p:ext uri="{BB962C8B-B14F-4D97-AF65-F5344CB8AC3E}">
        <p14:creationId xmlns:p14="http://schemas.microsoft.com/office/powerpoint/2010/main" val="3468466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Agent to Protocol Interface</a:t>
            </a:r>
          </a:p>
        </p:txBody>
      </p:sp>
      <p:sp>
        <p:nvSpPr>
          <p:cNvPr id="28675" name="Content Placeholder 2"/>
          <p:cNvSpPr>
            <a:spLocks noGrp="1"/>
          </p:cNvSpPr>
          <p:nvPr>
            <p:ph idx="1"/>
          </p:nvPr>
        </p:nvSpPr>
        <p:spPr>
          <a:xfrm>
            <a:off x="566738" y="1752600"/>
            <a:ext cx="8001000" cy="4800600"/>
          </a:xfrm>
        </p:spPr>
        <p:txBody>
          <a:bodyPr/>
          <a:lstStyle/>
          <a:p>
            <a:pPr eaLnBrk="1" hangingPunct="1">
              <a:lnSpc>
                <a:spcPct val="80000"/>
              </a:lnSpc>
              <a:spcBef>
                <a:spcPts val="1200"/>
              </a:spcBef>
            </a:pPr>
            <a:r>
              <a:rPr lang="en-US" sz="2800" dirty="0" smtClean="0"/>
              <a:t>Solution 1: Mutual exclusion using semaphores</a:t>
            </a:r>
          </a:p>
          <a:p>
            <a:pPr lvl="1" eaLnBrk="1" hangingPunct="1">
              <a:lnSpc>
                <a:spcPct val="80000"/>
              </a:lnSpc>
              <a:spcBef>
                <a:spcPts val="1200"/>
              </a:spcBef>
            </a:pPr>
            <a:r>
              <a:rPr lang="en-US" sz="2400" dirty="0" smtClean="0"/>
              <a:t>Requires significant modifications to protocol code</a:t>
            </a:r>
          </a:p>
          <a:p>
            <a:pPr lvl="1" eaLnBrk="1" hangingPunct="1">
              <a:lnSpc>
                <a:spcPct val="80000"/>
              </a:lnSpc>
              <a:spcBef>
                <a:spcPts val="1200"/>
              </a:spcBef>
            </a:pPr>
            <a:r>
              <a:rPr lang="en-US" sz="2400" dirty="0" smtClean="0"/>
              <a:t>Susceptible to bounded and unbounded priority inversion and possible deadlock</a:t>
            </a:r>
          </a:p>
          <a:p>
            <a:pPr eaLnBrk="1" hangingPunct="1">
              <a:lnSpc>
                <a:spcPct val="80000"/>
              </a:lnSpc>
              <a:spcBef>
                <a:spcPts val="1200"/>
              </a:spcBef>
            </a:pPr>
            <a:r>
              <a:rPr lang="en-US" sz="2800" dirty="0" smtClean="0"/>
              <a:t>Solution 2: Lock agent task during execution, so it is not preempted by protocol task</a:t>
            </a:r>
          </a:p>
          <a:p>
            <a:pPr lvl="1" eaLnBrk="1" hangingPunct="1">
              <a:lnSpc>
                <a:spcPct val="80000"/>
              </a:lnSpc>
              <a:spcBef>
                <a:spcPts val="1200"/>
              </a:spcBef>
            </a:pPr>
            <a:r>
              <a:rPr lang="en-US" sz="2400" dirty="0" smtClean="0"/>
              <a:t>Can also be realized by temporarily raising priority of agent task during access </a:t>
            </a:r>
          </a:p>
          <a:p>
            <a:pPr lvl="1" eaLnBrk="1" hangingPunct="1">
              <a:lnSpc>
                <a:spcPct val="80000"/>
              </a:lnSpc>
              <a:spcBef>
                <a:spcPts val="1200"/>
              </a:spcBef>
            </a:pPr>
            <a:r>
              <a:rPr lang="en-US" sz="2400" dirty="0" smtClean="0"/>
              <a:t>Priority inheritance</a:t>
            </a:r>
          </a:p>
        </p:txBody>
      </p:sp>
    </p:spTree>
    <p:extLst>
      <p:ext uri="{BB962C8B-B14F-4D97-AF65-F5344CB8AC3E}">
        <p14:creationId xmlns:p14="http://schemas.microsoft.com/office/powerpoint/2010/main" val="559630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Bounded Priority Inversion</a:t>
            </a:r>
          </a:p>
        </p:txBody>
      </p:sp>
      <p:pic>
        <p:nvPicPr>
          <p:cNvPr id="5" name="Content Placeholder 3" descr="0406feat3fig1.gif"/>
          <p:cNvPicPr>
            <a:picLocks noGrp="1" noChangeAspect="1"/>
          </p:cNvPicPr>
          <p:nvPr>
            <p:ph idx="1"/>
          </p:nvPr>
        </p:nvPicPr>
        <p:blipFill>
          <a:blip r:embed="rId2"/>
          <a:srcRect/>
          <a:stretch>
            <a:fillRect/>
          </a:stretch>
        </p:blipFill>
        <p:spPr>
          <a:xfrm>
            <a:off x="1511660" y="4473116"/>
            <a:ext cx="5648325" cy="1439862"/>
          </a:xfrm>
        </p:spPr>
      </p:pic>
      <p:pic>
        <p:nvPicPr>
          <p:cNvPr id="1026" name="Picture 2"/>
          <p:cNvPicPr>
            <a:picLocks noChangeAspect="1" noChangeArrowheads="1"/>
          </p:cNvPicPr>
          <p:nvPr/>
        </p:nvPicPr>
        <p:blipFill>
          <a:blip r:embed="rId3"/>
          <a:srcRect/>
          <a:stretch>
            <a:fillRect/>
          </a:stretch>
        </p:blipFill>
        <p:spPr bwMode="auto">
          <a:xfrm>
            <a:off x="1223628" y="1880828"/>
            <a:ext cx="6343650" cy="2257425"/>
          </a:xfrm>
          <a:prstGeom prst="rect">
            <a:avLst/>
          </a:prstGeom>
          <a:noFill/>
          <a:ln w="9525">
            <a:noFill/>
            <a:miter lim="800000"/>
            <a:headEnd/>
            <a:tailEnd/>
          </a:ln>
        </p:spPr>
      </p:pic>
      <p:sp>
        <p:nvSpPr>
          <p:cNvPr id="19" name="TextBox 18"/>
          <p:cNvSpPr txBox="1"/>
          <p:nvPr/>
        </p:nvSpPr>
        <p:spPr>
          <a:xfrm>
            <a:off x="7488324" y="2564904"/>
            <a:ext cx="966931" cy="369332"/>
          </a:xfrm>
          <a:prstGeom prst="rect">
            <a:avLst/>
          </a:prstGeom>
          <a:noFill/>
        </p:spPr>
        <p:txBody>
          <a:bodyPr wrap="none" rtlCol="0">
            <a:spAutoFit/>
          </a:bodyPr>
          <a:lstStyle/>
          <a:p>
            <a:r>
              <a:rPr lang="en-US" dirty="0" smtClean="0"/>
              <a:t>Ideally</a:t>
            </a:r>
            <a:endParaRPr lang="en-US" dirty="0"/>
          </a:p>
        </p:txBody>
      </p:sp>
      <p:sp>
        <p:nvSpPr>
          <p:cNvPr id="20" name="TextBox 19"/>
          <p:cNvSpPr txBox="1"/>
          <p:nvPr/>
        </p:nvSpPr>
        <p:spPr>
          <a:xfrm>
            <a:off x="7416316" y="4689140"/>
            <a:ext cx="1295163" cy="369332"/>
          </a:xfrm>
          <a:prstGeom prst="rect">
            <a:avLst/>
          </a:prstGeom>
          <a:noFill/>
        </p:spPr>
        <p:txBody>
          <a:bodyPr wrap="none" rtlCol="0">
            <a:spAutoFit/>
          </a:bodyPr>
          <a:lstStyle/>
          <a:p>
            <a:r>
              <a:rPr lang="en-US" dirty="0" smtClean="0"/>
              <a:t>In Reality</a:t>
            </a:r>
            <a:endParaRPr lang="en-US" dirty="0"/>
          </a:p>
        </p:txBody>
      </p:sp>
      <p:sp>
        <p:nvSpPr>
          <p:cNvPr id="21" name="TextBox 20"/>
          <p:cNvSpPr txBox="1"/>
          <p:nvPr/>
        </p:nvSpPr>
        <p:spPr>
          <a:xfrm>
            <a:off x="2447764" y="3104964"/>
            <a:ext cx="184731" cy="369332"/>
          </a:xfrm>
          <a:prstGeom prst="rect">
            <a:avLst/>
          </a:prstGeom>
          <a:noFill/>
        </p:spPr>
        <p:txBody>
          <a:bodyPr wrap="none" rtlCol="0">
            <a:spAutoFit/>
          </a:bodyPr>
          <a:lstStyle/>
          <a:p>
            <a:endParaRPr lang="en-US" dirty="0"/>
          </a:p>
        </p:txBody>
      </p:sp>
      <p:pic>
        <p:nvPicPr>
          <p:cNvPr id="22" name="Picture 5"/>
          <p:cNvPicPr>
            <a:picLocks noChangeAspect="1" noChangeArrowheads="1"/>
          </p:cNvPicPr>
          <p:nvPr/>
        </p:nvPicPr>
        <p:blipFill>
          <a:blip r:embed="rId4"/>
          <a:srcRect/>
          <a:stretch>
            <a:fillRect/>
          </a:stretch>
        </p:blipFill>
        <p:spPr bwMode="auto">
          <a:xfrm>
            <a:off x="2339752" y="2960948"/>
            <a:ext cx="441868" cy="180020"/>
          </a:xfrm>
          <a:prstGeom prst="rect">
            <a:avLst/>
          </a:prstGeom>
          <a:noFill/>
          <a:ln w="9525">
            <a:noFill/>
            <a:miter lim="800000"/>
            <a:headEnd/>
            <a:tailEnd/>
          </a:ln>
        </p:spPr>
      </p:pic>
      <p:pic>
        <p:nvPicPr>
          <p:cNvPr id="23" name="Picture 5"/>
          <p:cNvPicPr>
            <a:picLocks noChangeAspect="1" noChangeArrowheads="1"/>
          </p:cNvPicPr>
          <p:nvPr/>
        </p:nvPicPr>
        <p:blipFill>
          <a:blip r:embed="rId4"/>
          <a:srcRect/>
          <a:stretch>
            <a:fillRect/>
          </a:stretch>
        </p:blipFill>
        <p:spPr bwMode="auto">
          <a:xfrm>
            <a:off x="2339752" y="5193196"/>
            <a:ext cx="441868" cy="180020"/>
          </a:xfrm>
          <a:prstGeom prst="rect">
            <a:avLst/>
          </a:prstGeom>
          <a:noFill/>
          <a:ln w="9525">
            <a:noFill/>
            <a:miter lim="800000"/>
            <a:headEnd/>
            <a:tailEnd/>
          </a:ln>
        </p:spPr>
      </p:pic>
      <p:pic>
        <p:nvPicPr>
          <p:cNvPr id="24" name="Picture 5"/>
          <p:cNvPicPr>
            <a:picLocks noChangeAspect="1" noChangeArrowheads="1"/>
          </p:cNvPicPr>
          <p:nvPr/>
        </p:nvPicPr>
        <p:blipFill>
          <a:blip r:embed="rId4"/>
          <a:srcRect/>
          <a:stretch>
            <a:fillRect/>
          </a:stretch>
        </p:blipFill>
        <p:spPr bwMode="auto">
          <a:xfrm>
            <a:off x="3311860" y="2456892"/>
            <a:ext cx="441868" cy="180020"/>
          </a:xfrm>
          <a:prstGeom prst="rect">
            <a:avLst/>
          </a:prstGeom>
          <a:noFill/>
          <a:ln w="9525">
            <a:noFill/>
            <a:miter lim="800000"/>
            <a:headEnd/>
            <a:tailEnd/>
          </a:ln>
        </p:spPr>
      </p:pic>
      <p:pic>
        <p:nvPicPr>
          <p:cNvPr id="25" name="Picture 5"/>
          <p:cNvPicPr>
            <a:picLocks noChangeAspect="1" noChangeArrowheads="1"/>
          </p:cNvPicPr>
          <p:nvPr/>
        </p:nvPicPr>
        <p:blipFill>
          <a:blip r:embed="rId4"/>
          <a:srcRect/>
          <a:stretch>
            <a:fillRect/>
          </a:stretch>
        </p:blipFill>
        <p:spPr bwMode="auto">
          <a:xfrm>
            <a:off x="3311860" y="4653136"/>
            <a:ext cx="441868" cy="180020"/>
          </a:xfrm>
          <a:prstGeom prst="rect">
            <a:avLst/>
          </a:prstGeom>
          <a:noFill/>
          <a:ln w="9525">
            <a:noFill/>
            <a:miter lim="800000"/>
            <a:headEnd/>
            <a:tailEnd/>
          </a:ln>
        </p:spPr>
      </p:pic>
      <p:pic>
        <p:nvPicPr>
          <p:cNvPr id="1027" name="Picture 3"/>
          <p:cNvPicPr>
            <a:picLocks noChangeAspect="1" noChangeArrowheads="1"/>
          </p:cNvPicPr>
          <p:nvPr/>
        </p:nvPicPr>
        <p:blipFill>
          <a:blip r:embed="rId5"/>
          <a:srcRect/>
          <a:stretch>
            <a:fillRect/>
          </a:stretch>
        </p:blipFill>
        <p:spPr bwMode="auto">
          <a:xfrm>
            <a:off x="2987824" y="2960948"/>
            <a:ext cx="152400" cy="180975"/>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3959932" y="2456892"/>
            <a:ext cx="152400" cy="180975"/>
          </a:xfrm>
          <a:prstGeom prst="rect">
            <a:avLst/>
          </a:prstGeom>
          <a:noFill/>
          <a:ln w="9525">
            <a:noFill/>
            <a:miter lim="800000"/>
            <a:headEnd/>
            <a:tailEnd/>
          </a:ln>
        </p:spPr>
      </p:pic>
      <p:pic>
        <p:nvPicPr>
          <p:cNvPr id="1029" name="Picture 5"/>
          <p:cNvPicPr>
            <a:picLocks noChangeAspect="1" noChangeArrowheads="1"/>
          </p:cNvPicPr>
          <p:nvPr/>
        </p:nvPicPr>
        <p:blipFill>
          <a:blip r:embed="rId5"/>
          <a:srcRect/>
          <a:stretch>
            <a:fillRect/>
          </a:stretch>
        </p:blipFill>
        <p:spPr bwMode="auto">
          <a:xfrm>
            <a:off x="5580112" y="2996952"/>
            <a:ext cx="152400" cy="180975"/>
          </a:xfrm>
          <a:prstGeom prst="rect">
            <a:avLst/>
          </a:prstGeom>
          <a:noFill/>
          <a:ln w="9525">
            <a:noFill/>
            <a:miter lim="800000"/>
            <a:headEnd/>
            <a:tailEnd/>
          </a:ln>
        </p:spPr>
      </p:pic>
      <p:pic>
        <p:nvPicPr>
          <p:cNvPr id="1030" name="Picture 6"/>
          <p:cNvPicPr>
            <a:picLocks noChangeAspect="1" noChangeArrowheads="1"/>
          </p:cNvPicPr>
          <p:nvPr/>
        </p:nvPicPr>
        <p:blipFill>
          <a:blip r:embed="rId5"/>
          <a:srcRect/>
          <a:stretch>
            <a:fillRect/>
          </a:stretch>
        </p:blipFill>
        <p:spPr bwMode="auto">
          <a:xfrm>
            <a:off x="5868144" y="4653136"/>
            <a:ext cx="152400" cy="180975"/>
          </a:xfrm>
          <a:prstGeom prst="rect">
            <a:avLst/>
          </a:prstGeom>
          <a:noFill/>
          <a:ln w="9525">
            <a:noFill/>
            <a:miter lim="800000"/>
            <a:headEnd/>
            <a:tailEnd/>
          </a:ln>
        </p:spPr>
      </p:pic>
      <p:pic>
        <p:nvPicPr>
          <p:cNvPr id="1031" name="Picture 7"/>
          <p:cNvPicPr>
            <a:picLocks noChangeAspect="1" noChangeArrowheads="1"/>
          </p:cNvPicPr>
          <p:nvPr/>
        </p:nvPicPr>
        <p:blipFill>
          <a:blip r:embed="rId5"/>
          <a:srcRect/>
          <a:stretch>
            <a:fillRect/>
          </a:stretch>
        </p:blipFill>
        <p:spPr bwMode="auto">
          <a:xfrm>
            <a:off x="2987824" y="5157192"/>
            <a:ext cx="152400" cy="180975"/>
          </a:xfrm>
          <a:prstGeom prst="rect">
            <a:avLst/>
          </a:prstGeom>
          <a:noFill/>
          <a:ln w="9525">
            <a:noFill/>
            <a:miter lim="800000"/>
            <a:headEnd/>
            <a:tailEnd/>
          </a:ln>
        </p:spPr>
      </p:pic>
      <p:pic>
        <p:nvPicPr>
          <p:cNvPr id="1032" name="Picture 8"/>
          <p:cNvPicPr>
            <a:picLocks noChangeAspect="1" noChangeArrowheads="1"/>
          </p:cNvPicPr>
          <p:nvPr/>
        </p:nvPicPr>
        <p:blipFill>
          <a:blip r:embed="rId5"/>
          <a:srcRect/>
          <a:stretch>
            <a:fillRect/>
          </a:stretch>
        </p:blipFill>
        <p:spPr bwMode="auto">
          <a:xfrm>
            <a:off x="4572000" y="5193196"/>
            <a:ext cx="152400" cy="180975"/>
          </a:xfrm>
          <a:prstGeom prst="rect">
            <a:avLst/>
          </a:prstGeom>
          <a:noFill/>
          <a:ln w="9525">
            <a:noFill/>
            <a:miter lim="800000"/>
            <a:headEnd/>
            <a:tailEnd/>
          </a:ln>
        </p:spPr>
      </p:pic>
      <p:sp>
        <p:nvSpPr>
          <p:cNvPr id="32" name="TextBox 31"/>
          <p:cNvSpPr txBox="1"/>
          <p:nvPr/>
        </p:nvSpPr>
        <p:spPr>
          <a:xfrm>
            <a:off x="1799692" y="1664804"/>
            <a:ext cx="5049909" cy="369332"/>
          </a:xfrm>
          <a:prstGeom prst="rect">
            <a:avLst/>
          </a:prstGeom>
          <a:noFill/>
        </p:spPr>
        <p:txBody>
          <a:bodyPr wrap="none" rtlCol="0">
            <a:spAutoFit/>
          </a:bodyPr>
          <a:lstStyle/>
          <a:p>
            <a:r>
              <a:rPr lang="en-US" dirty="0" smtClean="0"/>
              <a:t>The task makes a request for Resource A.</a:t>
            </a:r>
            <a:endParaRPr lang="en-US" dirty="0"/>
          </a:p>
        </p:txBody>
      </p:sp>
    </p:spTree>
    <p:extLst>
      <p:ext uri="{BB962C8B-B14F-4D97-AF65-F5344CB8AC3E}">
        <p14:creationId xmlns:p14="http://schemas.microsoft.com/office/powerpoint/2010/main" val="3680404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Unbounded Priority Inversion</a:t>
            </a:r>
          </a:p>
        </p:txBody>
      </p:sp>
      <p:pic>
        <p:nvPicPr>
          <p:cNvPr id="29700" name="Picture 4" descr="0406feat3fig2.gif"/>
          <p:cNvPicPr>
            <a:picLocks noChangeAspect="1"/>
          </p:cNvPicPr>
          <p:nvPr/>
        </p:nvPicPr>
        <p:blipFill>
          <a:blip r:embed="rId2"/>
          <a:srcRect/>
          <a:stretch>
            <a:fillRect/>
          </a:stretch>
        </p:blipFill>
        <p:spPr bwMode="auto">
          <a:xfrm>
            <a:off x="539552" y="4185084"/>
            <a:ext cx="6646863" cy="1728788"/>
          </a:xfrm>
          <a:prstGeom prst="rect">
            <a:avLst/>
          </a:prstGeom>
          <a:noFill/>
          <a:ln w="9525">
            <a:noFill/>
            <a:miter lim="800000"/>
            <a:headEnd/>
            <a:tailEnd/>
          </a:ln>
        </p:spPr>
      </p:pic>
      <p:sp>
        <p:nvSpPr>
          <p:cNvPr id="8" name="TextBox 7"/>
          <p:cNvSpPr txBox="1"/>
          <p:nvPr/>
        </p:nvSpPr>
        <p:spPr>
          <a:xfrm>
            <a:off x="7956376" y="2420888"/>
            <a:ext cx="966931" cy="369332"/>
          </a:xfrm>
          <a:prstGeom prst="rect">
            <a:avLst/>
          </a:prstGeom>
          <a:noFill/>
        </p:spPr>
        <p:txBody>
          <a:bodyPr wrap="none" rtlCol="0">
            <a:spAutoFit/>
          </a:bodyPr>
          <a:lstStyle/>
          <a:p>
            <a:r>
              <a:rPr lang="en-US" dirty="0" smtClean="0"/>
              <a:t>Ideally</a:t>
            </a:r>
            <a:endParaRPr lang="en-US" dirty="0"/>
          </a:p>
        </p:txBody>
      </p:sp>
      <p:sp>
        <p:nvSpPr>
          <p:cNvPr id="9" name="TextBox 8"/>
          <p:cNvSpPr txBox="1"/>
          <p:nvPr/>
        </p:nvSpPr>
        <p:spPr>
          <a:xfrm>
            <a:off x="7596336" y="4689140"/>
            <a:ext cx="1295163" cy="369332"/>
          </a:xfrm>
          <a:prstGeom prst="rect">
            <a:avLst/>
          </a:prstGeom>
          <a:noFill/>
        </p:spPr>
        <p:txBody>
          <a:bodyPr wrap="none" rtlCol="0">
            <a:spAutoFit/>
          </a:bodyPr>
          <a:lstStyle/>
          <a:p>
            <a:r>
              <a:rPr lang="en-US" dirty="0" smtClean="0"/>
              <a:t>In Reality</a:t>
            </a:r>
            <a:endParaRPr lang="en-US" dirty="0"/>
          </a:p>
        </p:txBody>
      </p:sp>
      <p:pic>
        <p:nvPicPr>
          <p:cNvPr id="2052" name="Picture 4"/>
          <p:cNvPicPr>
            <a:picLocks noChangeAspect="1" noChangeArrowheads="1"/>
          </p:cNvPicPr>
          <p:nvPr/>
        </p:nvPicPr>
        <p:blipFill>
          <a:blip r:embed="rId3"/>
          <a:srcRect/>
          <a:stretch>
            <a:fillRect/>
          </a:stretch>
        </p:blipFill>
        <p:spPr bwMode="auto">
          <a:xfrm>
            <a:off x="503548" y="1808820"/>
            <a:ext cx="6858000" cy="2066925"/>
          </a:xfrm>
          <a:prstGeom prst="rect">
            <a:avLst/>
          </a:prstGeom>
          <a:noFill/>
          <a:ln w="9525">
            <a:noFill/>
            <a:miter lim="800000"/>
            <a:headEnd/>
            <a:tailEnd/>
          </a:ln>
        </p:spPr>
      </p:pic>
      <p:pic>
        <p:nvPicPr>
          <p:cNvPr id="12" name="Picture 5"/>
          <p:cNvPicPr>
            <a:picLocks noChangeAspect="1" noChangeArrowheads="1"/>
          </p:cNvPicPr>
          <p:nvPr/>
        </p:nvPicPr>
        <p:blipFill>
          <a:blip r:embed="rId4"/>
          <a:srcRect/>
          <a:stretch>
            <a:fillRect/>
          </a:stretch>
        </p:blipFill>
        <p:spPr bwMode="auto">
          <a:xfrm>
            <a:off x="2087724" y="4401108"/>
            <a:ext cx="441868" cy="180020"/>
          </a:xfrm>
          <a:prstGeom prst="rect">
            <a:avLst/>
          </a:prstGeom>
          <a:noFill/>
          <a:ln w="9525">
            <a:noFill/>
            <a:miter lim="800000"/>
            <a:headEnd/>
            <a:tailEnd/>
          </a:ln>
        </p:spPr>
      </p:pic>
      <p:pic>
        <p:nvPicPr>
          <p:cNvPr id="2054" name="Picture 6"/>
          <p:cNvPicPr>
            <a:picLocks noChangeAspect="1" noChangeArrowheads="1"/>
          </p:cNvPicPr>
          <p:nvPr/>
        </p:nvPicPr>
        <p:blipFill>
          <a:blip r:embed="rId5"/>
          <a:srcRect/>
          <a:stretch>
            <a:fillRect/>
          </a:stretch>
        </p:blipFill>
        <p:spPr bwMode="auto">
          <a:xfrm>
            <a:off x="1655676" y="3068960"/>
            <a:ext cx="152400" cy="180975"/>
          </a:xfrm>
          <a:prstGeom prst="rect">
            <a:avLst/>
          </a:prstGeom>
          <a:noFill/>
          <a:ln w="9525">
            <a:noFill/>
            <a:miter lim="800000"/>
            <a:headEnd/>
            <a:tailEnd/>
          </a:ln>
        </p:spPr>
      </p:pic>
      <p:pic>
        <p:nvPicPr>
          <p:cNvPr id="2055" name="Picture 7"/>
          <p:cNvPicPr>
            <a:picLocks noChangeAspect="1" noChangeArrowheads="1"/>
          </p:cNvPicPr>
          <p:nvPr/>
        </p:nvPicPr>
        <p:blipFill>
          <a:blip r:embed="rId5"/>
          <a:srcRect/>
          <a:stretch>
            <a:fillRect/>
          </a:stretch>
        </p:blipFill>
        <p:spPr bwMode="auto">
          <a:xfrm>
            <a:off x="1583668" y="5265204"/>
            <a:ext cx="152400" cy="180975"/>
          </a:xfrm>
          <a:prstGeom prst="rect">
            <a:avLst/>
          </a:prstGeom>
          <a:noFill/>
          <a:ln w="9525">
            <a:noFill/>
            <a:miter lim="800000"/>
            <a:headEnd/>
            <a:tailEnd/>
          </a:ln>
        </p:spPr>
      </p:pic>
      <p:pic>
        <p:nvPicPr>
          <p:cNvPr id="2056" name="Picture 8"/>
          <p:cNvPicPr>
            <a:picLocks noChangeAspect="1" noChangeArrowheads="1"/>
          </p:cNvPicPr>
          <p:nvPr/>
        </p:nvPicPr>
        <p:blipFill>
          <a:blip r:embed="rId5"/>
          <a:srcRect/>
          <a:stretch>
            <a:fillRect/>
          </a:stretch>
        </p:blipFill>
        <p:spPr bwMode="auto">
          <a:xfrm>
            <a:off x="2771800" y="2204864"/>
            <a:ext cx="152400" cy="180975"/>
          </a:xfrm>
          <a:prstGeom prst="rect">
            <a:avLst/>
          </a:prstGeom>
          <a:noFill/>
          <a:ln w="9525">
            <a:noFill/>
            <a:miter lim="800000"/>
            <a:headEnd/>
            <a:tailEnd/>
          </a:ln>
        </p:spPr>
      </p:pic>
      <p:pic>
        <p:nvPicPr>
          <p:cNvPr id="2057" name="Picture 9"/>
          <p:cNvPicPr>
            <a:picLocks noChangeAspect="1" noChangeArrowheads="1"/>
          </p:cNvPicPr>
          <p:nvPr/>
        </p:nvPicPr>
        <p:blipFill>
          <a:blip r:embed="rId5"/>
          <a:srcRect/>
          <a:stretch>
            <a:fillRect/>
          </a:stretch>
        </p:blipFill>
        <p:spPr bwMode="auto">
          <a:xfrm>
            <a:off x="5616116" y="3068960"/>
            <a:ext cx="152400" cy="180975"/>
          </a:xfrm>
          <a:prstGeom prst="rect">
            <a:avLst/>
          </a:prstGeom>
          <a:noFill/>
          <a:ln w="9525">
            <a:noFill/>
            <a:miter lim="800000"/>
            <a:headEnd/>
            <a:tailEnd/>
          </a:ln>
        </p:spPr>
      </p:pic>
      <p:pic>
        <p:nvPicPr>
          <p:cNvPr id="2058" name="Picture 10"/>
          <p:cNvPicPr>
            <a:picLocks noChangeAspect="1" noChangeArrowheads="1"/>
          </p:cNvPicPr>
          <p:nvPr/>
        </p:nvPicPr>
        <p:blipFill>
          <a:blip r:embed="rId5"/>
          <a:srcRect/>
          <a:stretch>
            <a:fillRect/>
          </a:stretch>
        </p:blipFill>
        <p:spPr bwMode="auto">
          <a:xfrm>
            <a:off x="2843808" y="5265204"/>
            <a:ext cx="152400" cy="180975"/>
          </a:xfrm>
          <a:prstGeom prst="rect">
            <a:avLst/>
          </a:prstGeom>
          <a:noFill/>
          <a:ln w="9525">
            <a:noFill/>
            <a:miter lim="800000"/>
            <a:headEnd/>
            <a:tailEnd/>
          </a:ln>
        </p:spPr>
      </p:pic>
      <p:pic>
        <p:nvPicPr>
          <p:cNvPr id="2059" name="Picture 11"/>
          <p:cNvPicPr>
            <a:picLocks noChangeAspect="1" noChangeArrowheads="1"/>
          </p:cNvPicPr>
          <p:nvPr/>
        </p:nvPicPr>
        <p:blipFill>
          <a:blip r:embed="rId5"/>
          <a:srcRect/>
          <a:stretch>
            <a:fillRect/>
          </a:stretch>
        </p:blipFill>
        <p:spPr bwMode="auto">
          <a:xfrm>
            <a:off x="5292080" y="5265204"/>
            <a:ext cx="152400" cy="180975"/>
          </a:xfrm>
          <a:prstGeom prst="rect">
            <a:avLst/>
          </a:prstGeom>
          <a:noFill/>
          <a:ln w="9525">
            <a:noFill/>
            <a:miter lim="800000"/>
            <a:headEnd/>
            <a:tailEnd/>
          </a:ln>
        </p:spPr>
      </p:pic>
      <p:pic>
        <p:nvPicPr>
          <p:cNvPr id="2060" name="Picture 12"/>
          <p:cNvPicPr>
            <a:picLocks noChangeAspect="1" noChangeArrowheads="1"/>
          </p:cNvPicPr>
          <p:nvPr/>
        </p:nvPicPr>
        <p:blipFill>
          <a:blip r:embed="rId5"/>
          <a:srcRect/>
          <a:stretch>
            <a:fillRect/>
          </a:stretch>
        </p:blipFill>
        <p:spPr bwMode="auto">
          <a:xfrm>
            <a:off x="5976156" y="4437112"/>
            <a:ext cx="152400" cy="180975"/>
          </a:xfrm>
          <a:prstGeom prst="rect">
            <a:avLst/>
          </a:prstGeom>
          <a:noFill/>
          <a:ln w="9525">
            <a:noFill/>
            <a:miter lim="800000"/>
            <a:headEnd/>
            <a:tailEnd/>
          </a:ln>
        </p:spPr>
      </p:pic>
    </p:spTree>
    <p:extLst>
      <p:ext uri="{BB962C8B-B14F-4D97-AF65-F5344CB8AC3E}">
        <p14:creationId xmlns:p14="http://schemas.microsoft.com/office/powerpoint/2010/main" val="5695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fade">
                                      <p:cBhvr>
                                        <p:cTn id="12"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Radix tree</a:t>
            </a:r>
            <a:endParaRPr lang="en-US" dirty="0"/>
          </a:p>
        </p:txBody>
      </p:sp>
      <p:pic>
        <p:nvPicPr>
          <p:cNvPr id="2050" name="Picture 2" descr="http://1.bp.blogspot.com/-pH8vgauK0Bc/UFpGep2MhnI/AAAAAAAACa8/ohooNXEcE_Q/s1600/radixtree.jpg"/>
          <p:cNvPicPr>
            <a:picLocks noChangeAspect="1" noChangeArrowheads="1"/>
          </p:cNvPicPr>
          <p:nvPr/>
        </p:nvPicPr>
        <p:blipFill rotWithShape="1">
          <a:blip r:embed="rId2">
            <a:extLst>
              <a:ext uri="{28A0092B-C50C-407E-A947-70E740481C1C}">
                <a14:useLocalDpi xmlns:a14="http://schemas.microsoft.com/office/drawing/2010/main" val="0"/>
              </a:ext>
            </a:extLst>
          </a:blip>
          <a:srcRect l="67554"/>
          <a:stretch/>
        </p:blipFill>
        <p:spPr bwMode="auto">
          <a:xfrm>
            <a:off x="7237345" y="4449726"/>
            <a:ext cx="1878391" cy="2519509"/>
          </a:xfrm>
          <a:prstGeom prst="rect">
            <a:avLst/>
          </a:prstGeom>
          <a:noFill/>
          <a:extLst>
            <a:ext uri="{909E8E84-426E-40DD-AFC4-6F175D3DCCD1}">
              <a14:hiddenFill xmlns:a14="http://schemas.microsoft.com/office/drawing/2010/main">
                <a:solidFill>
                  <a:srgbClr val="FFFFFF"/>
                </a:solidFill>
              </a14:hiddenFill>
            </a:ext>
          </a:extLst>
        </p:spPr>
      </p:pic>
      <p:grpSp>
        <p:nvGrpSpPr>
          <p:cNvPr id="120" name="Group 119"/>
          <p:cNvGrpSpPr/>
          <p:nvPr/>
        </p:nvGrpSpPr>
        <p:grpSpPr>
          <a:xfrm>
            <a:off x="457200" y="2528900"/>
            <a:ext cx="7589065" cy="2251879"/>
            <a:chOff x="933061" y="1481348"/>
            <a:chExt cx="7589065" cy="2251879"/>
          </a:xfrm>
        </p:grpSpPr>
        <p:sp>
          <p:nvSpPr>
            <p:cNvPr id="4" name="Oval 3"/>
            <p:cNvSpPr/>
            <p:nvPr/>
          </p:nvSpPr>
          <p:spPr>
            <a:xfrm>
              <a:off x="4766510" y="173415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4" idx="2"/>
              <a:endCxn id="46" idx="7"/>
            </p:cNvCxnSpPr>
            <p:nvPr/>
          </p:nvCxnSpPr>
          <p:spPr>
            <a:xfrm flipH="1">
              <a:off x="3358774" y="1770158"/>
              <a:ext cx="1407736" cy="481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44489" y="1758783"/>
              <a:ext cx="1527711" cy="373357"/>
            </a:xfrm>
            <a:prstGeom prst="line">
              <a:avLst/>
            </a:prstGeom>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1975752" y="3114526"/>
              <a:ext cx="624076" cy="504056"/>
              <a:chOff x="3671900" y="1916832"/>
              <a:chExt cx="1008112" cy="504056"/>
            </a:xfrm>
          </p:grpSpPr>
          <p:sp>
            <p:nvSpPr>
              <p:cNvPr id="34" name="Oval 33"/>
              <p:cNvSpPr/>
              <p:nvPr/>
            </p:nvSpPr>
            <p:spPr>
              <a:xfrm>
                <a:off x="4103948" y="19168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4" idx="2"/>
              </p:cNvCxnSpPr>
              <p:nvPr/>
            </p:nvCxnSpPr>
            <p:spPr>
              <a:xfrm flipH="1">
                <a:off x="3671900" y="1952836"/>
                <a:ext cx="432048"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6"/>
              </p:cNvCxnSpPr>
              <p:nvPr/>
            </p:nvCxnSpPr>
            <p:spPr>
              <a:xfrm>
                <a:off x="4175956" y="1952836"/>
                <a:ext cx="504056" cy="3753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3297311" y="224091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2749726" y="2259557"/>
              <a:ext cx="557204" cy="316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369319" y="2272149"/>
              <a:ext cx="693323" cy="303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2289199" y="2579240"/>
              <a:ext cx="1008112" cy="504056"/>
              <a:chOff x="3671900" y="1916832"/>
              <a:chExt cx="1008112" cy="504056"/>
            </a:xfrm>
          </p:grpSpPr>
          <p:sp>
            <p:nvSpPr>
              <p:cNvPr id="50" name="Oval 49"/>
              <p:cNvSpPr/>
              <p:nvPr/>
            </p:nvSpPr>
            <p:spPr>
              <a:xfrm>
                <a:off x="4103948" y="19168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50" idx="2"/>
              </p:cNvCxnSpPr>
              <p:nvPr/>
            </p:nvCxnSpPr>
            <p:spPr>
              <a:xfrm flipH="1">
                <a:off x="3671900" y="1952836"/>
                <a:ext cx="432048"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0" idx="6"/>
              </p:cNvCxnSpPr>
              <p:nvPr/>
            </p:nvCxnSpPr>
            <p:spPr>
              <a:xfrm>
                <a:off x="4175956" y="1952836"/>
                <a:ext cx="504056" cy="3753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3635896" y="2603310"/>
              <a:ext cx="1008112" cy="504056"/>
              <a:chOff x="3671900" y="1916832"/>
              <a:chExt cx="1008112" cy="504056"/>
            </a:xfrm>
          </p:grpSpPr>
          <p:sp>
            <p:nvSpPr>
              <p:cNvPr id="62" name="Oval 61"/>
              <p:cNvSpPr/>
              <p:nvPr/>
            </p:nvSpPr>
            <p:spPr>
              <a:xfrm>
                <a:off x="4103948" y="19168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a:stCxn id="62" idx="2"/>
              </p:cNvCxnSpPr>
              <p:nvPr/>
            </p:nvCxnSpPr>
            <p:spPr>
              <a:xfrm flipH="1">
                <a:off x="3671900" y="1952836"/>
                <a:ext cx="432048"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6"/>
              </p:cNvCxnSpPr>
              <p:nvPr/>
            </p:nvCxnSpPr>
            <p:spPr>
              <a:xfrm>
                <a:off x="4175956" y="1952836"/>
                <a:ext cx="504056" cy="3753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2975816" y="3007234"/>
              <a:ext cx="624076" cy="504056"/>
              <a:chOff x="3671900" y="1916832"/>
              <a:chExt cx="1008112" cy="504056"/>
            </a:xfrm>
          </p:grpSpPr>
          <p:sp>
            <p:nvSpPr>
              <p:cNvPr id="72" name="Oval 71"/>
              <p:cNvSpPr/>
              <p:nvPr/>
            </p:nvSpPr>
            <p:spPr>
              <a:xfrm>
                <a:off x="4103948" y="19168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72" idx="2"/>
              </p:cNvCxnSpPr>
              <p:nvPr/>
            </p:nvCxnSpPr>
            <p:spPr>
              <a:xfrm flipH="1">
                <a:off x="3671900" y="1952836"/>
                <a:ext cx="432048"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2" idx="6"/>
              </p:cNvCxnSpPr>
              <p:nvPr/>
            </p:nvCxnSpPr>
            <p:spPr>
              <a:xfrm>
                <a:off x="4175956" y="1952836"/>
                <a:ext cx="504056" cy="3753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5109517" y="3029215"/>
              <a:ext cx="624076" cy="504056"/>
              <a:chOff x="3671900" y="1916832"/>
              <a:chExt cx="1008112" cy="504056"/>
            </a:xfrm>
          </p:grpSpPr>
          <p:sp>
            <p:nvSpPr>
              <p:cNvPr id="76" name="Oval 75"/>
              <p:cNvSpPr/>
              <p:nvPr/>
            </p:nvSpPr>
            <p:spPr>
              <a:xfrm>
                <a:off x="4103948" y="19168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a:stCxn id="76" idx="2"/>
              </p:cNvCxnSpPr>
              <p:nvPr/>
            </p:nvCxnSpPr>
            <p:spPr>
              <a:xfrm flipH="1">
                <a:off x="3671900" y="1952836"/>
                <a:ext cx="432048"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6" idx="6"/>
              </p:cNvCxnSpPr>
              <p:nvPr/>
            </p:nvCxnSpPr>
            <p:spPr>
              <a:xfrm>
                <a:off x="4175956" y="1952836"/>
                <a:ext cx="504056" cy="3753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 name="Oval 78"/>
            <p:cNvSpPr/>
            <p:nvPr/>
          </p:nvSpPr>
          <p:spPr>
            <a:xfrm>
              <a:off x="6431076" y="215560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flipH="1">
              <a:off x="5883491" y="2174246"/>
              <a:ext cx="557204" cy="316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503084" y="2186838"/>
              <a:ext cx="693323" cy="303440"/>
            </a:xfrm>
            <a:prstGeom prst="line">
              <a:avLst/>
            </a:prstGeom>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422964" y="2493929"/>
              <a:ext cx="1008112" cy="504056"/>
              <a:chOff x="3671900" y="1916832"/>
              <a:chExt cx="1008112" cy="504056"/>
            </a:xfrm>
          </p:grpSpPr>
          <p:sp>
            <p:nvSpPr>
              <p:cNvPr id="83" name="Oval 82"/>
              <p:cNvSpPr/>
              <p:nvPr/>
            </p:nvSpPr>
            <p:spPr>
              <a:xfrm>
                <a:off x="4103948" y="19168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83" idx="2"/>
              </p:cNvCxnSpPr>
              <p:nvPr/>
            </p:nvCxnSpPr>
            <p:spPr>
              <a:xfrm flipH="1">
                <a:off x="3671900" y="1952836"/>
                <a:ext cx="432048"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6"/>
              </p:cNvCxnSpPr>
              <p:nvPr/>
            </p:nvCxnSpPr>
            <p:spPr>
              <a:xfrm>
                <a:off x="4175956" y="1952836"/>
                <a:ext cx="504056" cy="3753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6769661" y="2517999"/>
              <a:ext cx="1008112" cy="504056"/>
              <a:chOff x="3671900" y="1916832"/>
              <a:chExt cx="1008112" cy="504056"/>
            </a:xfrm>
          </p:grpSpPr>
          <p:sp>
            <p:nvSpPr>
              <p:cNvPr id="87" name="Oval 86"/>
              <p:cNvSpPr/>
              <p:nvPr/>
            </p:nvSpPr>
            <p:spPr>
              <a:xfrm>
                <a:off x="4103948" y="19168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p:cNvCxnSpPr>
                <a:stCxn id="87" idx="2"/>
              </p:cNvCxnSpPr>
              <p:nvPr/>
            </p:nvCxnSpPr>
            <p:spPr>
              <a:xfrm flipH="1">
                <a:off x="3671900" y="1952836"/>
                <a:ext cx="432048"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6"/>
              </p:cNvCxnSpPr>
              <p:nvPr/>
            </p:nvCxnSpPr>
            <p:spPr>
              <a:xfrm>
                <a:off x="4175956" y="1952836"/>
                <a:ext cx="504056" cy="37537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6109581" y="2921923"/>
              <a:ext cx="624076" cy="504056"/>
              <a:chOff x="3671900" y="1916832"/>
              <a:chExt cx="1008112" cy="504056"/>
            </a:xfrm>
          </p:grpSpPr>
          <p:sp>
            <p:nvSpPr>
              <p:cNvPr id="91" name="Oval 90"/>
              <p:cNvSpPr/>
              <p:nvPr/>
            </p:nvSpPr>
            <p:spPr>
              <a:xfrm>
                <a:off x="4103948" y="19168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91" idx="2"/>
              </p:cNvCxnSpPr>
              <p:nvPr/>
            </p:nvCxnSpPr>
            <p:spPr>
              <a:xfrm flipH="1">
                <a:off x="3671900" y="1952836"/>
                <a:ext cx="432048" cy="468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6"/>
              </p:cNvCxnSpPr>
              <p:nvPr/>
            </p:nvCxnSpPr>
            <p:spPr>
              <a:xfrm>
                <a:off x="4175956" y="1952836"/>
                <a:ext cx="504056" cy="3753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4354731" y="1481348"/>
              <a:ext cx="998991" cy="215444"/>
            </a:xfrm>
            <a:prstGeom prst="rect">
              <a:avLst/>
            </a:prstGeom>
            <a:noFill/>
          </p:spPr>
          <p:txBody>
            <a:bodyPr wrap="none" rtlCol="0">
              <a:spAutoFit/>
            </a:bodyPr>
            <a:lstStyle/>
            <a:p>
              <a:r>
                <a:rPr lang="en-US" sz="800" dirty="0" smtClean="0"/>
                <a:t>192.168.0.0/16</a:t>
              </a:r>
              <a:endParaRPr lang="en-US" sz="800" dirty="0"/>
            </a:p>
          </p:txBody>
        </p:sp>
        <p:sp>
          <p:nvSpPr>
            <p:cNvPr id="95" name="TextBox 94"/>
            <p:cNvSpPr txBox="1"/>
            <p:nvPr/>
          </p:nvSpPr>
          <p:spPr>
            <a:xfrm>
              <a:off x="2699016" y="1922674"/>
              <a:ext cx="998991" cy="215444"/>
            </a:xfrm>
            <a:prstGeom prst="rect">
              <a:avLst/>
            </a:prstGeom>
            <a:noFill/>
          </p:spPr>
          <p:txBody>
            <a:bodyPr wrap="none" rtlCol="0">
              <a:spAutoFit/>
            </a:bodyPr>
            <a:lstStyle/>
            <a:p>
              <a:r>
                <a:rPr lang="en-US" sz="800" dirty="0" smtClean="0"/>
                <a:t>192.168.0.0/17</a:t>
              </a:r>
              <a:endParaRPr lang="en-US" sz="800" dirty="0"/>
            </a:p>
          </p:txBody>
        </p:sp>
        <p:sp>
          <p:nvSpPr>
            <p:cNvPr id="96" name="TextBox 95"/>
            <p:cNvSpPr txBox="1"/>
            <p:nvPr/>
          </p:nvSpPr>
          <p:spPr>
            <a:xfrm>
              <a:off x="6481361" y="1856424"/>
              <a:ext cx="1130438" cy="215444"/>
            </a:xfrm>
            <a:prstGeom prst="rect">
              <a:avLst/>
            </a:prstGeom>
            <a:noFill/>
          </p:spPr>
          <p:txBody>
            <a:bodyPr wrap="none" rtlCol="0">
              <a:spAutoFit/>
            </a:bodyPr>
            <a:lstStyle/>
            <a:p>
              <a:r>
                <a:rPr lang="en-US" sz="800" dirty="0" smtClean="0"/>
                <a:t>192.168.128.0/17</a:t>
              </a:r>
              <a:endParaRPr lang="en-US" sz="800" dirty="0"/>
            </a:p>
          </p:txBody>
        </p:sp>
        <p:sp>
          <p:nvSpPr>
            <p:cNvPr id="97" name="TextBox 96"/>
            <p:cNvSpPr txBox="1"/>
            <p:nvPr/>
          </p:nvSpPr>
          <p:spPr>
            <a:xfrm>
              <a:off x="1570070" y="2399800"/>
              <a:ext cx="998991" cy="215444"/>
            </a:xfrm>
            <a:prstGeom prst="rect">
              <a:avLst/>
            </a:prstGeom>
            <a:noFill/>
          </p:spPr>
          <p:txBody>
            <a:bodyPr wrap="none" rtlCol="0">
              <a:spAutoFit/>
            </a:bodyPr>
            <a:lstStyle/>
            <a:p>
              <a:r>
                <a:rPr lang="en-US" sz="800" dirty="0" smtClean="0"/>
                <a:t>192.168.0.0/18</a:t>
              </a:r>
              <a:endParaRPr lang="en-US" sz="800" dirty="0"/>
            </a:p>
          </p:txBody>
        </p:sp>
        <p:sp>
          <p:nvSpPr>
            <p:cNvPr id="98" name="TextBox 97"/>
            <p:cNvSpPr txBox="1"/>
            <p:nvPr/>
          </p:nvSpPr>
          <p:spPr>
            <a:xfrm>
              <a:off x="1159957" y="2989555"/>
              <a:ext cx="998991" cy="215444"/>
            </a:xfrm>
            <a:prstGeom prst="rect">
              <a:avLst/>
            </a:prstGeom>
            <a:noFill/>
          </p:spPr>
          <p:txBody>
            <a:bodyPr wrap="none" rtlCol="0">
              <a:spAutoFit/>
            </a:bodyPr>
            <a:lstStyle/>
            <a:p>
              <a:r>
                <a:rPr lang="en-US" sz="800" dirty="0" smtClean="0"/>
                <a:t>192.168.0.0/19</a:t>
              </a:r>
              <a:endParaRPr lang="en-US" sz="800" dirty="0"/>
            </a:p>
          </p:txBody>
        </p:sp>
        <p:sp>
          <p:nvSpPr>
            <p:cNvPr id="99" name="TextBox 98"/>
            <p:cNvSpPr txBox="1"/>
            <p:nvPr/>
          </p:nvSpPr>
          <p:spPr>
            <a:xfrm>
              <a:off x="3708693" y="2360145"/>
              <a:ext cx="886781" cy="215444"/>
            </a:xfrm>
            <a:prstGeom prst="rect">
              <a:avLst/>
            </a:prstGeom>
            <a:noFill/>
          </p:spPr>
          <p:txBody>
            <a:bodyPr wrap="none" rtlCol="0">
              <a:spAutoFit/>
            </a:bodyPr>
            <a:lstStyle/>
            <a:p>
              <a:r>
                <a:rPr lang="en-US" sz="800" dirty="0" smtClean="0"/>
                <a:t>192.168.64.0</a:t>
              </a:r>
              <a:endParaRPr lang="en-US" sz="800" dirty="0"/>
            </a:p>
          </p:txBody>
        </p:sp>
        <p:sp>
          <p:nvSpPr>
            <p:cNvPr id="100" name="TextBox 99"/>
            <p:cNvSpPr txBox="1"/>
            <p:nvPr/>
          </p:nvSpPr>
          <p:spPr>
            <a:xfrm>
              <a:off x="3384523" y="2906968"/>
              <a:ext cx="886781" cy="215444"/>
            </a:xfrm>
            <a:prstGeom prst="rect">
              <a:avLst/>
            </a:prstGeom>
            <a:noFill/>
          </p:spPr>
          <p:txBody>
            <a:bodyPr wrap="none" rtlCol="0">
              <a:spAutoFit/>
            </a:bodyPr>
            <a:lstStyle/>
            <a:p>
              <a:r>
                <a:rPr lang="en-US" sz="800" dirty="0" smtClean="0"/>
                <a:t>192.168.64.0</a:t>
              </a:r>
              <a:endParaRPr lang="en-US" sz="800" dirty="0"/>
            </a:p>
          </p:txBody>
        </p:sp>
        <p:sp>
          <p:nvSpPr>
            <p:cNvPr id="101" name="TextBox 100"/>
            <p:cNvSpPr txBox="1"/>
            <p:nvPr/>
          </p:nvSpPr>
          <p:spPr>
            <a:xfrm>
              <a:off x="4156104" y="3026137"/>
              <a:ext cx="886781" cy="215444"/>
            </a:xfrm>
            <a:prstGeom prst="rect">
              <a:avLst/>
            </a:prstGeom>
            <a:noFill/>
          </p:spPr>
          <p:txBody>
            <a:bodyPr wrap="none" rtlCol="0">
              <a:spAutoFit/>
            </a:bodyPr>
            <a:lstStyle/>
            <a:p>
              <a:r>
                <a:rPr lang="en-US" sz="800" dirty="0" smtClean="0"/>
                <a:t>192.168.96.0</a:t>
              </a:r>
              <a:endParaRPr lang="en-US" sz="800" dirty="0"/>
            </a:p>
          </p:txBody>
        </p:sp>
        <p:sp>
          <p:nvSpPr>
            <p:cNvPr id="102" name="TextBox 101"/>
            <p:cNvSpPr txBox="1"/>
            <p:nvPr/>
          </p:nvSpPr>
          <p:spPr>
            <a:xfrm>
              <a:off x="5054784" y="2308205"/>
              <a:ext cx="952505" cy="215444"/>
            </a:xfrm>
            <a:prstGeom prst="rect">
              <a:avLst/>
            </a:prstGeom>
            <a:noFill/>
          </p:spPr>
          <p:txBody>
            <a:bodyPr wrap="none" rtlCol="0">
              <a:spAutoFit/>
            </a:bodyPr>
            <a:lstStyle/>
            <a:p>
              <a:r>
                <a:rPr lang="en-US" sz="800" dirty="0" smtClean="0"/>
                <a:t>192.168.128.0</a:t>
              </a:r>
              <a:endParaRPr lang="en-US" sz="800" dirty="0"/>
            </a:p>
          </p:txBody>
        </p:sp>
        <p:sp>
          <p:nvSpPr>
            <p:cNvPr id="103" name="TextBox 102"/>
            <p:cNvSpPr txBox="1"/>
            <p:nvPr/>
          </p:nvSpPr>
          <p:spPr>
            <a:xfrm>
              <a:off x="5919111" y="2724481"/>
              <a:ext cx="952505" cy="215444"/>
            </a:xfrm>
            <a:prstGeom prst="rect">
              <a:avLst/>
            </a:prstGeom>
            <a:noFill/>
          </p:spPr>
          <p:txBody>
            <a:bodyPr wrap="none" rtlCol="0">
              <a:spAutoFit/>
            </a:bodyPr>
            <a:lstStyle/>
            <a:p>
              <a:r>
                <a:rPr lang="en-US" sz="800" dirty="0" smtClean="0"/>
                <a:t>192.168.160.0</a:t>
              </a:r>
              <a:endParaRPr lang="en-US" sz="800" dirty="0"/>
            </a:p>
          </p:txBody>
        </p:sp>
        <p:sp>
          <p:nvSpPr>
            <p:cNvPr id="104" name="TextBox 103"/>
            <p:cNvSpPr txBox="1"/>
            <p:nvPr/>
          </p:nvSpPr>
          <p:spPr>
            <a:xfrm>
              <a:off x="7281626" y="2368979"/>
              <a:ext cx="952505" cy="215444"/>
            </a:xfrm>
            <a:prstGeom prst="rect">
              <a:avLst/>
            </a:prstGeom>
            <a:noFill/>
          </p:spPr>
          <p:txBody>
            <a:bodyPr wrap="none" rtlCol="0">
              <a:spAutoFit/>
            </a:bodyPr>
            <a:lstStyle/>
            <a:p>
              <a:r>
                <a:rPr lang="en-US" sz="800" dirty="0" smtClean="0"/>
                <a:t>192.168.192.0</a:t>
              </a:r>
              <a:endParaRPr lang="en-US" sz="800" dirty="0"/>
            </a:p>
          </p:txBody>
        </p:sp>
        <p:sp>
          <p:nvSpPr>
            <p:cNvPr id="105" name="TextBox 104"/>
            <p:cNvSpPr txBox="1"/>
            <p:nvPr/>
          </p:nvSpPr>
          <p:spPr>
            <a:xfrm>
              <a:off x="7569621" y="2836101"/>
              <a:ext cx="952505" cy="215444"/>
            </a:xfrm>
            <a:prstGeom prst="rect">
              <a:avLst/>
            </a:prstGeom>
            <a:noFill/>
          </p:spPr>
          <p:txBody>
            <a:bodyPr wrap="none" rtlCol="0">
              <a:spAutoFit/>
            </a:bodyPr>
            <a:lstStyle/>
            <a:p>
              <a:r>
                <a:rPr lang="en-US" sz="800" dirty="0" smtClean="0"/>
                <a:t>192.168.224.0</a:t>
              </a:r>
              <a:endParaRPr lang="en-US" sz="800" dirty="0"/>
            </a:p>
          </p:txBody>
        </p:sp>
        <p:sp>
          <p:nvSpPr>
            <p:cNvPr id="106" name="Oval 105"/>
            <p:cNvSpPr/>
            <p:nvPr/>
          </p:nvSpPr>
          <p:spPr>
            <a:xfrm>
              <a:off x="3599892" y="311452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595474" y="300448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2941891" y="349726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2549491" y="350405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597300" y="345389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641198" y="284553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712456" y="344577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681022" y="333597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931175" y="360686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5064940" y="349726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6075365" y="340217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6720534" y="298413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2597120" y="2780461"/>
              <a:ext cx="886781" cy="215444"/>
            </a:xfrm>
            <a:prstGeom prst="rect">
              <a:avLst/>
            </a:prstGeom>
            <a:noFill/>
          </p:spPr>
          <p:txBody>
            <a:bodyPr wrap="none" rtlCol="0">
              <a:spAutoFit/>
            </a:bodyPr>
            <a:lstStyle/>
            <a:p>
              <a:r>
                <a:rPr lang="en-US" sz="800" dirty="0" smtClean="0"/>
                <a:t>192.168.32.0</a:t>
              </a:r>
              <a:endParaRPr lang="en-US" sz="800" dirty="0"/>
            </a:p>
          </p:txBody>
        </p:sp>
        <p:sp>
          <p:nvSpPr>
            <p:cNvPr id="119" name="TextBox 118"/>
            <p:cNvSpPr txBox="1"/>
            <p:nvPr/>
          </p:nvSpPr>
          <p:spPr>
            <a:xfrm>
              <a:off x="933061" y="3517783"/>
              <a:ext cx="998991" cy="215444"/>
            </a:xfrm>
            <a:prstGeom prst="rect">
              <a:avLst/>
            </a:prstGeom>
            <a:noFill/>
          </p:spPr>
          <p:txBody>
            <a:bodyPr wrap="none" rtlCol="0">
              <a:spAutoFit/>
            </a:bodyPr>
            <a:lstStyle/>
            <a:p>
              <a:r>
                <a:rPr lang="en-US" sz="800" dirty="0" smtClean="0"/>
                <a:t>192.168.0.0/20</a:t>
              </a:r>
              <a:endParaRPr lang="en-US" sz="800" dirty="0"/>
            </a:p>
          </p:txBody>
        </p:sp>
        <p:sp>
          <p:nvSpPr>
            <p:cNvPr id="94" name="TextBox 93"/>
            <p:cNvSpPr txBox="1"/>
            <p:nvPr/>
          </p:nvSpPr>
          <p:spPr>
            <a:xfrm>
              <a:off x="4020914" y="1773230"/>
              <a:ext cx="250390" cy="215444"/>
            </a:xfrm>
            <a:prstGeom prst="rect">
              <a:avLst/>
            </a:prstGeom>
            <a:noFill/>
          </p:spPr>
          <p:txBody>
            <a:bodyPr wrap="none" rtlCol="0">
              <a:spAutoFit/>
            </a:bodyPr>
            <a:lstStyle/>
            <a:p>
              <a:r>
                <a:rPr lang="en-US" sz="800" dirty="0" smtClean="0"/>
                <a:t>0</a:t>
              </a:r>
              <a:endParaRPr lang="en-US" sz="800" dirty="0"/>
            </a:p>
          </p:txBody>
        </p:sp>
        <p:sp>
          <p:nvSpPr>
            <p:cNvPr id="121" name="TextBox 120"/>
            <p:cNvSpPr txBox="1"/>
            <p:nvPr/>
          </p:nvSpPr>
          <p:spPr>
            <a:xfrm>
              <a:off x="2838766" y="2265764"/>
              <a:ext cx="250390" cy="215444"/>
            </a:xfrm>
            <a:prstGeom prst="rect">
              <a:avLst/>
            </a:prstGeom>
            <a:noFill/>
          </p:spPr>
          <p:txBody>
            <a:bodyPr wrap="none" rtlCol="0">
              <a:spAutoFit/>
            </a:bodyPr>
            <a:lstStyle/>
            <a:p>
              <a:r>
                <a:rPr lang="en-US" sz="800" dirty="0" smtClean="0"/>
                <a:t>0</a:t>
              </a:r>
              <a:endParaRPr lang="en-US" sz="800" dirty="0"/>
            </a:p>
          </p:txBody>
        </p:sp>
        <p:sp>
          <p:nvSpPr>
            <p:cNvPr id="122" name="TextBox 121"/>
            <p:cNvSpPr txBox="1"/>
            <p:nvPr/>
          </p:nvSpPr>
          <p:spPr>
            <a:xfrm>
              <a:off x="2291984" y="2674672"/>
              <a:ext cx="250390" cy="215444"/>
            </a:xfrm>
            <a:prstGeom prst="rect">
              <a:avLst/>
            </a:prstGeom>
            <a:noFill/>
          </p:spPr>
          <p:txBody>
            <a:bodyPr wrap="none" rtlCol="0">
              <a:spAutoFit/>
            </a:bodyPr>
            <a:lstStyle/>
            <a:p>
              <a:r>
                <a:rPr lang="en-US" sz="800" dirty="0" smtClean="0"/>
                <a:t>0</a:t>
              </a:r>
              <a:endParaRPr lang="en-US" sz="800" dirty="0"/>
            </a:p>
          </p:txBody>
        </p:sp>
        <p:sp>
          <p:nvSpPr>
            <p:cNvPr id="123" name="TextBox 122"/>
            <p:cNvSpPr txBox="1"/>
            <p:nvPr/>
          </p:nvSpPr>
          <p:spPr>
            <a:xfrm>
              <a:off x="1920779" y="3249918"/>
              <a:ext cx="250390" cy="215444"/>
            </a:xfrm>
            <a:prstGeom prst="rect">
              <a:avLst/>
            </a:prstGeom>
            <a:noFill/>
          </p:spPr>
          <p:txBody>
            <a:bodyPr wrap="none" rtlCol="0">
              <a:spAutoFit/>
            </a:bodyPr>
            <a:lstStyle/>
            <a:p>
              <a:r>
                <a:rPr lang="en-US" sz="800" dirty="0" smtClean="0"/>
                <a:t>0</a:t>
              </a:r>
              <a:endParaRPr lang="en-US" sz="800" dirty="0"/>
            </a:p>
          </p:txBody>
        </p:sp>
        <p:sp>
          <p:nvSpPr>
            <p:cNvPr id="124" name="TextBox 123"/>
            <p:cNvSpPr txBox="1"/>
            <p:nvPr/>
          </p:nvSpPr>
          <p:spPr>
            <a:xfrm>
              <a:off x="2946139" y="3096707"/>
              <a:ext cx="250390" cy="215444"/>
            </a:xfrm>
            <a:prstGeom prst="rect">
              <a:avLst/>
            </a:prstGeom>
            <a:noFill/>
          </p:spPr>
          <p:txBody>
            <a:bodyPr wrap="none" rtlCol="0">
              <a:spAutoFit/>
            </a:bodyPr>
            <a:lstStyle/>
            <a:p>
              <a:r>
                <a:rPr lang="en-US" sz="800" dirty="0" smtClean="0"/>
                <a:t>0</a:t>
              </a:r>
              <a:endParaRPr lang="en-US" sz="800" dirty="0"/>
            </a:p>
          </p:txBody>
        </p:sp>
        <p:sp>
          <p:nvSpPr>
            <p:cNvPr id="125" name="TextBox 124"/>
            <p:cNvSpPr txBox="1"/>
            <p:nvPr/>
          </p:nvSpPr>
          <p:spPr>
            <a:xfrm>
              <a:off x="3739389" y="2639314"/>
              <a:ext cx="250390" cy="215444"/>
            </a:xfrm>
            <a:prstGeom prst="rect">
              <a:avLst/>
            </a:prstGeom>
            <a:noFill/>
          </p:spPr>
          <p:txBody>
            <a:bodyPr wrap="none" rtlCol="0">
              <a:spAutoFit/>
            </a:bodyPr>
            <a:lstStyle/>
            <a:p>
              <a:r>
                <a:rPr lang="en-US" sz="800" dirty="0" smtClean="0"/>
                <a:t>0</a:t>
              </a:r>
              <a:endParaRPr lang="en-US" sz="800" dirty="0"/>
            </a:p>
          </p:txBody>
        </p:sp>
        <p:sp>
          <p:nvSpPr>
            <p:cNvPr id="126" name="TextBox 125"/>
            <p:cNvSpPr txBox="1"/>
            <p:nvPr/>
          </p:nvSpPr>
          <p:spPr>
            <a:xfrm>
              <a:off x="5978365" y="2195594"/>
              <a:ext cx="250390" cy="215444"/>
            </a:xfrm>
            <a:prstGeom prst="rect">
              <a:avLst/>
            </a:prstGeom>
            <a:noFill/>
          </p:spPr>
          <p:txBody>
            <a:bodyPr wrap="none" rtlCol="0">
              <a:spAutoFit/>
            </a:bodyPr>
            <a:lstStyle/>
            <a:p>
              <a:r>
                <a:rPr lang="en-US" sz="800" dirty="0" smtClean="0"/>
                <a:t>0</a:t>
              </a:r>
              <a:endParaRPr lang="en-US" sz="800" dirty="0"/>
            </a:p>
          </p:txBody>
        </p:sp>
        <p:sp>
          <p:nvSpPr>
            <p:cNvPr id="127" name="TextBox 126"/>
            <p:cNvSpPr txBox="1"/>
            <p:nvPr/>
          </p:nvSpPr>
          <p:spPr>
            <a:xfrm>
              <a:off x="5416992" y="2665703"/>
              <a:ext cx="250390" cy="215444"/>
            </a:xfrm>
            <a:prstGeom prst="rect">
              <a:avLst/>
            </a:prstGeom>
            <a:noFill/>
          </p:spPr>
          <p:txBody>
            <a:bodyPr wrap="none" rtlCol="0">
              <a:spAutoFit/>
            </a:bodyPr>
            <a:lstStyle/>
            <a:p>
              <a:r>
                <a:rPr lang="en-US" sz="800" dirty="0" smtClean="0"/>
                <a:t>0</a:t>
              </a:r>
              <a:endParaRPr lang="en-US" sz="800" dirty="0"/>
            </a:p>
          </p:txBody>
        </p:sp>
        <p:sp>
          <p:nvSpPr>
            <p:cNvPr id="128" name="TextBox 127"/>
            <p:cNvSpPr txBox="1"/>
            <p:nvPr/>
          </p:nvSpPr>
          <p:spPr>
            <a:xfrm>
              <a:off x="5054544" y="3169319"/>
              <a:ext cx="250390" cy="215444"/>
            </a:xfrm>
            <a:prstGeom prst="rect">
              <a:avLst/>
            </a:prstGeom>
            <a:noFill/>
          </p:spPr>
          <p:txBody>
            <a:bodyPr wrap="none" rtlCol="0">
              <a:spAutoFit/>
            </a:bodyPr>
            <a:lstStyle/>
            <a:p>
              <a:r>
                <a:rPr lang="en-US" sz="800" dirty="0" smtClean="0"/>
                <a:t>0</a:t>
              </a:r>
              <a:endParaRPr lang="en-US" sz="800" dirty="0"/>
            </a:p>
          </p:txBody>
        </p:sp>
        <p:sp>
          <p:nvSpPr>
            <p:cNvPr id="129" name="TextBox 128"/>
            <p:cNvSpPr txBox="1"/>
            <p:nvPr/>
          </p:nvSpPr>
          <p:spPr>
            <a:xfrm>
              <a:off x="6849405" y="2598757"/>
              <a:ext cx="250390" cy="215444"/>
            </a:xfrm>
            <a:prstGeom prst="rect">
              <a:avLst/>
            </a:prstGeom>
            <a:noFill/>
          </p:spPr>
          <p:txBody>
            <a:bodyPr wrap="none" rtlCol="0">
              <a:spAutoFit/>
            </a:bodyPr>
            <a:lstStyle/>
            <a:p>
              <a:r>
                <a:rPr lang="en-US" sz="800" dirty="0" smtClean="0"/>
                <a:t>0</a:t>
              </a:r>
              <a:endParaRPr lang="en-US" sz="800" dirty="0"/>
            </a:p>
          </p:txBody>
        </p:sp>
        <p:sp>
          <p:nvSpPr>
            <p:cNvPr id="130" name="TextBox 129"/>
            <p:cNvSpPr txBox="1"/>
            <p:nvPr/>
          </p:nvSpPr>
          <p:spPr>
            <a:xfrm>
              <a:off x="6724550" y="2134624"/>
              <a:ext cx="250390" cy="215444"/>
            </a:xfrm>
            <a:prstGeom prst="rect">
              <a:avLst/>
            </a:prstGeom>
            <a:noFill/>
          </p:spPr>
          <p:txBody>
            <a:bodyPr wrap="none" rtlCol="0">
              <a:spAutoFit/>
            </a:bodyPr>
            <a:lstStyle/>
            <a:p>
              <a:r>
                <a:rPr lang="en-US" sz="800" dirty="0" smtClean="0"/>
                <a:t>1</a:t>
              </a:r>
              <a:endParaRPr lang="en-US" sz="800" dirty="0"/>
            </a:p>
          </p:txBody>
        </p:sp>
        <p:sp>
          <p:nvSpPr>
            <p:cNvPr id="132" name="TextBox 131"/>
            <p:cNvSpPr txBox="1"/>
            <p:nvPr/>
          </p:nvSpPr>
          <p:spPr>
            <a:xfrm>
              <a:off x="5553845" y="1791944"/>
              <a:ext cx="250390" cy="215444"/>
            </a:xfrm>
            <a:prstGeom prst="rect">
              <a:avLst/>
            </a:prstGeom>
            <a:noFill/>
          </p:spPr>
          <p:txBody>
            <a:bodyPr wrap="none" rtlCol="0">
              <a:spAutoFit/>
            </a:bodyPr>
            <a:lstStyle/>
            <a:p>
              <a:r>
                <a:rPr lang="en-US" sz="800" dirty="0" smtClean="0"/>
                <a:t>1</a:t>
              </a:r>
              <a:endParaRPr lang="en-US" sz="800" dirty="0"/>
            </a:p>
          </p:txBody>
        </p:sp>
        <p:sp>
          <p:nvSpPr>
            <p:cNvPr id="133" name="TextBox 132"/>
            <p:cNvSpPr txBox="1"/>
            <p:nvPr/>
          </p:nvSpPr>
          <p:spPr>
            <a:xfrm>
              <a:off x="3505519" y="2223125"/>
              <a:ext cx="250390" cy="215444"/>
            </a:xfrm>
            <a:prstGeom prst="rect">
              <a:avLst/>
            </a:prstGeom>
            <a:noFill/>
          </p:spPr>
          <p:txBody>
            <a:bodyPr wrap="none" rtlCol="0">
              <a:spAutoFit/>
            </a:bodyPr>
            <a:lstStyle/>
            <a:p>
              <a:r>
                <a:rPr lang="en-US" sz="800" dirty="0" smtClean="0"/>
                <a:t>1</a:t>
              </a:r>
              <a:endParaRPr lang="en-US" sz="800" dirty="0"/>
            </a:p>
          </p:txBody>
        </p:sp>
        <p:sp>
          <p:nvSpPr>
            <p:cNvPr id="134" name="TextBox 133"/>
            <p:cNvSpPr txBox="1"/>
            <p:nvPr/>
          </p:nvSpPr>
          <p:spPr>
            <a:xfrm>
              <a:off x="4290791" y="2684270"/>
              <a:ext cx="250390" cy="215444"/>
            </a:xfrm>
            <a:prstGeom prst="rect">
              <a:avLst/>
            </a:prstGeom>
            <a:noFill/>
          </p:spPr>
          <p:txBody>
            <a:bodyPr wrap="none" rtlCol="0">
              <a:spAutoFit/>
            </a:bodyPr>
            <a:lstStyle/>
            <a:p>
              <a:r>
                <a:rPr lang="en-US" sz="800" dirty="0" smtClean="0"/>
                <a:t>1</a:t>
              </a:r>
              <a:endParaRPr lang="en-US" sz="800" dirty="0"/>
            </a:p>
          </p:txBody>
        </p:sp>
        <p:sp>
          <p:nvSpPr>
            <p:cNvPr id="135" name="TextBox 134"/>
            <p:cNvSpPr txBox="1"/>
            <p:nvPr/>
          </p:nvSpPr>
          <p:spPr>
            <a:xfrm>
              <a:off x="2938529" y="2639689"/>
              <a:ext cx="250390" cy="215444"/>
            </a:xfrm>
            <a:prstGeom prst="rect">
              <a:avLst/>
            </a:prstGeom>
            <a:noFill/>
          </p:spPr>
          <p:txBody>
            <a:bodyPr wrap="none" rtlCol="0">
              <a:spAutoFit/>
            </a:bodyPr>
            <a:lstStyle/>
            <a:p>
              <a:r>
                <a:rPr lang="en-US" sz="800" dirty="0" smtClean="0"/>
                <a:t>1</a:t>
              </a:r>
              <a:endParaRPr lang="en-US" sz="800" dirty="0"/>
            </a:p>
          </p:txBody>
        </p:sp>
        <p:sp>
          <p:nvSpPr>
            <p:cNvPr id="136" name="TextBox 135"/>
            <p:cNvSpPr txBox="1"/>
            <p:nvPr/>
          </p:nvSpPr>
          <p:spPr>
            <a:xfrm>
              <a:off x="3329631" y="3159184"/>
              <a:ext cx="250390" cy="215444"/>
            </a:xfrm>
            <a:prstGeom prst="rect">
              <a:avLst/>
            </a:prstGeom>
            <a:noFill/>
          </p:spPr>
          <p:txBody>
            <a:bodyPr wrap="none" rtlCol="0">
              <a:spAutoFit/>
            </a:bodyPr>
            <a:lstStyle/>
            <a:p>
              <a:r>
                <a:rPr lang="en-US" sz="800" dirty="0" smtClean="0"/>
                <a:t>1</a:t>
              </a:r>
              <a:endParaRPr lang="en-US" sz="800" dirty="0"/>
            </a:p>
          </p:txBody>
        </p:sp>
        <p:sp>
          <p:nvSpPr>
            <p:cNvPr id="137" name="TextBox 136"/>
            <p:cNvSpPr txBox="1"/>
            <p:nvPr/>
          </p:nvSpPr>
          <p:spPr>
            <a:xfrm>
              <a:off x="7299415" y="2649179"/>
              <a:ext cx="250390" cy="215444"/>
            </a:xfrm>
            <a:prstGeom prst="rect">
              <a:avLst/>
            </a:prstGeom>
            <a:noFill/>
          </p:spPr>
          <p:txBody>
            <a:bodyPr wrap="none" rtlCol="0">
              <a:spAutoFit/>
            </a:bodyPr>
            <a:lstStyle/>
            <a:p>
              <a:r>
                <a:rPr lang="en-US" sz="800" dirty="0" smtClean="0"/>
                <a:t>1</a:t>
              </a:r>
              <a:endParaRPr lang="en-US" sz="800" dirty="0"/>
            </a:p>
          </p:txBody>
        </p:sp>
        <p:sp>
          <p:nvSpPr>
            <p:cNvPr id="138" name="TextBox 137"/>
            <p:cNvSpPr txBox="1"/>
            <p:nvPr/>
          </p:nvSpPr>
          <p:spPr>
            <a:xfrm>
              <a:off x="5486909" y="3111845"/>
              <a:ext cx="250390" cy="215444"/>
            </a:xfrm>
            <a:prstGeom prst="rect">
              <a:avLst/>
            </a:prstGeom>
            <a:noFill/>
          </p:spPr>
          <p:txBody>
            <a:bodyPr wrap="none" rtlCol="0">
              <a:spAutoFit/>
            </a:bodyPr>
            <a:lstStyle/>
            <a:p>
              <a:r>
                <a:rPr lang="en-US" sz="800" dirty="0" smtClean="0"/>
                <a:t>1</a:t>
              </a:r>
              <a:endParaRPr lang="en-US" sz="800" dirty="0"/>
            </a:p>
          </p:txBody>
        </p:sp>
      </p:grpSp>
    </p:spTree>
    <p:extLst>
      <p:ext uri="{BB962C8B-B14F-4D97-AF65-F5344CB8AC3E}">
        <p14:creationId xmlns:p14="http://schemas.microsoft.com/office/powerpoint/2010/main" val="2086171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Priority Inversion</a:t>
            </a:r>
          </a:p>
        </p:txBody>
      </p:sp>
      <p:pic>
        <p:nvPicPr>
          <p:cNvPr id="30723" name="Picture 6" descr="0406feat3fig5.gif"/>
          <p:cNvPicPr>
            <a:picLocks noChangeAspect="1"/>
          </p:cNvPicPr>
          <p:nvPr/>
        </p:nvPicPr>
        <p:blipFill>
          <a:blip r:embed="rId2"/>
          <a:srcRect/>
          <a:stretch>
            <a:fillRect/>
          </a:stretch>
        </p:blipFill>
        <p:spPr bwMode="auto">
          <a:xfrm>
            <a:off x="863600" y="2565400"/>
            <a:ext cx="7258050" cy="2466975"/>
          </a:xfrm>
          <a:prstGeom prst="rect">
            <a:avLst/>
          </a:prstGeom>
          <a:noFill/>
          <a:ln w="9525">
            <a:noFill/>
            <a:miter lim="800000"/>
            <a:headEnd/>
            <a:tailEnd/>
          </a:ln>
        </p:spPr>
      </p:pic>
      <p:sp>
        <p:nvSpPr>
          <p:cNvPr id="30724" name="TextBox 7"/>
          <p:cNvSpPr txBox="1">
            <a:spLocks noChangeArrowheads="1"/>
          </p:cNvSpPr>
          <p:nvPr/>
        </p:nvSpPr>
        <p:spPr bwMode="auto">
          <a:xfrm>
            <a:off x="3059113" y="5661025"/>
            <a:ext cx="3659187" cy="369888"/>
          </a:xfrm>
          <a:prstGeom prst="rect">
            <a:avLst/>
          </a:prstGeom>
          <a:noFill/>
          <a:ln w="9525">
            <a:noFill/>
            <a:miter lim="800000"/>
            <a:headEnd/>
            <a:tailEnd/>
          </a:ln>
        </p:spPr>
        <p:txBody>
          <a:bodyPr wrap="none">
            <a:spAutoFit/>
          </a:bodyPr>
          <a:lstStyle/>
          <a:p>
            <a:r>
              <a:rPr lang="en-US" b="1"/>
              <a:t>Simple priority inheritance</a:t>
            </a:r>
            <a:endParaRPr lang="en-US"/>
          </a:p>
        </p:txBody>
      </p:sp>
      <p:sp>
        <p:nvSpPr>
          <p:cNvPr id="5" name="TextBox 4"/>
          <p:cNvSpPr txBox="1"/>
          <p:nvPr/>
        </p:nvSpPr>
        <p:spPr>
          <a:xfrm>
            <a:off x="359532" y="1952836"/>
            <a:ext cx="8220520" cy="369332"/>
          </a:xfrm>
          <a:prstGeom prst="rect">
            <a:avLst/>
          </a:prstGeom>
          <a:noFill/>
        </p:spPr>
        <p:txBody>
          <a:bodyPr wrap="none" rtlCol="0">
            <a:spAutoFit/>
          </a:bodyPr>
          <a:lstStyle/>
          <a:p>
            <a:r>
              <a:rPr lang="en-US" dirty="0" smtClean="0"/>
              <a:t>Less significant when there are only two tasks fighting for a resource</a:t>
            </a:r>
            <a:endParaRPr lang="en-US" dirty="0"/>
          </a:p>
        </p:txBody>
      </p:sp>
    </p:spTree>
    <p:extLst>
      <p:ext uri="{BB962C8B-B14F-4D97-AF65-F5344CB8AC3E}">
        <p14:creationId xmlns:p14="http://schemas.microsoft.com/office/powerpoint/2010/main" val="1620849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Priority Inversion</a:t>
            </a:r>
          </a:p>
        </p:txBody>
      </p:sp>
      <p:sp>
        <p:nvSpPr>
          <p:cNvPr id="31747" name="TextBox 7"/>
          <p:cNvSpPr txBox="1">
            <a:spLocks noChangeArrowheads="1"/>
          </p:cNvSpPr>
          <p:nvPr/>
        </p:nvSpPr>
        <p:spPr bwMode="auto">
          <a:xfrm>
            <a:off x="1583668" y="5337212"/>
            <a:ext cx="6070600" cy="369887"/>
          </a:xfrm>
          <a:prstGeom prst="rect">
            <a:avLst/>
          </a:prstGeom>
          <a:noFill/>
          <a:ln w="9525">
            <a:noFill/>
            <a:miter lim="800000"/>
            <a:headEnd/>
            <a:tailEnd/>
          </a:ln>
        </p:spPr>
        <p:txBody>
          <a:bodyPr wrap="none">
            <a:spAutoFit/>
          </a:bodyPr>
          <a:lstStyle/>
          <a:p>
            <a:r>
              <a:rPr lang="en-US" b="1" dirty="0"/>
              <a:t>Three-task, one-resource priority inheritance</a:t>
            </a:r>
            <a:endParaRPr lang="en-US" dirty="0"/>
          </a:p>
        </p:txBody>
      </p:sp>
      <p:pic>
        <p:nvPicPr>
          <p:cNvPr id="31748" name="Picture 4" descr="0406feat3fig6.gif"/>
          <p:cNvPicPr>
            <a:picLocks noChangeAspect="1"/>
          </p:cNvPicPr>
          <p:nvPr/>
        </p:nvPicPr>
        <p:blipFill>
          <a:blip r:embed="rId2"/>
          <a:srcRect/>
          <a:stretch>
            <a:fillRect/>
          </a:stretch>
        </p:blipFill>
        <p:spPr bwMode="auto">
          <a:xfrm>
            <a:off x="1547813" y="1879600"/>
            <a:ext cx="6326187" cy="3241675"/>
          </a:xfrm>
          <a:prstGeom prst="rect">
            <a:avLst/>
          </a:prstGeom>
          <a:noFill/>
          <a:ln w="9525">
            <a:noFill/>
            <a:miter lim="800000"/>
            <a:headEnd/>
            <a:tailEnd/>
          </a:ln>
        </p:spPr>
      </p:pic>
      <p:sp>
        <p:nvSpPr>
          <p:cNvPr id="5" name="TextBox 4"/>
          <p:cNvSpPr txBox="1"/>
          <p:nvPr/>
        </p:nvSpPr>
        <p:spPr>
          <a:xfrm>
            <a:off x="1115616" y="5841268"/>
            <a:ext cx="7483459" cy="646331"/>
          </a:xfrm>
          <a:prstGeom prst="rect">
            <a:avLst/>
          </a:prstGeom>
          <a:noFill/>
        </p:spPr>
        <p:txBody>
          <a:bodyPr wrap="none" rtlCol="0">
            <a:spAutoFit/>
          </a:bodyPr>
          <a:lstStyle/>
          <a:p>
            <a:r>
              <a:rPr lang="en-US" dirty="0" smtClean="0"/>
              <a:t>Advantage is more visible when there are three or more tasks </a:t>
            </a:r>
          </a:p>
          <a:p>
            <a:r>
              <a:rPr lang="en-US" dirty="0" smtClean="0"/>
              <a:t>are fighting to get the same resource</a:t>
            </a:r>
            <a:endParaRPr lang="en-US" dirty="0"/>
          </a:p>
        </p:txBody>
      </p:sp>
    </p:spTree>
    <p:extLst>
      <p:ext uri="{BB962C8B-B14F-4D97-AF65-F5344CB8AC3E}">
        <p14:creationId xmlns:p14="http://schemas.microsoft.com/office/powerpoint/2010/main" val="2882712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Dead lock</a:t>
            </a:r>
          </a:p>
        </p:txBody>
      </p:sp>
      <p:pic>
        <p:nvPicPr>
          <p:cNvPr id="32771" name="Picture 5" descr="0406feat3fig4.gif"/>
          <p:cNvPicPr>
            <a:picLocks noChangeAspect="1"/>
          </p:cNvPicPr>
          <p:nvPr/>
        </p:nvPicPr>
        <p:blipFill>
          <a:blip r:embed="rId2"/>
          <a:srcRect/>
          <a:stretch>
            <a:fillRect/>
          </a:stretch>
        </p:blipFill>
        <p:spPr bwMode="auto">
          <a:xfrm>
            <a:off x="2667000" y="1966913"/>
            <a:ext cx="4251325" cy="3262312"/>
          </a:xfrm>
          <a:prstGeom prst="rect">
            <a:avLst/>
          </a:prstGeom>
          <a:noFill/>
          <a:ln w="9525">
            <a:noFill/>
            <a:miter lim="800000"/>
            <a:headEnd/>
            <a:tailEnd/>
          </a:ln>
        </p:spPr>
      </p:pic>
    </p:spTree>
    <p:extLst>
      <p:ext uri="{BB962C8B-B14F-4D97-AF65-F5344CB8AC3E}">
        <p14:creationId xmlns:p14="http://schemas.microsoft.com/office/powerpoint/2010/main" val="1818426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fontAlgn="auto" hangingPunct="1">
              <a:spcAft>
                <a:spcPts val="0"/>
              </a:spcAft>
              <a:defRPr/>
            </a:pPr>
            <a:r>
              <a:rPr lang="en-US" smtClean="0">
                <a:solidFill>
                  <a:schemeClr val="accent1">
                    <a:satMod val="150000"/>
                  </a:schemeClr>
                </a:solidFill>
              </a:rPr>
              <a:t>Agent-Protocol Interface contd…</a:t>
            </a:r>
          </a:p>
        </p:txBody>
      </p:sp>
      <p:sp>
        <p:nvSpPr>
          <p:cNvPr id="33795" name="Content Placeholder 2"/>
          <p:cNvSpPr>
            <a:spLocks noGrp="1"/>
          </p:cNvSpPr>
          <p:nvPr>
            <p:ph idx="1"/>
          </p:nvPr>
        </p:nvSpPr>
        <p:spPr>
          <a:xfrm>
            <a:off x="566738" y="1752600"/>
            <a:ext cx="8001000" cy="4800600"/>
          </a:xfrm>
        </p:spPr>
        <p:txBody>
          <a:bodyPr/>
          <a:lstStyle/>
          <a:p>
            <a:pPr eaLnBrk="1" hangingPunct="1">
              <a:lnSpc>
                <a:spcPct val="80000"/>
              </a:lnSpc>
              <a:spcBef>
                <a:spcPts val="1200"/>
              </a:spcBef>
            </a:pPr>
            <a:r>
              <a:rPr lang="en-US" sz="2400" dirty="0" smtClean="0"/>
              <a:t>Ideal Solution: Provide for agent task operation within the main processing loop of the protocol task</a:t>
            </a:r>
          </a:p>
          <a:p>
            <a:pPr lvl="1" eaLnBrk="1" hangingPunct="1">
              <a:lnSpc>
                <a:spcPct val="80000"/>
              </a:lnSpc>
              <a:spcBef>
                <a:spcPts val="1200"/>
              </a:spcBef>
            </a:pPr>
            <a:r>
              <a:rPr lang="en-US" sz="2000" dirty="0" smtClean="0"/>
              <a:t>Prevents lateral access to data structures</a:t>
            </a:r>
          </a:p>
          <a:p>
            <a:pPr lvl="1" eaLnBrk="1" hangingPunct="1">
              <a:lnSpc>
                <a:spcPct val="80000"/>
              </a:lnSpc>
              <a:spcBef>
                <a:spcPts val="1200"/>
              </a:spcBef>
            </a:pPr>
            <a:r>
              <a:rPr lang="en-US" sz="2000" dirty="0" smtClean="0"/>
              <a:t>Only one thread of execution eliminates need for mutual exclusion</a:t>
            </a:r>
          </a:p>
          <a:p>
            <a:pPr eaLnBrk="1" hangingPunct="1">
              <a:lnSpc>
                <a:spcPct val="80000"/>
              </a:lnSpc>
              <a:spcBef>
                <a:spcPts val="1200"/>
              </a:spcBef>
            </a:pPr>
            <a:r>
              <a:rPr lang="en-US" sz="2400" dirty="0" smtClean="0"/>
              <a:t>Example of implementation</a:t>
            </a:r>
          </a:p>
          <a:p>
            <a:pPr lvl="1" eaLnBrk="1" hangingPunct="1">
              <a:lnSpc>
                <a:spcPct val="80000"/>
              </a:lnSpc>
              <a:spcBef>
                <a:spcPts val="1200"/>
              </a:spcBef>
            </a:pPr>
            <a:r>
              <a:rPr lang="en-US" sz="2000" dirty="0" smtClean="0"/>
              <a:t>Invoke low level routine within protocol task from the Agent task</a:t>
            </a:r>
          </a:p>
          <a:p>
            <a:pPr lvl="1" eaLnBrk="1" hangingPunct="1">
              <a:lnSpc>
                <a:spcPct val="80000"/>
              </a:lnSpc>
              <a:spcBef>
                <a:spcPts val="1200"/>
              </a:spcBef>
            </a:pPr>
            <a:r>
              <a:rPr lang="en-US" sz="2000" dirty="0" smtClean="0"/>
              <a:t>Low level routine identifies type of operation and sends an EVENT to the protocol task</a:t>
            </a:r>
          </a:p>
          <a:p>
            <a:pPr lvl="1" eaLnBrk="1" hangingPunct="1">
              <a:lnSpc>
                <a:spcPct val="80000"/>
              </a:lnSpc>
              <a:spcBef>
                <a:spcPts val="1200"/>
              </a:spcBef>
            </a:pPr>
            <a:r>
              <a:rPr lang="en-US" sz="2000" dirty="0" smtClean="0"/>
              <a:t>This event is an internal event specific to a task queue</a:t>
            </a:r>
          </a:p>
          <a:p>
            <a:pPr lvl="1" eaLnBrk="1" hangingPunct="1">
              <a:lnSpc>
                <a:spcPct val="80000"/>
              </a:lnSpc>
              <a:spcBef>
                <a:spcPts val="1200"/>
              </a:spcBef>
            </a:pPr>
            <a:r>
              <a:rPr lang="en-US" sz="2000" dirty="0" smtClean="0"/>
              <a:t>Since message is queued, protocol task can process it within the main loop without worrying about access conflicts to the data structure</a:t>
            </a:r>
          </a:p>
          <a:p>
            <a:pPr eaLnBrk="1" hangingPunct="1">
              <a:lnSpc>
                <a:spcPct val="80000"/>
              </a:lnSpc>
            </a:pPr>
            <a:endParaRPr lang="en-US" sz="1600" dirty="0" smtClean="0"/>
          </a:p>
          <a:p>
            <a:pPr eaLnBrk="1" hangingPunct="1">
              <a:lnSpc>
                <a:spcPct val="80000"/>
              </a:lnSpc>
            </a:pPr>
            <a:endParaRPr lang="en-US" sz="1900" dirty="0" smtClean="0"/>
          </a:p>
        </p:txBody>
      </p:sp>
    </p:spTree>
    <p:extLst>
      <p:ext uri="{BB962C8B-B14F-4D97-AF65-F5344CB8AC3E}">
        <p14:creationId xmlns:p14="http://schemas.microsoft.com/office/powerpoint/2010/main" val="819658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fontAlgn="auto" hangingPunct="1">
              <a:spcAft>
                <a:spcPts val="0"/>
              </a:spcAft>
              <a:defRPr/>
            </a:pPr>
            <a:r>
              <a:rPr lang="en-US" smtClean="0">
                <a:solidFill>
                  <a:schemeClr val="accent1">
                    <a:satMod val="150000"/>
                  </a:schemeClr>
                </a:solidFill>
              </a:rPr>
              <a:t>Agent-Protocol Interface contd…</a:t>
            </a:r>
          </a:p>
        </p:txBody>
      </p:sp>
      <p:sp>
        <p:nvSpPr>
          <p:cNvPr id="33795" name="Content Placeholder 2"/>
          <p:cNvSpPr>
            <a:spLocks noGrp="1"/>
          </p:cNvSpPr>
          <p:nvPr>
            <p:ph idx="1"/>
          </p:nvPr>
        </p:nvSpPr>
        <p:spPr>
          <a:xfrm>
            <a:off x="566738" y="1752600"/>
            <a:ext cx="8001000" cy="4800600"/>
          </a:xfrm>
        </p:spPr>
        <p:txBody>
          <a:bodyPr/>
          <a:lstStyle/>
          <a:p>
            <a:pPr eaLnBrk="1" hangingPunct="1">
              <a:lnSpc>
                <a:spcPct val="80000"/>
              </a:lnSpc>
              <a:spcBef>
                <a:spcPts val="1200"/>
              </a:spcBef>
            </a:pPr>
            <a:r>
              <a:rPr lang="en-US" dirty="0" smtClean="0"/>
              <a:t>Memory separation between Agent and Protocol</a:t>
            </a:r>
          </a:p>
          <a:p>
            <a:pPr lvl="1" eaLnBrk="1" hangingPunct="1">
              <a:lnSpc>
                <a:spcPct val="80000"/>
              </a:lnSpc>
              <a:spcBef>
                <a:spcPts val="1200"/>
              </a:spcBef>
            </a:pPr>
            <a:r>
              <a:rPr lang="en-US" dirty="0" smtClean="0"/>
              <a:t>If Agent task and Protocol task live in separate memory spaces, we HAVE TO USE a message-based interface</a:t>
            </a:r>
          </a:p>
          <a:p>
            <a:pPr lvl="2" eaLnBrk="1" hangingPunct="1">
              <a:lnSpc>
                <a:spcPct val="80000"/>
              </a:lnSpc>
              <a:spcBef>
                <a:spcPts val="1200"/>
              </a:spcBef>
            </a:pPr>
            <a:r>
              <a:rPr lang="en-US" dirty="0" smtClean="0"/>
              <a:t>WHY? Because the agent task will NOT HAVE ACCESS to the low level routines provided by the protocol task</a:t>
            </a:r>
          </a:p>
          <a:p>
            <a:pPr lvl="1" eaLnBrk="1" hangingPunct="1">
              <a:lnSpc>
                <a:spcPct val="80000"/>
              </a:lnSpc>
              <a:spcBef>
                <a:spcPts val="1200"/>
              </a:spcBef>
            </a:pPr>
            <a:r>
              <a:rPr lang="en-US" dirty="0" smtClean="0"/>
              <a:t>If Agent and Protocol tasks live in the same memory space, we could use a message-based or procedure-based interface</a:t>
            </a:r>
          </a:p>
          <a:p>
            <a:pPr eaLnBrk="1" hangingPunct="1">
              <a:lnSpc>
                <a:spcPct val="80000"/>
              </a:lnSpc>
            </a:pPr>
            <a:endParaRPr lang="en-US" sz="1900" dirty="0" smtClean="0"/>
          </a:p>
        </p:txBody>
      </p:sp>
    </p:spTree>
    <p:extLst>
      <p:ext uri="{BB962C8B-B14F-4D97-AF65-F5344CB8AC3E}">
        <p14:creationId xmlns:p14="http://schemas.microsoft.com/office/powerpoint/2010/main" val="26942064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sz="3600" smtClean="0">
                <a:solidFill>
                  <a:schemeClr val="accent1">
                    <a:satMod val="150000"/>
                  </a:schemeClr>
                </a:solidFill>
              </a:rPr>
              <a:t>SNMP</a:t>
            </a:r>
            <a:endParaRPr lang="en-US" sz="3400" smtClean="0">
              <a:solidFill>
                <a:schemeClr val="accent1">
                  <a:satMod val="150000"/>
                </a:schemeClr>
              </a:solidFill>
            </a:endParaRPr>
          </a:p>
        </p:txBody>
      </p:sp>
      <p:sp>
        <p:nvSpPr>
          <p:cNvPr id="34819" name="Rectangle 3"/>
          <p:cNvSpPr>
            <a:spLocks noGrp="1" noChangeArrowheads="1"/>
          </p:cNvSpPr>
          <p:nvPr>
            <p:ph idx="1"/>
          </p:nvPr>
        </p:nvSpPr>
        <p:spPr>
          <a:xfrm>
            <a:off x="566738" y="1752600"/>
            <a:ext cx="8577262" cy="4648200"/>
          </a:xfrm>
        </p:spPr>
        <p:txBody>
          <a:bodyPr/>
          <a:lstStyle/>
          <a:p>
            <a:pPr eaLnBrk="1" hangingPunct="1"/>
            <a:endParaRPr lang="en-US" sz="1900" smtClean="0"/>
          </a:p>
        </p:txBody>
      </p:sp>
      <p:pic>
        <p:nvPicPr>
          <p:cNvPr id="34820" name="Picture 3" descr="0703_0.jpg"/>
          <p:cNvPicPr>
            <a:picLocks noChangeAspect="1"/>
          </p:cNvPicPr>
          <p:nvPr/>
        </p:nvPicPr>
        <p:blipFill>
          <a:blip r:embed="rId2"/>
          <a:srcRect/>
          <a:stretch>
            <a:fillRect/>
          </a:stretch>
        </p:blipFill>
        <p:spPr bwMode="auto">
          <a:xfrm>
            <a:off x="684213" y="1844675"/>
            <a:ext cx="7343775" cy="4752975"/>
          </a:xfrm>
          <a:prstGeom prst="rect">
            <a:avLst/>
          </a:prstGeom>
          <a:noFill/>
          <a:ln w="9525">
            <a:noFill/>
            <a:miter lim="800000"/>
            <a:headEnd/>
            <a:tailEnd/>
          </a:ln>
        </p:spPr>
      </p:pic>
    </p:spTree>
    <p:extLst>
      <p:ext uri="{BB962C8B-B14F-4D97-AF65-F5344CB8AC3E}">
        <p14:creationId xmlns:p14="http://schemas.microsoft.com/office/powerpoint/2010/main" val="623857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74675" y="228600"/>
            <a:ext cx="8001000" cy="1216025"/>
          </a:xfrm>
        </p:spPr>
        <p:txBody>
          <a:bodyPr>
            <a:normAutofit fontScale="90000"/>
          </a:bodyPr>
          <a:lstStyle/>
          <a:p>
            <a:pPr eaLnBrk="1" fontAlgn="auto" hangingPunct="1">
              <a:spcAft>
                <a:spcPts val="0"/>
              </a:spcAft>
              <a:defRPr/>
            </a:pPr>
            <a:r>
              <a:rPr lang="en-US" dirty="0" smtClean="0">
                <a:solidFill>
                  <a:schemeClr val="accent1">
                    <a:satMod val="150000"/>
                  </a:schemeClr>
                </a:solidFill>
              </a:rPr>
              <a:t>Trap:</a:t>
            </a:r>
            <a:br>
              <a:rPr lang="en-US" dirty="0" smtClean="0">
                <a:solidFill>
                  <a:schemeClr val="accent1">
                    <a:satMod val="150000"/>
                  </a:schemeClr>
                </a:solidFill>
              </a:rPr>
            </a:br>
            <a:r>
              <a:rPr lang="en-US" dirty="0" smtClean="0">
                <a:solidFill>
                  <a:schemeClr val="accent1">
                    <a:satMod val="150000"/>
                  </a:schemeClr>
                </a:solidFill>
              </a:rPr>
              <a:t>Device-&gt;Manager Communication</a:t>
            </a:r>
          </a:p>
        </p:txBody>
      </p:sp>
      <p:sp>
        <p:nvSpPr>
          <p:cNvPr id="35843" name="Content Placeholder 2"/>
          <p:cNvSpPr>
            <a:spLocks noGrp="1"/>
          </p:cNvSpPr>
          <p:nvPr>
            <p:ph idx="1"/>
          </p:nvPr>
        </p:nvSpPr>
        <p:spPr>
          <a:xfrm>
            <a:off x="566738" y="1600200"/>
            <a:ext cx="8001000" cy="4724400"/>
          </a:xfrm>
        </p:spPr>
        <p:txBody>
          <a:bodyPr/>
          <a:lstStyle/>
          <a:p>
            <a:pPr eaLnBrk="1" hangingPunct="1">
              <a:lnSpc>
                <a:spcPct val="80000"/>
              </a:lnSpc>
              <a:spcBef>
                <a:spcPts val="1200"/>
              </a:spcBef>
            </a:pPr>
            <a:r>
              <a:rPr lang="en-US" sz="2400" dirty="0" smtClean="0"/>
              <a:t>This communication channel is used to capture information that affect the operation of the embedded device</a:t>
            </a:r>
          </a:p>
          <a:p>
            <a:pPr lvl="1" eaLnBrk="1" hangingPunct="1">
              <a:lnSpc>
                <a:spcPct val="80000"/>
              </a:lnSpc>
              <a:spcBef>
                <a:spcPts val="1200"/>
              </a:spcBef>
            </a:pPr>
            <a:r>
              <a:rPr lang="en-US" sz="2000" dirty="0" smtClean="0"/>
              <a:t>Example: Traffic on a port exceeds the threshold, a port is abruptly shut down. Manager must be Alerted.</a:t>
            </a:r>
          </a:p>
          <a:p>
            <a:pPr eaLnBrk="1" hangingPunct="1">
              <a:lnSpc>
                <a:spcPct val="80000"/>
              </a:lnSpc>
              <a:spcBef>
                <a:spcPts val="1200"/>
              </a:spcBef>
            </a:pPr>
            <a:r>
              <a:rPr lang="en-US" sz="2400" dirty="0" smtClean="0"/>
              <a:t>This is an important part of management model and requires different mechanisms for capture </a:t>
            </a:r>
          </a:p>
          <a:p>
            <a:pPr lvl="1" eaLnBrk="1" hangingPunct="1">
              <a:lnSpc>
                <a:spcPct val="80000"/>
              </a:lnSpc>
              <a:spcBef>
                <a:spcPts val="1200"/>
              </a:spcBef>
            </a:pPr>
            <a:r>
              <a:rPr lang="en-US" sz="2000" dirty="0" smtClean="0"/>
              <a:t>SNMP uses a mechanism called “trap”</a:t>
            </a:r>
          </a:p>
          <a:p>
            <a:pPr lvl="1" eaLnBrk="1" hangingPunct="1">
              <a:lnSpc>
                <a:spcPct val="80000"/>
              </a:lnSpc>
              <a:spcBef>
                <a:spcPts val="1200"/>
              </a:spcBef>
            </a:pPr>
            <a:r>
              <a:rPr lang="en-US" sz="2000" dirty="0" smtClean="0"/>
              <a:t>In CLI, the alerts are displayed on the user console</a:t>
            </a:r>
          </a:p>
        </p:txBody>
      </p:sp>
    </p:spTree>
    <p:extLst>
      <p:ext uri="{BB962C8B-B14F-4D97-AF65-F5344CB8AC3E}">
        <p14:creationId xmlns:p14="http://schemas.microsoft.com/office/powerpoint/2010/main" val="40239039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74675" y="228600"/>
            <a:ext cx="8001000" cy="1216025"/>
          </a:xfrm>
        </p:spPr>
        <p:txBody>
          <a:bodyPr>
            <a:normAutofit fontScale="90000"/>
          </a:bodyPr>
          <a:lstStyle/>
          <a:p>
            <a:pPr eaLnBrk="1" fontAlgn="auto" hangingPunct="1">
              <a:spcAft>
                <a:spcPts val="0"/>
              </a:spcAft>
              <a:defRPr/>
            </a:pPr>
            <a:r>
              <a:rPr lang="en-US" dirty="0" smtClean="0">
                <a:solidFill>
                  <a:schemeClr val="accent1">
                    <a:satMod val="150000"/>
                  </a:schemeClr>
                </a:solidFill>
              </a:rPr>
              <a:t>Trap:</a:t>
            </a:r>
            <a:br>
              <a:rPr lang="en-US" dirty="0" smtClean="0">
                <a:solidFill>
                  <a:schemeClr val="accent1">
                    <a:satMod val="150000"/>
                  </a:schemeClr>
                </a:solidFill>
              </a:rPr>
            </a:br>
            <a:r>
              <a:rPr lang="en-US" dirty="0" smtClean="0">
                <a:solidFill>
                  <a:schemeClr val="accent1">
                    <a:satMod val="150000"/>
                  </a:schemeClr>
                </a:solidFill>
              </a:rPr>
              <a:t>Device-&gt;Manager Communication</a:t>
            </a:r>
          </a:p>
        </p:txBody>
      </p:sp>
      <p:sp>
        <p:nvSpPr>
          <p:cNvPr id="35843" name="Content Placeholder 2"/>
          <p:cNvSpPr>
            <a:spLocks noGrp="1"/>
          </p:cNvSpPr>
          <p:nvPr>
            <p:ph idx="1"/>
          </p:nvPr>
        </p:nvSpPr>
        <p:spPr>
          <a:xfrm>
            <a:off x="566738" y="1600200"/>
            <a:ext cx="8001000" cy="4724400"/>
          </a:xfrm>
        </p:spPr>
        <p:txBody>
          <a:bodyPr/>
          <a:lstStyle/>
          <a:p>
            <a:pPr eaLnBrk="1" hangingPunct="1">
              <a:lnSpc>
                <a:spcPct val="80000"/>
              </a:lnSpc>
              <a:spcBef>
                <a:spcPts val="1200"/>
              </a:spcBef>
            </a:pPr>
            <a:r>
              <a:rPr lang="en-US" sz="2800" dirty="0" smtClean="0"/>
              <a:t>Issues to watch for:</a:t>
            </a:r>
          </a:p>
          <a:p>
            <a:pPr lvl="1" eaLnBrk="1" hangingPunct="1">
              <a:lnSpc>
                <a:spcPct val="80000"/>
              </a:lnSpc>
              <a:spcBef>
                <a:spcPts val="1200"/>
              </a:spcBef>
            </a:pPr>
            <a:r>
              <a:rPr lang="en-US" sz="2400" dirty="0" smtClean="0"/>
              <a:t>Protocol task uses a shared queue for both alerts and normal response to GET requests to the agent which in turn determines when to forward them</a:t>
            </a:r>
          </a:p>
          <a:p>
            <a:pPr lvl="1" eaLnBrk="1" hangingPunct="1">
              <a:lnSpc>
                <a:spcPct val="80000"/>
              </a:lnSpc>
              <a:spcBef>
                <a:spcPts val="1200"/>
              </a:spcBef>
            </a:pPr>
            <a:r>
              <a:rPr lang="en-US" sz="2400" dirty="0" smtClean="0"/>
              <a:t>Too many traps or alerts can become unmanageable</a:t>
            </a:r>
            <a:endParaRPr lang="en-US" sz="2000" dirty="0" smtClean="0"/>
          </a:p>
          <a:p>
            <a:pPr lvl="1" eaLnBrk="1" hangingPunct="1">
              <a:lnSpc>
                <a:spcPct val="80000"/>
              </a:lnSpc>
              <a:spcBef>
                <a:spcPts val="1200"/>
              </a:spcBef>
            </a:pPr>
            <a:r>
              <a:rPr lang="en-US" sz="2400" dirty="0" smtClean="0"/>
              <a:t>Categorizing traps/alerts into critical and non-critical at the protocol level and sending critical alerts before it’s too late will help the manager shut down the system gracefully</a:t>
            </a:r>
          </a:p>
        </p:txBody>
      </p:sp>
    </p:spTree>
    <p:extLst>
      <p:ext uri="{BB962C8B-B14F-4D97-AF65-F5344CB8AC3E}">
        <p14:creationId xmlns:p14="http://schemas.microsoft.com/office/powerpoint/2010/main" val="30401883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System Setup and Configuration</a:t>
            </a:r>
          </a:p>
        </p:txBody>
      </p:sp>
      <p:sp>
        <p:nvSpPr>
          <p:cNvPr id="36867" name="Content Placeholder 2"/>
          <p:cNvSpPr>
            <a:spLocks noGrp="1"/>
          </p:cNvSpPr>
          <p:nvPr>
            <p:ph idx="1"/>
          </p:nvPr>
        </p:nvSpPr>
        <p:spPr>
          <a:xfrm>
            <a:off x="566738" y="1676400"/>
            <a:ext cx="8001000" cy="4648200"/>
          </a:xfrm>
        </p:spPr>
        <p:txBody>
          <a:bodyPr/>
          <a:lstStyle/>
          <a:p>
            <a:pPr eaLnBrk="1" hangingPunct="1">
              <a:lnSpc>
                <a:spcPct val="80000"/>
              </a:lnSpc>
              <a:spcBef>
                <a:spcPts val="1200"/>
              </a:spcBef>
            </a:pPr>
            <a:r>
              <a:rPr lang="en-US" sz="2100" dirty="0" smtClean="0"/>
              <a:t>Boot parameter configuration</a:t>
            </a:r>
          </a:p>
          <a:p>
            <a:pPr lvl="1" eaLnBrk="1" hangingPunct="1">
              <a:lnSpc>
                <a:spcPct val="80000"/>
              </a:lnSpc>
              <a:spcBef>
                <a:spcPts val="1200"/>
              </a:spcBef>
            </a:pPr>
            <a:r>
              <a:rPr lang="en-US" sz="1800" dirty="0" smtClean="0"/>
              <a:t>Typical boot parameters include: Ethernet IP address, boot file name, user name and password, flags, etc.</a:t>
            </a:r>
          </a:p>
          <a:p>
            <a:pPr lvl="1" eaLnBrk="1" hangingPunct="1">
              <a:lnSpc>
                <a:spcPct val="80000"/>
              </a:lnSpc>
              <a:spcBef>
                <a:spcPts val="1200"/>
              </a:spcBef>
            </a:pPr>
            <a:r>
              <a:rPr lang="en-US" sz="1800" dirty="0" smtClean="0"/>
              <a:t>Support for additional parameters will require reprogramming the boot ROM</a:t>
            </a:r>
          </a:p>
          <a:p>
            <a:pPr lvl="1" eaLnBrk="1" hangingPunct="1">
              <a:lnSpc>
                <a:spcPct val="80000"/>
              </a:lnSpc>
              <a:spcBef>
                <a:spcPts val="1200"/>
              </a:spcBef>
            </a:pPr>
            <a:r>
              <a:rPr lang="en-US" sz="1800" dirty="0" smtClean="0"/>
              <a:t>Actual configuration is performed using a command line interface</a:t>
            </a:r>
          </a:p>
          <a:p>
            <a:pPr lvl="1" eaLnBrk="1" hangingPunct="1">
              <a:lnSpc>
                <a:spcPct val="80000"/>
              </a:lnSpc>
              <a:spcBef>
                <a:spcPts val="1200"/>
              </a:spcBef>
            </a:pPr>
            <a:r>
              <a:rPr lang="en-US" sz="1800" dirty="0" smtClean="0"/>
              <a:t>SNMP or HTTP protocols CANNOT be used for the configuration because device will not have an IP address until it is boot configured</a:t>
            </a:r>
          </a:p>
          <a:p>
            <a:pPr eaLnBrk="1" hangingPunct="1">
              <a:lnSpc>
                <a:spcPct val="80000"/>
              </a:lnSpc>
              <a:spcBef>
                <a:spcPts val="1200"/>
              </a:spcBef>
            </a:pPr>
            <a:r>
              <a:rPr lang="en-US" sz="2100" dirty="0" smtClean="0"/>
              <a:t>Post boot configuration</a:t>
            </a:r>
          </a:p>
          <a:p>
            <a:pPr lvl="1" eaLnBrk="1" hangingPunct="1">
              <a:lnSpc>
                <a:spcPct val="80000"/>
              </a:lnSpc>
              <a:spcBef>
                <a:spcPts val="1200"/>
              </a:spcBef>
            </a:pPr>
            <a:r>
              <a:rPr lang="en-US" sz="1800" dirty="0" smtClean="0"/>
              <a:t>After boot ROM image has been downloaded, the boot parameters can be changed using SNMP or other protocols</a:t>
            </a:r>
          </a:p>
          <a:p>
            <a:pPr lvl="1" eaLnBrk="1" hangingPunct="1">
              <a:lnSpc>
                <a:spcPct val="80000"/>
              </a:lnSpc>
              <a:spcBef>
                <a:spcPts val="1200"/>
              </a:spcBef>
            </a:pPr>
            <a:r>
              <a:rPr lang="en-US" sz="1800" dirty="0" smtClean="0"/>
              <a:t>After a change, the changed parameters can be saved in EEPROM or flash and the device on re-boot picks up the new parameter values</a:t>
            </a:r>
          </a:p>
          <a:p>
            <a:pPr eaLnBrk="1" hangingPunct="1">
              <a:lnSpc>
                <a:spcPct val="80000"/>
              </a:lnSpc>
            </a:pPr>
            <a:endParaRPr lang="en-US" sz="2100" dirty="0" smtClean="0"/>
          </a:p>
        </p:txBody>
      </p:sp>
    </p:spTree>
    <p:extLst>
      <p:ext uri="{BB962C8B-B14F-4D97-AF65-F5344CB8AC3E}">
        <p14:creationId xmlns:p14="http://schemas.microsoft.com/office/powerpoint/2010/main" val="38235988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fontAlgn="auto" hangingPunct="1">
              <a:spcAft>
                <a:spcPts val="0"/>
              </a:spcAft>
              <a:defRPr/>
            </a:pPr>
            <a:r>
              <a:rPr lang="en-US" smtClean="0">
                <a:solidFill>
                  <a:schemeClr val="accent1">
                    <a:satMod val="150000"/>
                  </a:schemeClr>
                </a:solidFill>
              </a:rPr>
              <a:t>Saving &amp; Restoring Configuration</a:t>
            </a:r>
          </a:p>
        </p:txBody>
      </p:sp>
      <p:sp>
        <p:nvSpPr>
          <p:cNvPr id="37891" name="Content Placeholder 2"/>
          <p:cNvSpPr>
            <a:spLocks noGrp="1"/>
          </p:cNvSpPr>
          <p:nvPr>
            <p:ph idx="1"/>
          </p:nvPr>
        </p:nvSpPr>
        <p:spPr>
          <a:xfrm>
            <a:off x="566738" y="1752600"/>
            <a:ext cx="8001000" cy="4495800"/>
          </a:xfrm>
        </p:spPr>
        <p:txBody>
          <a:bodyPr/>
          <a:lstStyle/>
          <a:p>
            <a:pPr eaLnBrk="1" hangingPunct="1">
              <a:lnSpc>
                <a:spcPct val="80000"/>
              </a:lnSpc>
            </a:pPr>
            <a:r>
              <a:rPr lang="en-US" sz="1900" dirty="0" smtClean="0"/>
              <a:t>Manager based approach</a:t>
            </a:r>
          </a:p>
          <a:p>
            <a:pPr lvl="1" eaLnBrk="1" hangingPunct="1">
              <a:lnSpc>
                <a:spcPct val="80000"/>
              </a:lnSpc>
            </a:pPr>
            <a:r>
              <a:rPr lang="en-US" sz="1600" dirty="0" smtClean="0"/>
              <a:t>SNMP (or any protocol) manager uses GET operation to obtain a record of device configuration variables and stores it</a:t>
            </a:r>
          </a:p>
          <a:p>
            <a:pPr lvl="1" eaLnBrk="1" hangingPunct="1">
              <a:lnSpc>
                <a:spcPct val="80000"/>
              </a:lnSpc>
            </a:pPr>
            <a:r>
              <a:rPr lang="en-US" sz="1600" dirty="0" smtClean="0"/>
              <a:t>On reboot, a configuration restoration request is made to manager, which then uses SET operations to restore configuration</a:t>
            </a:r>
          </a:p>
          <a:p>
            <a:pPr lvl="1" eaLnBrk="1" hangingPunct="1">
              <a:lnSpc>
                <a:spcPct val="80000"/>
              </a:lnSpc>
            </a:pPr>
            <a:r>
              <a:rPr lang="en-US" sz="1600" dirty="0" smtClean="0"/>
              <a:t>Provides a centralized approach where no work is required of the device</a:t>
            </a:r>
          </a:p>
          <a:p>
            <a:pPr lvl="1" eaLnBrk="1" hangingPunct="1">
              <a:lnSpc>
                <a:spcPct val="80000"/>
              </a:lnSpc>
            </a:pPr>
            <a:r>
              <a:rPr lang="en-US" sz="1600" dirty="0" smtClean="0"/>
              <a:t>No concern about running out of storage space</a:t>
            </a:r>
          </a:p>
          <a:p>
            <a:pPr eaLnBrk="1" hangingPunct="1">
              <a:lnSpc>
                <a:spcPct val="80000"/>
              </a:lnSpc>
            </a:pPr>
            <a:endParaRPr lang="en-US" sz="1900" dirty="0" smtClean="0"/>
          </a:p>
          <a:p>
            <a:pPr eaLnBrk="1" hangingPunct="1">
              <a:lnSpc>
                <a:spcPct val="80000"/>
              </a:lnSpc>
            </a:pPr>
            <a:r>
              <a:rPr lang="en-US" sz="1900" dirty="0" smtClean="0"/>
              <a:t>Device based approach</a:t>
            </a:r>
          </a:p>
          <a:p>
            <a:pPr lvl="1" eaLnBrk="1" hangingPunct="1">
              <a:lnSpc>
                <a:spcPct val="80000"/>
              </a:lnSpc>
            </a:pPr>
            <a:r>
              <a:rPr lang="en-US" sz="1600" dirty="0" smtClean="0"/>
              <a:t>Manager instructs device to save current configuration</a:t>
            </a:r>
          </a:p>
          <a:p>
            <a:pPr lvl="1" eaLnBrk="1" hangingPunct="1">
              <a:lnSpc>
                <a:spcPct val="80000"/>
              </a:lnSpc>
            </a:pPr>
            <a:r>
              <a:rPr lang="en-US" sz="1600" dirty="0" smtClean="0"/>
              <a:t>The device determines how to categorize and store basic and non-basic configuration parameters efficiently</a:t>
            </a:r>
          </a:p>
          <a:p>
            <a:pPr lvl="1" eaLnBrk="1" hangingPunct="1">
              <a:lnSpc>
                <a:spcPct val="80000"/>
              </a:lnSpc>
            </a:pPr>
            <a:r>
              <a:rPr lang="en-US" sz="1600" dirty="0" smtClean="0"/>
              <a:t>Relies on the master source of data kept locally on the target in non-volatile memory</a:t>
            </a:r>
          </a:p>
          <a:p>
            <a:pPr lvl="1" eaLnBrk="1" hangingPunct="1">
              <a:lnSpc>
                <a:spcPct val="80000"/>
              </a:lnSpc>
            </a:pPr>
            <a:endParaRPr lang="en-US" sz="1600" dirty="0" smtClean="0"/>
          </a:p>
        </p:txBody>
      </p:sp>
    </p:spTree>
    <p:extLst>
      <p:ext uri="{BB962C8B-B14F-4D97-AF65-F5344CB8AC3E}">
        <p14:creationId xmlns:p14="http://schemas.microsoft.com/office/powerpoint/2010/main" val="9272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sz="3600" smtClean="0">
                <a:solidFill>
                  <a:schemeClr val="accent1">
                    <a:satMod val="150000"/>
                  </a:schemeClr>
                </a:solidFill>
              </a:rPr>
              <a:t>Tables and Data Structures</a:t>
            </a:r>
            <a:endParaRPr lang="en-US" sz="3400" smtClean="0">
              <a:solidFill>
                <a:schemeClr val="accent1">
                  <a:satMod val="150000"/>
                </a:schemeClr>
              </a:solidFill>
            </a:endParaRPr>
          </a:p>
        </p:txBody>
      </p:sp>
      <p:sp>
        <p:nvSpPr>
          <p:cNvPr id="14339" name="Rectangle 3"/>
          <p:cNvSpPr>
            <a:spLocks noGrp="1" noChangeArrowheads="1"/>
          </p:cNvSpPr>
          <p:nvPr>
            <p:ph idx="1"/>
          </p:nvPr>
        </p:nvSpPr>
        <p:spPr>
          <a:xfrm>
            <a:off x="566738" y="1752600"/>
            <a:ext cx="8577262" cy="4648200"/>
          </a:xfrm>
        </p:spPr>
        <p:txBody>
          <a:bodyPr rtlCol="0">
            <a:normAutofit/>
          </a:bodyPr>
          <a:lstStyle/>
          <a:p>
            <a:pPr marL="438912" indent="-320040" fontAlgn="auto">
              <a:lnSpc>
                <a:spcPct val="80000"/>
              </a:lnSpc>
              <a:spcBef>
                <a:spcPts val="1200"/>
              </a:spcBef>
              <a:spcAft>
                <a:spcPts val="0"/>
              </a:spcAft>
              <a:buFont typeface="Wingdings" pitchFamily="12" charset="2"/>
              <a:buChar char="o"/>
              <a:defRPr/>
            </a:pPr>
            <a:r>
              <a:rPr lang="en-US" sz="2400" dirty="0" smtClean="0"/>
              <a:t>Tables for management are used for:</a:t>
            </a:r>
          </a:p>
          <a:p>
            <a:pPr marL="731520" lvl="1" indent="-274320" fontAlgn="auto">
              <a:lnSpc>
                <a:spcPct val="80000"/>
              </a:lnSpc>
              <a:spcBef>
                <a:spcPts val="1200"/>
              </a:spcBef>
              <a:spcAft>
                <a:spcPts val="0"/>
              </a:spcAft>
              <a:buFont typeface="Wingdings" pitchFamily="12" charset="2"/>
              <a:buChar char="n"/>
              <a:defRPr/>
            </a:pPr>
            <a:r>
              <a:rPr lang="en-US" sz="1800" dirty="0" smtClean="0"/>
              <a:t>Configuration -&gt; info used to set parameters</a:t>
            </a:r>
          </a:p>
          <a:p>
            <a:pPr marL="731520" lvl="1" indent="-274320" fontAlgn="auto">
              <a:lnSpc>
                <a:spcPct val="80000"/>
              </a:lnSpc>
              <a:spcBef>
                <a:spcPts val="1200"/>
              </a:spcBef>
              <a:spcAft>
                <a:spcPts val="0"/>
              </a:spcAft>
              <a:buFont typeface="Wingdings" pitchFamily="12" charset="2"/>
              <a:buChar char="n"/>
              <a:defRPr/>
            </a:pPr>
            <a:r>
              <a:rPr lang="en-US" sz="1800" dirty="0" smtClean="0"/>
              <a:t>Control -&gt; read/write info to change behavior of communication</a:t>
            </a:r>
          </a:p>
          <a:p>
            <a:pPr marL="731520" lvl="1" indent="-274320" fontAlgn="auto">
              <a:lnSpc>
                <a:spcPct val="80000"/>
              </a:lnSpc>
              <a:spcBef>
                <a:spcPts val="1200"/>
              </a:spcBef>
              <a:spcAft>
                <a:spcPts val="0"/>
              </a:spcAft>
              <a:buFont typeface="Wingdings" pitchFamily="12" charset="2"/>
              <a:buChar char="n"/>
              <a:defRPr/>
            </a:pPr>
            <a:r>
              <a:rPr lang="en-US" sz="1800" dirty="0" smtClean="0"/>
              <a:t>Status -&gt; details about current state of operation</a:t>
            </a:r>
          </a:p>
          <a:p>
            <a:pPr marL="731520" lvl="1" indent="-274320" fontAlgn="auto">
              <a:lnSpc>
                <a:spcPct val="80000"/>
              </a:lnSpc>
              <a:spcBef>
                <a:spcPts val="1200"/>
              </a:spcBef>
              <a:spcAft>
                <a:spcPts val="0"/>
              </a:spcAft>
              <a:buFont typeface="Wingdings" pitchFamily="12" charset="2"/>
              <a:buChar char="n"/>
              <a:defRPr/>
            </a:pPr>
            <a:r>
              <a:rPr lang="en-US" sz="1800" dirty="0" smtClean="0"/>
              <a:t>Statistics -&gt; read only monitored counters (e.g. received packets)</a:t>
            </a:r>
          </a:p>
          <a:p>
            <a:pPr marL="118872" indent="0" fontAlgn="auto">
              <a:lnSpc>
                <a:spcPct val="80000"/>
              </a:lnSpc>
              <a:spcBef>
                <a:spcPts val="1200"/>
              </a:spcBef>
              <a:spcAft>
                <a:spcPts val="0"/>
              </a:spcAft>
              <a:buNone/>
              <a:defRPr/>
            </a:pPr>
            <a:endParaRPr lang="en-US" sz="19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Operation &amp; Saving process</a:t>
            </a:r>
          </a:p>
        </p:txBody>
      </p:sp>
      <p:sp>
        <p:nvSpPr>
          <p:cNvPr id="39939" name="Content Placeholder 2"/>
          <p:cNvSpPr>
            <a:spLocks noGrp="1"/>
          </p:cNvSpPr>
          <p:nvPr>
            <p:ph idx="1"/>
          </p:nvPr>
        </p:nvSpPr>
        <p:spPr>
          <a:xfrm>
            <a:off x="566738" y="1828800"/>
            <a:ext cx="8001000" cy="4495800"/>
          </a:xfrm>
        </p:spPr>
        <p:txBody>
          <a:bodyPr/>
          <a:lstStyle/>
          <a:p>
            <a:pPr eaLnBrk="1" hangingPunct="1">
              <a:lnSpc>
                <a:spcPct val="80000"/>
              </a:lnSpc>
            </a:pPr>
            <a:r>
              <a:rPr lang="en-US" sz="2000" dirty="0" smtClean="0"/>
              <a:t>Restoring the configuration</a:t>
            </a:r>
          </a:p>
          <a:p>
            <a:pPr lvl="1" eaLnBrk="1" hangingPunct="1">
              <a:lnSpc>
                <a:spcPct val="80000"/>
              </a:lnSpc>
            </a:pPr>
            <a:r>
              <a:rPr lang="en-US" sz="1800" dirty="0" smtClean="0"/>
              <a:t>Restoration happens at boot time </a:t>
            </a:r>
          </a:p>
          <a:p>
            <a:pPr lvl="1" eaLnBrk="1" hangingPunct="1">
              <a:lnSpc>
                <a:spcPct val="80000"/>
              </a:lnSpc>
            </a:pPr>
            <a:r>
              <a:rPr lang="en-US" sz="1800" dirty="0" smtClean="0"/>
              <a:t>Configuration file is downloaded from a local or remote location and decompressed</a:t>
            </a:r>
          </a:p>
          <a:p>
            <a:pPr lvl="1">
              <a:lnSpc>
                <a:spcPct val="80000"/>
              </a:lnSpc>
            </a:pPr>
            <a:r>
              <a:rPr lang="en-US" sz="1800" dirty="0" smtClean="0"/>
              <a:t>Simple </a:t>
            </a:r>
            <a:r>
              <a:rPr lang="en-US" sz="1800" dirty="0"/>
              <a:t>changing the value of a variable is not sufficient. it is essential that, when restoring configuration, we mimic the effects of the steps to initialize the modules</a:t>
            </a:r>
            <a:r>
              <a:rPr lang="en-US" sz="1800" dirty="0" smtClean="0"/>
              <a:t>.</a:t>
            </a:r>
          </a:p>
          <a:p>
            <a:pPr lvl="1">
              <a:lnSpc>
                <a:spcPct val="80000"/>
              </a:lnSpc>
            </a:pPr>
            <a:r>
              <a:rPr lang="en-US" sz="1800" dirty="0"/>
              <a:t>System is not fully initialized until the restore process has completed</a:t>
            </a:r>
          </a:p>
          <a:p>
            <a:pPr marL="457200" lvl="1" indent="0">
              <a:lnSpc>
                <a:spcPct val="80000"/>
              </a:lnSpc>
              <a:buNone/>
            </a:pPr>
            <a:endParaRPr lang="en-US" sz="1800" dirty="0"/>
          </a:p>
          <a:p>
            <a:pPr lvl="1" eaLnBrk="1" hangingPunct="1">
              <a:lnSpc>
                <a:spcPct val="80000"/>
              </a:lnSpc>
            </a:pPr>
            <a:endParaRPr lang="en-US" sz="1800" dirty="0" smtClean="0"/>
          </a:p>
        </p:txBody>
      </p:sp>
    </p:spTree>
    <p:extLst>
      <p:ext uri="{BB962C8B-B14F-4D97-AF65-F5344CB8AC3E}">
        <p14:creationId xmlns:p14="http://schemas.microsoft.com/office/powerpoint/2010/main" val="21467775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Operation &amp; Saving process</a:t>
            </a:r>
          </a:p>
        </p:txBody>
      </p:sp>
      <p:sp>
        <p:nvSpPr>
          <p:cNvPr id="40963" name="Content Placeholder 2"/>
          <p:cNvSpPr>
            <a:spLocks noGrp="1"/>
          </p:cNvSpPr>
          <p:nvPr>
            <p:ph idx="1"/>
          </p:nvPr>
        </p:nvSpPr>
        <p:spPr>
          <a:xfrm>
            <a:off x="566738" y="1828800"/>
            <a:ext cx="8001000" cy="4495800"/>
          </a:xfrm>
        </p:spPr>
        <p:txBody>
          <a:bodyPr/>
          <a:lstStyle/>
          <a:p>
            <a:pPr eaLnBrk="1" hangingPunct="1">
              <a:lnSpc>
                <a:spcPct val="80000"/>
              </a:lnSpc>
              <a:spcBef>
                <a:spcPts val="1200"/>
              </a:spcBef>
            </a:pPr>
            <a:r>
              <a:rPr lang="en-US" sz="2800" dirty="0" smtClean="0"/>
              <a:t>Saving the Configuration</a:t>
            </a:r>
          </a:p>
          <a:p>
            <a:pPr lvl="1" eaLnBrk="1" hangingPunct="1">
              <a:lnSpc>
                <a:spcPct val="80000"/>
              </a:lnSpc>
              <a:spcBef>
                <a:spcPts val="1200"/>
              </a:spcBef>
            </a:pPr>
            <a:r>
              <a:rPr lang="en-US" sz="2400" dirty="0" smtClean="0"/>
              <a:t>Basic and non-basic parameters are stored at a temp location in the RAM</a:t>
            </a:r>
          </a:p>
          <a:p>
            <a:pPr lvl="2" eaLnBrk="1" hangingPunct="1">
              <a:lnSpc>
                <a:spcPct val="80000"/>
              </a:lnSpc>
              <a:spcBef>
                <a:spcPts val="1200"/>
              </a:spcBef>
            </a:pPr>
            <a:r>
              <a:rPr lang="en-US" sz="2000" dirty="0" smtClean="0"/>
              <a:t>TLV encoding is commonly used-&gt; contains type, length and actual value of parameter</a:t>
            </a:r>
          </a:p>
          <a:p>
            <a:pPr lvl="1" eaLnBrk="1" hangingPunct="1">
              <a:lnSpc>
                <a:spcPct val="80000"/>
              </a:lnSpc>
              <a:spcBef>
                <a:spcPts val="1200"/>
              </a:spcBef>
            </a:pPr>
            <a:r>
              <a:rPr lang="en-US" sz="2400" dirty="0" smtClean="0"/>
              <a:t>The RAM entries are then compressed and a checksum added at end for error detection</a:t>
            </a:r>
          </a:p>
          <a:p>
            <a:pPr lvl="1" eaLnBrk="1" hangingPunct="1">
              <a:lnSpc>
                <a:spcPct val="80000"/>
              </a:lnSpc>
              <a:spcBef>
                <a:spcPts val="1200"/>
              </a:spcBef>
            </a:pPr>
            <a:r>
              <a:rPr lang="en-US" sz="2400" dirty="0" smtClean="0"/>
              <a:t>This compressed entry which resembles a binary file can then be stored in the local flash or a remote location</a:t>
            </a:r>
          </a:p>
          <a:p>
            <a:pPr lvl="2" eaLnBrk="1" hangingPunct="1">
              <a:lnSpc>
                <a:spcPct val="80000"/>
              </a:lnSpc>
              <a:spcBef>
                <a:spcPts val="1200"/>
              </a:spcBef>
            </a:pPr>
            <a:r>
              <a:rPr lang="en-US" sz="2000" dirty="0" smtClean="0"/>
              <a:t>Good design principle is to provide for both local and remote storing since the size may exceed the local flash capacity </a:t>
            </a:r>
          </a:p>
        </p:txBody>
      </p:sp>
    </p:spTree>
    <p:extLst>
      <p:ext uri="{BB962C8B-B14F-4D97-AF65-F5344CB8AC3E}">
        <p14:creationId xmlns:p14="http://schemas.microsoft.com/office/powerpoint/2010/main" val="16601181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5575"/>
            <a:ext cx="8229600" cy="1252538"/>
          </a:xfrm>
        </p:spPr>
        <p:txBody>
          <a:bodyPr/>
          <a:lstStyle/>
          <a:p>
            <a:pPr eaLnBrk="1" fontAlgn="auto" hangingPunct="1">
              <a:spcAft>
                <a:spcPts val="0"/>
              </a:spcAft>
              <a:defRPr/>
            </a:pPr>
            <a:endParaRPr lang="en-US" smtClean="0">
              <a:solidFill>
                <a:schemeClr val="accent1">
                  <a:satMod val="150000"/>
                </a:schemeClr>
              </a:solidFill>
            </a:endParaRPr>
          </a:p>
        </p:txBody>
      </p:sp>
      <p:pic>
        <p:nvPicPr>
          <p:cNvPr id="41987" name="Content Placeholder 3" descr="0704_0.jpg"/>
          <p:cNvPicPr>
            <a:picLocks noGrp="1" noChangeAspect="1"/>
          </p:cNvPicPr>
          <p:nvPr>
            <p:ph idx="1"/>
          </p:nvPr>
        </p:nvPicPr>
        <p:blipFill>
          <a:blip r:embed="rId2"/>
          <a:srcRect/>
          <a:stretch>
            <a:fillRect/>
          </a:stretch>
        </p:blipFill>
        <p:spPr>
          <a:xfrm>
            <a:off x="827088" y="368300"/>
            <a:ext cx="5040312" cy="6299200"/>
          </a:xfrm>
        </p:spPr>
      </p:pic>
    </p:spTree>
    <p:extLst>
      <p:ext uri="{BB962C8B-B14F-4D97-AF65-F5344CB8AC3E}">
        <p14:creationId xmlns:p14="http://schemas.microsoft.com/office/powerpoint/2010/main" val="231461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pPr fontAlgn="auto">
              <a:spcAft>
                <a:spcPts val="0"/>
              </a:spcAft>
              <a:defRPr/>
            </a:pPr>
            <a:r>
              <a:rPr lang="en-US" smtClean="0">
                <a:solidFill>
                  <a:schemeClr val="accent1">
                    <a:satMod val="150000"/>
                  </a:schemeClr>
                </a:solidFill>
              </a:rPr>
              <a:t>Partitioning Tables -</a:t>
            </a:r>
            <a:br>
              <a:rPr lang="en-US" smtClean="0">
                <a:solidFill>
                  <a:schemeClr val="accent1">
                    <a:satMod val="150000"/>
                  </a:schemeClr>
                </a:solidFill>
              </a:rPr>
            </a:br>
            <a:r>
              <a:rPr lang="en-US" sz="4000" smtClean="0">
                <a:solidFill>
                  <a:schemeClr val="accent1">
                    <a:satMod val="150000"/>
                  </a:schemeClr>
                </a:solidFill>
              </a:rPr>
              <a:t>Design Approach</a:t>
            </a:r>
            <a:endParaRPr lang="en-US" smtClean="0">
              <a:solidFill>
                <a:schemeClr val="accent1">
                  <a:satMod val="150000"/>
                </a:schemeClr>
              </a:solidFill>
            </a:endParaRPr>
          </a:p>
        </p:txBody>
      </p:sp>
      <p:sp>
        <p:nvSpPr>
          <p:cNvPr id="13315" name="Content Placeholder 2"/>
          <p:cNvSpPr>
            <a:spLocks noGrp="1"/>
          </p:cNvSpPr>
          <p:nvPr>
            <p:ph idx="1"/>
          </p:nvPr>
        </p:nvSpPr>
        <p:spPr>
          <a:xfrm>
            <a:off x="359532" y="1774825"/>
            <a:ext cx="8640960" cy="4625975"/>
          </a:xfrm>
        </p:spPr>
        <p:txBody>
          <a:bodyPr/>
          <a:lstStyle/>
          <a:p>
            <a:pPr>
              <a:lnSpc>
                <a:spcPct val="80000"/>
              </a:lnSpc>
              <a:spcBef>
                <a:spcPts val="1200"/>
              </a:spcBef>
            </a:pPr>
            <a:r>
              <a:rPr lang="en-US" sz="2400" dirty="0" smtClean="0"/>
              <a:t>Information in tables can be global or per port</a:t>
            </a:r>
          </a:p>
          <a:p>
            <a:pPr>
              <a:lnSpc>
                <a:spcPct val="80000"/>
              </a:lnSpc>
              <a:spcBef>
                <a:spcPts val="1200"/>
              </a:spcBef>
            </a:pPr>
            <a:r>
              <a:rPr lang="en-US" sz="2400" dirty="0" smtClean="0"/>
              <a:t>Root data structure of a protocol or system module is called a control block (CB) </a:t>
            </a:r>
          </a:p>
          <a:p>
            <a:pPr>
              <a:lnSpc>
                <a:spcPct val="80000"/>
              </a:lnSpc>
              <a:spcBef>
                <a:spcPts val="1200"/>
              </a:spcBef>
            </a:pPr>
            <a:r>
              <a:rPr lang="en-US" sz="2400" dirty="0" smtClean="0"/>
              <a:t>CB serves as anchor block to access other blocks like </a:t>
            </a:r>
            <a:r>
              <a:rPr lang="en-US" sz="2400" dirty="0" err="1" smtClean="0"/>
              <a:t>config</a:t>
            </a:r>
            <a:r>
              <a:rPr lang="en-US" sz="2400" dirty="0" smtClean="0"/>
              <a:t> block</a:t>
            </a:r>
          </a:p>
          <a:p>
            <a:pPr lvl="1">
              <a:lnSpc>
                <a:spcPct val="80000"/>
              </a:lnSpc>
              <a:spcBef>
                <a:spcPts val="1200"/>
              </a:spcBef>
            </a:pPr>
            <a:r>
              <a:rPr lang="en-US" sz="2000" dirty="0" smtClean="0"/>
              <a:t>CB points to </a:t>
            </a:r>
            <a:r>
              <a:rPr lang="en-US" sz="2000" dirty="0" err="1" smtClean="0"/>
              <a:t>config</a:t>
            </a:r>
            <a:r>
              <a:rPr lang="en-US" sz="2000" dirty="0" smtClean="0"/>
              <a:t>, control, status and statistic variables</a:t>
            </a:r>
          </a:p>
          <a:p>
            <a:pPr lvl="1">
              <a:lnSpc>
                <a:spcPct val="80000"/>
              </a:lnSpc>
              <a:spcBef>
                <a:spcPts val="1200"/>
              </a:spcBef>
            </a:pPr>
            <a:r>
              <a:rPr lang="en-US" sz="2000" dirty="0" smtClean="0"/>
              <a:t>This scheme allows for more flexibility in memory partitioning</a:t>
            </a:r>
          </a:p>
          <a:p>
            <a:pPr>
              <a:lnSpc>
                <a:spcPct val="80000"/>
              </a:lnSpc>
              <a:spcBef>
                <a:spcPts val="1200"/>
              </a:spcBef>
              <a:buNone/>
            </a:pPr>
            <a:endParaRPr lang="en-US" sz="22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pPr fontAlgn="auto">
              <a:spcAft>
                <a:spcPts val="0"/>
              </a:spcAft>
              <a:defRPr/>
            </a:pPr>
            <a:r>
              <a:rPr lang="en-US" smtClean="0">
                <a:solidFill>
                  <a:schemeClr val="accent1">
                    <a:satMod val="150000"/>
                  </a:schemeClr>
                </a:solidFill>
              </a:rPr>
              <a:t>Partitioning Tables -</a:t>
            </a:r>
            <a:br>
              <a:rPr lang="en-US" smtClean="0">
                <a:solidFill>
                  <a:schemeClr val="accent1">
                    <a:satMod val="150000"/>
                  </a:schemeClr>
                </a:solidFill>
              </a:rPr>
            </a:br>
            <a:r>
              <a:rPr lang="en-US" sz="4000" smtClean="0">
                <a:solidFill>
                  <a:schemeClr val="accent1">
                    <a:satMod val="150000"/>
                  </a:schemeClr>
                </a:solidFill>
              </a:rPr>
              <a:t>Design Approach</a:t>
            </a:r>
            <a:endParaRPr lang="en-US" smtClean="0">
              <a:solidFill>
                <a:schemeClr val="accent1">
                  <a:satMod val="150000"/>
                </a:schemeClr>
              </a:solidFill>
            </a:endParaRPr>
          </a:p>
        </p:txBody>
      </p:sp>
      <p:pic>
        <p:nvPicPr>
          <p:cNvPr id="14339" name="Content Placeholder 5" descr="0501_0.jpg"/>
          <p:cNvPicPr>
            <a:picLocks noGrp="1" noChangeAspect="1"/>
          </p:cNvPicPr>
          <p:nvPr>
            <p:ph idx="1"/>
          </p:nvPr>
        </p:nvPicPr>
        <p:blipFill>
          <a:blip r:embed="rId2"/>
          <a:srcRect/>
          <a:stretch>
            <a:fillRect/>
          </a:stretch>
        </p:blipFill>
        <p:spPr>
          <a:xfrm>
            <a:off x="2908300" y="1774825"/>
            <a:ext cx="3327400" cy="46259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marL="342900" indent="-342900" fontAlgn="auto">
              <a:lnSpc>
                <a:spcPct val="80000"/>
              </a:lnSpc>
              <a:spcAft>
                <a:spcPts val="0"/>
              </a:spcAft>
              <a:defRPr/>
            </a:pPr>
            <a:r>
              <a:rPr lang="en-US" sz="2300" smtClean="0">
                <a:solidFill>
                  <a:schemeClr val="accent1">
                    <a:satMod val="150000"/>
                  </a:schemeClr>
                </a:solidFill>
              </a:rPr>
              <a:t>Protocol control block and related blocks for IP.</a:t>
            </a:r>
          </a:p>
        </p:txBody>
      </p:sp>
      <p:sp>
        <p:nvSpPr>
          <p:cNvPr id="15363" name="Content Placeholder 2"/>
          <p:cNvSpPr>
            <a:spLocks noGrp="1"/>
          </p:cNvSpPr>
          <p:nvPr>
            <p:ph idx="1"/>
          </p:nvPr>
        </p:nvSpPr>
        <p:spPr>
          <a:xfrm>
            <a:off x="358775" y="1773238"/>
            <a:ext cx="4537075" cy="4680098"/>
          </a:xfrm>
        </p:spPr>
        <p:txBody>
          <a:bodyPr/>
          <a:lstStyle/>
          <a:p>
            <a:pPr lvl="1">
              <a:lnSpc>
                <a:spcPct val="80000"/>
              </a:lnSpc>
              <a:buFont typeface="Wingdings" pitchFamily="2" charset="2"/>
              <a:buNone/>
            </a:pPr>
            <a:endParaRPr lang="en-US" sz="1400" dirty="0" smtClean="0"/>
          </a:p>
          <a:p>
            <a:pPr lvl="1">
              <a:lnSpc>
                <a:spcPct val="80000"/>
              </a:lnSpc>
              <a:buFont typeface="Wingdings" pitchFamily="2" charset="2"/>
              <a:buNone/>
            </a:pPr>
            <a:r>
              <a:rPr lang="en-US" sz="1400" b="1" dirty="0" err="1" smtClean="0"/>
              <a:t>typedef</a:t>
            </a:r>
            <a:r>
              <a:rPr lang="en-US" sz="1400" b="1" dirty="0" smtClean="0"/>
              <a:t> </a:t>
            </a:r>
            <a:r>
              <a:rPr lang="en-US" sz="1400" b="1" dirty="0" err="1" smtClean="0"/>
              <a:t>struct</a:t>
            </a:r>
            <a:r>
              <a:rPr lang="en-US" sz="1400" b="1" dirty="0" smtClean="0"/>
              <a:t> </a:t>
            </a:r>
            <a:r>
              <a:rPr lang="en-US" sz="1400" b="1" dirty="0" err="1" smtClean="0"/>
              <a:t>ControlBlock</a:t>
            </a:r>
            <a:r>
              <a:rPr lang="en-US" sz="1400" b="1" dirty="0" smtClean="0"/>
              <a:t> </a:t>
            </a:r>
            <a:r>
              <a:rPr lang="en-US" sz="1400" dirty="0" smtClean="0"/>
              <a:t>{</a:t>
            </a:r>
          </a:p>
          <a:p>
            <a:pPr lvl="1">
              <a:lnSpc>
                <a:spcPct val="80000"/>
              </a:lnSpc>
              <a:buFont typeface="Wingdings" pitchFamily="2" charset="2"/>
              <a:buNone/>
            </a:pPr>
            <a:r>
              <a:rPr lang="en-US" sz="1400" dirty="0" smtClean="0"/>
              <a:t>	BOOLEAN  </a:t>
            </a:r>
            <a:r>
              <a:rPr lang="en-US" sz="1400" dirty="0" err="1" smtClean="0"/>
              <a:t>IPInitialized</a:t>
            </a:r>
            <a:r>
              <a:rPr lang="en-US" sz="1400" dirty="0" smtClean="0"/>
              <a:t>;</a:t>
            </a:r>
          </a:p>
          <a:p>
            <a:pPr lvl="1">
              <a:lnSpc>
                <a:spcPct val="80000"/>
              </a:lnSpc>
              <a:buFont typeface="Wingdings" pitchFamily="2" charset="2"/>
              <a:buNone/>
            </a:pPr>
            <a:r>
              <a:rPr lang="en-US" sz="1400" dirty="0" smtClean="0"/>
              <a:t>	BOOLEAN  </a:t>
            </a:r>
            <a:r>
              <a:rPr lang="en-US" sz="1400" dirty="0" err="1" smtClean="0"/>
              <a:t>IPBufferInterfaceInitialized</a:t>
            </a:r>
            <a:r>
              <a:rPr lang="en-US" sz="1400" dirty="0" smtClean="0"/>
              <a:t>;</a:t>
            </a:r>
          </a:p>
          <a:p>
            <a:pPr lvl="1">
              <a:lnSpc>
                <a:spcPct val="80000"/>
              </a:lnSpc>
              <a:buFont typeface="Wingdings" pitchFamily="2" charset="2"/>
              <a:buNone/>
            </a:pPr>
            <a:r>
              <a:rPr lang="en-US" sz="1400" dirty="0" smtClean="0"/>
              <a:t>	BOOLEAN  </a:t>
            </a:r>
            <a:r>
              <a:rPr lang="en-US" sz="1400" dirty="0" err="1" smtClean="0"/>
              <a:t>IPTimerInterfaceIntialized</a:t>
            </a:r>
            <a:r>
              <a:rPr lang="en-US" sz="1400" dirty="0" smtClean="0"/>
              <a:t>;</a:t>
            </a:r>
          </a:p>
          <a:p>
            <a:pPr lvl="1">
              <a:lnSpc>
                <a:spcPct val="80000"/>
              </a:lnSpc>
              <a:buFont typeface="Wingdings" pitchFamily="2" charset="2"/>
              <a:buNone/>
            </a:pPr>
            <a:r>
              <a:rPr lang="en-US" sz="1400" dirty="0" smtClean="0"/>
              <a:t>	</a:t>
            </a:r>
            <a:r>
              <a:rPr lang="en-US" sz="1400" dirty="0" err="1" smtClean="0"/>
              <a:t>IPConfigBlock</a:t>
            </a:r>
            <a:r>
              <a:rPr lang="en-US" sz="1400" dirty="0" smtClean="0"/>
              <a:t> *</a:t>
            </a:r>
            <a:r>
              <a:rPr lang="en-US" sz="1400" dirty="0" err="1" smtClean="0"/>
              <a:t>pConfig</a:t>
            </a:r>
            <a:r>
              <a:rPr lang="en-US" sz="1400" dirty="0" smtClean="0"/>
              <a:t>;</a:t>
            </a:r>
          </a:p>
          <a:p>
            <a:pPr lvl="1">
              <a:lnSpc>
                <a:spcPct val="80000"/>
              </a:lnSpc>
              <a:buFont typeface="Wingdings" pitchFamily="2" charset="2"/>
              <a:buNone/>
            </a:pPr>
            <a:r>
              <a:rPr lang="en-US" sz="1400" dirty="0" smtClean="0"/>
              <a:t>	</a:t>
            </a:r>
            <a:r>
              <a:rPr lang="en-US" sz="1400" dirty="0" err="1" smtClean="0"/>
              <a:t>IPStatsBlock</a:t>
            </a:r>
            <a:r>
              <a:rPr lang="en-US" sz="1400" dirty="0" smtClean="0"/>
              <a:t>  *</a:t>
            </a:r>
            <a:r>
              <a:rPr lang="en-US" sz="1400" dirty="0" err="1" smtClean="0"/>
              <a:t>pStats</a:t>
            </a:r>
            <a:r>
              <a:rPr lang="en-US" sz="1400" dirty="0" smtClean="0"/>
              <a:t>;</a:t>
            </a:r>
          </a:p>
          <a:p>
            <a:pPr lvl="1">
              <a:lnSpc>
                <a:spcPct val="80000"/>
              </a:lnSpc>
              <a:buFont typeface="Wingdings" pitchFamily="2" charset="2"/>
              <a:buNone/>
            </a:pPr>
            <a:r>
              <a:rPr lang="en-US" sz="1400" dirty="0" smtClean="0"/>
              <a:t>}</a:t>
            </a:r>
            <a:r>
              <a:rPr lang="en-US" sz="1400" b="1" dirty="0" err="1" smtClean="0"/>
              <a:t>IPControlBlock</a:t>
            </a:r>
            <a:r>
              <a:rPr lang="en-US" sz="1400" dirty="0" smtClean="0"/>
              <a:t>;</a:t>
            </a:r>
          </a:p>
          <a:p>
            <a:pPr lvl="1">
              <a:lnSpc>
                <a:spcPct val="80000"/>
              </a:lnSpc>
              <a:buFont typeface="Wingdings" pitchFamily="2" charset="2"/>
              <a:buNone/>
            </a:pPr>
            <a:endParaRPr lang="en-US" sz="1400" dirty="0" smtClean="0"/>
          </a:p>
          <a:p>
            <a:pPr lvl="1">
              <a:lnSpc>
                <a:spcPct val="80000"/>
              </a:lnSpc>
              <a:buFont typeface="Wingdings" pitchFamily="2" charset="2"/>
              <a:buNone/>
            </a:pPr>
            <a:r>
              <a:rPr lang="en-US" sz="1400" b="1" dirty="0" err="1" smtClean="0"/>
              <a:t>typedef</a:t>
            </a:r>
            <a:r>
              <a:rPr lang="en-US" sz="1400" b="1" dirty="0" smtClean="0"/>
              <a:t> </a:t>
            </a:r>
            <a:r>
              <a:rPr lang="en-US" sz="1400" b="1" dirty="0" err="1" smtClean="0"/>
              <a:t>struct</a:t>
            </a:r>
            <a:r>
              <a:rPr lang="en-US" sz="1400" b="1" dirty="0" smtClean="0"/>
              <a:t> _</a:t>
            </a:r>
            <a:r>
              <a:rPr lang="en-US" sz="1400" b="1" dirty="0" err="1" smtClean="0"/>
              <a:t>IPConfigBlock</a:t>
            </a:r>
            <a:r>
              <a:rPr lang="en-US" sz="1400" dirty="0" smtClean="0"/>
              <a:t> {</a:t>
            </a:r>
          </a:p>
          <a:p>
            <a:pPr lvl="1">
              <a:lnSpc>
                <a:spcPct val="80000"/>
              </a:lnSpc>
              <a:buFont typeface="Wingdings" pitchFamily="2" charset="2"/>
              <a:buNone/>
            </a:pPr>
            <a:r>
              <a:rPr lang="en-US" sz="1400" dirty="0" smtClean="0"/>
              <a:t>	BOOLEAN </a:t>
            </a:r>
            <a:r>
              <a:rPr lang="en-US" sz="1400" dirty="0" err="1" smtClean="0"/>
              <a:t>ipForwardingEnabled</a:t>
            </a:r>
            <a:r>
              <a:rPr lang="en-US" sz="1400" dirty="0" smtClean="0"/>
              <a:t>;</a:t>
            </a:r>
          </a:p>
          <a:p>
            <a:pPr lvl="1">
              <a:lnSpc>
                <a:spcPct val="80000"/>
              </a:lnSpc>
              <a:buFont typeface="Wingdings" pitchFamily="2" charset="2"/>
              <a:buNone/>
            </a:pPr>
            <a:endParaRPr lang="en-US" sz="1400" dirty="0" smtClean="0"/>
          </a:p>
          <a:p>
            <a:pPr lvl="1">
              <a:lnSpc>
                <a:spcPct val="80000"/>
              </a:lnSpc>
              <a:buFont typeface="Wingdings" pitchFamily="2" charset="2"/>
              <a:buNone/>
            </a:pPr>
            <a:r>
              <a:rPr lang="en-US" sz="1400" dirty="0" smtClean="0"/>
              <a:t>	/* to insert in IP packet */</a:t>
            </a:r>
          </a:p>
          <a:p>
            <a:pPr lvl="1">
              <a:lnSpc>
                <a:spcPct val="80000"/>
              </a:lnSpc>
              <a:buFont typeface="Wingdings" pitchFamily="2" charset="2"/>
              <a:buNone/>
            </a:pPr>
            <a:r>
              <a:rPr lang="en-US" sz="1400" dirty="0" smtClean="0"/>
              <a:t>	UINT2   u2TTLValue; </a:t>
            </a:r>
          </a:p>
          <a:p>
            <a:pPr lvl="1">
              <a:lnSpc>
                <a:spcPct val="80000"/>
              </a:lnSpc>
              <a:buFont typeface="Wingdings" pitchFamily="2" charset="2"/>
              <a:buNone/>
            </a:pPr>
            <a:endParaRPr lang="en-US" sz="1400" dirty="0" smtClean="0"/>
          </a:p>
          <a:p>
            <a:pPr lvl="1">
              <a:lnSpc>
                <a:spcPct val="80000"/>
              </a:lnSpc>
              <a:buFont typeface="Wingdings" pitchFamily="2" charset="2"/>
              <a:buNone/>
            </a:pPr>
            <a:r>
              <a:rPr lang="en-US" sz="1400" dirty="0" smtClean="0"/>
              <a:t>	/* which ICMP messages to respond to*/</a:t>
            </a:r>
          </a:p>
          <a:p>
            <a:pPr lvl="1">
              <a:lnSpc>
                <a:spcPct val="80000"/>
              </a:lnSpc>
              <a:buFont typeface="Wingdings" pitchFamily="2" charset="2"/>
              <a:buNone/>
            </a:pPr>
            <a:r>
              <a:rPr lang="en-US" sz="1400" dirty="0" smtClean="0"/>
              <a:t>	UINT2   </a:t>
            </a:r>
            <a:r>
              <a:rPr lang="en-US" sz="1400" dirty="0" err="1" smtClean="0"/>
              <a:t>icmpMask</a:t>
            </a:r>
            <a:r>
              <a:rPr lang="en-US" sz="1400" dirty="0" smtClean="0"/>
              <a:t>; </a:t>
            </a:r>
          </a:p>
          <a:p>
            <a:pPr lvl="1">
              <a:lnSpc>
                <a:spcPct val="80000"/>
              </a:lnSpc>
              <a:buFont typeface="Wingdings" pitchFamily="2" charset="2"/>
              <a:buNone/>
            </a:pPr>
            <a:r>
              <a:rPr lang="en-US" sz="1400" dirty="0" smtClean="0"/>
              <a:t>	………</a:t>
            </a:r>
          </a:p>
          <a:p>
            <a:pPr marL="908050" lvl="1" indent="-436563" eaLnBrk="0" hangingPunct="0">
              <a:lnSpc>
                <a:spcPct val="80000"/>
              </a:lnSpc>
              <a:buNone/>
              <a:defRPr/>
            </a:pPr>
            <a:r>
              <a:rPr lang="en-US" sz="1400" kern="0" dirty="0" smtClean="0"/>
              <a:t>	………</a:t>
            </a:r>
          </a:p>
          <a:p>
            <a:pPr marL="908050" lvl="1" indent="-436563" eaLnBrk="0" hangingPunct="0">
              <a:lnSpc>
                <a:spcPct val="80000"/>
              </a:lnSpc>
              <a:buNone/>
              <a:defRPr/>
            </a:pPr>
            <a:r>
              <a:rPr lang="en-US" sz="1400" kern="0" dirty="0" smtClean="0"/>
              <a:t>} </a:t>
            </a:r>
            <a:r>
              <a:rPr lang="en-US" sz="1400" b="1" kern="0" dirty="0" err="1" smtClean="0"/>
              <a:t>IPConfigBlock</a:t>
            </a:r>
            <a:r>
              <a:rPr lang="en-US" sz="1400" kern="0" dirty="0" smtClean="0"/>
              <a:t>;</a:t>
            </a:r>
          </a:p>
          <a:p>
            <a:pPr lvl="1">
              <a:lnSpc>
                <a:spcPct val="80000"/>
              </a:lnSpc>
              <a:buFont typeface="Wingdings" pitchFamily="2" charset="2"/>
              <a:buNone/>
            </a:pPr>
            <a:endParaRPr lang="en-US" sz="1400" dirty="0" smtClean="0"/>
          </a:p>
          <a:p>
            <a:pPr lvl="1">
              <a:lnSpc>
                <a:spcPct val="80000"/>
              </a:lnSpc>
              <a:buFont typeface="Wingdings" pitchFamily="2" charset="2"/>
              <a:buNone/>
            </a:pPr>
            <a:endParaRPr lang="en-US" sz="1400" dirty="0" smtClean="0"/>
          </a:p>
          <a:p>
            <a:pPr lvl="1">
              <a:lnSpc>
                <a:spcPct val="80000"/>
              </a:lnSpc>
              <a:buFont typeface="Wingdings" pitchFamily="2" charset="2"/>
              <a:buNone/>
            </a:pPr>
            <a:endParaRPr lang="en-US" sz="1400" dirty="0" smtClean="0"/>
          </a:p>
        </p:txBody>
      </p:sp>
      <p:sp>
        <p:nvSpPr>
          <p:cNvPr id="4" name="Content Placeholder 2"/>
          <p:cNvSpPr txBox="1">
            <a:spLocks/>
          </p:cNvSpPr>
          <p:nvPr/>
        </p:nvSpPr>
        <p:spPr bwMode="auto">
          <a:xfrm>
            <a:off x="4716463" y="1773238"/>
            <a:ext cx="3887787" cy="4267200"/>
          </a:xfrm>
          <a:prstGeom prst="rect">
            <a:avLst/>
          </a:prstGeom>
          <a:noFill/>
          <a:ln w="9525">
            <a:noFill/>
            <a:miter lim="800000"/>
            <a:headEnd/>
            <a:tailEnd/>
          </a:ln>
        </p:spPr>
        <p:txBody>
          <a:bodyPr>
            <a:normAutofit/>
          </a:bodyPr>
          <a:lstStyle/>
          <a:p>
            <a:pPr marL="908050" lvl="1" indent="-436563" eaLnBrk="0" hangingPunct="0">
              <a:lnSpc>
                <a:spcPct val="80000"/>
              </a:lnSpc>
              <a:spcBef>
                <a:spcPct val="20000"/>
              </a:spcBef>
              <a:buClr>
                <a:schemeClr val="accent2"/>
              </a:buClr>
              <a:buFont typeface="Wingdings" pitchFamily="12" charset="2"/>
              <a:buNone/>
              <a:defRPr/>
            </a:pPr>
            <a:endParaRPr lang="en-US" sz="1400" kern="0" dirty="0">
              <a:latin typeface="+mn-lt"/>
              <a:cs typeface="+mn-cs"/>
            </a:endParaRPr>
          </a:p>
          <a:p>
            <a:pPr marL="908050" lvl="1" indent="-436563" eaLnBrk="0" hangingPunct="0">
              <a:lnSpc>
                <a:spcPct val="80000"/>
              </a:lnSpc>
              <a:spcBef>
                <a:spcPct val="20000"/>
              </a:spcBef>
              <a:buClr>
                <a:schemeClr val="accent2"/>
              </a:buClr>
              <a:buFont typeface="Wingdings" pitchFamily="12" charset="2"/>
              <a:buNone/>
              <a:defRPr/>
            </a:pPr>
            <a:endParaRPr lang="en-US" sz="1400" kern="0" dirty="0">
              <a:latin typeface="+mn-lt"/>
              <a:cs typeface="+mn-cs"/>
            </a:endParaRPr>
          </a:p>
          <a:p>
            <a:pPr marL="908050" lvl="1" indent="-436563" eaLnBrk="0" hangingPunct="0">
              <a:lnSpc>
                <a:spcPct val="80000"/>
              </a:lnSpc>
              <a:spcBef>
                <a:spcPct val="20000"/>
              </a:spcBef>
              <a:buClr>
                <a:schemeClr val="accent2"/>
              </a:buClr>
              <a:buFont typeface="Wingdings" pitchFamily="12" charset="2"/>
              <a:buNone/>
              <a:defRPr/>
            </a:pPr>
            <a:r>
              <a:rPr lang="en-US" sz="1400" b="1" kern="0" dirty="0" err="1">
                <a:latin typeface="+mn-lt"/>
                <a:cs typeface="+mn-cs"/>
              </a:rPr>
              <a:t>typedef</a:t>
            </a:r>
            <a:r>
              <a:rPr lang="en-US" sz="1400" b="1" kern="0" dirty="0">
                <a:latin typeface="+mn-lt"/>
                <a:cs typeface="+mn-cs"/>
              </a:rPr>
              <a:t> </a:t>
            </a:r>
            <a:r>
              <a:rPr lang="en-US" sz="1400" b="1" kern="0" dirty="0" err="1">
                <a:latin typeface="+mn-lt"/>
                <a:cs typeface="+mn-cs"/>
              </a:rPr>
              <a:t>struct</a:t>
            </a:r>
            <a:r>
              <a:rPr lang="en-US" sz="1400" b="1" kern="0" dirty="0">
                <a:latin typeface="+mn-lt"/>
                <a:cs typeface="+mn-cs"/>
              </a:rPr>
              <a:t> _</a:t>
            </a:r>
            <a:r>
              <a:rPr lang="en-US" sz="1400" b="1" kern="0" dirty="0" err="1">
                <a:latin typeface="+mn-lt"/>
                <a:cs typeface="+mn-cs"/>
              </a:rPr>
              <a:t>IPStatsBlock</a:t>
            </a:r>
            <a:r>
              <a:rPr lang="en-US" sz="1400" b="1" kern="0" dirty="0">
                <a:latin typeface="+mn-lt"/>
                <a:cs typeface="+mn-cs"/>
              </a:rPr>
              <a:t> </a:t>
            </a:r>
            <a:r>
              <a:rPr lang="en-US" sz="1400" kern="0" dirty="0">
                <a:latin typeface="+mn-lt"/>
                <a:cs typeface="+mn-cs"/>
              </a:rPr>
              <a:t>{</a:t>
            </a:r>
          </a:p>
          <a:p>
            <a:pPr marL="908050" lvl="1" indent="-436563" eaLnBrk="0" hangingPunct="0">
              <a:lnSpc>
                <a:spcPct val="80000"/>
              </a:lnSpc>
              <a:spcBef>
                <a:spcPct val="20000"/>
              </a:spcBef>
              <a:buClr>
                <a:schemeClr val="accent2"/>
              </a:buClr>
              <a:buFont typeface="Wingdings" pitchFamily="12" charset="2"/>
              <a:buNone/>
              <a:defRPr/>
            </a:pPr>
            <a:r>
              <a:rPr lang="en-US" sz="1400" kern="0" dirty="0" smtClean="0">
                <a:latin typeface="+mn-lt"/>
                <a:cs typeface="+mn-cs"/>
              </a:rPr>
              <a:t>	UINT4        </a:t>
            </a:r>
            <a:r>
              <a:rPr lang="en-US" sz="1400" kern="0" dirty="0" err="1">
                <a:latin typeface="+mn-lt"/>
                <a:cs typeface="+mn-cs"/>
              </a:rPr>
              <a:t>ipInReceives</a:t>
            </a:r>
            <a:r>
              <a:rPr lang="en-US" sz="1400" kern="0" dirty="0">
                <a:latin typeface="+mn-lt"/>
                <a:cs typeface="+mn-cs"/>
              </a:rPr>
              <a:t>;</a:t>
            </a:r>
          </a:p>
          <a:p>
            <a:pPr marL="908050" lvl="1" indent="-436563" eaLnBrk="0" hangingPunct="0">
              <a:lnSpc>
                <a:spcPct val="80000"/>
              </a:lnSpc>
              <a:spcBef>
                <a:spcPct val="20000"/>
              </a:spcBef>
              <a:buClr>
                <a:schemeClr val="accent2"/>
              </a:buClr>
              <a:buFont typeface="Wingdings" pitchFamily="12" charset="2"/>
              <a:buNone/>
              <a:defRPr/>
            </a:pPr>
            <a:r>
              <a:rPr lang="en-US" sz="1400" kern="0" dirty="0" smtClean="0">
                <a:latin typeface="+mn-lt"/>
                <a:cs typeface="+mn-cs"/>
              </a:rPr>
              <a:t>	UINT4        </a:t>
            </a:r>
            <a:r>
              <a:rPr lang="en-US" sz="1400" kern="0" dirty="0" err="1">
                <a:latin typeface="+mn-lt"/>
                <a:cs typeface="+mn-cs"/>
              </a:rPr>
              <a:t>ipInHdrErrors</a:t>
            </a:r>
            <a:r>
              <a:rPr lang="en-US" sz="1400" kern="0" dirty="0">
                <a:latin typeface="+mn-lt"/>
                <a:cs typeface="+mn-cs"/>
              </a:rPr>
              <a:t>;     </a:t>
            </a:r>
          </a:p>
          <a:p>
            <a:pPr marL="908050" lvl="1" indent="-436563" eaLnBrk="0" hangingPunct="0">
              <a:lnSpc>
                <a:spcPct val="80000"/>
              </a:lnSpc>
              <a:spcBef>
                <a:spcPct val="20000"/>
              </a:spcBef>
              <a:buClr>
                <a:schemeClr val="accent2"/>
              </a:buClr>
              <a:buFont typeface="Wingdings" pitchFamily="12" charset="2"/>
              <a:buNone/>
              <a:defRPr/>
            </a:pPr>
            <a:r>
              <a:rPr lang="en-US" sz="1400" kern="0" dirty="0" smtClean="0">
                <a:latin typeface="+mn-lt"/>
                <a:cs typeface="+mn-cs"/>
              </a:rPr>
              <a:t>	UINT4        </a:t>
            </a:r>
            <a:r>
              <a:rPr lang="en-US" sz="1400" kern="0" dirty="0" err="1">
                <a:latin typeface="+mn-lt"/>
                <a:cs typeface="+mn-cs"/>
              </a:rPr>
              <a:t>ipInAddrErrors</a:t>
            </a:r>
            <a:r>
              <a:rPr lang="en-US" sz="1400" kern="0" dirty="0">
                <a:latin typeface="+mn-lt"/>
                <a:cs typeface="+mn-cs"/>
              </a:rPr>
              <a:t>;</a:t>
            </a:r>
          </a:p>
          <a:p>
            <a:pPr marL="908050" lvl="1" indent="-436563" eaLnBrk="0" hangingPunct="0">
              <a:lnSpc>
                <a:spcPct val="80000"/>
              </a:lnSpc>
              <a:spcBef>
                <a:spcPct val="20000"/>
              </a:spcBef>
              <a:buClr>
                <a:schemeClr val="accent2"/>
              </a:buClr>
              <a:buFont typeface="Wingdings" pitchFamily="12" charset="2"/>
              <a:buNone/>
              <a:defRPr/>
            </a:pPr>
            <a:r>
              <a:rPr lang="en-US" sz="1400" kern="0" dirty="0">
                <a:latin typeface="+mn-lt"/>
                <a:cs typeface="+mn-cs"/>
              </a:rPr>
              <a:t>             ………</a:t>
            </a:r>
          </a:p>
          <a:p>
            <a:pPr marL="908050" lvl="1" indent="-436563" eaLnBrk="0" hangingPunct="0">
              <a:lnSpc>
                <a:spcPct val="80000"/>
              </a:lnSpc>
              <a:spcBef>
                <a:spcPct val="20000"/>
              </a:spcBef>
              <a:buClr>
                <a:schemeClr val="accent2"/>
              </a:buClr>
              <a:buFont typeface="Wingdings" pitchFamily="12" charset="2"/>
              <a:buNone/>
              <a:defRPr/>
            </a:pPr>
            <a:r>
              <a:rPr lang="en-US" sz="1400" kern="0" dirty="0">
                <a:latin typeface="+mn-lt"/>
                <a:cs typeface="+mn-cs"/>
              </a:rPr>
              <a:t>             ………</a:t>
            </a:r>
          </a:p>
          <a:p>
            <a:pPr marL="908050" lvl="1" indent="-436563" eaLnBrk="0" hangingPunct="0">
              <a:lnSpc>
                <a:spcPct val="80000"/>
              </a:lnSpc>
              <a:spcBef>
                <a:spcPct val="20000"/>
              </a:spcBef>
              <a:buClr>
                <a:schemeClr val="accent2"/>
              </a:buClr>
              <a:buFont typeface="Wingdings" pitchFamily="12" charset="2"/>
              <a:buNone/>
              <a:defRPr/>
            </a:pPr>
            <a:r>
              <a:rPr lang="en-US" sz="1400" kern="0" dirty="0" smtClean="0">
                <a:latin typeface="+mn-lt"/>
                <a:cs typeface="+mn-cs"/>
              </a:rPr>
              <a:t>	UINT4        </a:t>
            </a:r>
            <a:r>
              <a:rPr lang="en-US" sz="1400" kern="0" dirty="0" err="1">
                <a:latin typeface="+mn-lt"/>
                <a:cs typeface="+mn-cs"/>
              </a:rPr>
              <a:t>ipOutDiscards</a:t>
            </a:r>
            <a:r>
              <a:rPr lang="en-US" sz="1400" kern="0" dirty="0">
                <a:latin typeface="+mn-lt"/>
                <a:cs typeface="+mn-cs"/>
              </a:rPr>
              <a:t>;</a:t>
            </a:r>
          </a:p>
          <a:p>
            <a:pPr marL="908050" lvl="1" indent="-436563" eaLnBrk="0" hangingPunct="0">
              <a:lnSpc>
                <a:spcPct val="80000"/>
              </a:lnSpc>
              <a:spcBef>
                <a:spcPct val="20000"/>
              </a:spcBef>
              <a:buClr>
                <a:schemeClr val="accent2"/>
              </a:buClr>
              <a:buFont typeface="Wingdings" pitchFamily="12" charset="2"/>
              <a:buNone/>
              <a:defRPr/>
            </a:pPr>
            <a:r>
              <a:rPr lang="en-US" sz="1400" kern="0" dirty="0" smtClean="0">
                <a:latin typeface="+mn-lt"/>
                <a:cs typeface="+mn-cs"/>
              </a:rPr>
              <a:t>	UINT4        </a:t>
            </a:r>
            <a:r>
              <a:rPr lang="en-US" sz="1400" kern="0" dirty="0" err="1">
                <a:latin typeface="+mn-lt"/>
                <a:cs typeface="+mn-cs"/>
              </a:rPr>
              <a:t>ipOutNoRoutes</a:t>
            </a:r>
            <a:r>
              <a:rPr lang="en-US" sz="1400" kern="0" dirty="0">
                <a:latin typeface="+mn-lt"/>
                <a:cs typeface="+mn-cs"/>
              </a:rPr>
              <a:t>;</a:t>
            </a:r>
          </a:p>
          <a:p>
            <a:pPr marL="908050" lvl="1" indent="-436563" eaLnBrk="0" hangingPunct="0">
              <a:lnSpc>
                <a:spcPct val="80000"/>
              </a:lnSpc>
              <a:spcBef>
                <a:spcPct val="20000"/>
              </a:spcBef>
              <a:buClr>
                <a:schemeClr val="accent2"/>
              </a:buClr>
              <a:buFont typeface="Wingdings" pitchFamily="12" charset="2"/>
              <a:buNone/>
              <a:defRPr/>
            </a:pPr>
            <a:r>
              <a:rPr lang="en-US" sz="1400" kern="0" dirty="0">
                <a:latin typeface="+mn-lt"/>
                <a:cs typeface="+mn-cs"/>
              </a:rPr>
              <a:t>             ………</a:t>
            </a:r>
          </a:p>
          <a:p>
            <a:pPr marL="908050" lvl="1" indent="-436563" eaLnBrk="0" hangingPunct="0">
              <a:lnSpc>
                <a:spcPct val="80000"/>
              </a:lnSpc>
              <a:spcBef>
                <a:spcPct val="20000"/>
              </a:spcBef>
              <a:buClr>
                <a:schemeClr val="accent2"/>
              </a:buClr>
              <a:buFont typeface="Wingdings" pitchFamily="12" charset="2"/>
              <a:buNone/>
              <a:defRPr/>
            </a:pPr>
            <a:r>
              <a:rPr lang="en-US" sz="1400" kern="0" dirty="0">
                <a:latin typeface="+mn-lt"/>
                <a:cs typeface="+mn-cs"/>
              </a:rPr>
              <a:t>             ………</a:t>
            </a:r>
          </a:p>
          <a:p>
            <a:pPr marL="908050" lvl="1" indent="-436563" eaLnBrk="0" hangingPunct="0">
              <a:lnSpc>
                <a:spcPct val="80000"/>
              </a:lnSpc>
              <a:spcBef>
                <a:spcPct val="20000"/>
              </a:spcBef>
              <a:buClr>
                <a:schemeClr val="accent2"/>
              </a:buClr>
              <a:buFont typeface="Wingdings" pitchFamily="12" charset="2"/>
              <a:buNone/>
              <a:defRPr/>
            </a:pPr>
            <a:r>
              <a:rPr lang="en-US" sz="1400" kern="0" dirty="0">
                <a:latin typeface="+mn-lt"/>
                <a:cs typeface="+mn-cs"/>
              </a:rPr>
              <a:t>             ………</a:t>
            </a:r>
          </a:p>
          <a:p>
            <a:pPr marL="908050" lvl="1" indent="-436563" eaLnBrk="0" hangingPunct="0">
              <a:lnSpc>
                <a:spcPct val="80000"/>
              </a:lnSpc>
              <a:spcBef>
                <a:spcPct val="20000"/>
              </a:spcBef>
              <a:buClr>
                <a:schemeClr val="accent2"/>
              </a:buClr>
              <a:buFont typeface="Wingdings" pitchFamily="12" charset="2"/>
              <a:buNone/>
              <a:defRPr/>
            </a:pPr>
            <a:r>
              <a:rPr lang="en-US" sz="1400" kern="0" dirty="0">
                <a:latin typeface="+mn-lt"/>
                <a:cs typeface="+mn-cs"/>
              </a:rPr>
              <a:t>             ………</a:t>
            </a:r>
          </a:p>
          <a:p>
            <a:pPr marL="908050" lvl="1" indent="-436563" eaLnBrk="0" hangingPunct="0">
              <a:lnSpc>
                <a:spcPct val="80000"/>
              </a:lnSpc>
              <a:spcBef>
                <a:spcPct val="20000"/>
              </a:spcBef>
              <a:buClr>
                <a:schemeClr val="accent2"/>
              </a:buClr>
              <a:buFont typeface="Wingdings" pitchFamily="12" charset="2"/>
              <a:buNone/>
              <a:defRPr/>
            </a:pPr>
            <a:r>
              <a:rPr lang="en-US" sz="1400" kern="0" dirty="0" smtClean="0">
                <a:latin typeface="+mn-lt"/>
                <a:cs typeface="+mn-cs"/>
              </a:rPr>
              <a:t>} </a:t>
            </a:r>
            <a:r>
              <a:rPr lang="en-US" sz="1400" b="1" kern="0" dirty="0" err="1" smtClean="0">
                <a:latin typeface="+mn-lt"/>
                <a:cs typeface="+mn-cs"/>
              </a:rPr>
              <a:t>IPStatsBlock</a:t>
            </a:r>
            <a:r>
              <a:rPr lang="en-US" sz="1400" kern="0" dirty="0" smtClean="0">
                <a:latin typeface="+mn-lt"/>
                <a:cs typeface="+mn-cs"/>
              </a:rPr>
              <a:t>;</a:t>
            </a:r>
            <a:endParaRPr lang="en-US" sz="1400" kern="0" dirty="0">
              <a:latin typeface="+mn-lt"/>
              <a:cs typeface="+mn-cs"/>
            </a:endParaRPr>
          </a:p>
          <a:p>
            <a:pPr marL="908050" lvl="1" indent="-436563" eaLnBrk="0" hangingPunct="0">
              <a:lnSpc>
                <a:spcPct val="80000"/>
              </a:lnSpc>
              <a:spcBef>
                <a:spcPct val="20000"/>
              </a:spcBef>
              <a:buClr>
                <a:schemeClr val="accent2"/>
              </a:buClr>
              <a:buFont typeface="Wingdings" pitchFamily="12" charset="2"/>
              <a:buNone/>
              <a:defRPr/>
            </a:pPr>
            <a:endParaRPr lang="en-US" sz="1400" kern="0" dirty="0">
              <a:latin typeface="+mn-lt"/>
              <a:cs typeface="+mn-cs"/>
            </a:endParaRPr>
          </a:p>
          <a:p>
            <a:pPr marL="908050" lvl="1" indent="-436563" eaLnBrk="0" hangingPunct="0">
              <a:lnSpc>
                <a:spcPct val="80000"/>
              </a:lnSpc>
              <a:spcBef>
                <a:spcPct val="20000"/>
              </a:spcBef>
              <a:buClr>
                <a:schemeClr val="accent2"/>
              </a:buClr>
              <a:buFont typeface="Wingdings" pitchFamily="12" charset="2"/>
              <a:buNone/>
              <a:defRPr/>
            </a:pPr>
            <a:endParaRPr lang="en-US" sz="1400" kern="0" dirty="0">
              <a:latin typeface="+mn-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pPr fontAlgn="auto">
              <a:spcAft>
                <a:spcPts val="0"/>
              </a:spcAft>
              <a:defRPr/>
            </a:pPr>
            <a:r>
              <a:rPr lang="en-US" smtClean="0">
                <a:solidFill>
                  <a:schemeClr val="accent1">
                    <a:satMod val="150000"/>
                  </a:schemeClr>
                </a:solidFill>
              </a:rPr>
              <a:t>Partitioning Tables -</a:t>
            </a:r>
            <a:br>
              <a:rPr lang="en-US" smtClean="0">
                <a:solidFill>
                  <a:schemeClr val="accent1">
                    <a:satMod val="150000"/>
                  </a:schemeClr>
                </a:solidFill>
              </a:rPr>
            </a:br>
            <a:r>
              <a:rPr lang="en-US" sz="4000" smtClean="0">
                <a:solidFill>
                  <a:schemeClr val="accent1">
                    <a:satMod val="150000"/>
                  </a:schemeClr>
                </a:solidFill>
              </a:rPr>
              <a:t>Design Approach</a:t>
            </a:r>
            <a:endParaRPr lang="en-US" smtClean="0">
              <a:solidFill>
                <a:schemeClr val="accent1">
                  <a:satMod val="150000"/>
                </a:schemeClr>
              </a:solidFill>
            </a:endParaRPr>
          </a:p>
        </p:txBody>
      </p:sp>
      <p:sp>
        <p:nvSpPr>
          <p:cNvPr id="16387" name="Content Placeholder 2"/>
          <p:cNvSpPr>
            <a:spLocks noGrp="1"/>
          </p:cNvSpPr>
          <p:nvPr>
            <p:ph idx="1"/>
          </p:nvPr>
        </p:nvSpPr>
        <p:spPr/>
        <p:txBody>
          <a:bodyPr/>
          <a:lstStyle/>
          <a:p>
            <a:pPr>
              <a:lnSpc>
                <a:spcPct val="80000"/>
              </a:lnSpc>
            </a:pPr>
            <a:r>
              <a:rPr lang="en-US" sz="2400" dirty="0" smtClean="0"/>
              <a:t>Logical Interfaces</a:t>
            </a:r>
          </a:p>
          <a:p>
            <a:pPr lvl="1">
              <a:lnSpc>
                <a:spcPct val="80000"/>
              </a:lnSpc>
            </a:pPr>
            <a:r>
              <a:rPr lang="en-US" sz="2000" dirty="0" smtClean="0"/>
              <a:t>Protocols need interface specific configuration and Interface Control Block (ICB) handles this information – (e.g. number of OSPF packets </a:t>
            </a:r>
            <a:r>
              <a:rPr lang="en-US" sz="2000" dirty="0" err="1" smtClean="0"/>
              <a:t>recv’ed</a:t>
            </a:r>
            <a:r>
              <a:rPr lang="en-US" sz="2000" dirty="0" smtClean="0"/>
              <a:t>)</a:t>
            </a:r>
          </a:p>
          <a:p>
            <a:pPr lvl="1">
              <a:lnSpc>
                <a:spcPct val="80000"/>
              </a:lnSpc>
            </a:pPr>
            <a:r>
              <a:rPr lang="en-US" sz="2000" dirty="0" smtClean="0"/>
              <a:t>Two types of ICB’s </a:t>
            </a:r>
          </a:p>
          <a:p>
            <a:pPr lvl="2">
              <a:lnSpc>
                <a:spcPct val="80000"/>
              </a:lnSpc>
            </a:pPr>
            <a:r>
              <a:rPr lang="en-US" sz="1600" dirty="0" smtClean="0"/>
              <a:t>H/W interface control block (HICB)  - Physical Interface </a:t>
            </a:r>
          </a:p>
          <a:p>
            <a:pPr lvl="2">
              <a:lnSpc>
                <a:spcPct val="80000"/>
              </a:lnSpc>
            </a:pPr>
            <a:r>
              <a:rPr lang="en-US" sz="1600" dirty="0" smtClean="0"/>
              <a:t>Protocol interface control block (PICB) – Logical Interface</a:t>
            </a:r>
          </a:p>
          <a:p>
            <a:pPr lvl="1">
              <a:lnSpc>
                <a:spcPct val="80000"/>
              </a:lnSpc>
            </a:pPr>
            <a:r>
              <a:rPr lang="en-US" sz="2000" dirty="0" smtClean="0"/>
              <a:t>HICB represents control, status, of a hardware port while PICB represents control, status, </a:t>
            </a:r>
            <a:r>
              <a:rPr lang="en-US" sz="2000" dirty="0"/>
              <a:t>statistics </a:t>
            </a:r>
            <a:r>
              <a:rPr lang="en-US" sz="2000" dirty="0" smtClean="0"/>
              <a:t>of a protocol on the specific interface</a:t>
            </a:r>
          </a:p>
          <a:p>
            <a:pPr lvl="1">
              <a:lnSpc>
                <a:spcPct val="80000"/>
              </a:lnSpc>
            </a:pPr>
            <a:r>
              <a:rPr lang="en-US" sz="2000" dirty="0" smtClean="0"/>
              <a:t>Two types of ICB provide for flexibility since:</a:t>
            </a:r>
            <a:endParaRPr lang="en-US" sz="1800" dirty="0" smtClean="0"/>
          </a:p>
          <a:p>
            <a:pPr lvl="2">
              <a:lnSpc>
                <a:spcPct val="80000"/>
              </a:lnSpc>
            </a:pPr>
            <a:r>
              <a:rPr lang="en-US" sz="1800" dirty="0" smtClean="0"/>
              <a:t>More than one protocol can be enabled on a hardware port</a:t>
            </a:r>
          </a:p>
          <a:p>
            <a:pPr lvl="2">
              <a:lnSpc>
                <a:spcPct val="80000"/>
              </a:lnSpc>
            </a:pPr>
            <a:r>
              <a:rPr lang="en-US" sz="1800" dirty="0" smtClean="0"/>
              <a:t>More than one logical interface can be specified on a physical interface</a:t>
            </a:r>
          </a:p>
          <a:p>
            <a:pPr lvl="1">
              <a:lnSpc>
                <a:spcPct val="80000"/>
              </a:lnSpc>
            </a:pPr>
            <a:endParaRPr lang="en-US" sz="14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7610</TotalTime>
  <Words>2544</Words>
  <Application>Microsoft Office PowerPoint</Application>
  <PresentationFormat>On-screen Show (4:3)</PresentationFormat>
  <Paragraphs>405</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Corbel</vt:lpstr>
      <vt:lpstr>Courier New</vt:lpstr>
      <vt:lpstr>Verdana</vt:lpstr>
      <vt:lpstr>Wingdings</vt:lpstr>
      <vt:lpstr>Wingdings 2</vt:lpstr>
      <vt:lpstr>Wingdings 3</vt:lpstr>
      <vt:lpstr>Module</vt:lpstr>
      <vt:lpstr>Tables &amp; Data Structures Management</vt:lpstr>
      <vt:lpstr>Chapter Summary</vt:lpstr>
      <vt:lpstr>Tables and Data Structures</vt:lpstr>
      <vt:lpstr>Radix tree</vt:lpstr>
      <vt:lpstr>Tables and Data Structures</vt:lpstr>
      <vt:lpstr>Partitioning Tables - Design Approach</vt:lpstr>
      <vt:lpstr>Partitioning Tables - Design Approach</vt:lpstr>
      <vt:lpstr>Protocol control block and related blocks for IP.</vt:lpstr>
      <vt:lpstr>Partitioning Tables - Design Approach</vt:lpstr>
      <vt:lpstr>Partitioning Tables - Design Approach</vt:lpstr>
      <vt:lpstr>CB allocation and initialization</vt:lpstr>
      <vt:lpstr>ICB Implementation - Array</vt:lpstr>
      <vt:lpstr>Speeding up Access</vt:lpstr>
      <vt:lpstr>Speeding up Access</vt:lpstr>
      <vt:lpstr>Homework</vt:lpstr>
      <vt:lpstr>Speeding up Access</vt:lpstr>
      <vt:lpstr>Caching</vt:lpstr>
      <vt:lpstr>Caching</vt:lpstr>
      <vt:lpstr>Caching management</vt:lpstr>
      <vt:lpstr>Caching management</vt:lpstr>
      <vt:lpstr>Caching types</vt:lpstr>
      <vt:lpstr>Caching types</vt:lpstr>
      <vt:lpstr>Homework</vt:lpstr>
      <vt:lpstr>Table Resizing</vt:lpstr>
      <vt:lpstr>Table Access Routines</vt:lpstr>
      <vt:lpstr>Router Management</vt:lpstr>
      <vt:lpstr>CLI</vt:lpstr>
      <vt:lpstr>SNMP</vt:lpstr>
      <vt:lpstr>SNMP</vt:lpstr>
      <vt:lpstr>SNMP</vt:lpstr>
      <vt:lpstr>SNMP</vt:lpstr>
      <vt:lpstr>SNMP</vt:lpstr>
      <vt:lpstr>MIB</vt:lpstr>
      <vt:lpstr>MIB Example</vt:lpstr>
      <vt:lpstr>Management Table Example</vt:lpstr>
      <vt:lpstr>Agent to Protocol Interface</vt:lpstr>
      <vt:lpstr>Agent to Protocol Interface</vt:lpstr>
      <vt:lpstr>Bounded Priority Inversion</vt:lpstr>
      <vt:lpstr>Unbounded Priority Inversion</vt:lpstr>
      <vt:lpstr>Priority Inversion</vt:lpstr>
      <vt:lpstr>Priority Inversion</vt:lpstr>
      <vt:lpstr>Dead lock</vt:lpstr>
      <vt:lpstr>Agent-Protocol Interface contd…</vt:lpstr>
      <vt:lpstr>Agent-Protocol Interface contd…</vt:lpstr>
      <vt:lpstr>SNMP</vt:lpstr>
      <vt:lpstr>Trap: Device-&gt;Manager Communication</vt:lpstr>
      <vt:lpstr>Trap: Device-&gt;Manager Communication</vt:lpstr>
      <vt:lpstr>System Setup and Configuration</vt:lpstr>
      <vt:lpstr>Saving &amp; Restoring Configuration</vt:lpstr>
      <vt:lpstr>Operation &amp; Saving process</vt:lpstr>
      <vt:lpstr>Operation &amp; Saving process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RVenkataramana</dc:creator>
  <cp:lastModifiedBy>M. Sam Mousavi</cp:lastModifiedBy>
  <cp:revision>166</cp:revision>
  <cp:lastPrinted>1601-01-01T00:00:00Z</cp:lastPrinted>
  <dcterms:created xsi:type="dcterms:W3CDTF">2009-06-07T23:40:11Z</dcterms:created>
  <dcterms:modified xsi:type="dcterms:W3CDTF">2015-02-26T05:05:34Z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