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0" r:id="rId1"/>
  </p:sldMasterIdLst>
  <p:sldIdLst>
    <p:sldId id="256" r:id="rId2"/>
    <p:sldId id="297" r:id="rId3"/>
    <p:sldId id="263" r:id="rId4"/>
    <p:sldId id="299" r:id="rId5"/>
    <p:sldId id="317" r:id="rId6"/>
    <p:sldId id="304" r:id="rId7"/>
    <p:sldId id="305" r:id="rId8"/>
    <p:sldId id="306" r:id="rId9"/>
    <p:sldId id="302" r:id="rId10"/>
    <p:sldId id="308" r:id="rId11"/>
    <p:sldId id="309" r:id="rId12"/>
    <p:sldId id="310" r:id="rId13"/>
    <p:sldId id="311" r:id="rId14"/>
    <p:sldId id="312" r:id="rId15"/>
    <p:sldId id="315" r:id="rId16"/>
    <p:sldId id="316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CPE 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3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mailbox can correspond to a semaphore:</a:t>
            </a:r>
          </a:p>
          <a:p>
            <a:pPr lvl="1">
              <a:buFontTx/>
              <a:buNone/>
            </a:pPr>
            <a:r>
              <a:rPr lang="en-US" dirty="0" smtClean="0"/>
              <a:t> 	</a:t>
            </a:r>
            <a:r>
              <a:rPr lang="en-US" i="1" dirty="0" smtClean="0"/>
              <a:t>non-blocking</a:t>
            </a:r>
            <a:r>
              <a:rPr lang="en-US" dirty="0" smtClean="0"/>
              <a:t> send  +  </a:t>
            </a:r>
            <a:r>
              <a:rPr lang="en-US" i="1" dirty="0" smtClean="0"/>
              <a:t>blocking</a:t>
            </a:r>
            <a:r>
              <a:rPr lang="en-US" dirty="0" smtClean="0"/>
              <a:t> receive</a:t>
            </a:r>
          </a:p>
          <a:p>
            <a:pPr lvl="1"/>
            <a:r>
              <a:rPr lang="en-US" dirty="0" smtClean="0"/>
              <a:t>equivalent to :</a:t>
            </a:r>
          </a:p>
          <a:p>
            <a:pPr lvl="1">
              <a:buFontTx/>
              <a:buNone/>
            </a:pPr>
            <a:r>
              <a:rPr lang="en-US" dirty="0" smtClean="0"/>
              <a:t> 	</a:t>
            </a:r>
            <a:r>
              <a:rPr lang="en-US" i="1" dirty="0" smtClean="0"/>
              <a:t>signal</a:t>
            </a:r>
            <a:r>
              <a:rPr lang="en-US" dirty="0" smtClean="0"/>
              <a:t> by sender (</a:t>
            </a:r>
            <a:r>
              <a:rPr lang="en-US" dirty="0" err="1" smtClean="0"/>
              <a:t>semGive</a:t>
            </a:r>
            <a:r>
              <a:rPr lang="en-US" dirty="0" smtClean="0"/>
              <a:t>)  +  </a:t>
            </a:r>
            <a:r>
              <a:rPr lang="en-US" i="1" dirty="0" smtClean="0"/>
              <a:t>wait</a:t>
            </a:r>
            <a:r>
              <a:rPr lang="en-US" dirty="0" smtClean="0"/>
              <a:t> by receiver (</a:t>
            </a:r>
            <a:r>
              <a:rPr lang="en-US" dirty="0" err="1" smtClean="0"/>
              <a:t>semTake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Mutual Exclusion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initialize :</a:t>
            </a:r>
          </a:p>
          <a:p>
            <a:pPr lvl="2">
              <a:buNone/>
            </a:pPr>
            <a:r>
              <a:rPr lang="en-US" dirty="0" smtClean="0"/>
              <a:t> 		</a:t>
            </a:r>
            <a:r>
              <a:rPr lang="en-US" dirty="0" err="1" smtClean="0"/>
              <a:t>create_mailbox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send (</a:t>
            </a:r>
            <a:r>
              <a:rPr lang="en-US" dirty="0" err="1" smtClean="0"/>
              <a:t>mutex</a:t>
            </a:r>
            <a:r>
              <a:rPr lang="en-US" dirty="0" smtClean="0"/>
              <a:t>, null-message)</a:t>
            </a:r>
          </a:p>
          <a:p>
            <a:pPr lvl="1"/>
            <a:r>
              <a:rPr lang="en-US" dirty="0" smtClean="0"/>
              <a:t>for each process :</a:t>
            </a:r>
          </a:p>
          <a:p>
            <a:pPr lvl="2">
              <a:buNone/>
            </a:pPr>
            <a:r>
              <a:rPr lang="en-US" dirty="0" smtClean="0"/>
              <a:t> 		while (TRUE) </a:t>
            </a:r>
          </a:p>
          <a:p>
            <a:pPr lvl="2">
              <a:buNone/>
            </a:pPr>
            <a:r>
              <a:rPr lang="en-US" dirty="0" smtClean="0"/>
              <a:t>		{</a:t>
            </a:r>
            <a:br>
              <a:rPr lang="en-US" dirty="0" smtClean="0"/>
            </a:br>
            <a:r>
              <a:rPr lang="en-US" dirty="0" smtClean="0"/>
              <a:t>	         receive (</a:t>
            </a:r>
            <a:r>
              <a:rPr lang="en-US" dirty="0" err="1" smtClean="0"/>
              <a:t>mutex</a:t>
            </a:r>
            <a:r>
              <a:rPr lang="en-US" dirty="0" smtClean="0"/>
              <a:t>, null-message);</a:t>
            </a:r>
            <a:br>
              <a:rPr lang="en-US" dirty="0" smtClean="0"/>
            </a:br>
            <a:r>
              <a:rPr lang="en-US" dirty="0" smtClean="0"/>
              <a:t>	         </a:t>
            </a:r>
            <a:r>
              <a:rPr lang="en-US" b="1" dirty="0" smtClean="0"/>
              <a:t>critical section</a:t>
            </a:r>
            <a:br>
              <a:rPr lang="en-US" b="1" dirty="0" smtClean="0"/>
            </a:br>
            <a:r>
              <a:rPr lang="en-US" b="1" dirty="0" smtClean="0"/>
              <a:t>	         </a:t>
            </a:r>
            <a:r>
              <a:rPr lang="en-US" dirty="0" smtClean="0"/>
              <a:t>send (</a:t>
            </a:r>
            <a:r>
              <a:rPr lang="en-US" dirty="0" err="1" smtClean="0"/>
              <a:t>mutex</a:t>
            </a:r>
            <a:r>
              <a:rPr lang="en-US" dirty="0" smtClean="0"/>
              <a:t>, null-message);</a:t>
            </a:r>
            <a:br>
              <a:rPr lang="en-US" dirty="0" smtClean="0"/>
            </a:br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mutual exclusion just depends on whether mailbox is empty or not</a:t>
            </a:r>
          </a:p>
          <a:p>
            <a:pPr lvl="2"/>
            <a:r>
              <a:rPr lang="en-US" dirty="0" smtClean="0"/>
              <a:t>message is just a token, possession of which gives right to enter C.S.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dirty="0" smtClean="0"/>
              <a:t>Synchronization </a:t>
            </a:r>
            <a:r>
              <a:rPr lang="en-US" dirty="0" smtClean="0"/>
              <a:t>with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A has higher priority than Task B</a:t>
            </a:r>
          </a:p>
          <a:p>
            <a:r>
              <a:rPr lang="en-US" dirty="0" smtClean="0"/>
              <a:t>In a special corner case condition in task A, if procedure </a:t>
            </a:r>
            <a:r>
              <a:rPr lang="en-US" dirty="0" err="1" smtClean="0"/>
              <a:t>getAlarmStat</a:t>
            </a:r>
            <a:r>
              <a:rPr lang="en-US" dirty="0" smtClean="0"/>
              <a:t>() is called, a call to </a:t>
            </a:r>
            <a:r>
              <a:rPr lang="en-US" dirty="0" err="1" smtClean="0"/>
              <a:t>UpdateAlarms</a:t>
            </a:r>
            <a:r>
              <a:rPr lang="en-US" dirty="0" smtClean="0"/>
              <a:t>() must be called by task B first, or the status of alarms are useless.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Mutex</a:t>
            </a:r>
            <a:r>
              <a:rPr lang="en-US" dirty="0" smtClean="0"/>
              <a:t> or Mailbox to make sure the above order of execution is enforced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Producer / Consumer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Producer / Consumer</a:t>
            </a:r>
            <a:r>
              <a:rPr lang="en-US" dirty="0" smtClean="0"/>
              <a:t> problem using messages :</a:t>
            </a:r>
          </a:p>
          <a:p>
            <a:pPr lvl="1"/>
            <a:r>
              <a:rPr lang="en-US" i="1" dirty="0" smtClean="0"/>
              <a:t>Binary</a:t>
            </a:r>
            <a:r>
              <a:rPr lang="en-US" dirty="0" smtClean="0"/>
              <a:t> semaphores : one message token</a:t>
            </a:r>
          </a:p>
          <a:p>
            <a:pPr lvl="1"/>
            <a:r>
              <a:rPr lang="en-US" i="1" dirty="0" smtClean="0"/>
              <a:t>General</a:t>
            </a:r>
            <a:r>
              <a:rPr lang="en-US" dirty="0" smtClean="0"/>
              <a:t> (</a:t>
            </a:r>
            <a:r>
              <a:rPr lang="en-US" i="1" dirty="0" smtClean="0"/>
              <a:t>counting</a:t>
            </a:r>
            <a:r>
              <a:rPr lang="en-US" dirty="0" smtClean="0"/>
              <a:t>) semaphores : more than one message token</a:t>
            </a:r>
          </a:p>
          <a:p>
            <a:pPr lvl="1"/>
            <a:r>
              <a:rPr lang="en-US" dirty="0" smtClean="0"/>
              <a:t>message blocks used to buffer data items</a:t>
            </a:r>
          </a:p>
          <a:p>
            <a:pPr lvl="1"/>
            <a:r>
              <a:rPr lang="en-US" dirty="0" smtClean="0"/>
              <a:t>scheme uses two mailboxes</a:t>
            </a:r>
          </a:p>
          <a:p>
            <a:pPr lvl="2"/>
            <a:r>
              <a:rPr lang="en-US" i="1" dirty="0" err="1" smtClean="0"/>
              <a:t>mayproduce</a:t>
            </a:r>
            <a:r>
              <a:rPr lang="en-US" dirty="0" smtClean="0"/>
              <a:t>  and  </a:t>
            </a:r>
            <a:r>
              <a:rPr lang="en-US" i="1" dirty="0" err="1" smtClean="0"/>
              <a:t>mayconsume</a:t>
            </a: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producer :</a:t>
            </a:r>
          </a:p>
          <a:p>
            <a:pPr lvl="2"/>
            <a:r>
              <a:rPr lang="en-US" dirty="0" smtClean="0"/>
              <a:t>get a message block from </a:t>
            </a:r>
            <a:r>
              <a:rPr lang="en-US" i="1" dirty="0" err="1" smtClean="0"/>
              <a:t>mayproduce</a:t>
            </a:r>
            <a:endParaRPr lang="en-US" i="1" dirty="0" smtClean="0"/>
          </a:p>
          <a:p>
            <a:pPr lvl="2"/>
            <a:r>
              <a:rPr lang="en-US" dirty="0" smtClean="0"/>
              <a:t>put data item in block</a:t>
            </a:r>
          </a:p>
          <a:p>
            <a:pPr lvl="2"/>
            <a:r>
              <a:rPr lang="en-US" dirty="0" smtClean="0"/>
              <a:t>send message to </a:t>
            </a:r>
            <a:r>
              <a:rPr lang="en-US" i="1" dirty="0" err="1" smtClean="0"/>
              <a:t>mayconsume</a:t>
            </a:r>
            <a:endParaRPr lang="en-US" i="1" dirty="0" smtClean="0"/>
          </a:p>
          <a:p>
            <a:pPr lvl="1"/>
            <a:r>
              <a:rPr lang="en-US" i="1" dirty="0" smtClean="0"/>
              <a:t>consumer :</a:t>
            </a:r>
          </a:p>
          <a:p>
            <a:pPr lvl="2"/>
            <a:r>
              <a:rPr lang="en-US" dirty="0" smtClean="0"/>
              <a:t>get a message from </a:t>
            </a:r>
            <a:r>
              <a:rPr lang="en-US" i="1" dirty="0" err="1" smtClean="0"/>
              <a:t>mayconsume</a:t>
            </a:r>
            <a:endParaRPr lang="en-US" dirty="0" smtClean="0"/>
          </a:p>
          <a:p>
            <a:pPr lvl="2"/>
            <a:r>
              <a:rPr lang="en-US" dirty="0" smtClean="0"/>
              <a:t>consume data in block</a:t>
            </a:r>
          </a:p>
          <a:p>
            <a:pPr lvl="2"/>
            <a:r>
              <a:rPr lang="en-US" dirty="0" smtClean="0"/>
              <a:t>return empty message block to </a:t>
            </a:r>
            <a:r>
              <a:rPr lang="en-US" i="1" dirty="0" err="1" smtClean="0"/>
              <a:t>mayproduce</a:t>
            </a:r>
            <a:r>
              <a:rPr lang="en-US" dirty="0" smtClean="0"/>
              <a:t> mailbox</a:t>
            </a:r>
            <a:endParaRPr lang="en-US" i="1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Producer / Consumer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parent process creates message slots</a:t>
            </a:r>
          </a:p>
          <a:p>
            <a:pPr lvl="2"/>
            <a:r>
              <a:rPr lang="en-US" dirty="0" smtClean="0"/>
              <a:t>buffering capacity depends on number of slots created</a:t>
            </a:r>
          </a:p>
          <a:p>
            <a:pPr lvl="2"/>
            <a:r>
              <a:rPr lang="en-US" dirty="0" smtClean="0"/>
              <a:t> 	slot = </a:t>
            </a:r>
            <a:r>
              <a:rPr lang="en-US" i="1" dirty="0" smtClean="0"/>
              <a:t>empty message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capacity = </a:t>
            </a:r>
            <a:r>
              <a:rPr lang="en-US" i="1" dirty="0" smtClean="0"/>
              <a:t>buffering capacity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create_mailbox</a:t>
            </a:r>
            <a:r>
              <a:rPr lang="en-US" dirty="0" smtClean="0"/>
              <a:t> ( </a:t>
            </a:r>
            <a:r>
              <a:rPr lang="en-US" dirty="0" err="1" smtClean="0"/>
              <a:t>mayproduce</a:t>
            </a:r>
            <a:r>
              <a:rPr lang="en-US" dirty="0" smtClean="0"/>
              <a:t> 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create_mailbox</a:t>
            </a:r>
            <a:r>
              <a:rPr lang="en-US" dirty="0" smtClean="0"/>
              <a:t> ( </a:t>
            </a:r>
            <a:r>
              <a:rPr lang="en-US" dirty="0" err="1" smtClean="0"/>
              <a:t>mayconsume</a:t>
            </a:r>
            <a:r>
              <a:rPr lang="en-US" dirty="0" smtClean="0"/>
              <a:t> );</a:t>
            </a:r>
            <a:br>
              <a:rPr lang="en-US" dirty="0" smtClean="0"/>
            </a:b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&lt;capacity; </a:t>
            </a:r>
            <a:r>
              <a:rPr lang="en-US" dirty="0" err="1" smtClean="0"/>
              <a:t>i</a:t>
            </a:r>
            <a:r>
              <a:rPr lang="en-US" dirty="0" smtClean="0"/>
              <a:t>++) send (</a:t>
            </a:r>
            <a:r>
              <a:rPr lang="en-US" dirty="0" err="1" smtClean="0"/>
              <a:t>mayproduce</a:t>
            </a:r>
            <a:r>
              <a:rPr lang="en-US" dirty="0" smtClean="0"/>
              <a:t>, slot);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start producer and consumer processes</a:t>
            </a:r>
            <a:endParaRPr lang="en-US" dirty="0" smtClean="0"/>
          </a:p>
          <a:p>
            <a:pPr lvl="1"/>
            <a:r>
              <a:rPr lang="en-US" dirty="0" smtClean="0"/>
              <a:t>producer :</a:t>
            </a:r>
          </a:p>
          <a:p>
            <a:pPr lvl="2"/>
            <a:r>
              <a:rPr lang="en-US" dirty="0" smtClean="0"/>
              <a:t> 	while (TRUE) {</a:t>
            </a:r>
            <a:br>
              <a:rPr lang="en-US" dirty="0" smtClean="0"/>
            </a:br>
            <a:r>
              <a:rPr lang="en-US" dirty="0" smtClean="0"/>
              <a:t>		    receive (</a:t>
            </a:r>
            <a:r>
              <a:rPr lang="en-US" dirty="0" err="1" smtClean="0"/>
              <a:t>mayproduce</a:t>
            </a:r>
            <a:r>
              <a:rPr lang="en-US" dirty="0" smtClean="0"/>
              <a:t>, slot);</a:t>
            </a:r>
            <a:br>
              <a:rPr lang="en-US" dirty="0" smtClean="0"/>
            </a:br>
            <a:r>
              <a:rPr lang="en-US" dirty="0" smtClean="0"/>
              <a:t>		    slot = </a:t>
            </a:r>
            <a:r>
              <a:rPr lang="en-US" i="1" dirty="0" smtClean="0"/>
              <a:t>new data item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 send (</a:t>
            </a:r>
            <a:r>
              <a:rPr lang="en-US" dirty="0" err="1" smtClean="0"/>
              <a:t>mayconsume</a:t>
            </a:r>
            <a:r>
              <a:rPr lang="en-US" dirty="0" smtClean="0"/>
              <a:t>, slot);</a:t>
            </a:r>
            <a:br>
              <a:rPr lang="en-US" dirty="0" smtClean="0"/>
            </a:br>
            <a:r>
              <a:rPr lang="en-US" dirty="0" smtClean="0"/>
              <a:t>		}</a:t>
            </a:r>
          </a:p>
          <a:p>
            <a:pPr lvl="1"/>
            <a:r>
              <a:rPr lang="en-US" dirty="0" smtClean="0"/>
              <a:t>consumer :</a:t>
            </a:r>
          </a:p>
          <a:p>
            <a:pPr lvl="2"/>
            <a:r>
              <a:rPr lang="en-US" dirty="0" smtClean="0"/>
              <a:t> 	while (TRUE) {</a:t>
            </a:r>
            <a:br>
              <a:rPr lang="en-US" dirty="0" smtClean="0"/>
            </a:br>
            <a:r>
              <a:rPr lang="en-US" dirty="0" smtClean="0"/>
              <a:t>		    receive (</a:t>
            </a:r>
            <a:r>
              <a:rPr lang="en-US" dirty="0" err="1" smtClean="0"/>
              <a:t>mayconsume</a:t>
            </a:r>
            <a:r>
              <a:rPr lang="en-US" dirty="0" smtClean="0"/>
              <a:t>, slot);</a:t>
            </a:r>
            <a:br>
              <a:rPr lang="en-US" dirty="0" smtClean="0"/>
            </a:br>
            <a:r>
              <a:rPr lang="en-US" dirty="0" smtClean="0"/>
              <a:t>		    </a:t>
            </a:r>
            <a:r>
              <a:rPr lang="en-US" i="1" dirty="0" smtClean="0"/>
              <a:t>consume data item in slot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 send (</a:t>
            </a:r>
            <a:r>
              <a:rPr lang="en-US" dirty="0" err="1" smtClean="0"/>
              <a:t>mayproduce</a:t>
            </a:r>
            <a:r>
              <a:rPr lang="en-US" dirty="0" smtClean="0"/>
              <a:t>, slot);</a:t>
            </a:r>
            <a:br>
              <a:rPr lang="en-US" dirty="0" smtClean="0"/>
            </a:br>
            <a:r>
              <a:rPr lang="en-US" dirty="0" smtClean="0"/>
              <a:t>		}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Event/Signals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defTabSz="363538">
              <a:lnSpc>
                <a:spcPct val="90000"/>
              </a:lnSpc>
            </a:pPr>
            <a:r>
              <a:rPr lang="en-US" i="1" dirty="0" smtClean="0"/>
              <a:t>Signals</a:t>
            </a:r>
          </a:p>
          <a:p>
            <a:pPr lvl="1" defTabSz="363538">
              <a:lnSpc>
                <a:spcPct val="90000"/>
              </a:lnSpc>
            </a:pPr>
            <a:r>
              <a:rPr lang="en-US" dirty="0" smtClean="0"/>
              <a:t>The mechanism whereby processes are made aware of events occurring</a:t>
            </a:r>
          </a:p>
          <a:p>
            <a:pPr lvl="1" defTabSz="363538">
              <a:lnSpc>
                <a:spcPct val="90000"/>
              </a:lnSpc>
            </a:pPr>
            <a:r>
              <a:rPr lang="en-US" dirty="0" smtClean="0"/>
              <a:t>Asynchronous - can be received by a process at any time in its execution</a:t>
            </a:r>
          </a:p>
          <a:p>
            <a:pPr lvl="1" defTabSz="363538">
              <a:lnSpc>
                <a:spcPct val="90000"/>
              </a:lnSpc>
            </a:pPr>
            <a:r>
              <a:rPr lang="en-US" dirty="0" smtClean="0"/>
              <a:t>Examples of Linux signal types: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SIGINT	:	interrupt from keyboard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SIGFPE	:	floating point exception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SIGKILL	:	terminate receiving process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SIGCHLD	:	child process stopped or terminated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SIGSEGV	:	segment access violation</a:t>
            </a:r>
          </a:p>
          <a:p>
            <a:pPr lvl="1" defTabSz="363538">
              <a:lnSpc>
                <a:spcPct val="90000"/>
              </a:lnSpc>
            </a:pPr>
            <a:r>
              <a:rPr lang="en-US" dirty="0" smtClean="0"/>
              <a:t>Default action is usually for kernel to terminate the receiving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Event/Signals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 defTabSz="363538">
              <a:lnSpc>
                <a:spcPct val="90000"/>
              </a:lnSpc>
            </a:pPr>
            <a:r>
              <a:rPr lang="en-US" dirty="0" smtClean="0"/>
              <a:t>Process can request some other action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ignore the signal - process will not know it happened</a:t>
            </a:r>
          </a:p>
          <a:p>
            <a:pPr lvl="3" defTabSz="363538">
              <a:lnSpc>
                <a:spcPct val="90000"/>
              </a:lnSpc>
            </a:pPr>
            <a:r>
              <a:rPr lang="en-US" dirty="0" smtClean="0"/>
              <a:t>SIGKILL and SIGSTOP cannot be ignored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restore signal’s default action</a:t>
            </a:r>
          </a:p>
          <a:p>
            <a:pPr lvl="2" defTabSz="363538">
              <a:lnSpc>
                <a:spcPct val="90000"/>
              </a:lnSpc>
            </a:pPr>
            <a:r>
              <a:rPr lang="en-US" dirty="0" smtClean="0"/>
              <a:t>execute a pre-arranged signal-handling function</a:t>
            </a:r>
          </a:p>
          <a:p>
            <a:pPr lvl="3" defTabSz="363538">
              <a:lnSpc>
                <a:spcPct val="90000"/>
              </a:lnSpc>
            </a:pPr>
            <a:r>
              <a:rPr lang="en-US" dirty="0" smtClean="0"/>
              <a:t>process can register a function to be called</a:t>
            </a:r>
          </a:p>
          <a:p>
            <a:pPr lvl="3" defTabSz="363538">
              <a:lnSpc>
                <a:spcPct val="90000"/>
              </a:lnSpc>
            </a:pPr>
            <a:r>
              <a:rPr lang="en-US" dirty="0" smtClean="0"/>
              <a:t>like an interrupt service routine</a:t>
            </a:r>
          </a:p>
          <a:p>
            <a:pPr lvl="3" defTabSz="274853"/>
            <a:r>
              <a:rPr lang="en-US" dirty="0" smtClean="0"/>
              <a:t>when the handler returns, control is passed back to the main process code and normal execution continues</a:t>
            </a:r>
          </a:p>
          <a:p>
            <a:pPr lvl="2" defTabSz="274853"/>
            <a:endParaRPr lang="en-US" dirty="0" smtClean="0"/>
          </a:p>
          <a:p>
            <a:pPr lvl="2" defTabSz="274853"/>
            <a:r>
              <a:rPr lang="en-US" dirty="0" smtClean="0"/>
              <a:t>to set up a signal handler:</a:t>
            </a:r>
            <a:br>
              <a:rPr lang="en-US" dirty="0" smtClean="0"/>
            </a:br>
            <a:r>
              <a:rPr lang="en-US" dirty="0" smtClean="0"/>
              <a:t>	void (*signal(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, void (*handler)(</a:t>
            </a:r>
            <a:r>
              <a:rPr lang="en-US" dirty="0" err="1" smtClean="0"/>
              <a:t>int</a:t>
            </a:r>
            <a:r>
              <a:rPr lang="en-US" dirty="0" smtClean="0"/>
              <a:t>)))(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3" defTabSz="274853"/>
            <a:endParaRPr lang="en-US" dirty="0" smtClean="0"/>
          </a:p>
          <a:p>
            <a:pPr lvl="2" defTabSz="274853"/>
            <a:r>
              <a:rPr lang="en-US" dirty="0" smtClean="0"/>
              <a:t>signal is a call which takes two parameters</a:t>
            </a:r>
          </a:p>
          <a:p>
            <a:pPr lvl="3" defTabSz="274853"/>
            <a:r>
              <a:rPr lang="en-US" dirty="0" err="1" smtClean="0"/>
              <a:t>signum</a:t>
            </a:r>
            <a:r>
              <a:rPr lang="en-US" dirty="0" smtClean="0"/>
              <a:t> : the signal number</a:t>
            </a:r>
          </a:p>
          <a:p>
            <a:pPr lvl="3" defTabSz="274853"/>
            <a:r>
              <a:rPr lang="en-US" dirty="0" smtClean="0"/>
              <a:t>handler : a pointer to a function which takes a single integer parameter and returns nothing (void)</a:t>
            </a:r>
          </a:p>
          <a:p>
            <a:pPr lvl="2" defTabSz="274853"/>
            <a:r>
              <a:rPr lang="en-US" dirty="0" smtClean="0"/>
              <a:t>return value is itself a pointer to a function which:</a:t>
            </a:r>
          </a:p>
          <a:p>
            <a:pPr lvl="3" defTabSz="274853"/>
            <a:r>
              <a:rPr lang="en-US" dirty="0" smtClean="0"/>
              <a:t>takes a single integer parameter and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Signals: Changing the behavior of ^C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defTabSz="312990">
              <a:buNone/>
            </a:pP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main () {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c;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old_handler</a:t>
            </a:r>
            <a:r>
              <a:rPr lang="en-US" dirty="0" smtClean="0">
                <a:latin typeface="Lucida Console" pitchFamily="49" charset="0"/>
              </a:rPr>
              <a:t> = signal (SIGINT, </a:t>
            </a:r>
            <a:r>
              <a:rPr lang="en-US" dirty="0" err="1" smtClean="0">
                <a:latin typeface="Lucida Console" pitchFamily="49" charset="0"/>
              </a:rPr>
              <a:t>ctrl_c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); </a:t>
            </a: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	while ((c = </a:t>
            </a:r>
            <a:r>
              <a:rPr lang="en-US" dirty="0" err="1" smtClean="0">
                <a:latin typeface="Lucida Console" pitchFamily="49" charset="0"/>
              </a:rPr>
              <a:t>getchar</a:t>
            </a:r>
            <a:r>
              <a:rPr lang="en-US" dirty="0" smtClean="0">
                <a:latin typeface="Lucida Console" pitchFamily="49" charset="0"/>
              </a:rPr>
              <a:t>()) != ‘\n</a:t>
            </a:r>
            <a:r>
              <a:rPr lang="en-US" dirty="0" smtClean="0">
                <a:latin typeface="Lucida Console" pitchFamily="49" charset="0"/>
              </a:rPr>
              <a:t>’);  //stuck here till hit &lt;RET&gt;</a:t>
            </a: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(“</a:t>
            </a:r>
            <a:r>
              <a:rPr lang="en-US" dirty="0" err="1" smtClean="0">
                <a:latin typeface="Lucida Console" pitchFamily="49" charset="0"/>
              </a:rPr>
              <a:t>ctrl_c</a:t>
            </a:r>
            <a:r>
              <a:rPr lang="en-US" dirty="0" smtClean="0">
                <a:latin typeface="Lucida Console" pitchFamily="49" charset="0"/>
              </a:rPr>
              <a:t> count = %d\n”, </a:t>
            </a:r>
            <a:r>
              <a:rPr lang="en-US" dirty="0" err="1" smtClean="0">
                <a:latin typeface="Lucida Console" pitchFamily="49" charset="0"/>
              </a:rPr>
              <a:t>ctrl_c_count</a:t>
            </a:r>
            <a:r>
              <a:rPr lang="en-US" dirty="0" smtClean="0">
                <a:latin typeface="Lucida Console" pitchFamily="49" charset="0"/>
              </a:rPr>
              <a:t>);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	(void) signal (SIGINT, </a:t>
            </a:r>
            <a:r>
              <a:rPr lang="en-US" dirty="0" err="1" smtClean="0">
                <a:latin typeface="Lucida Console" pitchFamily="49" charset="0"/>
              </a:rPr>
              <a:t>old_handler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 defTabSz="312990">
              <a:buNone/>
            </a:pPr>
            <a:endParaRPr lang="en-US" dirty="0" smtClean="0">
              <a:latin typeface="Lucida Console" pitchFamily="49" charset="0"/>
            </a:endParaRPr>
          </a:p>
          <a:p>
            <a:pPr defTabSz="312990">
              <a:buNone/>
            </a:pPr>
            <a:r>
              <a:rPr lang="en-US" dirty="0" smtClean="0">
                <a:latin typeface="Lucida Console" pitchFamily="49" charset="0"/>
              </a:rPr>
              <a:t>		   for (;;);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}</a:t>
            </a:r>
          </a:p>
          <a:p>
            <a:pPr defTabSz="312990">
              <a:buNone/>
            </a:pP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void </a:t>
            </a:r>
            <a:r>
              <a:rPr lang="en-US" dirty="0" err="1" smtClean="0">
                <a:latin typeface="Lucida Console" pitchFamily="49" charset="0"/>
              </a:rPr>
              <a:t>ctrl_c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signum</a:t>
            </a:r>
            <a:r>
              <a:rPr lang="en-US" dirty="0" smtClean="0">
                <a:latin typeface="Lucida Console" pitchFamily="49" charset="0"/>
              </a:rPr>
              <a:t>) {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	(void) signal (SIGINT, </a:t>
            </a:r>
            <a:r>
              <a:rPr lang="en-US" dirty="0" err="1" smtClean="0">
                <a:latin typeface="Lucida Console" pitchFamily="49" charset="0"/>
              </a:rPr>
              <a:t>ctrl_c</a:t>
            </a:r>
            <a:r>
              <a:rPr lang="en-US" dirty="0" smtClean="0">
                <a:latin typeface="Lucida Console" pitchFamily="49" charset="0"/>
              </a:rPr>
              <a:t>);		</a:t>
            </a:r>
            <a:r>
              <a:rPr lang="en-US" sz="2300" dirty="0" smtClean="0">
                <a:latin typeface="Lucida Console" pitchFamily="49" charset="0"/>
              </a:rPr>
              <a:t>// signals are automatically reset</a:t>
            </a: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	++</a:t>
            </a:r>
            <a:r>
              <a:rPr lang="en-US" dirty="0" err="1" smtClean="0">
                <a:latin typeface="Lucida Console" pitchFamily="49" charset="0"/>
              </a:rPr>
              <a:t>ctrl_c_count</a:t>
            </a:r>
            <a:r>
              <a:rPr lang="en-US" dirty="0" smtClean="0">
                <a:latin typeface="Lucida Console" pitchFamily="49" charset="0"/>
              </a:rPr>
              <a:t>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	}</a:t>
            </a:r>
          </a:p>
          <a:p>
            <a:pPr lvl="2" defTabSz="331788"/>
            <a:r>
              <a:rPr lang="en-US" dirty="0" smtClean="0"/>
              <a:t>gets characters until a newline typed, then goes into an infinite loop</a:t>
            </a:r>
          </a:p>
          <a:p>
            <a:pPr lvl="2" defTabSz="331788"/>
            <a:r>
              <a:rPr lang="en-US" dirty="0" smtClean="0"/>
              <a:t>uses signals to count ctrl-</a:t>
            </a:r>
            <a:r>
              <a:rPr lang="en-US" dirty="0" err="1" smtClean="0"/>
              <a:t>c’s</a:t>
            </a:r>
            <a:r>
              <a:rPr lang="en-US" dirty="0" smtClean="0"/>
              <a:t> typed at keyboard until newline typed</a:t>
            </a:r>
          </a:p>
          <a:p>
            <a:pPr defTabSz="31299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Homework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would you design an event handler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f</a:t>
            </a:r>
            <a:r>
              <a:rPr lang="en-US" smtClean="0"/>
              <a:t>r</a:t>
            </a:r>
            <a:r>
              <a:rPr lang="en-US" smtClean="0"/>
              <a:t>amework </a:t>
            </a:r>
            <a:r>
              <a:rPr lang="en-US" dirty="0" smtClean="0"/>
              <a:t>like </a:t>
            </a:r>
            <a:r>
              <a:rPr lang="en-US" smtClean="0"/>
              <a:t>Linux Signals?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Fred Kuhns (</a:t>
            </a:r>
            <a:fld id="{F52ABBDA-D237-4579-8174-F58CF5A196C7}" type="datetime1">
              <a:rPr lang="en-US"/>
              <a:pPr/>
              <a:t>3/19/2014</a:t>
            </a:fld>
            <a:r>
              <a:rPr lang="en-US"/>
              <a:t>)</a:t>
            </a:r>
            <a:endParaRPr lang="en-US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Cs422 – Operating Systems Organization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Purposes for IPC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399" cy="46482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Data Transfer</a:t>
            </a:r>
          </a:p>
          <a:p>
            <a:r>
              <a:rPr lang="en-US" sz="2700" dirty="0" smtClean="0"/>
              <a:t>Sharing Data</a:t>
            </a:r>
          </a:p>
          <a:p>
            <a:r>
              <a:rPr lang="en-US" sz="2700" dirty="0" smtClean="0"/>
              <a:t>Event notification</a:t>
            </a:r>
          </a:p>
          <a:p>
            <a:r>
              <a:rPr lang="en-US" sz="2700" dirty="0" smtClean="0"/>
              <a:t>Resource Sharing and Synchronization</a:t>
            </a:r>
          </a:p>
          <a:p>
            <a:r>
              <a:rPr lang="en-US" sz="2700" dirty="0" smtClean="0"/>
              <a:t>Process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IPC Mechanisms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Mechanisms used for communication and synchronization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Message Passing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message passing interfaces, mailboxes and message queues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sockets, STREAMS, pipes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Shared Memory</a:t>
            </a:r>
            <a:r>
              <a:rPr lang="en-US" sz="2400" dirty="0" smtClean="0"/>
              <a:t>: Non-message passing systems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Synchronization</a:t>
            </a:r>
            <a:r>
              <a:rPr lang="en-US" sz="2400" dirty="0" smtClean="0"/>
              <a:t> – primitives such as semaphores to higher level mechanisms such as monitors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Event Notification</a:t>
            </a:r>
            <a:r>
              <a:rPr lang="en-US" sz="2400" dirty="0" smtClean="0"/>
              <a:t> - UNIX </a:t>
            </a:r>
            <a:r>
              <a:rPr lang="en-US" sz="2400" i="1" dirty="0" smtClean="0">
                <a:solidFill>
                  <a:srgbClr val="990033"/>
                </a:solidFill>
              </a:rPr>
              <a:t>signals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a</a:t>
            </a:r>
            <a:r>
              <a:rPr lang="en-US" sz="2800" i="1" dirty="0" smtClean="0"/>
              <a:t> Message system</a:t>
            </a:r>
            <a:r>
              <a:rPr lang="en-US" sz="2800" dirty="0" smtClean="0"/>
              <a:t> there are no shared variables.  IPC facility provides two operations for fixed or variable sized message: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send(message)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receive(message)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processes </a:t>
            </a:r>
            <a:r>
              <a:rPr lang="en-US" sz="2800" i="1" dirty="0" smtClean="0"/>
              <a:t>P</a:t>
            </a:r>
            <a:r>
              <a:rPr lang="en-US" sz="2800" dirty="0" smtClean="0"/>
              <a:t> and </a:t>
            </a:r>
            <a:r>
              <a:rPr lang="en-US" sz="2800" i="1" dirty="0" smtClean="0"/>
              <a:t>Q</a:t>
            </a:r>
            <a:r>
              <a:rPr lang="en-US" sz="2800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establish a </a:t>
            </a:r>
            <a:r>
              <a:rPr lang="en-US" sz="2400" i="1" dirty="0" smtClean="0"/>
              <a:t>communication</a:t>
            </a:r>
            <a:r>
              <a:rPr lang="en-US" sz="2400" dirty="0" smtClean="0"/>
              <a:t> </a:t>
            </a:r>
            <a:r>
              <a:rPr lang="en-US" sz="2400" i="1" dirty="0" smtClean="0"/>
              <a:t>link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exchange messages via </a:t>
            </a:r>
            <a:r>
              <a:rPr lang="en-US" sz="2400" i="1" dirty="0" smtClean="0"/>
              <a:t>send and receive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logical (e.g., syntax and semantics, abstractions)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667000"/>
            <a:ext cx="46863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57150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71500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Indirect communications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Messages sent to and received from </a:t>
            </a:r>
            <a:r>
              <a:rPr lang="en-US" i="1" dirty="0" smtClean="0"/>
              <a:t>mailboxes</a:t>
            </a:r>
            <a:r>
              <a:rPr lang="en-US" dirty="0" smtClean="0"/>
              <a:t> (or </a:t>
            </a:r>
            <a:r>
              <a:rPr lang="en-US" i="1" dirty="0" smtClean="0"/>
              <a:t>ports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mailboxes can be viewed as objects into which messages placed by processes and from which messages can be removed by other processes</a:t>
            </a:r>
          </a:p>
          <a:p>
            <a:pPr lvl="1"/>
            <a:r>
              <a:rPr lang="en-US" dirty="0" smtClean="0"/>
              <a:t>Each mailbox has a unique ID</a:t>
            </a:r>
          </a:p>
          <a:p>
            <a:pPr lvl="1"/>
            <a:r>
              <a:rPr lang="en-US" dirty="0" smtClean="0"/>
              <a:t>Two processes can communicate only if they have a shared mailbox</a:t>
            </a:r>
          </a:p>
          <a:p>
            <a:pPr lvl="1">
              <a:buFontTx/>
              <a:buNone/>
            </a:pPr>
            <a:r>
              <a:rPr lang="en-US" b="1" dirty="0" smtClean="0"/>
              <a:t>		send </a:t>
            </a:r>
            <a:r>
              <a:rPr lang="en-US" dirty="0" smtClean="0"/>
              <a:t>( A, message )	: send a </a:t>
            </a:r>
            <a:r>
              <a:rPr lang="en-US" i="1" dirty="0" smtClean="0"/>
              <a:t>message</a:t>
            </a:r>
            <a:r>
              <a:rPr lang="en-US" dirty="0" smtClean="0"/>
              <a:t> to mailbox </a:t>
            </a:r>
            <a:r>
              <a:rPr lang="en-US" i="1" dirty="0" smtClean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receive </a:t>
            </a:r>
            <a:r>
              <a:rPr lang="en-US" dirty="0" smtClean="0"/>
              <a:t>( A, message )	: receive a </a:t>
            </a:r>
            <a:r>
              <a:rPr lang="en-US" i="1" dirty="0" smtClean="0"/>
              <a:t>message</a:t>
            </a:r>
            <a:r>
              <a:rPr lang="en-US" dirty="0" smtClean="0"/>
              <a:t> from mailbox </a:t>
            </a:r>
            <a:r>
              <a:rPr lang="en-US" i="1" dirty="0" smtClean="0"/>
              <a:t>A</a:t>
            </a:r>
          </a:p>
          <a:p>
            <a:pPr lvl="1"/>
            <a:r>
              <a:rPr lang="en-US" dirty="0" smtClean="0"/>
              <a:t>A communications link is only established between a pair of processes if they have a shared mailbox</a:t>
            </a:r>
          </a:p>
          <a:p>
            <a:pPr lvl="1"/>
            <a:r>
              <a:rPr lang="en-US" dirty="0" smtClean="0"/>
              <a:t>A pair of processes can communicate via several different mailboxes if desired</a:t>
            </a:r>
          </a:p>
          <a:p>
            <a:pPr lvl="1"/>
            <a:r>
              <a:rPr lang="en-US" dirty="0" smtClean="0"/>
              <a:t>A link can be either unidirectional or bidirectional</a:t>
            </a:r>
          </a:p>
          <a:p>
            <a:pPr lvl="1"/>
            <a:r>
              <a:rPr lang="en-US" dirty="0" smtClean="0"/>
              <a:t>A link may be associated with more than two processes</a:t>
            </a:r>
          </a:p>
          <a:p>
            <a:pPr lvl="2"/>
            <a:r>
              <a:rPr lang="en-US" dirty="0" smtClean="0"/>
              <a:t>allows </a:t>
            </a:r>
            <a:r>
              <a:rPr lang="en-US" i="1" dirty="0" smtClean="0"/>
              <a:t>one-to-many</a:t>
            </a:r>
            <a:r>
              <a:rPr lang="en-US" dirty="0" smtClean="0"/>
              <a:t>, </a:t>
            </a:r>
            <a:r>
              <a:rPr lang="en-US" i="1" dirty="0" smtClean="0"/>
              <a:t>many-to-one</a:t>
            </a:r>
            <a:r>
              <a:rPr lang="en-US" dirty="0" smtClean="0"/>
              <a:t>, </a:t>
            </a:r>
            <a:r>
              <a:rPr lang="en-US" i="1" dirty="0" smtClean="0"/>
              <a:t>many-to-many</a:t>
            </a:r>
            <a:r>
              <a:rPr lang="en-US" dirty="0" smtClean="0"/>
              <a:t> communications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Mailboxes- system ownership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one-to-many : any of several processes may receive from the mailbox</a:t>
            </a:r>
          </a:p>
          <a:p>
            <a:pPr lvl="2"/>
            <a:r>
              <a:rPr lang="en-US" dirty="0" smtClean="0"/>
              <a:t>which of the receivers gets the message?</a:t>
            </a:r>
          </a:p>
          <a:p>
            <a:pPr lvl="3"/>
            <a:r>
              <a:rPr lang="en-US" dirty="0" smtClean="0"/>
              <a:t>only allow one process at a time to wait on a receive</a:t>
            </a:r>
          </a:p>
          <a:p>
            <a:pPr lvl="1"/>
            <a:r>
              <a:rPr lang="en-US" dirty="0" smtClean="0"/>
              <a:t>many-to-one : many processes sending to one receiving process</a:t>
            </a:r>
          </a:p>
          <a:p>
            <a:pPr lvl="2"/>
            <a:r>
              <a:rPr lang="en-US" dirty="0" smtClean="0"/>
              <a:t>file server, network server, mail server etc.</a:t>
            </a:r>
          </a:p>
          <a:p>
            <a:pPr lvl="2"/>
            <a:r>
              <a:rPr lang="en-US" dirty="0" smtClean="0"/>
              <a:t>receiver can identify the sender from the message header contents</a:t>
            </a:r>
          </a:p>
          <a:p>
            <a:pPr lvl="1"/>
            <a:r>
              <a:rPr lang="en-US" dirty="0" smtClean="0"/>
              <a:t>many-to-many :</a:t>
            </a:r>
          </a:p>
          <a:p>
            <a:pPr lvl="2"/>
            <a:r>
              <a:rPr lang="en-US" dirty="0" smtClean="0"/>
              <a:t>e.g. multiple senders requesting service and a pool of receiving servers offering service - a </a:t>
            </a:r>
            <a:r>
              <a:rPr lang="en-US" i="1" dirty="0" smtClean="0"/>
              <a:t>server farm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Mailboxes- Process mailbox ownership</a:t>
            </a:r>
            <a:br>
              <a:rPr lang="en-US" dirty="0"/>
            </a:b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only the process may receive messages from the mailbox</a:t>
            </a:r>
          </a:p>
          <a:p>
            <a:pPr lvl="1"/>
            <a:r>
              <a:rPr lang="en-US" dirty="0" smtClean="0"/>
              <a:t>other processes may send to the mailbox</a:t>
            </a:r>
          </a:p>
          <a:p>
            <a:pPr lvl="1"/>
            <a:r>
              <a:rPr lang="en-US" dirty="0" smtClean="0"/>
              <a:t>mailbox can be created with the process and destroyed when the process dies</a:t>
            </a:r>
          </a:p>
          <a:p>
            <a:pPr lvl="2"/>
            <a:r>
              <a:rPr lang="en-US" dirty="0" smtClean="0"/>
              <a:t>process sending to a dead process’s mailbox will need to be signaled</a:t>
            </a:r>
          </a:p>
          <a:p>
            <a:pPr lvl="1"/>
            <a:r>
              <a:rPr lang="en-US" i="1" dirty="0" smtClean="0"/>
              <a:t>or</a:t>
            </a:r>
            <a:r>
              <a:rPr lang="en-US" dirty="0" smtClean="0"/>
              <a:t>  through separate </a:t>
            </a:r>
            <a:r>
              <a:rPr lang="en-US" b="1" dirty="0" err="1" smtClean="0"/>
              <a:t>create_mailbox</a:t>
            </a:r>
            <a:r>
              <a:rPr lang="en-US" dirty="0" smtClean="0"/>
              <a:t> and </a:t>
            </a:r>
            <a:r>
              <a:rPr lang="en-US" b="1" dirty="0" err="1" smtClean="0"/>
              <a:t>destroy_mailbox</a:t>
            </a:r>
            <a:r>
              <a:rPr lang="en-US" dirty="0" smtClean="0"/>
              <a:t> calls</a:t>
            </a:r>
          </a:p>
          <a:p>
            <a:pPr lvl="2"/>
            <a:r>
              <a:rPr lang="en-US" dirty="0" smtClean="0"/>
              <a:t>possibly declare variables of type ‘mailbox’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438400"/>
            <a:ext cx="9144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Task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3200400"/>
            <a:ext cx="9144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Task j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4114800"/>
            <a:ext cx="9144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Task 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2438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mj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0400" y="327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mj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41148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4724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 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81600" y="2743200"/>
            <a:ext cx="914400" cy="152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3"/>
            <a:endCxn id="16" idx="1"/>
          </p:cNvCxnSpPr>
          <p:nvPr/>
        </p:nvCxnSpPr>
        <p:spPr>
          <a:xfrm>
            <a:off x="2514600" y="2623066"/>
            <a:ext cx="2743200" cy="2406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6" idx="1"/>
          </p:cNvCxnSpPr>
          <p:nvPr/>
        </p:nvCxnSpPr>
        <p:spPr>
          <a:xfrm>
            <a:off x="2514600" y="3385066"/>
            <a:ext cx="2743200" cy="164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2514600" y="4419600"/>
            <a:ext cx="2743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  <a:endCxn id="17" idx="2"/>
          </p:cNvCxnSpPr>
          <p:nvPr/>
        </p:nvCxnSpPr>
        <p:spPr>
          <a:xfrm flipH="1" flipV="1">
            <a:off x="5638800" y="42672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  <a:endCxn id="15" idx="3"/>
          </p:cNvCxnSpPr>
          <p:nvPr/>
        </p:nvCxnSpPr>
        <p:spPr>
          <a:xfrm flipH="1">
            <a:off x="3581400" y="3505200"/>
            <a:ext cx="1600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1"/>
            <a:endCxn id="14" idx="3"/>
          </p:cNvCxnSpPr>
          <p:nvPr/>
        </p:nvCxnSpPr>
        <p:spPr>
          <a:xfrm flipH="1" flipV="1">
            <a:off x="3505200" y="3429000"/>
            <a:ext cx="1676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1"/>
            <a:endCxn id="13" idx="3"/>
          </p:cNvCxnSpPr>
          <p:nvPr/>
        </p:nvCxnSpPr>
        <p:spPr>
          <a:xfrm flipH="1" flipV="1">
            <a:off x="3505200" y="2590800"/>
            <a:ext cx="16764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1"/>
            <a:endCxn id="8" idx="3"/>
          </p:cNvCxnSpPr>
          <p:nvPr/>
        </p:nvCxnSpPr>
        <p:spPr>
          <a:xfrm flipH="1">
            <a:off x="2514600" y="2590800"/>
            <a:ext cx="685800" cy="32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1" idx="3"/>
          </p:cNvCxnSpPr>
          <p:nvPr/>
        </p:nvCxnSpPr>
        <p:spPr>
          <a:xfrm flipH="1" flipV="1">
            <a:off x="2514600" y="3385066"/>
            <a:ext cx="6858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514600" y="4267200"/>
            <a:ext cx="6858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654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Corbel</vt:lpstr>
      <vt:lpstr>Lucida Console</vt:lpstr>
      <vt:lpstr>Wingdings</vt:lpstr>
      <vt:lpstr>Wingdings 2</vt:lpstr>
      <vt:lpstr>Wingdings 3</vt:lpstr>
      <vt:lpstr>Module</vt:lpstr>
      <vt:lpstr> IPC</vt:lpstr>
      <vt:lpstr>Purposes for IPC</vt:lpstr>
      <vt:lpstr>IPC Mechanisms</vt:lpstr>
      <vt:lpstr>Message Passing</vt:lpstr>
      <vt:lpstr>Shared Memory</vt:lpstr>
      <vt:lpstr>Mailboxes</vt:lpstr>
      <vt:lpstr>Mailboxes- system ownership</vt:lpstr>
      <vt:lpstr>Mailboxes- Process mailbox ownership </vt:lpstr>
      <vt:lpstr>Mailboxes</vt:lpstr>
      <vt:lpstr>Mailboxes</vt:lpstr>
      <vt:lpstr>Homework Synchronization with Mutex</vt:lpstr>
      <vt:lpstr>Producer / Consumer</vt:lpstr>
      <vt:lpstr>Producer / Consumer</vt:lpstr>
      <vt:lpstr>Event/Signals</vt:lpstr>
      <vt:lpstr>Event/Signals</vt:lpstr>
      <vt:lpstr>Signals: Changing the behavior of ^C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2012-07-26T20:29:44Z</dcterms:created>
  <dcterms:modified xsi:type="dcterms:W3CDTF">2014-03-20T05:34:30Z</dcterms:modified>
</cp:coreProperties>
</file>