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2" r:id="rId1"/>
  </p:sldMasterIdLst>
  <p:notesMasterIdLst>
    <p:notesMasterId r:id="rId46"/>
  </p:notesMasterIdLst>
  <p:sldIdLst>
    <p:sldId id="256" r:id="rId2"/>
    <p:sldId id="263" r:id="rId3"/>
    <p:sldId id="261" r:id="rId4"/>
    <p:sldId id="294" r:id="rId5"/>
    <p:sldId id="265" r:id="rId6"/>
    <p:sldId id="266" r:id="rId7"/>
    <p:sldId id="267" r:id="rId8"/>
    <p:sldId id="268" r:id="rId9"/>
    <p:sldId id="297" r:id="rId10"/>
    <p:sldId id="298" r:id="rId11"/>
    <p:sldId id="299" r:id="rId12"/>
    <p:sldId id="269" r:id="rId13"/>
    <p:sldId id="300" r:id="rId14"/>
    <p:sldId id="270" r:id="rId15"/>
    <p:sldId id="271" r:id="rId16"/>
    <p:sldId id="272" r:id="rId17"/>
    <p:sldId id="273" r:id="rId18"/>
    <p:sldId id="317" r:id="rId19"/>
    <p:sldId id="274" r:id="rId20"/>
    <p:sldId id="319" r:id="rId21"/>
    <p:sldId id="318" r:id="rId22"/>
    <p:sldId id="312" r:id="rId23"/>
    <p:sldId id="310" r:id="rId24"/>
    <p:sldId id="311" r:id="rId25"/>
    <p:sldId id="276" r:id="rId26"/>
    <p:sldId id="277" r:id="rId27"/>
    <p:sldId id="314" r:id="rId28"/>
    <p:sldId id="279" r:id="rId29"/>
    <p:sldId id="296" r:id="rId30"/>
    <p:sldId id="280" r:id="rId31"/>
    <p:sldId id="282" r:id="rId32"/>
    <p:sldId id="281" r:id="rId33"/>
    <p:sldId id="295" r:id="rId34"/>
    <p:sldId id="284" r:id="rId35"/>
    <p:sldId id="301" r:id="rId36"/>
    <p:sldId id="302" r:id="rId37"/>
    <p:sldId id="303" r:id="rId38"/>
    <p:sldId id="304" r:id="rId39"/>
    <p:sldId id="305" r:id="rId40"/>
    <p:sldId id="306" r:id="rId41"/>
    <p:sldId id="307" r:id="rId42"/>
    <p:sldId id="308" r:id="rId43"/>
    <p:sldId id="313" r:id="rId44"/>
    <p:sldId id="26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62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04-02T23:55:14.093"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5F53F-744F-465A-A5DD-F122CD510335}" type="datetimeFigureOut">
              <a:rPr lang="en-US" smtClean="0"/>
              <a:t>11/5/2015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67201-612A-4BA6-9F31-1D9EAE5DA354}" type="slidenum">
              <a:rPr lang="en-US" smtClean="0"/>
              <a:t>‹#›</a:t>
            </a:fld>
            <a:endParaRPr lang="en-US"/>
          </a:p>
        </p:txBody>
      </p:sp>
    </p:spTree>
    <p:extLst>
      <p:ext uri="{BB962C8B-B14F-4D97-AF65-F5344CB8AC3E}">
        <p14:creationId xmlns:p14="http://schemas.microsoft.com/office/powerpoint/2010/main" val="2583862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Foo() bar() example</a:t>
            </a:r>
            <a:endParaRPr lang="en-US" dirty="0"/>
          </a:p>
        </p:txBody>
      </p:sp>
      <p:sp>
        <p:nvSpPr>
          <p:cNvPr id="4" name="Slide Number Placeholder 3"/>
          <p:cNvSpPr>
            <a:spLocks noGrp="1"/>
          </p:cNvSpPr>
          <p:nvPr>
            <p:ph type="sldNum" sz="quarter" idx="10"/>
          </p:nvPr>
        </p:nvSpPr>
        <p:spPr/>
        <p:txBody>
          <a:bodyPr/>
          <a:lstStyle/>
          <a:p>
            <a:fld id="{00067201-612A-4BA6-9F31-1D9EAE5DA354}" type="slidenum">
              <a:rPr lang="en-US" smtClean="0"/>
              <a:t>16</a:t>
            </a:fld>
            <a:endParaRPr lang="en-US"/>
          </a:p>
        </p:txBody>
      </p:sp>
    </p:spTree>
    <p:extLst>
      <p:ext uri="{BB962C8B-B14F-4D97-AF65-F5344CB8AC3E}">
        <p14:creationId xmlns:p14="http://schemas.microsoft.com/office/powerpoint/2010/main" val="294969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11/5/2015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11/5/2015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eecs.berkeley.edu/~messer/netappc/Supplements/10-idl.pd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Middleware - introduction</a:t>
            </a:r>
            <a:endParaRPr lang="en-US" dirty="0"/>
          </a:p>
        </p:txBody>
      </p:sp>
      <p:sp>
        <p:nvSpPr>
          <p:cNvPr id="3" name="Subtitle 2"/>
          <p:cNvSpPr>
            <a:spLocks noGrp="1"/>
          </p:cNvSpPr>
          <p:nvPr>
            <p:ph type="subTitle" idx="1"/>
          </p:nvPr>
        </p:nvSpPr>
        <p:spPr/>
        <p:txBody>
          <a:bodyPr/>
          <a:lstStyle/>
          <a:p>
            <a:r>
              <a:rPr lang="en-US" dirty="0" smtClean="0"/>
              <a:t>CPE 545</a:t>
            </a:r>
            <a:endParaRPr lang="en-US" dirty="0"/>
          </a:p>
        </p:txBody>
      </p:sp>
    </p:spTree>
    <p:extLst>
      <p:ext uri="{BB962C8B-B14F-4D97-AF65-F5344CB8AC3E}">
        <p14:creationId xmlns:p14="http://schemas.microsoft.com/office/powerpoint/2010/main" val="3867437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Interaction Model</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4800" y="2057400"/>
            <a:ext cx="8839200" cy="3878904"/>
          </a:xfrm>
          <a:prstGeom prst="rect">
            <a:avLst/>
          </a:prstGeom>
          <a:noFill/>
          <a:ln w="9525">
            <a:noFill/>
            <a:miter lim="800000"/>
            <a:headEnd/>
            <a:tailEnd/>
          </a:ln>
        </p:spPr>
      </p:pic>
    </p:spTree>
    <p:extLst>
      <p:ext uri="{BB962C8B-B14F-4D97-AF65-F5344CB8AC3E}">
        <p14:creationId xmlns:p14="http://schemas.microsoft.com/office/powerpoint/2010/main" val="2352737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Interaction Model</a:t>
            </a:r>
            <a:endParaRPr lang="en-US" dirty="0"/>
          </a:p>
        </p:txBody>
      </p:sp>
      <p:sp>
        <p:nvSpPr>
          <p:cNvPr id="3" name="Content Placeholder 2"/>
          <p:cNvSpPr>
            <a:spLocks noGrp="1"/>
          </p:cNvSpPr>
          <p:nvPr>
            <p:ph idx="1"/>
          </p:nvPr>
        </p:nvSpPr>
        <p:spPr>
          <a:xfrm>
            <a:off x="457200" y="5410200"/>
            <a:ext cx="8229600" cy="990600"/>
          </a:xfrm>
        </p:spPr>
        <p:txBody>
          <a:bodyPr>
            <a:noAutofit/>
          </a:bodyPr>
          <a:lstStyle/>
          <a:p>
            <a:r>
              <a:rPr lang="en-US" sz="2000" dirty="0" smtClean="0"/>
              <a:t>While more complex than the synchronous model, the asynchronous model allows all participants to retain processing independence. </a:t>
            </a:r>
          </a:p>
        </p:txBody>
      </p:sp>
      <p:pic>
        <p:nvPicPr>
          <p:cNvPr id="2050" name="Picture 2"/>
          <p:cNvPicPr>
            <a:picLocks noChangeAspect="1" noChangeArrowheads="1"/>
          </p:cNvPicPr>
          <p:nvPr/>
        </p:nvPicPr>
        <p:blipFill>
          <a:blip r:embed="rId2" cstate="print"/>
          <a:srcRect/>
          <a:stretch>
            <a:fillRect/>
          </a:stretch>
        </p:blipFill>
        <p:spPr bwMode="auto">
          <a:xfrm>
            <a:off x="152400" y="1447800"/>
            <a:ext cx="8305799" cy="4005794"/>
          </a:xfrm>
          <a:prstGeom prst="rect">
            <a:avLst/>
          </a:prstGeom>
          <a:noFill/>
          <a:ln w="9525">
            <a:noFill/>
            <a:miter lim="800000"/>
            <a:headEnd/>
            <a:tailEnd/>
          </a:ln>
        </p:spPr>
      </p:pic>
    </p:spTree>
    <p:extLst>
      <p:ext uri="{BB962C8B-B14F-4D97-AF65-F5344CB8AC3E}">
        <p14:creationId xmlns:p14="http://schemas.microsoft.com/office/powerpoint/2010/main" val="235273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 Synchronous Model </a:t>
            </a:r>
            <a:endParaRPr lang="en-US" dirty="0"/>
          </a:p>
        </p:txBody>
      </p:sp>
      <p:sp>
        <p:nvSpPr>
          <p:cNvPr id="3" name="Content Placeholder 2"/>
          <p:cNvSpPr>
            <a:spLocks noGrp="1"/>
          </p:cNvSpPr>
          <p:nvPr>
            <p:ph idx="1"/>
          </p:nvPr>
        </p:nvSpPr>
        <p:spPr/>
        <p:txBody>
          <a:bodyPr>
            <a:normAutofit/>
          </a:bodyPr>
          <a:lstStyle/>
          <a:p>
            <a:r>
              <a:rPr lang="en-US" dirty="0" smtClean="0"/>
              <a:t>The traditional RPC model is a fundamental concept of distributed computing. </a:t>
            </a:r>
          </a:p>
          <a:p>
            <a:r>
              <a:rPr lang="en-US" dirty="0" smtClean="0"/>
              <a:t>It is utilized in middleware platforms including CORBA, Java RMI, Microsoft DCOM, and XMLRPC.</a:t>
            </a:r>
          </a:p>
          <a:p>
            <a:r>
              <a:rPr lang="en-US" dirty="0" smtClean="0"/>
              <a:t>The objective of RPC is to allow two processes to interact. </a:t>
            </a:r>
          </a:p>
        </p:txBody>
      </p:sp>
    </p:spTree>
    <p:extLst>
      <p:ext uri="{BB962C8B-B14F-4D97-AF65-F5344CB8AC3E}">
        <p14:creationId xmlns:p14="http://schemas.microsoft.com/office/powerpoint/2010/main" val="654161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Requirement </a:t>
            </a:r>
            <a:endParaRPr lang="en-US" dirty="0"/>
          </a:p>
        </p:txBody>
      </p:sp>
      <p:sp>
        <p:nvSpPr>
          <p:cNvPr id="3" name="Content Placeholder 2"/>
          <p:cNvSpPr>
            <a:spLocks noGrp="1"/>
          </p:cNvSpPr>
          <p:nvPr>
            <p:ph idx="1"/>
          </p:nvPr>
        </p:nvSpPr>
        <p:spPr/>
        <p:txBody>
          <a:bodyPr>
            <a:normAutofit/>
          </a:bodyPr>
          <a:lstStyle/>
          <a:p>
            <a:pPr>
              <a:spcBef>
                <a:spcPts val="1200"/>
              </a:spcBef>
            </a:pPr>
            <a:r>
              <a:rPr lang="en-US" dirty="0"/>
              <a:t>Procedural </a:t>
            </a:r>
            <a:r>
              <a:rPr lang="en-US" i="1" u="sng" dirty="0"/>
              <a:t>abstraction</a:t>
            </a:r>
            <a:r>
              <a:rPr lang="en-US" dirty="0"/>
              <a:t> is </a:t>
            </a:r>
            <a:r>
              <a:rPr lang="en-US" dirty="0" smtClean="0"/>
              <a:t>the  </a:t>
            </a:r>
            <a:r>
              <a:rPr lang="en-US" dirty="0"/>
              <a:t>key </a:t>
            </a:r>
            <a:r>
              <a:rPr lang="en-US" dirty="0" smtClean="0"/>
              <a:t>concept</a:t>
            </a:r>
          </a:p>
          <a:p>
            <a:pPr>
              <a:spcBef>
                <a:spcPts val="1200"/>
              </a:spcBef>
            </a:pPr>
            <a:r>
              <a:rPr lang="en-US" dirty="0"/>
              <a:t> A procedure, </a:t>
            </a:r>
            <a:r>
              <a:rPr lang="en-US" dirty="0" smtClean="0"/>
              <a:t>is a "black </a:t>
            </a:r>
            <a:r>
              <a:rPr lang="en-US" dirty="0"/>
              <a:t>box" that performs a specified task by executing an </a:t>
            </a:r>
            <a:r>
              <a:rPr lang="en-US" i="1" u="sng" dirty="0"/>
              <a:t>encapsulated</a:t>
            </a:r>
            <a:r>
              <a:rPr lang="en-US" dirty="0"/>
              <a:t> sequence of </a:t>
            </a:r>
            <a:r>
              <a:rPr lang="en-US" dirty="0" smtClean="0"/>
              <a:t>code. </a:t>
            </a:r>
            <a:endParaRPr lang="en-US" dirty="0"/>
          </a:p>
          <a:p>
            <a:pPr lvl="1">
              <a:spcBef>
                <a:spcPts val="1200"/>
              </a:spcBef>
            </a:pPr>
            <a:r>
              <a:rPr lang="en-US" dirty="0" smtClean="0"/>
              <a:t>Encapsulation </a:t>
            </a:r>
            <a:r>
              <a:rPr lang="en-US" dirty="0"/>
              <a:t>means that the procedure may only be called through </a:t>
            </a:r>
            <a:r>
              <a:rPr lang="en-US" i="1" u="sng" dirty="0"/>
              <a:t>an interface </a:t>
            </a:r>
            <a:r>
              <a:rPr lang="en-US" dirty="0"/>
              <a:t>that specifies its </a:t>
            </a:r>
            <a:r>
              <a:rPr lang="en-US" i="1" dirty="0"/>
              <a:t>parameters</a:t>
            </a:r>
            <a:r>
              <a:rPr lang="en-US" dirty="0"/>
              <a:t> and </a:t>
            </a:r>
            <a:r>
              <a:rPr lang="en-US" i="1" dirty="0"/>
              <a:t>return values </a:t>
            </a:r>
            <a:r>
              <a:rPr lang="en-US" dirty="0"/>
              <a:t>as a set of typed </a:t>
            </a:r>
            <a:r>
              <a:rPr lang="en-US" dirty="0" smtClean="0"/>
              <a:t>holders. </a:t>
            </a:r>
          </a:p>
        </p:txBody>
      </p:sp>
    </p:spTree>
    <p:extLst>
      <p:ext uri="{BB962C8B-B14F-4D97-AF65-F5344CB8AC3E}">
        <p14:creationId xmlns:p14="http://schemas.microsoft.com/office/powerpoint/2010/main" val="65416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Requirement </a:t>
            </a:r>
            <a:endParaRPr lang="en-US" dirty="0"/>
          </a:p>
        </p:txBody>
      </p:sp>
      <p:sp>
        <p:nvSpPr>
          <p:cNvPr id="3" name="Content Placeholder 2"/>
          <p:cNvSpPr>
            <a:spLocks noGrp="1"/>
          </p:cNvSpPr>
          <p:nvPr>
            <p:ph idx="1"/>
          </p:nvPr>
        </p:nvSpPr>
        <p:spPr/>
        <p:txBody>
          <a:bodyPr>
            <a:normAutofit/>
          </a:bodyPr>
          <a:lstStyle/>
          <a:p>
            <a:r>
              <a:rPr lang="en-US" sz="2800" dirty="0" smtClean="0"/>
              <a:t>On </a:t>
            </a:r>
            <a:r>
              <a:rPr lang="en-US" sz="2800" dirty="0"/>
              <a:t>a site </a:t>
            </a:r>
            <a:r>
              <a:rPr lang="en-US" sz="2800" i="1" dirty="0"/>
              <a:t>A</a:t>
            </a:r>
            <a:r>
              <a:rPr lang="en-US" sz="2800" dirty="0"/>
              <a:t>, consider a process </a:t>
            </a:r>
            <a:r>
              <a:rPr lang="en-US" sz="2800" i="1" dirty="0"/>
              <a:t>p</a:t>
            </a:r>
            <a:r>
              <a:rPr lang="en-US" sz="2800" dirty="0"/>
              <a:t> that executes a local call to a procedure </a:t>
            </a:r>
            <a:r>
              <a:rPr lang="en-US" sz="2800" i="1" dirty="0" smtClean="0"/>
              <a:t>P</a:t>
            </a:r>
            <a:r>
              <a:rPr lang="en-US" sz="2800" dirty="0" smtClean="0"/>
              <a:t>.</a:t>
            </a:r>
          </a:p>
          <a:p>
            <a:r>
              <a:rPr lang="en-US" sz="2800" dirty="0" smtClean="0"/>
              <a:t> </a:t>
            </a:r>
            <a:r>
              <a:rPr lang="en-US" sz="2800" dirty="0"/>
              <a:t>Design a mechanism that would allow </a:t>
            </a:r>
            <a:r>
              <a:rPr lang="en-US" sz="2800" dirty="0" smtClean="0"/>
              <a:t>process </a:t>
            </a:r>
            <a:r>
              <a:rPr lang="en-US" sz="2800" i="1" dirty="0" smtClean="0"/>
              <a:t>p</a:t>
            </a:r>
            <a:r>
              <a:rPr lang="en-US" sz="2800" dirty="0"/>
              <a:t> </a:t>
            </a:r>
            <a:r>
              <a:rPr lang="en-US" sz="2800" dirty="0" smtClean="0"/>
              <a:t>on site A (</a:t>
            </a:r>
            <a:r>
              <a:rPr lang="en-US" sz="2800" i="1" dirty="0" smtClean="0"/>
              <a:t>client</a:t>
            </a:r>
            <a:r>
              <a:rPr lang="en-US" sz="2800" dirty="0" smtClean="0"/>
              <a:t>) to </a:t>
            </a:r>
            <a:r>
              <a:rPr lang="en-US" sz="2800" dirty="0"/>
              <a:t>perform the same call, with the execution of </a:t>
            </a:r>
            <a:r>
              <a:rPr lang="en-US" sz="2800" i="1" dirty="0"/>
              <a:t>P</a:t>
            </a:r>
            <a:r>
              <a:rPr lang="en-US" sz="2800" dirty="0"/>
              <a:t> taking place on a remote site </a:t>
            </a:r>
            <a:r>
              <a:rPr lang="en-US" sz="2800" i="1" dirty="0" smtClean="0"/>
              <a:t>B (server)</a:t>
            </a:r>
            <a:r>
              <a:rPr lang="en-US" sz="2800" dirty="0" smtClean="0"/>
              <a:t>, </a:t>
            </a:r>
            <a:r>
              <a:rPr lang="en-US" sz="2800" dirty="0"/>
              <a:t>while </a:t>
            </a:r>
            <a:r>
              <a:rPr lang="en-US" sz="2800" i="1" dirty="0"/>
              <a:t>preserving the </a:t>
            </a:r>
            <a:r>
              <a:rPr lang="en-US" sz="2800" i="1" dirty="0" smtClean="0"/>
              <a:t>overall effect </a:t>
            </a:r>
            <a:r>
              <a:rPr lang="en-US" sz="2800" dirty="0"/>
              <a:t>of the call. </a:t>
            </a:r>
            <a:endParaRPr lang="en-US" sz="2800" dirty="0" smtClean="0"/>
          </a:p>
        </p:txBody>
      </p:sp>
      <p:pic>
        <p:nvPicPr>
          <p:cNvPr id="7170" name="Picture 2" descr="Chapters/Intro/Figs/remote-call-spec.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4648200"/>
            <a:ext cx="6524625"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90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Motivations and challenges </a:t>
            </a:r>
            <a:endParaRPr lang="en-US" dirty="0"/>
          </a:p>
        </p:txBody>
      </p:sp>
      <p:sp>
        <p:nvSpPr>
          <p:cNvPr id="3" name="Content Placeholder 2"/>
          <p:cNvSpPr>
            <a:spLocks noGrp="1"/>
          </p:cNvSpPr>
          <p:nvPr>
            <p:ph idx="1"/>
          </p:nvPr>
        </p:nvSpPr>
        <p:spPr/>
        <p:txBody>
          <a:bodyPr>
            <a:normAutofit fontScale="85000" lnSpcReduction="10000"/>
          </a:bodyPr>
          <a:lstStyle/>
          <a:p>
            <a:r>
              <a:rPr lang="en-US" sz="2800" dirty="0" smtClean="0"/>
              <a:t>Preserving the </a:t>
            </a:r>
            <a:r>
              <a:rPr lang="en-US" sz="2800" dirty="0"/>
              <a:t>semantics between local and remote </a:t>
            </a:r>
            <a:r>
              <a:rPr lang="en-US" sz="2800" dirty="0" smtClean="0"/>
              <a:t>call</a:t>
            </a:r>
          </a:p>
          <a:p>
            <a:pPr lvl="1"/>
            <a:r>
              <a:rPr lang="en-US" sz="2400" dirty="0" smtClean="0"/>
              <a:t>Procedural </a:t>
            </a:r>
            <a:r>
              <a:rPr lang="en-US" sz="2400" dirty="0"/>
              <a:t>abstraction is preserved; </a:t>
            </a:r>
            <a:endParaRPr lang="en-US" sz="2400" dirty="0" smtClean="0"/>
          </a:p>
          <a:p>
            <a:pPr lvl="1"/>
            <a:r>
              <a:rPr lang="en-US" sz="2400" dirty="0" smtClean="0"/>
              <a:t>Portability </a:t>
            </a:r>
            <a:r>
              <a:rPr lang="en-US" sz="2400" dirty="0"/>
              <a:t>is improved </a:t>
            </a:r>
            <a:r>
              <a:rPr lang="en-US" sz="2400" dirty="0" smtClean="0"/>
              <a:t>- the </a:t>
            </a:r>
            <a:r>
              <a:rPr lang="en-US" sz="2400" dirty="0"/>
              <a:t>application is independent of the underlying communication protocols. </a:t>
            </a:r>
            <a:endParaRPr lang="en-US" sz="2400" dirty="0" smtClean="0"/>
          </a:p>
          <a:p>
            <a:pPr lvl="2"/>
            <a:r>
              <a:rPr lang="en-US" sz="2000" dirty="0" smtClean="0"/>
              <a:t>Application </a:t>
            </a:r>
            <a:r>
              <a:rPr lang="en-US" sz="2000" dirty="0"/>
              <a:t>may easily be ported, without changes, between a local and a distributed environment</a:t>
            </a:r>
            <a:r>
              <a:rPr lang="en-US" sz="2000" dirty="0" smtClean="0"/>
              <a:t>.</a:t>
            </a:r>
          </a:p>
          <a:p>
            <a:pPr marL="457200" lvl="1" indent="0">
              <a:buNone/>
            </a:pPr>
            <a:endParaRPr lang="en-US" sz="2400" dirty="0"/>
          </a:p>
          <a:p>
            <a:r>
              <a:rPr lang="en-US" sz="2800" dirty="0" smtClean="0"/>
              <a:t>Preserving </a:t>
            </a:r>
            <a:r>
              <a:rPr lang="en-US" sz="2800" dirty="0"/>
              <a:t>semantics is no easy task, for two main </a:t>
            </a:r>
            <a:r>
              <a:rPr lang="en-US" sz="2800" dirty="0" smtClean="0"/>
              <a:t>reasons</a:t>
            </a:r>
            <a:r>
              <a:rPr lang="en-US" sz="2800" dirty="0"/>
              <a:t>:</a:t>
            </a:r>
            <a:r>
              <a:rPr lang="en-US" sz="2800" dirty="0" smtClean="0"/>
              <a:t> </a:t>
            </a:r>
          </a:p>
          <a:p>
            <a:pPr lvl="1"/>
            <a:r>
              <a:rPr lang="en-US" sz="2400" dirty="0"/>
              <a:t>T</a:t>
            </a:r>
            <a:r>
              <a:rPr lang="en-US" sz="2400" dirty="0" smtClean="0"/>
              <a:t>he </a:t>
            </a:r>
            <a:r>
              <a:rPr lang="en-US" sz="2400" dirty="0"/>
              <a:t>failure modes are different in the </a:t>
            </a:r>
            <a:r>
              <a:rPr lang="en-US" sz="2400" dirty="0" smtClean="0"/>
              <a:t>distributed case - the server procedure failure, network timeouts, server timeout, etc.</a:t>
            </a:r>
            <a:endParaRPr lang="en-US" sz="2400" dirty="0"/>
          </a:p>
          <a:p>
            <a:pPr lvl="1"/>
            <a:r>
              <a:rPr lang="en-US" sz="2400" dirty="0" smtClean="0"/>
              <a:t>The </a:t>
            </a:r>
            <a:r>
              <a:rPr lang="en-US" sz="2400" dirty="0"/>
              <a:t>semantics of parameter passing is different </a:t>
            </a:r>
            <a:r>
              <a:rPr lang="en-US" sz="2400" dirty="0" smtClean="0"/>
              <a:t>(</a:t>
            </a:r>
            <a:r>
              <a:rPr lang="en-US" sz="2400" dirty="0"/>
              <a:t>e.g. passing a pointer as a parameter does not work in the distributed case because the calling process and the procedure execute in distinct address spaces).</a:t>
            </a:r>
            <a:br>
              <a:rPr lang="en-US" sz="2400" dirty="0"/>
            </a:br>
            <a:endParaRPr lang="en-US" sz="2400" dirty="0"/>
          </a:p>
          <a:p>
            <a:endParaRPr lang="en-US" sz="2800" dirty="0" smtClean="0"/>
          </a:p>
        </p:txBody>
      </p:sp>
    </p:spTree>
    <p:extLst>
      <p:ext uri="{BB962C8B-B14F-4D97-AF65-F5344CB8AC3E}">
        <p14:creationId xmlns:p14="http://schemas.microsoft.com/office/powerpoint/2010/main" val="3514928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Implementation Principles </a:t>
            </a:r>
            <a:endParaRPr lang="en-US" dirty="0"/>
          </a:p>
        </p:txBody>
      </p:sp>
      <p:sp>
        <p:nvSpPr>
          <p:cNvPr id="3" name="Content Placeholder 2"/>
          <p:cNvSpPr>
            <a:spLocks noGrp="1"/>
          </p:cNvSpPr>
          <p:nvPr>
            <p:ph idx="1"/>
          </p:nvPr>
        </p:nvSpPr>
        <p:spPr/>
        <p:txBody>
          <a:bodyPr>
            <a:normAutofit/>
          </a:bodyPr>
          <a:lstStyle/>
          <a:p>
            <a:r>
              <a:rPr lang="en-US" sz="2800" dirty="0" smtClean="0"/>
              <a:t>RPC relies </a:t>
            </a:r>
            <a:r>
              <a:rPr lang="en-US" sz="2800" dirty="0"/>
              <a:t>on two pieces of </a:t>
            </a:r>
            <a:r>
              <a:rPr lang="en-US" sz="2800" dirty="0" smtClean="0"/>
              <a:t>software, the client stub and the server stub</a:t>
            </a:r>
          </a:p>
          <a:p>
            <a:pPr lvl="1"/>
            <a:r>
              <a:rPr lang="en-US" sz="2400" dirty="0" smtClean="0"/>
              <a:t>The </a:t>
            </a:r>
            <a:r>
              <a:rPr lang="en-US" sz="2400" dirty="0"/>
              <a:t>client stub acts as a local representative of the server on the client site; </a:t>
            </a:r>
            <a:endParaRPr lang="en-US" sz="2400" dirty="0" smtClean="0"/>
          </a:p>
          <a:p>
            <a:pPr lvl="1"/>
            <a:r>
              <a:rPr lang="en-US" sz="2400" dirty="0" smtClean="0"/>
              <a:t>The </a:t>
            </a:r>
            <a:r>
              <a:rPr lang="en-US" sz="2400" dirty="0"/>
              <a:t>server stub has a symmetrical role. Thus both the calling process (on the client side) and the procedure body (on the server side) keep the same interface as in the centralized case. </a:t>
            </a:r>
            <a:endParaRPr lang="en-US" sz="2400" dirty="0" smtClean="0"/>
          </a:p>
          <a:p>
            <a:pPr lvl="1"/>
            <a:r>
              <a:rPr lang="en-US" sz="2400" dirty="0"/>
              <a:t>The client and server stubs rely on a communication subsystem to exchange messages. In addition, they use a </a:t>
            </a:r>
            <a:r>
              <a:rPr lang="en-US" sz="2400" i="1" dirty="0"/>
              <a:t>naming service </a:t>
            </a:r>
            <a:r>
              <a:rPr lang="en-US" sz="2400" dirty="0"/>
              <a:t>in order to help the client locate the server</a:t>
            </a:r>
          </a:p>
        </p:txBody>
      </p:sp>
    </p:spTree>
    <p:extLst>
      <p:ext uri="{BB962C8B-B14F-4D97-AF65-F5344CB8AC3E}">
        <p14:creationId xmlns:p14="http://schemas.microsoft.com/office/powerpoint/2010/main" val="2942665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synchronization</a:t>
            </a:r>
            <a:endParaRPr lang="en-US" dirty="0"/>
          </a:p>
        </p:txBody>
      </p:sp>
      <p:sp>
        <p:nvSpPr>
          <p:cNvPr id="3" name="Content Placeholder 2"/>
          <p:cNvSpPr>
            <a:spLocks noGrp="1"/>
          </p:cNvSpPr>
          <p:nvPr>
            <p:ph idx="1"/>
          </p:nvPr>
        </p:nvSpPr>
        <p:spPr/>
        <p:txBody>
          <a:bodyPr>
            <a:normAutofit/>
          </a:bodyPr>
          <a:lstStyle/>
          <a:p>
            <a:r>
              <a:rPr lang="en-US" sz="2400" dirty="0"/>
              <a:t>On the client side, the calling process (or </a:t>
            </a:r>
            <a:r>
              <a:rPr lang="en-US" sz="2400" dirty="0" smtClean="0"/>
              <a:t>thread) </a:t>
            </a:r>
            <a:r>
              <a:rPr lang="en-US" sz="2400" i="1" dirty="0"/>
              <a:t>must be blocked </a:t>
            </a:r>
            <a:r>
              <a:rPr lang="en-US" sz="2400" dirty="0"/>
              <a:t>while waiting for the procedure to return.</a:t>
            </a:r>
          </a:p>
          <a:p>
            <a:r>
              <a:rPr lang="en-US" sz="2400" dirty="0"/>
              <a:t>On the server side, the main issue is that of parallel </a:t>
            </a:r>
            <a:r>
              <a:rPr lang="en-US" sz="2400" dirty="0" smtClean="0"/>
              <a:t>execution since </a:t>
            </a:r>
            <a:r>
              <a:rPr lang="en-US" sz="2400" dirty="0"/>
              <a:t>the server may be used by </a:t>
            </a:r>
            <a:r>
              <a:rPr lang="en-US" sz="2400" i="1" dirty="0"/>
              <a:t>multiple clients</a:t>
            </a:r>
            <a:r>
              <a:rPr lang="en-US" sz="2400" dirty="0"/>
              <a:t>. Multiplexing the server resources </a:t>
            </a:r>
            <a:r>
              <a:rPr lang="en-US" sz="2400" dirty="0" smtClean="0"/>
              <a:t>calls </a:t>
            </a:r>
            <a:r>
              <a:rPr lang="en-US" sz="2400" dirty="0"/>
              <a:t>for a </a:t>
            </a:r>
            <a:r>
              <a:rPr lang="en-US" sz="2400" i="1" dirty="0"/>
              <a:t>multithreaded</a:t>
            </a:r>
            <a:r>
              <a:rPr lang="en-US" sz="2400" dirty="0"/>
              <a:t> organization. </a:t>
            </a:r>
            <a:endParaRPr lang="en-US" sz="2400" dirty="0" smtClean="0"/>
          </a:p>
        </p:txBody>
      </p:sp>
      <p:pic>
        <p:nvPicPr>
          <p:cNvPr id="4" name="Picture 3"/>
          <p:cNvPicPr>
            <a:picLocks noChangeAspect="1"/>
          </p:cNvPicPr>
          <p:nvPr/>
        </p:nvPicPr>
        <p:blipFill>
          <a:blip r:embed="rId2"/>
          <a:stretch>
            <a:fillRect/>
          </a:stretch>
        </p:blipFill>
        <p:spPr>
          <a:xfrm>
            <a:off x="3124200" y="4015080"/>
            <a:ext cx="2060627" cy="2389839"/>
          </a:xfrm>
          <a:prstGeom prst="rect">
            <a:avLst/>
          </a:prstGeom>
        </p:spPr>
      </p:pic>
    </p:spTree>
    <p:extLst>
      <p:ext uri="{BB962C8B-B14F-4D97-AF65-F5344CB8AC3E}">
        <p14:creationId xmlns:p14="http://schemas.microsoft.com/office/powerpoint/2010/main" val="3818375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synchronization</a:t>
            </a:r>
            <a:endParaRPr lang="en-US" dirty="0"/>
          </a:p>
        </p:txBody>
      </p:sp>
      <p:sp>
        <p:nvSpPr>
          <p:cNvPr id="3" name="Content Placeholder 2"/>
          <p:cNvSpPr>
            <a:spLocks noGrp="1"/>
          </p:cNvSpPr>
          <p:nvPr>
            <p:ph idx="1"/>
          </p:nvPr>
        </p:nvSpPr>
        <p:spPr/>
        <p:txBody>
          <a:bodyPr>
            <a:normAutofit/>
          </a:bodyPr>
          <a:lstStyle/>
          <a:p>
            <a:r>
              <a:rPr lang="en-US" sz="2400" dirty="0" smtClean="0"/>
              <a:t>On </a:t>
            </a:r>
            <a:r>
              <a:rPr lang="en-US" sz="2400" dirty="0"/>
              <a:t>the server side </a:t>
            </a:r>
            <a:r>
              <a:rPr lang="en-US" sz="2400" dirty="0" smtClean="0"/>
              <a:t>, a </a:t>
            </a:r>
            <a:r>
              <a:rPr lang="en-US" sz="2400" i="1" dirty="0"/>
              <a:t>daemon thread </a:t>
            </a:r>
            <a:r>
              <a:rPr lang="en-US" sz="2400" dirty="0"/>
              <a:t>waits for incoming messages on a specified port. </a:t>
            </a:r>
            <a:r>
              <a:rPr lang="en-US" sz="2400" dirty="0" smtClean="0"/>
              <a:t>A </a:t>
            </a:r>
            <a:r>
              <a:rPr lang="en-US" sz="2400" dirty="0"/>
              <a:t>new </a:t>
            </a:r>
            <a:r>
              <a:rPr lang="en-US" sz="2400" i="1" dirty="0"/>
              <a:t>worker thread </a:t>
            </a:r>
            <a:r>
              <a:rPr lang="en-US" sz="2400" dirty="0"/>
              <a:t>is created in order to execute the procedure, while the daemon returns to wait on the next call; the worker thread exits upon </a:t>
            </a:r>
            <a:r>
              <a:rPr lang="en-US" sz="2400" dirty="0" smtClean="0"/>
              <a:t>completion</a:t>
            </a:r>
            <a:endParaRPr lang="en-US" sz="2400" dirty="0"/>
          </a:p>
        </p:txBody>
      </p:sp>
      <p:pic>
        <p:nvPicPr>
          <p:cNvPr id="5" name="Picture 4"/>
          <p:cNvPicPr>
            <a:picLocks noChangeAspect="1"/>
          </p:cNvPicPr>
          <p:nvPr/>
        </p:nvPicPr>
        <p:blipFill rotWithShape="1">
          <a:blip r:embed="rId2"/>
          <a:srcRect l="28701" r="42153"/>
          <a:stretch/>
        </p:blipFill>
        <p:spPr>
          <a:xfrm>
            <a:off x="3429000" y="3810000"/>
            <a:ext cx="1981200" cy="2389839"/>
          </a:xfrm>
          <a:prstGeom prst="rect">
            <a:avLst/>
          </a:prstGeom>
        </p:spPr>
      </p:pic>
    </p:spTree>
    <p:extLst>
      <p:ext uri="{BB962C8B-B14F-4D97-AF65-F5344CB8AC3E}">
        <p14:creationId xmlns:p14="http://schemas.microsoft.com/office/powerpoint/2010/main" val="1827859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a:t>
            </a:r>
            <a:r>
              <a:rPr lang="en-US" dirty="0"/>
              <a:t>process management</a:t>
            </a:r>
          </a:p>
        </p:txBody>
      </p:sp>
      <p:sp>
        <p:nvSpPr>
          <p:cNvPr id="3" name="Content Placeholder 2"/>
          <p:cNvSpPr>
            <a:spLocks noGrp="1"/>
          </p:cNvSpPr>
          <p:nvPr>
            <p:ph idx="1"/>
          </p:nvPr>
        </p:nvSpPr>
        <p:spPr/>
        <p:txBody>
          <a:bodyPr>
            <a:normAutofit/>
          </a:bodyPr>
          <a:lstStyle/>
          <a:p>
            <a:pPr>
              <a:spcBef>
                <a:spcPts val="1200"/>
              </a:spcBef>
            </a:pPr>
            <a:r>
              <a:rPr lang="en-US" sz="2000" dirty="0" smtClean="0"/>
              <a:t>In </a:t>
            </a:r>
            <a:r>
              <a:rPr lang="en-US" sz="2000" dirty="0"/>
              <a:t>order to avoid the </a:t>
            </a:r>
            <a:r>
              <a:rPr lang="en-US" sz="2000" i="1" dirty="0"/>
              <a:t>overhead</a:t>
            </a:r>
            <a:r>
              <a:rPr lang="en-US" sz="2000" dirty="0"/>
              <a:t> due to thread creation, an alternate solution is to manage a fixed-size pool of worker threads </a:t>
            </a:r>
            <a:r>
              <a:rPr lang="en-US" sz="2000" dirty="0" smtClean="0"/>
              <a:t>. </a:t>
            </a:r>
          </a:p>
          <a:p>
            <a:pPr>
              <a:spcBef>
                <a:spcPts val="1200"/>
              </a:spcBef>
            </a:pPr>
            <a:r>
              <a:rPr lang="en-US" sz="2000" dirty="0" smtClean="0"/>
              <a:t>Worker </a:t>
            </a:r>
            <a:r>
              <a:rPr lang="en-US" sz="2000" dirty="0"/>
              <a:t>threads communicate with the daemon through a shared buffer </a:t>
            </a:r>
            <a:r>
              <a:rPr lang="en-US" sz="2000" dirty="0" smtClean="0"/>
              <a:t>(queue of work orders) using </a:t>
            </a:r>
            <a:r>
              <a:rPr lang="en-US" sz="2000" dirty="0"/>
              <a:t>the </a:t>
            </a:r>
            <a:r>
              <a:rPr lang="en-US" sz="2000" i="1" dirty="0"/>
              <a:t>producer-consumer scheme</a:t>
            </a:r>
            <a:r>
              <a:rPr lang="en-US" sz="2000" dirty="0"/>
              <a:t>. </a:t>
            </a:r>
            <a:endParaRPr lang="en-US" sz="2000" dirty="0" smtClean="0"/>
          </a:p>
          <a:p>
            <a:pPr>
              <a:spcBef>
                <a:spcPts val="1200"/>
              </a:spcBef>
            </a:pPr>
            <a:r>
              <a:rPr lang="en-US" sz="2000" dirty="0" smtClean="0"/>
              <a:t>Worker </a:t>
            </a:r>
            <a:r>
              <a:rPr lang="en-US" sz="2000" dirty="0"/>
              <a:t>threads are </a:t>
            </a:r>
            <a:r>
              <a:rPr lang="en-US" sz="2000" i="1" dirty="0"/>
              <a:t>waiting for new work </a:t>
            </a:r>
            <a:r>
              <a:rPr lang="en-US" sz="2000" dirty="0"/>
              <a:t>to arrive; after executing the procedure, a worker thread returns to the pool, i.e. tries to get new work to do. </a:t>
            </a:r>
            <a:endParaRPr lang="en-US" sz="2000" dirty="0" smtClean="0"/>
          </a:p>
        </p:txBody>
      </p:sp>
      <p:pic>
        <p:nvPicPr>
          <p:cNvPr id="4" name="Picture 3"/>
          <p:cNvPicPr>
            <a:picLocks noChangeAspect="1"/>
          </p:cNvPicPr>
          <p:nvPr/>
        </p:nvPicPr>
        <p:blipFill>
          <a:blip r:embed="rId2"/>
          <a:stretch>
            <a:fillRect/>
          </a:stretch>
        </p:blipFill>
        <p:spPr>
          <a:xfrm>
            <a:off x="2819400" y="4067400"/>
            <a:ext cx="2914141" cy="2389839"/>
          </a:xfrm>
          <a:prstGeom prst="rect">
            <a:avLst/>
          </a:prstGeom>
        </p:spPr>
      </p:pic>
    </p:spTree>
    <p:extLst>
      <p:ext uri="{BB962C8B-B14F-4D97-AF65-F5344CB8AC3E}">
        <p14:creationId xmlns:p14="http://schemas.microsoft.com/office/powerpoint/2010/main" val="51053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p:txBody>
          <a:bodyPr/>
          <a:lstStyle/>
          <a:p>
            <a:r>
              <a:rPr lang="en-US" smtClean="0"/>
              <a:t>What is Middleware?</a:t>
            </a:r>
            <a:endParaRPr lang="en-US"/>
          </a:p>
        </p:txBody>
      </p:sp>
      <p:sp>
        <p:nvSpPr>
          <p:cNvPr id="4098" name="Rectangle 2"/>
          <p:cNvSpPr>
            <a:spLocks noGrp="1" noChangeArrowheads="1"/>
          </p:cNvSpPr>
          <p:nvPr>
            <p:ph idx="1"/>
          </p:nvPr>
        </p:nvSpPr>
        <p:spPr/>
        <p:txBody>
          <a:bodyPr>
            <a:normAutofit/>
          </a:bodyPr>
          <a:lstStyle/>
          <a:p>
            <a:r>
              <a:rPr lang="en-US" dirty="0" smtClean="0"/>
              <a:t>Software that mediates between an application program and a network.</a:t>
            </a:r>
          </a:p>
          <a:p>
            <a:r>
              <a:rPr lang="en-US" dirty="0" smtClean="0"/>
              <a:t>Middleware is a distributed software layer that sits above the network operating system and below the application layer and abstracts the heterogeneity of the underlying environment.</a:t>
            </a:r>
          </a:p>
          <a:p>
            <a:endParaRPr lang="en-US" dirty="0"/>
          </a:p>
        </p:txBody>
      </p:sp>
    </p:spTree>
    <p:extLst>
      <p:ext uri="{BB962C8B-B14F-4D97-AF65-F5344CB8AC3E}">
        <p14:creationId xmlns:p14="http://schemas.microsoft.com/office/powerpoint/2010/main" val="1414613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a:t>
            </a:r>
            <a:r>
              <a:rPr lang="en-US" dirty="0"/>
              <a:t>process management</a:t>
            </a:r>
          </a:p>
        </p:txBody>
      </p:sp>
      <p:sp>
        <p:nvSpPr>
          <p:cNvPr id="3" name="Content Placeholder 2"/>
          <p:cNvSpPr>
            <a:spLocks noGrp="1"/>
          </p:cNvSpPr>
          <p:nvPr>
            <p:ph idx="1"/>
          </p:nvPr>
        </p:nvSpPr>
        <p:spPr/>
        <p:txBody>
          <a:bodyPr>
            <a:normAutofit/>
          </a:bodyPr>
          <a:lstStyle/>
          <a:p>
            <a:pPr>
              <a:spcBef>
                <a:spcPts val="1200"/>
              </a:spcBef>
            </a:pPr>
            <a:r>
              <a:rPr lang="en-US" sz="2400" dirty="0" smtClean="0"/>
              <a:t>If </a:t>
            </a:r>
            <a:r>
              <a:rPr lang="en-US" sz="2400" dirty="0"/>
              <a:t>all worker threads are </a:t>
            </a:r>
            <a:r>
              <a:rPr lang="en-US" sz="2400" i="1" dirty="0"/>
              <a:t>busy</a:t>
            </a:r>
            <a:r>
              <a:rPr lang="en-US" sz="2400" dirty="0"/>
              <a:t> when a call arrives, the execution of the call is </a:t>
            </a:r>
            <a:r>
              <a:rPr lang="en-US" sz="2400" i="1" dirty="0"/>
              <a:t>delayed</a:t>
            </a:r>
            <a:r>
              <a:rPr lang="en-US" sz="2400" dirty="0"/>
              <a:t> until a thread becomes free. </a:t>
            </a:r>
            <a:endParaRPr lang="en-US" sz="2400" dirty="0" smtClean="0"/>
          </a:p>
          <a:p>
            <a:pPr>
              <a:spcBef>
                <a:spcPts val="1200"/>
              </a:spcBef>
            </a:pPr>
            <a:r>
              <a:rPr lang="en-US" sz="2400" dirty="0"/>
              <a:t>All these synchronization and thread management operations are performed by the </a:t>
            </a:r>
            <a:r>
              <a:rPr lang="en-US" sz="2400" i="1" dirty="0"/>
              <a:t>stubs</a:t>
            </a:r>
            <a:r>
              <a:rPr lang="en-US" sz="2400" dirty="0"/>
              <a:t> and are invisible to the client and server main programs.</a:t>
            </a:r>
          </a:p>
        </p:txBody>
      </p:sp>
    </p:spTree>
    <p:extLst>
      <p:ext uri="{BB962C8B-B14F-4D97-AF65-F5344CB8AC3E}">
        <p14:creationId xmlns:p14="http://schemas.microsoft.com/office/powerpoint/2010/main" val="407510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a:t>
            </a:r>
            <a:r>
              <a:rPr lang="en-US" dirty="0"/>
              <a:t>process management</a:t>
            </a:r>
          </a:p>
        </p:txBody>
      </p:sp>
      <p:pic>
        <p:nvPicPr>
          <p:cNvPr id="11266" name="Picture 2" descr="Chapters/Intro/Figs/thread-mgt.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895600"/>
            <a:ext cx="6800850" cy="2390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43000" y="5791200"/>
            <a:ext cx="5534207" cy="646331"/>
          </a:xfrm>
          <a:prstGeom prst="rect">
            <a:avLst/>
          </a:prstGeom>
          <a:noFill/>
        </p:spPr>
        <p:txBody>
          <a:bodyPr wrap="none" rtlCol="0">
            <a:spAutoFit/>
          </a:bodyPr>
          <a:lstStyle/>
          <a:p>
            <a:r>
              <a:rPr lang="en-US" dirty="0" smtClean="0"/>
              <a:t>Worker threads don’t know the details of what they call. </a:t>
            </a:r>
          </a:p>
          <a:p>
            <a:r>
              <a:rPr lang="en-US" dirty="0" smtClean="0"/>
              <a:t>They execute callback functions (function pointers).  </a:t>
            </a:r>
            <a:endParaRPr lang="en-US" dirty="0"/>
          </a:p>
        </p:txBody>
      </p:sp>
    </p:spTree>
    <p:extLst>
      <p:ext uri="{BB962C8B-B14F-4D97-AF65-F5344CB8AC3E}">
        <p14:creationId xmlns:p14="http://schemas.microsoft.com/office/powerpoint/2010/main" val="345890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Midleware</a:t>
            </a:r>
            <a:r>
              <a:rPr lang="en-US" dirty="0" smtClean="0"/>
              <a:t> - goal</a:t>
            </a:r>
            <a:endParaRPr lang="en-US" dirty="0"/>
          </a:p>
        </p:txBody>
      </p:sp>
      <p:sp>
        <p:nvSpPr>
          <p:cNvPr id="3" name="Content Placeholder 2"/>
          <p:cNvSpPr>
            <a:spLocks noGrp="1"/>
          </p:cNvSpPr>
          <p:nvPr>
            <p:ph idx="1"/>
          </p:nvPr>
        </p:nvSpPr>
        <p:spPr/>
        <p:txBody>
          <a:bodyPr>
            <a:normAutofit/>
          </a:bodyPr>
          <a:lstStyle/>
          <a:p>
            <a:r>
              <a:rPr lang="en-US" dirty="0" smtClean="0"/>
              <a:t>We would like to hide the </a:t>
            </a:r>
            <a:r>
              <a:rPr lang="en-US" i="1" dirty="0" smtClean="0"/>
              <a:t>heterogeneity</a:t>
            </a:r>
            <a:r>
              <a:rPr lang="en-US" dirty="0" smtClean="0"/>
              <a:t> of the various hardware components, operating systems and communication protocols.</a:t>
            </a:r>
            <a:endParaRPr lang="en-US" dirty="0"/>
          </a:p>
        </p:txBody>
      </p:sp>
    </p:spTree>
    <p:extLst>
      <p:ext uri="{BB962C8B-B14F-4D97-AF65-F5344CB8AC3E}">
        <p14:creationId xmlns:p14="http://schemas.microsoft.com/office/powerpoint/2010/main" val="510532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480441" y="152400"/>
            <a:ext cx="8292656" cy="584775"/>
          </a:xfrm>
          <a:prstGeom prst="rect">
            <a:avLst/>
          </a:prstGeom>
          <a:noFill/>
          <a:ln w="9525">
            <a:noFill/>
            <a:miter lim="800000"/>
            <a:headEnd/>
            <a:tailEnd/>
          </a:ln>
        </p:spPr>
        <p:txBody>
          <a:bodyPr wrap="none">
            <a:spAutoFit/>
          </a:bodyPr>
          <a:lstStyle/>
          <a:p>
            <a:pPr algn="ctr"/>
            <a:r>
              <a:rPr lang="en-US" sz="3200">
                <a:solidFill>
                  <a:srgbClr val="000000"/>
                </a:solidFill>
                <a:latin typeface="Vrinda" pitchFamily="34" charset="0"/>
                <a:cs typeface="Vrinda" pitchFamily="34" charset="0"/>
              </a:rPr>
              <a:t>Little-Endian vs. Big-Endian Representation </a:t>
            </a:r>
            <a:endParaRPr lang="en-US" sz="2400">
              <a:solidFill>
                <a:srgbClr val="000000"/>
              </a:solidFill>
              <a:latin typeface="Vrinda" pitchFamily="34" charset="0"/>
              <a:cs typeface="Vrinda" pitchFamily="34" charset="0"/>
            </a:endParaRPr>
          </a:p>
        </p:txBody>
      </p:sp>
      <p:sp>
        <p:nvSpPr>
          <p:cNvPr id="32771" name="Text Box 3"/>
          <p:cNvSpPr txBox="1">
            <a:spLocks noChangeArrowheads="1"/>
          </p:cNvSpPr>
          <p:nvPr/>
        </p:nvSpPr>
        <p:spPr bwMode="auto">
          <a:xfrm>
            <a:off x="3886200" y="838200"/>
            <a:ext cx="2097049" cy="830997"/>
          </a:xfrm>
          <a:prstGeom prst="rect">
            <a:avLst/>
          </a:prstGeom>
          <a:noFill/>
          <a:ln w="9525">
            <a:noFill/>
            <a:miter lim="800000"/>
            <a:headEnd/>
            <a:tailEnd/>
          </a:ln>
        </p:spPr>
        <p:txBody>
          <a:bodyPr wrap="none">
            <a:spAutoFit/>
          </a:bodyPr>
          <a:lstStyle/>
          <a:p>
            <a:r>
              <a:rPr lang="en-US" sz="2400" dirty="0" smtClean="0">
                <a:solidFill>
                  <a:srgbClr val="000000"/>
                </a:solidFill>
                <a:latin typeface="Vrinda" pitchFamily="34" charset="0"/>
                <a:cs typeface="Vrinda" pitchFamily="34" charset="0"/>
              </a:rPr>
              <a:t>0xA0B1C2D3 </a:t>
            </a:r>
          </a:p>
          <a:p>
            <a:r>
              <a:rPr lang="en-US" sz="2400" dirty="0" smtClean="0">
                <a:solidFill>
                  <a:srgbClr val="000000"/>
                </a:solidFill>
                <a:latin typeface="Vrinda" pitchFamily="34" charset="0"/>
                <a:cs typeface="Vrinda" pitchFamily="34" charset="0"/>
              </a:rPr>
              <a:t>0xE4F56789</a:t>
            </a:r>
            <a:endParaRPr lang="en-US" sz="2400" dirty="0">
              <a:solidFill>
                <a:srgbClr val="000000"/>
              </a:solidFill>
              <a:latin typeface="Vrinda" pitchFamily="34" charset="0"/>
              <a:cs typeface="Vrinda" pitchFamily="34" charset="0"/>
            </a:endParaRPr>
          </a:p>
        </p:txBody>
      </p:sp>
      <p:sp>
        <p:nvSpPr>
          <p:cNvPr id="32772" name="Text Box 4"/>
          <p:cNvSpPr txBox="1">
            <a:spLocks noChangeArrowheads="1"/>
          </p:cNvSpPr>
          <p:nvPr/>
        </p:nvSpPr>
        <p:spPr bwMode="auto">
          <a:xfrm>
            <a:off x="6338888" y="1509713"/>
            <a:ext cx="707245" cy="461665"/>
          </a:xfrm>
          <a:prstGeom prst="rect">
            <a:avLst/>
          </a:prstGeom>
          <a:noFill/>
          <a:ln w="9525">
            <a:noFill/>
            <a:miter lim="800000"/>
            <a:headEnd/>
            <a:tailEnd/>
          </a:ln>
        </p:spPr>
        <p:txBody>
          <a:bodyPr wrap="none">
            <a:spAutoFit/>
          </a:bodyPr>
          <a:lstStyle/>
          <a:p>
            <a:r>
              <a:rPr lang="en-US" sz="2400">
                <a:solidFill>
                  <a:srgbClr val="000000"/>
                </a:solidFill>
                <a:latin typeface="Vrinda" pitchFamily="34" charset="0"/>
                <a:cs typeface="Vrinda" pitchFamily="34" charset="0"/>
              </a:rPr>
              <a:t>LSB</a:t>
            </a:r>
          </a:p>
        </p:txBody>
      </p:sp>
      <p:sp>
        <p:nvSpPr>
          <p:cNvPr id="32773" name="Text Box 5"/>
          <p:cNvSpPr txBox="1">
            <a:spLocks noChangeArrowheads="1"/>
          </p:cNvSpPr>
          <p:nvPr/>
        </p:nvSpPr>
        <p:spPr bwMode="auto">
          <a:xfrm>
            <a:off x="2873375" y="1484313"/>
            <a:ext cx="784189" cy="461665"/>
          </a:xfrm>
          <a:prstGeom prst="rect">
            <a:avLst/>
          </a:prstGeom>
          <a:noFill/>
          <a:ln w="9525">
            <a:noFill/>
            <a:miter lim="800000"/>
            <a:headEnd/>
            <a:tailEnd/>
          </a:ln>
        </p:spPr>
        <p:txBody>
          <a:bodyPr wrap="none">
            <a:spAutoFit/>
          </a:bodyPr>
          <a:lstStyle/>
          <a:p>
            <a:r>
              <a:rPr lang="en-US" sz="2400">
                <a:solidFill>
                  <a:srgbClr val="000000"/>
                </a:solidFill>
                <a:latin typeface="Vrinda" pitchFamily="34" charset="0"/>
                <a:cs typeface="Vrinda" pitchFamily="34" charset="0"/>
              </a:rPr>
              <a:t>MSB</a:t>
            </a:r>
          </a:p>
        </p:txBody>
      </p:sp>
      <p:sp>
        <p:nvSpPr>
          <p:cNvPr id="32774" name="Line 6"/>
          <p:cNvSpPr>
            <a:spLocks noChangeShapeType="1"/>
          </p:cNvSpPr>
          <p:nvPr/>
        </p:nvSpPr>
        <p:spPr bwMode="auto">
          <a:xfrm>
            <a:off x="4648200" y="2897188"/>
            <a:ext cx="0" cy="3657600"/>
          </a:xfrm>
          <a:prstGeom prst="line">
            <a:avLst/>
          </a:prstGeom>
          <a:noFill/>
          <a:ln w="9525">
            <a:solidFill>
              <a:schemeClr val="tx1"/>
            </a:solidFill>
            <a:round/>
            <a:headEnd/>
            <a:tailEnd type="triangle" w="med" len="med"/>
          </a:ln>
        </p:spPr>
        <p:txBody>
          <a:bodyPr wrap="none" anchor="ctr"/>
          <a:lstStyle/>
          <a:p>
            <a:endParaRPr lang="en-US">
              <a:latin typeface="Vrinda" pitchFamily="34" charset="0"/>
              <a:cs typeface="Vrinda" pitchFamily="34" charset="0"/>
            </a:endParaRPr>
          </a:p>
        </p:txBody>
      </p:sp>
      <p:sp>
        <p:nvSpPr>
          <p:cNvPr id="32775" name="Rectangle 7"/>
          <p:cNvSpPr>
            <a:spLocks noChangeArrowheads="1"/>
          </p:cNvSpPr>
          <p:nvPr/>
        </p:nvSpPr>
        <p:spPr bwMode="auto">
          <a:xfrm>
            <a:off x="1695450" y="3357563"/>
            <a:ext cx="1905000" cy="2895600"/>
          </a:xfrm>
          <a:prstGeom prst="rect">
            <a:avLst/>
          </a:prstGeom>
          <a:noFill/>
          <a:ln w="9525">
            <a:solidFill>
              <a:schemeClr val="tx1"/>
            </a:solidFill>
            <a:miter lim="800000"/>
            <a:headEnd/>
            <a:tailEnd/>
          </a:ln>
        </p:spPr>
        <p:txBody>
          <a:bodyPr wrap="none" anchor="ctr"/>
          <a:lstStyle/>
          <a:p>
            <a:endParaRPr lang="en-US">
              <a:solidFill>
                <a:srgbClr val="000000"/>
              </a:solidFill>
              <a:latin typeface="Vrinda" pitchFamily="34" charset="0"/>
              <a:cs typeface="Vrinda" pitchFamily="34" charset="0"/>
            </a:endParaRPr>
          </a:p>
        </p:txBody>
      </p:sp>
      <p:sp>
        <p:nvSpPr>
          <p:cNvPr id="32776" name="Line 8"/>
          <p:cNvSpPr>
            <a:spLocks noChangeShapeType="1"/>
          </p:cNvSpPr>
          <p:nvPr/>
        </p:nvSpPr>
        <p:spPr bwMode="auto">
          <a:xfrm>
            <a:off x="1695450" y="3738563"/>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777" name="Line 9"/>
          <p:cNvSpPr>
            <a:spLocks noChangeShapeType="1"/>
          </p:cNvSpPr>
          <p:nvPr/>
        </p:nvSpPr>
        <p:spPr bwMode="auto">
          <a:xfrm>
            <a:off x="1684338" y="4089400"/>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778" name="Line 10"/>
          <p:cNvSpPr>
            <a:spLocks noChangeShapeType="1"/>
          </p:cNvSpPr>
          <p:nvPr/>
        </p:nvSpPr>
        <p:spPr bwMode="auto">
          <a:xfrm>
            <a:off x="1695450" y="4830763"/>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779" name="Line 11"/>
          <p:cNvSpPr>
            <a:spLocks noChangeShapeType="1"/>
          </p:cNvSpPr>
          <p:nvPr/>
        </p:nvSpPr>
        <p:spPr bwMode="auto">
          <a:xfrm>
            <a:off x="1697038" y="5181600"/>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780" name="Line 12"/>
          <p:cNvSpPr>
            <a:spLocks noChangeShapeType="1"/>
          </p:cNvSpPr>
          <p:nvPr/>
        </p:nvSpPr>
        <p:spPr bwMode="auto">
          <a:xfrm>
            <a:off x="1695450" y="5532438"/>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781" name="Line 13"/>
          <p:cNvSpPr>
            <a:spLocks noChangeShapeType="1"/>
          </p:cNvSpPr>
          <p:nvPr/>
        </p:nvSpPr>
        <p:spPr bwMode="auto">
          <a:xfrm>
            <a:off x="1695450" y="5872163"/>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782" name="Line 14"/>
          <p:cNvSpPr>
            <a:spLocks noChangeShapeType="1"/>
          </p:cNvSpPr>
          <p:nvPr/>
        </p:nvSpPr>
        <p:spPr bwMode="auto">
          <a:xfrm>
            <a:off x="1698625" y="4462463"/>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783" name="Text Box 15"/>
          <p:cNvSpPr txBox="1">
            <a:spLocks noChangeArrowheads="1"/>
          </p:cNvSpPr>
          <p:nvPr/>
        </p:nvSpPr>
        <p:spPr bwMode="auto">
          <a:xfrm>
            <a:off x="1828800" y="3352800"/>
            <a:ext cx="1441420"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MSB = A0</a:t>
            </a:r>
            <a:endParaRPr lang="en-US" sz="2400" dirty="0">
              <a:solidFill>
                <a:srgbClr val="000000"/>
              </a:solidFill>
              <a:latin typeface="Vrinda" pitchFamily="34" charset="0"/>
              <a:cs typeface="Vrinda" pitchFamily="34" charset="0"/>
            </a:endParaRPr>
          </a:p>
        </p:txBody>
      </p:sp>
      <p:sp>
        <p:nvSpPr>
          <p:cNvPr id="32784" name="Text Box 16"/>
          <p:cNvSpPr txBox="1">
            <a:spLocks noChangeArrowheads="1"/>
          </p:cNvSpPr>
          <p:nvPr/>
        </p:nvSpPr>
        <p:spPr bwMode="auto">
          <a:xfrm>
            <a:off x="2825750" y="3730625"/>
            <a:ext cx="442750" cy="400110"/>
          </a:xfrm>
          <a:prstGeom prst="rect">
            <a:avLst/>
          </a:prstGeom>
          <a:noFill/>
          <a:ln w="9525">
            <a:noFill/>
            <a:miter lim="800000"/>
            <a:headEnd/>
            <a:tailEnd/>
          </a:ln>
        </p:spPr>
        <p:txBody>
          <a:bodyPr wrap="none">
            <a:spAutoFit/>
          </a:bodyPr>
          <a:lstStyle/>
          <a:p>
            <a:r>
              <a:rPr lang="en-US" sz="2000">
                <a:solidFill>
                  <a:srgbClr val="000000"/>
                </a:solidFill>
                <a:latin typeface="Vrinda" pitchFamily="34" charset="0"/>
                <a:cs typeface="Vrinda" pitchFamily="34" charset="0"/>
              </a:rPr>
              <a:t>B1</a:t>
            </a:r>
          </a:p>
        </p:txBody>
      </p:sp>
      <p:sp>
        <p:nvSpPr>
          <p:cNvPr id="32785" name="Text Box 17"/>
          <p:cNvSpPr txBox="1">
            <a:spLocks noChangeArrowheads="1"/>
          </p:cNvSpPr>
          <p:nvPr/>
        </p:nvSpPr>
        <p:spPr bwMode="auto">
          <a:xfrm>
            <a:off x="2817813" y="4098925"/>
            <a:ext cx="494046" cy="400110"/>
          </a:xfrm>
          <a:prstGeom prst="rect">
            <a:avLst/>
          </a:prstGeom>
          <a:noFill/>
          <a:ln w="9525">
            <a:noFill/>
            <a:miter lim="800000"/>
            <a:headEnd/>
            <a:tailEnd/>
          </a:ln>
        </p:spPr>
        <p:txBody>
          <a:bodyPr wrap="none">
            <a:spAutoFit/>
          </a:bodyPr>
          <a:lstStyle/>
          <a:p>
            <a:r>
              <a:rPr lang="en-US" sz="2000">
                <a:solidFill>
                  <a:srgbClr val="000000"/>
                </a:solidFill>
                <a:latin typeface="Vrinda" pitchFamily="34" charset="0"/>
                <a:cs typeface="Vrinda" pitchFamily="34" charset="0"/>
              </a:rPr>
              <a:t>C2</a:t>
            </a:r>
          </a:p>
        </p:txBody>
      </p:sp>
      <p:sp>
        <p:nvSpPr>
          <p:cNvPr id="32786" name="Text Box 18"/>
          <p:cNvSpPr txBox="1">
            <a:spLocks noChangeArrowheads="1"/>
          </p:cNvSpPr>
          <p:nvPr/>
        </p:nvSpPr>
        <p:spPr bwMode="auto">
          <a:xfrm>
            <a:off x="1929484" y="4449763"/>
            <a:ext cx="1385316"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LSB = D3</a:t>
            </a:r>
          </a:p>
        </p:txBody>
      </p:sp>
      <p:sp>
        <p:nvSpPr>
          <p:cNvPr id="32787" name="Text Box 19"/>
          <p:cNvSpPr txBox="1">
            <a:spLocks noChangeArrowheads="1"/>
          </p:cNvSpPr>
          <p:nvPr/>
        </p:nvSpPr>
        <p:spPr bwMode="auto">
          <a:xfrm>
            <a:off x="1948657" y="4832409"/>
            <a:ext cx="1436612" cy="400110"/>
          </a:xfrm>
          <a:prstGeom prst="rect">
            <a:avLst/>
          </a:prstGeom>
          <a:noFill/>
          <a:ln w="9525">
            <a:noFill/>
            <a:miter lim="800000"/>
            <a:headEnd/>
            <a:tailEnd/>
          </a:ln>
        </p:spPr>
        <p:txBody>
          <a:bodyPr wrap="none">
            <a:spAutoFit/>
          </a:bodyPr>
          <a:lstStyle/>
          <a:p>
            <a:r>
              <a:rPr lang="en-US" sz="2000" dirty="0" smtClean="0">
                <a:solidFill>
                  <a:srgbClr val="000000"/>
                </a:solidFill>
                <a:latin typeface="Vrinda" pitchFamily="34" charset="0"/>
                <a:cs typeface="Vrinda" pitchFamily="34" charset="0"/>
              </a:rPr>
              <a:t>MSB </a:t>
            </a:r>
            <a:r>
              <a:rPr lang="en-US" sz="2000" dirty="0">
                <a:solidFill>
                  <a:srgbClr val="000000"/>
                </a:solidFill>
                <a:latin typeface="Vrinda" pitchFamily="34" charset="0"/>
                <a:cs typeface="Vrinda" pitchFamily="34" charset="0"/>
              </a:rPr>
              <a:t>= E4</a:t>
            </a:r>
          </a:p>
        </p:txBody>
      </p:sp>
      <p:sp>
        <p:nvSpPr>
          <p:cNvPr id="32788" name="Text Box 20"/>
          <p:cNvSpPr txBox="1">
            <a:spLocks noChangeArrowheads="1"/>
          </p:cNvSpPr>
          <p:nvPr/>
        </p:nvSpPr>
        <p:spPr bwMode="auto">
          <a:xfrm>
            <a:off x="2825750" y="5143500"/>
            <a:ext cx="468398" cy="400110"/>
          </a:xfrm>
          <a:prstGeom prst="rect">
            <a:avLst/>
          </a:prstGeom>
          <a:noFill/>
          <a:ln w="9525">
            <a:noFill/>
            <a:miter lim="800000"/>
            <a:headEnd/>
            <a:tailEnd/>
          </a:ln>
        </p:spPr>
        <p:txBody>
          <a:bodyPr wrap="none">
            <a:spAutoFit/>
          </a:bodyPr>
          <a:lstStyle/>
          <a:p>
            <a:r>
              <a:rPr lang="en-US" sz="2000">
                <a:solidFill>
                  <a:srgbClr val="000000"/>
                </a:solidFill>
                <a:latin typeface="Vrinda" pitchFamily="34" charset="0"/>
                <a:cs typeface="Vrinda" pitchFamily="34" charset="0"/>
              </a:rPr>
              <a:t>F5</a:t>
            </a:r>
          </a:p>
        </p:txBody>
      </p:sp>
      <p:sp>
        <p:nvSpPr>
          <p:cNvPr id="32789" name="Text Box 21"/>
          <p:cNvSpPr txBox="1">
            <a:spLocks noChangeArrowheads="1"/>
          </p:cNvSpPr>
          <p:nvPr/>
        </p:nvSpPr>
        <p:spPr bwMode="auto">
          <a:xfrm>
            <a:off x="2844800" y="5502275"/>
            <a:ext cx="470000" cy="400110"/>
          </a:xfrm>
          <a:prstGeom prst="rect">
            <a:avLst/>
          </a:prstGeom>
          <a:noFill/>
          <a:ln w="9525">
            <a:noFill/>
            <a:miter lim="800000"/>
            <a:headEnd/>
            <a:tailEnd/>
          </a:ln>
        </p:spPr>
        <p:txBody>
          <a:bodyPr wrap="none">
            <a:spAutoFit/>
          </a:bodyPr>
          <a:lstStyle/>
          <a:p>
            <a:r>
              <a:rPr lang="en-US" sz="2000">
                <a:solidFill>
                  <a:srgbClr val="000000"/>
                </a:solidFill>
                <a:latin typeface="Vrinda" pitchFamily="34" charset="0"/>
                <a:cs typeface="Vrinda" pitchFamily="34" charset="0"/>
              </a:rPr>
              <a:t>67</a:t>
            </a:r>
          </a:p>
        </p:txBody>
      </p:sp>
      <p:sp>
        <p:nvSpPr>
          <p:cNvPr id="32790" name="Text Box 22"/>
          <p:cNvSpPr txBox="1">
            <a:spLocks noChangeArrowheads="1"/>
          </p:cNvSpPr>
          <p:nvPr/>
        </p:nvSpPr>
        <p:spPr bwMode="auto">
          <a:xfrm>
            <a:off x="1981200" y="5867400"/>
            <a:ext cx="1361270"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LSB = 89</a:t>
            </a:r>
          </a:p>
        </p:txBody>
      </p:sp>
      <p:sp>
        <p:nvSpPr>
          <p:cNvPr id="32791" name="Line 23"/>
          <p:cNvSpPr>
            <a:spLocks noChangeShapeType="1"/>
          </p:cNvSpPr>
          <p:nvPr/>
        </p:nvSpPr>
        <p:spPr bwMode="auto">
          <a:xfrm>
            <a:off x="1700213" y="3059113"/>
            <a:ext cx="0" cy="30480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792" name="Line 24"/>
          <p:cNvSpPr>
            <a:spLocks noChangeShapeType="1"/>
          </p:cNvSpPr>
          <p:nvPr/>
        </p:nvSpPr>
        <p:spPr bwMode="auto">
          <a:xfrm>
            <a:off x="3606800" y="3073400"/>
            <a:ext cx="0" cy="30480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793" name="Line 25"/>
          <p:cNvSpPr>
            <a:spLocks noChangeShapeType="1"/>
          </p:cNvSpPr>
          <p:nvPr/>
        </p:nvSpPr>
        <p:spPr bwMode="auto">
          <a:xfrm>
            <a:off x="1701800" y="6270625"/>
            <a:ext cx="0" cy="30480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794" name="Line 26"/>
          <p:cNvSpPr>
            <a:spLocks noChangeShapeType="1"/>
          </p:cNvSpPr>
          <p:nvPr/>
        </p:nvSpPr>
        <p:spPr bwMode="auto">
          <a:xfrm>
            <a:off x="3597275" y="6249988"/>
            <a:ext cx="0" cy="30480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795" name="Text Box 27"/>
          <p:cNvSpPr txBox="1">
            <a:spLocks noChangeArrowheads="1"/>
          </p:cNvSpPr>
          <p:nvPr/>
        </p:nvSpPr>
        <p:spPr bwMode="auto">
          <a:xfrm>
            <a:off x="1676400" y="2209800"/>
            <a:ext cx="1269899" cy="369332"/>
          </a:xfrm>
          <a:prstGeom prst="rect">
            <a:avLst/>
          </a:prstGeom>
          <a:noFill/>
          <a:ln w="9525">
            <a:noFill/>
            <a:miter lim="800000"/>
            <a:headEnd/>
            <a:tailEnd/>
          </a:ln>
        </p:spPr>
        <p:txBody>
          <a:bodyPr wrap="none">
            <a:spAutoFit/>
          </a:bodyPr>
          <a:lstStyle/>
          <a:p>
            <a:r>
              <a:rPr lang="en-US">
                <a:solidFill>
                  <a:srgbClr val="000000"/>
                </a:solidFill>
                <a:latin typeface="Vrinda" pitchFamily="34" charset="0"/>
                <a:cs typeface="Vrinda" pitchFamily="34" charset="0"/>
              </a:rPr>
              <a:t>Big-Endian</a:t>
            </a:r>
            <a:endParaRPr lang="en-US" sz="2000">
              <a:solidFill>
                <a:srgbClr val="000000"/>
              </a:solidFill>
              <a:latin typeface="Vrinda" pitchFamily="34" charset="0"/>
              <a:cs typeface="Vrinda" pitchFamily="34" charset="0"/>
            </a:endParaRPr>
          </a:p>
        </p:txBody>
      </p:sp>
      <p:sp>
        <p:nvSpPr>
          <p:cNvPr id="32796" name="Text Box 28"/>
          <p:cNvSpPr txBox="1">
            <a:spLocks noChangeArrowheads="1"/>
          </p:cNvSpPr>
          <p:nvPr/>
        </p:nvSpPr>
        <p:spPr bwMode="auto">
          <a:xfrm>
            <a:off x="5562600" y="2133600"/>
            <a:ext cx="1409360" cy="369332"/>
          </a:xfrm>
          <a:prstGeom prst="rect">
            <a:avLst/>
          </a:prstGeom>
          <a:noFill/>
          <a:ln w="9525">
            <a:noFill/>
            <a:miter lim="800000"/>
            <a:headEnd/>
            <a:tailEnd/>
          </a:ln>
        </p:spPr>
        <p:txBody>
          <a:bodyPr wrap="none">
            <a:spAutoFit/>
          </a:bodyPr>
          <a:lstStyle/>
          <a:p>
            <a:r>
              <a:rPr lang="en-US">
                <a:solidFill>
                  <a:srgbClr val="000000"/>
                </a:solidFill>
                <a:latin typeface="Vrinda" pitchFamily="34" charset="0"/>
                <a:cs typeface="Vrinda" pitchFamily="34" charset="0"/>
              </a:rPr>
              <a:t>Little-Endian</a:t>
            </a:r>
            <a:endParaRPr lang="en-US" sz="2000">
              <a:solidFill>
                <a:srgbClr val="000000"/>
              </a:solidFill>
              <a:latin typeface="Vrinda" pitchFamily="34" charset="0"/>
              <a:cs typeface="Vrinda" pitchFamily="34" charset="0"/>
            </a:endParaRPr>
          </a:p>
        </p:txBody>
      </p:sp>
      <p:sp>
        <p:nvSpPr>
          <p:cNvPr id="32797" name="Rectangle 29"/>
          <p:cNvSpPr>
            <a:spLocks noChangeArrowheads="1"/>
          </p:cNvSpPr>
          <p:nvPr/>
        </p:nvSpPr>
        <p:spPr bwMode="auto">
          <a:xfrm>
            <a:off x="6248400" y="3311525"/>
            <a:ext cx="1905000" cy="2895600"/>
          </a:xfrm>
          <a:prstGeom prst="rect">
            <a:avLst/>
          </a:prstGeom>
          <a:noFill/>
          <a:ln w="9525">
            <a:solidFill>
              <a:schemeClr val="tx1"/>
            </a:solidFill>
            <a:miter lim="800000"/>
            <a:headEnd/>
            <a:tailEnd/>
          </a:ln>
        </p:spPr>
        <p:txBody>
          <a:bodyPr wrap="none" anchor="ctr"/>
          <a:lstStyle/>
          <a:p>
            <a:endParaRPr lang="en-US">
              <a:solidFill>
                <a:srgbClr val="000000"/>
              </a:solidFill>
              <a:latin typeface="Vrinda" pitchFamily="34" charset="0"/>
              <a:cs typeface="Vrinda" pitchFamily="34" charset="0"/>
            </a:endParaRPr>
          </a:p>
        </p:txBody>
      </p:sp>
      <p:sp>
        <p:nvSpPr>
          <p:cNvPr id="32798" name="Line 30"/>
          <p:cNvSpPr>
            <a:spLocks noChangeShapeType="1"/>
          </p:cNvSpPr>
          <p:nvPr/>
        </p:nvSpPr>
        <p:spPr bwMode="auto">
          <a:xfrm>
            <a:off x="6248400" y="3692525"/>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799" name="Line 31"/>
          <p:cNvSpPr>
            <a:spLocks noChangeShapeType="1"/>
          </p:cNvSpPr>
          <p:nvPr/>
        </p:nvSpPr>
        <p:spPr bwMode="auto">
          <a:xfrm>
            <a:off x="6237288" y="4043363"/>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800" name="Line 32"/>
          <p:cNvSpPr>
            <a:spLocks noChangeShapeType="1"/>
          </p:cNvSpPr>
          <p:nvPr/>
        </p:nvSpPr>
        <p:spPr bwMode="auto">
          <a:xfrm>
            <a:off x="6248400" y="4784725"/>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801" name="Line 33"/>
          <p:cNvSpPr>
            <a:spLocks noChangeShapeType="1"/>
          </p:cNvSpPr>
          <p:nvPr/>
        </p:nvSpPr>
        <p:spPr bwMode="auto">
          <a:xfrm>
            <a:off x="6249988" y="5135563"/>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802" name="Line 34"/>
          <p:cNvSpPr>
            <a:spLocks noChangeShapeType="1"/>
          </p:cNvSpPr>
          <p:nvPr/>
        </p:nvSpPr>
        <p:spPr bwMode="auto">
          <a:xfrm>
            <a:off x="6248400" y="5486400"/>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803" name="Line 35"/>
          <p:cNvSpPr>
            <a:spLocks noChangeShapeType="1"/>
          </p:cNvSpPr>
          <p:nvPr/>
        </p:nvSpPr>
        <p:spPr bwMode="auto">
          <a:xfrm>
            <a:off x="6248400" y="5826125"/>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804" name="Line 36"/>
          <p:cNvSpPr>
            <a:spLocks noChangeShapeType="1"/>
          </p:cNvSpPr>
          <p:nvPr/>
        </p:nvSpPr>
        <p:spPr bwMode="auto">
          <a:xfrm>
            <a:off x="6251575" y="4416425"/>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805" name="Text Box 37"/>
          <p:cNvSpPr txBox="1">
            <a:spLocks noChangeArrowheads="1"/>
          </p:cNvSpPr>
          <p:nvPr/>
        </p:nvSpPr>
        <p:spPr bwMode="auto">
          <a:xfrm>
            <a:off x="6442954" y="4774958"/>
            <a:ext cx="1361270"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LSB = 89</a:t>
            </a:r>
            <a:endParaRPr lang="en-US" sz="2400" dirty="0">
              <a:solidFill>
                <a:srgbClr val="000000"/>
              </a:solidFill>
              <a:latin typeface="Vrinda" pitchFamily="34" charset="0"/>
              <a:cs typeface="Vrinda" pitchFamily="34" charset="0"/>
            </a:endParaRPr>
          </a:p>
        </p:txBody>
      </p:sp>
      <p:sp>
        <p:nvSpPr>
          <p:cNvPr id="32806" name="Text Box 38"/>
          <p:cNvSpPr txBox="1">
            <a:spLocks noChangeArrowheads="1"/>
          </p:cNvSpPr>
          <p:nvPr/>
        </p:nvSpPr>
        <p:spPr bwMode="auto">
          <a:xfrm>
            <a:off x="4810125" y="2819400"/>
            <a:ext cx="362600" cy="461665"/>
          </a:xfrm>
          <a:prstGeom prst="rect">
            <a:avLst/>
          </a:prstGeom>
          <a:noFill/>
          <a:ln w="9525">
            <a:noFill/>
            <a:miter lim="800000"/>
            <a:headEnd/>
            <a:tailEnd/>
          </a:ln>
        </p:spPr>
        <p:txBody>
          <a:bodyPr wrap="none">
            <a:spAutoFit/>
          </a:bodyPr>
          <a:lstStyle/>
          <a:p>
            <a:r>
              <a:rPr lang="en-US" sz="2400">
                <a:solidFill>
                  <a:srgbClr val="000000"/>
                </a:solidFill>
                <a:latin typeface="Vrinda" pitchFamily="34" charset="0"/>
                <a:cs typeface="Vrinda" pitchFamily="34" charset="0"/>
              </a:rPr>
              <a:t>0</a:t>
            </a:r>
          </a:p>
        </p:txBody>
      </p:sp>
      <p:sp>
        <p:nvSpPr>
          <p:cNvPr id="32807" name="Text Box 39"/>
          <p:cNvSpPr txBox="1">
            <a:spLocks noChangeArrowheads="1"/>
          </p:cNvSpPr>
          <p:nvPr/>
        </p:nvSpPr>
        <p:spPr bwMode="auto">
          <a:xfrm>
            <a:off x="4810125" y="6172200"/>
            <a:ext cx="784189" cy="461665"/>
          </a:xfrm>
          <a:prstGeom prst="rect">
            <a:avLst/>
          </a:prstGeom>
          <a:noFill/>
          <a:ln w="9525">
            <a:noFill/>
            <a:miter lim="800000"/>
            <a:headEnd/>
            <a:tailEnd/>
          </a:ln>
        </p:spPr>
        <p:txBody>
          <a:bodyPr wrap="none">
            <a:spAutoFit/>
          </a:bodyPr>
          <a:lstStyle/>
          <a:p>
            <a:r>
              <a:rPr lang="en-US" sz="2400" dirty="0">
                <a:solidFill>
                  <a:srgbClr val="000000"/>
                </a:solidFill>
                <a:latin typeface="Vrinda" pitchFamily="34" charset="0"/>
                <a:cs typeface="Vrinda" pitchFamily="34" charset="0"/>
              </a:rPr>
              <a:t>MAX</a:t>
            </a:r>
          </a:p>
        </p:txBody>
      </p:sp>
      <p:sp>
        <p:nvSpPr>
          <p:cNvPr id="32808" name="Text Box 40"/>
          <p:cNvSpPr txBox="1">
            <a:spLocks noChangeArrowheads="1"/>
          </p:cNvSpPr>
          <p:nvPr/>
        </p:nvSpPr>
        <p:spPr bwMode="auto">
          <a:xfrm>
            <a:off x="7350124" y="5096277"/>
            <a:ext cx="470000"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67</a:t>
            </a:r>
          </a:p>
        </p:txBody>
      </p:sp>
      <p:sp>
        <p:nvSpPr>
          <p:cNvPr id="32809" name="Text Box 41"/>
          <p:cNvSpPr txBox="1">
            <a:spLocks noChangeArrowheads="1"/>
          </p:cNvSpPr>
          <p:nvPr/>
        </p:nvSpPr>
        <p:spPr bwMode="auto">
          <a:xfrm>
            <a:off x="7361988" y="5467290"/>
            <a:ext cx="468398"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F5</a:t>
            </a:r>
          </a:p>
        </p:txBody>
      </p:sp>
      <p:sp>
        <p:nvSpPr>
          <p:cNvPr id="32810" name="Text Box 42"/>
          <p:cNvSpPr txBox="1">
            <a:spLocks noChangeArrowheads="1"/>
          </p:cNvSpPr>
          <p:nvPr/>
        </p:nvSpPr>
        <p:spPr bwMode="auto">
          <a:xfrm>
            <a:off x="6405283" y="5840084"/>
            <a:ext cx="1436612"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MSB = E4</a:t>
            </a:r>
          </a:p>
        </p:txBody>
      </p:sp>
      <p:sp>
        <p:nvSpPr>
          <p:cNvPr id="32811" name="Text Box 43"/>
          <p:cNvSpPr txBox="1">
            <a:spLocks noChangeArrowheads="1"/>
          </p:cNvSpPr>
          <p:nvPr/>
        </p:nvSpPr>
        <p:spPr bwMode="auto">
          <a:xfrm>
            <a:off x="6321415" y="3334390"/>
            <a:ext cx="1385316" cy="400110"/>
          </a:xfrm>
          <a:prstGeom prst="rect">
            <a:avLst/>
          </a:prstGeom>
          <a:noFill/>
          <a:ln w="9525">
            <a:noFill/>
            <a:miter lim="800000"/>
            <a:headEnd/>
            <a:tailEnd/>
          </a:ln>
        </p:spPr>
        <p:txBody>
          <a:bodyPr wrap="none">
            <a:spAutoFit/>
          </a:bodyPr>
          <a:lstStyle/>
          <a:p>
            <a:r>
              <a:rPr lang="en-US" sz="2000" dirty="0" smtClean="0">
                <a:solidFill>
                  <a:srgbClr val="000000"/>
                </a:solidFill>
                <a:latin typeface="Vrinda" pitchFamily="34" charset="0"/>
                <a:cs typeface="Vrinda" pitchFamily="34" charset="0"/>
              </a:rPr>
              <a:t>LSB </a:t>
            </a:r>
            <a:r>
              <a:rPr lang="en-US" sz="2000" dirty="0">
                <a:solidFill>
                  <a:srgbClr val="000000"/>
                </a:solidFill>
                <a:latin typeface="Vrinda" pitchFamily="34" charset="0"/>
                <a:cs typeface="Vrinda" pitchFamily="34" charset="0"/>
              </a:rPr>
              <a:t>= D3</a:t>
            </a:r>
          </a:p>
        </p:txBody>
      </p:sp>
      <p:sp>
        <p:nvSpPr>
          <p:cNvPr id="32812" name="Text Box 44"/>
          <p:cNvSpPr txBox="1">
            <a:spLocks noChangeArrowheads="1"/>
          </p:cNvSpPr>
          <p:nvPr/>
        </p:nvSpPr>
        <p:spPr bwMode="auto">
          <a:xfrm>
            <a:off x="7183968" y="3709392"/>
            <a:ext cx="494046"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C2</a:t>
            </a:r>
          </a:p>
        </p:txBody>
      </p:sp>
      <p:sp>
        <p:nvSpPr>
          <p:cNvPr id="32813" name="Text Box 45"/>
          <p:cNvSpPr txBox="1">
            <a:spLocks noChangeArrowheads="1"/>
          </p:cNvSpPr>
          <p:nvPr/>
        </p:nvSpPr>
        <p:spPr bwMode="auto">
          <a:xfrm>
            <a:off x="7257703" y="4051575"/>
            <a:ext cx="442750"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B1</a:t>
            </a:r>
          </a:p>
        </p:txBody>
      </p:sp>
      <p:sp>
        <p:nvSpPr>
          <p:cNvPr id="32814" name="Text Box 46"/>
          <p:cNvSpPr txBox="1">
            <a:spLocks noChangeArrowheads="1"/>
          </p:cNvSpPr>
          <p:nvPr/>
        </p:nvSpPr>
        <p:spPr bwMode="auto">
          <a:xfrm>
            <a:off x="6362762" y="4424121"/>
            <a:ext cx="1441420"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MSB = A0</a:t>
            </a:r>
          </a:p>
        </p:txBody>
      </p:sp>
      <p:sp>
        <p:nvSpPr>
          <p:cNvPr id="32815" name="Line 47"/>
          <p:cNvSpPr>
            <a:spLocks noChangeShapeType="1"/>
          </p:cNvSpPr>
          <p:nvPr/>
        </p:nvSpPr>
        <p:spPr bwMode="auto">
          <a:xfrm>
            <a:off x="6242050" y="3013075"/>
            <a:ext cx="0" cy="30480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816" name="Line 48"/>
          <p:cNvSpPr>
            <a:spLocks noChangeShapeType="1"/>
          </p:cNvSpPr>
          <p:nvPr/>
        </p:nvSpPr>
        <p:spPr bwMode="auto">
          <a:xfrm>
            <a:off x="8148638" y="3016250"/>
            <a:ext cx="0" cy="30480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817" name="Line 49"/>
          <p:cNvSpPr>
            <a:spLocks noChangeShapeType="1"/>
          </p:cNvSpPr>
          <p:nvPr/>
        </p:nvSpPr>
        <p:spPr bwMode="auto">
          <a:xfrm>
            <a:off x="6242050" y="6224588"/>
            <a:ext cx="0" cy="30480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818" name="Line 50"/>
          <p:cNvSpPr>
            <a:spLocks noChangeShapeType="1"/>
          </p:cNvSpPr>
          <p:nvPr/>
        </p:nvSpPr>
        <p:spPr bwMode="auto">
          <a:xfrm>
            <a:off x="8150225" y="6203950"/>
            <a:ext cx="0" cy="30480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2819" name="Text Box 51"/>
          <p:cNvSpPr txBox="1">
            <a:spLocks noChangeArrowheads="1"/>
          </p:cNvSpPr>
          <p:nvPr/>
        </p:nvSpPr>
        <p:spPr bwMode="auto">
          <a:xfrm>
            <a:off x="4810125" y="4572000"/>
            <a:ext cx="1005403"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address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360738" y="11113"/>
            <a:ext cx="1784463" cy="584775"/>
          </a:xfrm>
          <a:prstGeom prst="rect">
            <a:avLst/>
          </a:prstGeom>
          <a:noFill/>
          <a:ln w="9525">
            <a:noFill/>
            <a:miter lim="800000"/>
            <a:headEnd/>
            <a:tailEnd/>
          </a:ln>
        </p:spPr>
        <p:txBody>
          <a:bodyPr wrap="none">
            <a:spAutoFit/>
          </a:bodyPr>
          <a:lstStyle/>
          <a:p>
            <a:r>
              <a:rPr lang="en-US" sz="3200" dirty="0">
                <a:solidFill>
                  <a:srgbClr val="000000"/>
                </a:solidFill>
                <a:latin typeface="Vrinda" pitchFamily="34" charset="0"/>
                <a:cs typeface="Vrinda" pitchFamily="34" charset="0"/>
              </a:rPr>
              <a:t>Pointers </a:t>
            </a:r>
            <a:endParaRPr lang="en-US" sz="2000" dirty="0">
              <a:solidFill>
                <a:srgbClr val="000000"/>
              </a:solidFill>
              <a:latin typeface="Vrinda" pitchFamily="34" charset="0"/>
              <a:cs typeface="Vrinda" pitchFamily="34" charset="0"/>
            </a:endParaRPr>
          </a:p>
        </p:txBody>
      </p:sp>
      <p:sp>
        <p:nvSpPr>
          <p:cNvPr id="38915" name="Line 3"/>
          <p:cNvSpPr>
            <a:spLocks noChangeShapeType="1"/>
          </p:cNvSpPr>
          <p:nvPr/>
        </p:nvSpPr>
        <p:spPr bwMode="auto">
          <a:xfrm>
            <a:off x="152400" y="1828800"/>
            <a:ext cx="0" cy="3657600"/>
          </a:xfrm>
          <a:prstGeom prst="line">
            <a:avLst/>
          </a:prstGeom>
          <a:noFill/>
          <a:ln w="9525">
            <a:solidFill>
              <a:schemeClr val="tx1"/>
            </a:solidFill>
            <a:round/>
            <a:headEnd/>
            <a:tailEnd type="triangle" w="med" len="med"/>
          </a:ln>
        </p:spPr>
        <p:txBody>
          <a:bodyPr wrap="none" anchor="ctr"/>
          <a:lstStyle/>
          <a:p>
            <a:endParaRPr lang="en-US">
              <a:latin typeface="Vrinda" pitchFamily="34" charset="0"/>
              <a:cs typeface="Vrinda" pitchFamily="34" charset="0"/>
            </a:endParaRPr>
          </a:p>
        </p:txBody>
      </p:sp>
      <p:sp>
        <p:nvSpPr>
          <p:cNvPr id="38916" name="Rectangle 4"/>
          <p:cNvSpPr>
            <a:spLocks noChangeArrowheads="1"/>
          </p:cNvSpPr>
          <p:nvPr/>
        </p:nvSpPr>
        <p:spPr bwMode="auto">
          <a:xfrm>
            <a:off x="1314450" y="2366963"/>
            <a:ext cx="1905000" cy="2895600"/>
          </a:xfrm>
          <a:prstGeom prst="rect">
            <a:avLst/>
          </a:prstGeom>
          <a:noFill/>
          <a:ln w="9525">
            <a:solidFill>
              <a:schemeClr val="tx1"/>
            </a:solidFill>
            <a:miter lim="800000"/>
            <a:headEnd/>
            <a:tailEnd/>
          </a:ln>
        </p:spPr>
        <p:txBody>
          <a:bodyPr wrap="none" anchor="ctr"/>
          <a:lstStyle/>
          <a:p>
            <a:endParaRPr lang="en-US">
              <a:solidFill>
                <a:srgbClr val="000000"/>
              </a:solidFill>
              <a:latin typeface="Vrinda" pitchFamily="34" charset="0"/>
              <a:cs typeface="Vrinda" pitchFamily="34" charset="0"/>
            </a:endParaRPr>
          </a:p>
        </p:txBody>
      </p:sp>
      <p:sp>
        <p:nvSpPr>
          <p:cNvPr id="38917" name="Line 5"/>
          <p:cNvSpPr>
            <a:spLocks noChangeShapeType="1"/>
          </p:cNvSpPr>
          <p:nvPr/>
        </p:nvSpPr>
        <p:spPr bwMode="auto">
          <a:xfrm>
            <a:off x="1314450" y="2747963"/>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8918" name="Line 6"/>
          <p:cNvSpPr>
            <a:spLocks noChangeShapeType="1"/>
          </p:cNvSpPr>
          <p:nvPr/>
        </p:nvSpPr>
        <p:spPr bwMode="auto">
          <a:xfrm>
            <a:off x="1303338" y="3098800"/>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8919" name="Line 7"/>
          <p:cNvSpPr>
            <a:spLocks noChangeShapeType="1"/>
          </p:cNvSpPr>
          <p:nvPr/>
        </p:nvSpPr>
        <p:spPr bwMode="auto">
          <a:xfrm>
            <a:off x="1314450" y="3840163"/>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8920" name="Line 8"/>
          <p:cNvSpPr>
            <a:spLocks noChangeShapeType="1"/>
          </p:cNvSpPr>
          <p:nvPr/>
        </p:nvSpPr>
        <p:spPr bwMode="auto">
          <a:xfrm>
            <a:off x="1316038" y="4191000"/>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8921" name="Line 9"/>
          <p:cNvSpPr>
            <a:spLocks noChangeShapeType="1"/>
          </p:cNvSpPr>
          <p:nvPr/>
        </p:nvSpPr>
        <p:spPr bwMode="auto">
          <a:xfrm>
            <a:off x="1314450" y="4541838"/>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8922" name="Line 10"/>
          <p:cNvSpPr>
            <a:spLocks noChangeShapeType="1"/>
          </p:cNvSpPr>
          <p:nvPr/>
        </p:nvSpPr>
        <p:spPr bwMode="auto">
          <a:xfrm>
            <a:off x="1314450" y="4881563"/>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8923" name="Line 11"/>
          <p:cNvSpPr>
            <a:spLocks noChangeShapeType="1"/>
          </p:cNvSpPr>
          <p:nvPr/>
        </p:nvSpPr>
        <p:spPr bwMode="auto">
          <a:xfrm>
            <a:off x="1317625" y="3471863"/>
            <a:ext cx="1905000" cy="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8924" name="Text Box 12"/>
          <p:cNvSpPr txBox="1">
            <a:spLocks noChangeArrowheads="1"/>
          </p:cNvSpPr>
          <p:nvPr/>
        </p:nvSpPr>
        <p:spPr bwMode="auto">
          <a:xfrm>
            <a:off x="2026116" y="3850860"/>
            <a:ext cx="470000"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89</a:t>
            </a:r>
            <a:endParaRPr lang="en-US" sz="2400" dirty="0">
              <a:solidFill>
                <a:srgbClr val="000000"/>
              </a:solidFill>
              <a:latin typeface="Vrinda" pitchFamily="34" charset="0"/>
              <a:cs typeface="Vrinda" pitchFamily="34" charset="0"/>
            </a:endParaRPr>
          </a:p>
        </p:txBody>
      </p:sp>
      <p:sp>
        <p:nvSpPr>
          <p:cNvPr id="38925" name="Text Box 13"/>
          <p:cNvSpPr txBox="1">
            <a:spLocks noChangeArrowheads="1"/>
          </p:cNvSpPr>
          <p:nvPr/>
        </p:nvSpPr>
        <p:spPr bwMode="auto">
          <a:xfrm>
            <a:off x="2020838" y="4203686"/>
            <a:ext cx="470000"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67</a:t>
            </a:r>
          </a:p>
        </p:txBody>
      </p:sp>
      <p:sp>
        <p:nvSpPr>
          <p:cNvPr id="38926" name="Text Box 14"/>
          <p:cNvSpPr txBox="1">
            <a:spLocks noChangeArrowheads="1"/>
          </p:cNvSpPr>
          <p:nvPr/>
        </p:nvSpPr>
        <p:spPr bwMode="auto">
          <a:xfrm>
            <a:off x="2019319" y="4525139"/>
            <a:ext cx="468398"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F5</a:t>
            </a:r>
          </a:p>
        </p:txBody>
      </p:sp>
      <p:sp>
        <p:nvSpPr>
          <p:cNvPr id="38927" name="Text Box 15"/>
          <p:cNvSpPr txBox="1">
            <a:spLocks noChangeArrowheads="1"/>
          </p:cNvSpPr>
          <p:nvPr/>
        </p:nvSpPr>
        <p:spPr bwMode="auto">
          <a:xfrm>
            <a:off x="2001628" y="4892676"/>
            <a:ext cx="481222"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E4</a:t>
            </a:r>
          </a:p>
        </p:txBody>
      </p:sp>
      <p:sp>
        <p:nvSpPr>
          <p:cNvPr id="38928" name="Text Box 16"/>
          <p:cNvSpPr txBox="1">
            <a:spLocks noChangeArrowheads="1"/>
          </p:cNvSpPr>
          <p:nvPr/>
        </p:nvSpPr>
        <p:spPr bwMode="auto">
          <a:xfrm>
            <a:off x="1951441" y="2346295"/>
            <a:ext cx="494046"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D3</a:t>
            </a:r>
          </a:p>
        </p:txBody>
      </p:sp>
      <p:sp>
        <p:nvSpPr>
          <p:cNvPr id="38929" name="Text Box 17"/>
          <p:cNvSpPr txBox="1">
            <a:spLocks noChangeArrowheads="1"/>
          </p:cNvSpPr>
          <p:nvPr/>
        </p:nvSpPr>
        <p:spPr bwMode="auto">
          <a:xfrm>
            <a:off x="1891967" y="2734144"/>
            <a:ext cx="494046"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C2</a:t>
            </a:r>
          </a:p>
        </p:txBody>
      </p:sp>
      <p:sp>
        <p:nvSpPr>
          <p:cNvPr id="38930" name="Text Box 18"/>
          <p:cNvSpPr txBox="1">
            <a:spLocks noChangeArrowheads="1"/>
          </p:cNvSpPr>
          <p:nvPr/>
        </p:nvSpPr>
        <p:spPr bwMode="auto">
          <a:xfrm>
            <a:off x="1914887" y="3178175"/>
            <a:ext cx="442750"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B1</a:t>
            </a:r>
          </a:p>
        </p:txBody>
      </p:sp>
      <p:sp>
        <p:nvSpPr>
          <p:cNvPr id="38931" name="Text Box 19"/>
          <p:cNvSpPr txBox="1">
            <a:spLocks noChangeArrowheads="1"/>
          </p:cNvSpPr>
          <p:nvPr/>
        </p:nvSpPr>
        <p:spPr bwMode="auto">
          <a:xfrm>
            <a:off x="1914887" y="3544836"/>
            <a:ext cx="486030" cy="400110"/>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A0</a:t>
            </a:r>
          </a:p>
        </p:txBody>
      </p:sp>
      <p:sp>
        <p:nvSpPr>
          <p:cNvPr id="38932" name="Line 20"/>
          <p:cNvSpPr>
            <a:spLocks noChangeShapeType="1"/>
          </p:cNvSpPr>
          <p:nvPr/>
        </p:nvSpPr>
        <p:spPr bwMode="auto">
          <a:xfrm>
            <a:off x="1319213" y="2068513"/>
            <a:ext cx="0" cy="30480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8933" name="Line 21"/>
          <p:cNvSpPr>
            <a:spLocks noChangeShapeType="1"/>
          </p:cNvSpPr>
          <p:nvPr/>
        </p:nvSpPr>
        <p:spPr bwMode="auto">
          <a:xfrm>
            <a:off x="3225800" y="2082800"/>
            <a:ext cx="0" cy="30480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8934" name="Line 22"/>
          <p:cNvSpPr>
            <a:spLocks noChangeShapeType="1"/>
          </p:cNvSpPr>
          <p:nvPr/>
        </p:nvSpPr>
        <p:spPr bwMode="auto">
          <a:xfrm>
            <a:off x="1320800" y="5280025"/>
            <a:ext cx="0" cy="30480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8935" name="Line 23"/>
          <p:cNvSpPr>
            <a:spLocks noChangeShapeType="1"/>
          </p:cNvSpPr>
          <p:nvPr/>
        </p:nvSpPr>
        <p:spPr bwMode="auto">
          <a:xfrm>
            <a:off x="3216275" y="5259388"/>
            <a:ext cx="0" cy="304800"/>
          </a:xfrm>
          <a:prstGeom prst="line">
            <a:avLst/>
          </a:prstGeom>
          <a:noFill/>
          <a:ln w="9525">
            <a:solidFill>
              <a:schemeClr val="tx1"/>
            </a:solidFill>
            <a:round/>
            <a:headEnd/>
            <a:tailEnd/>
          </a:ln>
        </p:spPr>
        <p:txBody>
          <a:bodyPr wrap="none" anchor="ctr"/>
          <a:lstStyle/>
          <a:p>
            <a:endParaRPr lang="en-US">
              <a:latin typeface="Vrinda" pitchFamily="34" charset="0"/>
              <a:cs typeface="Vrinda" pitchFamily="34" charset="0"/>
            </a:endParaRPr>
          </a:p>
        </p:txBody>
      </p:sp>
      <p:sp>
        <p:nvSpPr>
          <p:cNvPr id="38936" name="Text Box 24"/>
          <p:cNvSpPr txBox="1">
            <a:spLocks noChangeArrowheads="1"/>
          </p:cNvSpPr>
          <p:nvPr/>
        </p:nvSpPr>
        <p:spPr bwMode="auto">
          <a:xfrm>
            <a:off x="6629400" y="2362200"/>
            <a:ext cx="1269899" cy="369332"/>
          </a:xfrm>
          <a:prstGeom prst="rect">
            <a:avLst/>
          </a:prstGeom>
          <a:noFill/>
          <a:ln w="9525">
            <a:noFill/>
            <a:miter lim="800000"/>
            <a:headEnd/>
            <a:tailEnd/>
          </a:ln>
        </p:spPr>
        <p:txBody>
          <a:bodyPr wrap="none">
            <a:spAutoFit/>
          </a:bodyPr>
          <a:lstStyle/>
          <a:p>
            <a:r>
              <a:rPr lang="en-US" dirty="0">
                <a:solidFill>
                  <a:srgbClr val="000000"/>
                </a:solidFill>
                <a:latin typeface="Vrinda" pitchFamily="34" charset="0"/>
                <a:cs typeface="Vrinda" pitchFamily="34" charset="0"/>
              </a:rPr>
              <a:t>Big-</a:t>
            </a:r>
            <a:r>
              <a:rPr lang="en-US" dirty="0" err="1">
                <a:solidFill>
                  <a:srgbClr val="000000"/>
                </a:solidFill>
                <a:latin typeface="Vrinda" pitchFamily="34" charset="0"/>
                <a:cs typeface="Vrinda" pitchFamily="34" charset="0"/>
              </a:rPr>
              <a:t>Endian</a:t>
            </a:r>
            <a:endParaRPr lang="en-US" sz="2000" dirty="0">
              <a:solidFill>
                <a:srgbClr val="000000"/>
              </a:solidFill>
              <a:latin typeface="Vrinda" pitchFamily="34" charset="0"/>
              <a:cs typeface="Vrinda" pitchFamily="34" charset="0"/>
            </a:endParaRPr>
          </a:p>
        </p:txBody>
      </p:sp>
      <p:sp>
        <p:nvSpPr>
          <p:cNvPr id="38937" name="Text Box 25"/>
          <p:cNvSpPr txBox="1">
            <a:spLocks noChangeArrowheads="1"/>
          </p:cNvSpPr>
          <p:nvPr/>
        </p:nvSpPr>
        <p:spPr bwMode="auto">
          <a:xfrm>
            <a:off x="6477000" y="4724400"/>
            <a:ext cx="1409360" cy="369332"/>
          </a:xfrm>
          <a:prstGeom prst="rect">
            <a:avLst/>
          </a:prstGeom>
          <a:noFill/>
          <a:ln w="9525">
            <a:noFill/>
            <a:miter lim="800000"/>
            <a:headEnd/>
            <a:tailEnd/>
          </a:ln>
        </p:spPr>
        <p:txBody>
          <a:bodyPr wrap="none">
            <a:spAutoFit/>
          </a:bodyPr>
          <a:lstStyle/>
          <a:p>
            <a:r>
              <a:rPr lang="en-US" dirty="0">
                <a:solidFill>
                  <a:srgbClr val="000000"/>
                </a:solidFill>
                <a:latin typeface="Vrinda" pitchFamily="34" charset="0"/>
                <a:cs typeface="Vrinda" pitchFamily="34" charset="0"/>
              </a:rPr>
              <a:t>Little-</a:t>
            </a:r>
            <a:r>
              <a:rPr lang="en-US" dirty="0" err="1">
                <a:solidFill>
                  <a:srgbClr val="000000"/>
                </a:solidFill>
                <a:latin typeface="Vrinda" pitchFamily="34" charset="0"/>
                <a:cs typeface="Vrinda" pitchFamily="34" charset="0"/>
              </a:rPr>
              <a:t>Endian</a:t>
            </a:r>
            <a:endParaRPr lang="en-US" sz="2000" dirty="0">
              <a:solidFill>
                <a:srgbClr val="000000"/>
              </a:solidFill>
              <a:latin typeface="Vrinda" pitchFamily="34" charset="0"/>
              <a:cs typeface="Vrinda" pitchFamily="34" charset="0"/>
            </a:endParaRPr>
          </a:p>
        </p:txBody>
      </p:sp>
      <p:sp>
        <p:nvSpPr>
          <p:cNvPr id="38938" name="Text Box 26"/>
          <p:cNvSpPr txBox="1">
            <a:spLocks noChangeArrowheads="1"/>
          </p:cNvSpPr>
          <p:nvPr/>
        </p:nvSpPr>
        <p:spPr bwMode="auto">
          <a:xfrm>
            <a:off x="152400" y="1752600"/>
            <a:ext cx="362600" cy="461665"/>
          </a:xfrm>
          <a:prstGeom prst="rect">
            <a:avLst/>
          </a:prstGeom>
          <a:noFill/>
          <a:ln w="9525">
            <a:noFill/>
            <a:miter lim="800000"/>
            <a:headEnd/>
            <a:tailEnd/>
          </a:ln>
        </p:spPr>
        <p:txBody>
          <a:bodyPr wrap="none">
            <a:spAutoFit/>
          </a:bodyPr>
          <a:lstStyle/>
          <a:p>
            <a:r>
              <a:rPr lang="en-US" sz="2400">
                <a:solidFill>
                  <a:srgbClr val="000000"/>
                </a:solidFill>
                <a:latin typeface="Vrinda" pitchFamily="34" charset="0"/>
                <a:cs typeface="Vrinda" pitchFamily="34" charset="0"/>
              </a:rPr>
              <a:t>0</a:t>
            </a:r>
          </a:p>
        </p:txBody>
      </p:sp>
      <p:sp>
        <p:nvSpPr>
          <p:cNvPr id="38939" name="Text Box 27"/>
          <p:cNvSpPr txBox="1">
            <a:spLocks noChangeArrowheads="1"/>
          </p:cNvSpPr>
          <p:nvPr/>
        </p:nvSpPr>
        <p:spPr bwMode="auto">
          <a:xfrm>
            <a:off x="152400" y="5105400"/>
            <a:ext cx="784189" cy="461665"/>
          </a:xfrm>
          <a:prstGeom prst="rect">
            <a:avLst/>
          </a:prstGeom>
          <a:noFill/>
          <a:ln w="9525">
            <a:noFill/>
            <a:miter lim="800000"/>
            <a:headEnd/>
            <a:tailEnd/>
          </a:ln>
        </p:spPr>
        <p:txBody>
          <a:bodyPr wrap="none">
            <a:spAutoFit/>
          </a:bodyPr>
          <a:lstStyle/>
          <a:p>
            <a:r>
              <a:rPr lang="en-US" sz="2400">
                <a:solidFill>
                  <a:srgbClr val="000000"/>
                </a:solidFill>
                <a:latin typeface="Vrinda" pitchFamily="34" charset="0"/>
                <a:cs typeface="Vrinda" pitchFamily="34" charset="0"/>
              </a:rPr>
              <a:t>MAX</a:t>
            </a:r>
          </a:p>
        </p:txBody>
      </p:sp>
      <p:sp>
        <p:nvSpPr>
          <p:cNvPr id="38940" name="Text Box 28"/>
          <p:cNvSpPr txBox="1">
            <a:spLocks noChangeArrowheads="1"/>
          </p:cNvSpPr>
          <p:nvPr/>
        </p:nvSpPr>
        <p:spPr bwMode="auto">
          <a:xfrm>
            <a:off x="152400" y="3505200"/>
            <a:ext cx="1005403" cy="400110"/>
          </a:xfrm>
          <a:prstGeom prst="rect">
            <a:avLst/>
          </a:prstGeom>
          <a:noFill/>
          <a:ln w="9525">
            <a:noFill/>
            <a:miter lim="800000"/>
            <a:headEnd/>
            <a:tailEnd/>
          </a:ln>
        </p:spPr>
        <p:txBody>
          <a:bodyPr wrap="none">
            <a:spAutoFit/>
          </a:bodyPr>
          <a:lstStyle/>
          <a:p>
            <a:r>
              <a:rPr lang="en-US" sz="2000">
                <a:solidFill>
                  <a:srgbClr val="000000"/>
                </a:solidFill>
                <a:latin typeface="Vrinda" pitchFamily="34" charset="0"/>
                <a:cs typeface="Vrinda" pitchFamily="34" charset="0"/>
              </a:rPr>
              <a:t>address</a:t>
            </a:r>
          </a:p>
        </p:txBody>
      </p:sp>
      <p:sp>
        <p:nvSpPr>
          <p:cNvPr id="38941" name="Rectangle 29"/>
          <p:cNvSpPr>
            <a:spLocks noChangeArrowheads="1"/>
          </p:cNvSpPr>
          <p:nvPr/>
        </p:nvSpPr>
        <p:spPr bwMode="auto">
          <a:xfrm>
            <a:off x="1247775" y="2286000"/>
            <a:ext cx="2036763" cy="1593850"/>
          </a:xfrm>
          <a:prstGeom prst="rect">
            <a:avLst/>
          </a:prstGeom>
          <a:noFill/>
          <a:ln w="28575">
            <a:solidFill>
              <a:schemeClr val="tx1"/>
            </a:solidFill>
            <a:prstDash val="dash"/>
            <a:miter lim="800000"/>
            <a:headEnd/>
            <a:tailEnd/>
          </a:ln>
        </p:spPr>
        <p:txBody>
          <a:bodyPr wrap="none" anchor="ctr"/>
          <a:lstStyle/>
          <a:p>
            <a:endParaRPr lang="en-US">
              <a:solidFill>
                <a:srgbClr val="000000"/>
              </a:solidFill>
              <a:latin typeface="Vrinda" pitchFamily="34" charset="0"/>
              <a:cs typeface="Vrinda" pitchFamily="34" charset="0"/>
            </a:endParaRPr>
          </a:p>
        </p:txBody>
      </p:sp>
      <p:sp>
        <p:nvSpPr>
          <p:cNvPr id="38942" name="Line 30"/>
          <p:cNvSpPr>
            <a:spLocks noChangeShapeType="1"/>
          </p:cNvSpPr>
          <p:nvPr/>
        </p:nvSpPr>
        <p:spPr bwMode="auto">
          <a:xfrm flipV="1">
            <a:off x="3352800" y="2362200"/>
            <a:ext cx="685800" cy="0"/>
          </a:xfrm>
          <a:prstGeom prst="line">
            <a:avLst/>
          </a:prstGeom>
          <a:noFill/>
          <a:ln w="9525">
            <a:solidFill>
              <a:schemeClr val="tx1"/>
            </a:solidFill>
            <a:round/>
            <a:headEnd type="triangle" w="med" len="med"/>
            <a:tailEnd/>
          </a:ln>
        </p:spPr>
        <p:txBody>
          <a:bodyPr wrap="none" anchor="ctr"/>
          <a:lstStyle/>
          <a:p>
            <a:endParaRPr lang="en-US">
              <a:latin typeface="Vrinda" pitchFamily="34" charset="0"/>
              <a:cs typeface="Vrinda" pitchFamily="34" charset="0"/>
            </a:endParaRPr>
          </a:p>
        </p:txBody>
      </p:sp>
      <p:sp>
        <p:nvSpPr>
          <p:cNvPr id="38943" name="Text Box 31"/>
          <p:cNvSpPr txBox="1">
            <a:spLocks noChangeArrowheads="1"/>
          </p:cNvSpPr>
          <p:nvPr/>
        </p:nvSpPr>
        <p:spPr bwMode="auto">
          <a:xfrm>
            <a:off x="3429000" y="1905000"/>
            <a:ext cx="1915909" cy="400110"/>
          </a:xfrm>
          <a:prstGeom prst="rect">
            <a:avLst/>
          </a:prstGeom>
          <a:noFill/>
          <a:ln w="9525">
            <a:noFill/>
            <a:miter lim="800000"/>
            <a:headEnd/>
            <a:tailEnd/>
          </a:ln>
        </p:spPr>
        <p:txBody>
          <a:bodyPr wrap="none">
            <a:spAutoFit/>
          </a:bodyPr>
          <a:lstStyle/>
          <a:p>
            <a:r>
              <a:rPr lang="en-US" sz="2000">
                <a:solidFill>
                  <a:srgbClr val="000000"/>
                </a:solidFill>
                <a:latin typeface="Vrinda" pitchFamily="34" charset="0"/>
                <a:cs typeface="Vrinda" pitchFamily="34" charset="0"/>
              </a:rPr>
              <a:t>long int * lptr;</a:t>
            </a:r>
          </a:p>
        </p:txBody>
      </p:sp>
      <p:sp>
        <p:nvSpPr>
          <p:cNvPr id="38944" name="Text Box 32"/>
          <p:cNvSpPr txBox="1">
            <a:spLocks noChangeArrowheads="1"/>
          </p:cNvSpPr>
          <p:nvPr/>
        </p:nvSpPr>
        <p:spPr bwMode="auto">
          <a:xfrm>
            <a:off x="5638800" y="2819400"/>
            <a:ext cx="3174267" cy="707886"/>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 </a:t>
            </a:r>
            <a:r>
              <a:rPr lang="en-US" sz="2000" dirty="0" err="1">
                <a:solidFill>
                  <a:srgbClr val="000000"/>
                </a:solidFill>
                <a:latin typeface="Vrinda" pitchFamily="34" charset="0"/>
                <a:cs typeface="Vrinda" pitchFamily="34" charset="0"/>
              </a:rPr>
              <a:t>lptr</a:t>
            </a:r>
            <a:r>
              <a:rPr lang="en-US" sz="2000" dirty="0">
                <a:solidFill>
                  <a:srgbClr val="000000"/>
                </a:solidFill>
                <a:latin typeface="Vrinda" pitchFamily="34" charset="0"/>
                <a:cs typeface="Vrinda" pitchFamily="34" charset="0"/>
              </a:rPr>
              <a:t>) = </a:t>
            </a:r>
            <a:r>
              <a:rPr lang="en-US" sz="2000" dirty="0" smtClean="0">
                <a:solidFill>
                  <a:srgbClr val="000000"/>
                </a:solidFill>
                <a:latin typeface="Vrinda" pitchFamily="34" charset="0"/>
                <a:cs typeface="Vrinda" pitchFamily="34" charset="0"/>
              </a:rPr>
              <a:t>0xD3C2B1A0;</a:t>
            </a:r>
          </a:p>
          <a:p>
            <a:r>
              <a:rPr lang="en-US" sz="2000" dirty="0">
                <a:solidFill>
                  <a:srgbClr val="000000"/>
                </a:solidFill>
                <a:latin typeface="Vrinda" pitchFamily="34" charset="0"/>
                <a:cs typeface="Vrinda" pitchFamily="34" charset="0"/>
              </a:rPr>
              <a:t>        = 3552752032</a:t>
            </a:r>
          </a:p>
        </p:txBody>
      </p:sp>
      <p:sp>
        <p:nvSpPr>
          <p:cNvPr id="38945" name="Text Box 33"/>
          <p:cNvSpPr txBox="1">
            <a:spLocks noChangeArrowheads="1"/>
          </p:cNvSpPr>
          <p:nvPr/>
        </p:nvSpPr>
        <p:spPr bwMode="auto">
          <a:xfrm>
            <a:off x="5638800" y="5181600"/>
            <a:ext cx="3174267" cy="707886"/>
          </a:xfrm>
          <a:prstGeom prst="rect">
            <a:avLst/>
          </a:prstGeom>
          <a:noFill/>
          <a:ln w="9525">
            <a:noFill/>
            <a:miter lim="800000"/>
            <a:headEnd/>
            <a:tailEnd/>
          </a:ln>
        </p:spPr>
        <p:txBody>
          <a:bodyPr wrap="none">
            <a:spAutoFit/>
          </a:bodyPr>
          <a:lstStyle/>
          <a:p>
            <a:r>
              <a:rPr lang="en-US" sz="2000" dirty="0">
                <a:solidFill>
                  <a:srgbClr val="000000"/>
                </a:solidFill>
                <a:latin typeface="Vrinda" pitchFamily="34" charset="0"/>
                <a:cs typeface="Vrinda" pitchFamily="34" charset="0"/>
              </a:rPr>
              <a:t>(* </a:t>
            </a:r>
            <a:r>
              <a:rPr lang="en-US" sz="2000" dirty="0" err="1">
                <a:solidFill>
                  <a:srgbClr val="000000"/>
                </a:solidFill>
                <a:latin typeface="Vrinda" pitchFamily="34" charset="0"/>
                <a:cs typeface="Vrinda" pitchFamily="34" charset="0"/>
              </a:rPr>
              <a:t>lptr</a:t>
            </a:r>
            <a:r>
              <a:rPr lang="en-US" sz="2000" dirty="0">
                <a:solidFill>
                  <a:srgbClr val="000000"/>
                </a:solidFill>
                <a:latin typeface="Vrinda" pitchFamily="34" charset="0"/>
                <a:cs typeface="Vrinda" pitchFamily="34" charset="0"/>
              </a:rPr>
              <a:t>) = </a:t>
            </a:r>
            <a:r>
              <a:rPr lang="en-US" sz="2000" dirty="0" smtClean="0">
                <a:solidFill>
                  <a:srgbClr val="000000"/>
                </a:solidFill>
                <a:latin typeface="Vrinda" pitchFamily="34" charset="0"/>
                <a:cs typeface="Vrinda" pitchFamily="34" charset="0"/>
              </a:rPr>
              <a:t>0xA0B1C2D3;</a:t>
            </a:r>
          </a:p>
          <a:p>
            <a:r>
              <a:rPr lang="en-US" sz="2000" dirty="0">
                <a:solidFill>
                  <a:srgbClr val="000000"/>
                </a:solidFill>
                <a:latin typeface="Vrinda" pitchFamily="34" charset="0"/>
                <a:cs typeface="Vrinda" pitchFamily="34" charset="0"/>
              </a:rPr>
              <a:t>       </a:t>
            </a:r>
            <a:r>
              <a:rPr lang="en-US" sz="2000" dirty="0" smtClean="0">
                <a:solidFill>
                  <a:srgbClr val="000000"/>
                </a:solidFill>
                <a:latin typeface="Vrinda" pitchFamily="34" charset="0"/>
                <a:cs typeface="Vrinda" pitchFamily="34" charset="0"/>
              </a:rPr>
              <a:t> = </a:t>
            </a:r>
            <a:r>
              <a:rPr lang="en-US" sz="2000" dirty="0">
                <a:solidFill>
                  <a:srgbClr val="000000"/>
                </a:solidFill>
                <a:latin typeface="Vrinda" pitchFamily="34" charset="0"/>
                <a:cs typeface="Vrinda" pitchFamily="34" charset="0"/>
              </a:rPr>
              <a:t>2696004307</a:t>
            </a:r>
          </a:p>
        </p:txBody>
      </p:sp>
      <p:sp>
        <p:nvSpPr>
          <p:cNvPr id="38946" name="Line 34"/>
          <p:cNvSpPr>
            <a:spLocks noChangeShapeType="1"/>
          </p:cNvSpPr>
          <p:nvPr/>
        </p:nvSpPr>
        <p:spPr bwMode="auto">
          <a:xfrm flipH="1" flipV="1">
            <a:off x="3276600" y="3886200"/>
            <a:ext cx="914400" cy="457200"/>
          </a:xfrm>
          <a:prstGeom prst="line">
            <a:avLst/>
          </a:prstGeom>
          <a:noFill/>
          <a:ln w="9525">
            <a:solidFill>
              <a:schemeClr val="tx1"/>
            </a:solidFill>
            <a:round/>
            <a:headEnd/>
            <a:tailEnd type="triangle" w="med" len="med"/>
          </a:ln>
        </p:spPr>
        <p:txBody>
          <a:bodyPr wrap="none" anchor="ctr"/>
          <a:lstStyle/>
          <a:p>
            <a:endParaRPr lang="en-US">
              <a:latin typeface="Vrinda" pitchFamily="34" charset="0"/>
              <a:cs typeface="Vrinda" pitchFamily="34" charset="0"/>
            </a:endParaRPr>
          </a:p>
        </p:txBody>
      </p:sp>
      <p:sp>
        <p:nvSpPr>
          <p:cNvPr id="38947" name="Text Box 35"/>
          <p:cNvSpPr txBox="1">
            <a:spLocks noChangeArrowheads="1"/>
          </p:cNvSpPr>
          <p:nvPr/>
        </p:nvSpPr>
        <p:spPr bwMode="auto">
          <a:xfrm>
            <a:off x="4175125" y="4129088"/>
            <a:ext cx="1074333" cy="400110"/>
          </a:xfrm>
          <a:prstGeom prst="rect">
            <a:avLst/>
          </a:prstGeom>
          <a:noFill/>
          <a:ln w="9525">
            <a:noFill/>
            <a:miter lim="800000"/>
            <a:headEnd/>
            <a:tailEnd/>
          </a:ln>
        </p:spPr>
        <p:txBody>
          <a:bodyPr wrap="none">
            <a:spAutoFit/>
          </a:bodyPr>
          <a:lstStyle/>
          <a:p>
            <a:r>
              <a:rPr lang="en-US" sz="2000">
                <a:solidFill>
                  <a:srgbClr val="000000"/>
                </a:solidFill>
                <a:latin typeface="Vrinda" pitchFamily="34" charset="0"/>
                <a:cs typeface="Vrinda" pitchFamily="34" charset="0"/>
              </a:rPr>
              <a:t>lptr + 1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parameter marshaling</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a:t>Parameters and results need to be </a:t>
            </a:r>
            <a:r>
              <a:rPr lang="en-US" sz="2400" i="1" dirty="0"/>
              <a:t>transmitted over the network</a:t>
            </a:r>
            <a:r>
              <a:rPr lang="en-US" sz="2400" dirty="0"/>
              <a:t>. Therefore they need to be put in a </a:t>
            </a:r>
            <a:r>
              <a:rPr lang="en-US" sz="2400" i="1" dirty="0"/>
              <a:t>serialized</a:t>
            </a:r>
            <a:r>
              <a:rPr lang="en-US" sz="2400" dirty="0"/>
              <a:t> form, suitable for transmission. </a:t>
            </a:r>
            <a:endParaRPr lang="en-US" sz="2400" dirty="0" smtClean="0"/>
          </a:p>
          <a:p>
            <a:pPr lvl="1"/>
            <a:r>
              <a:rPr lang="en-US" sz="2000" dirty="0" smtClean="0"/>
              <a:t>In </a:t>
            </a:r>
            <a:r>
              <a:rPr lang="en-US" sz="2000" dirty="0"/>
              <a:t>order to ensure portability, </a:t>
            </a:r>
            <a:r>
              <a:rPr lang="en-US" sz="2000" dirty="0" smtClean="0"/>
              <a:t>data should be independent </a:t>
            </a:r>
            <a:r>
              <a:rPr lang="en-US" sz="2000" dirty="0"/>
              <a:t>of the underlying communication protocols as well as of the local data representation conventions (e.g. byte ordering) on the client and server machines. </a:t>
            </a:r>
            <a:endParaRPr lang="en-US" sz="2000" dirty="0" smtClean="0"/>
          </a:p>
          <a:p>
            <a:r>
              <a:rPr lang="en-US" sz="2400" dirty="0" smtClean="0"/>
              <a:t>Converting data from a local representation to the standard serialized form is called </a:t>
            </a:r>
            <a:r>
              <a:rPr lang="en-US" sz="2400" i="1" dirty="0" smtClean="0"/>
              <a:t>marshaling</a:t>
            </a:r>
            <a:r>
              <a:rPr lang="en-US" sz="2400" dirty="0" smtClean="0"/>
              <a:t>; the reverse conversion is called </a:t>
            </a:r>
            <a:r>
              <a:rPr lang="en-US" sz="2400" i="1" dirty="0" err="1" smtClean="0"/>
              <a:t>unmarshaling</a:t>
            </a:r>
            <a:r>
              <a:rPr lang="en-US" sz="2400" dirty="0" smtClean="0"/>
              <a:t>.</a:t>
            </a:r>
          </a:p>
          <a:p>
            <a:pPr lvl="1"/>
            <a:r>
              <a:rPr lang="en-US" sz="2000" dirty="0" smtClean="0"/>
              <a:t>A </a:t>
            </a:r>
            <a:r>
              <a:rPr lang="en-US" sz="2000" dirty="0" err="1"/>
              <a:t>marshaller</a:t>
            </a:r>
            <a:r>
              <a:rPr lang="en-US" sz="2000" dirty="0"/>
              <a:t> is a set of routines, one for each data type (e.g. </a:t>
            </a:r>
            <a:r>
              <a:rPr lang="en-US" sz="2000" dirty="0" err="1"/>
              <a:t>writeInt</a:t>
            </a:r>
            <a:r>
              <a:rPr lang="en-US" sz="2000" dirty="0"/>
              <a:t>, </a:t>
            </a:r>
            <a:r>
              <a:rPr lang="en-US" sz="2000" dirty="0" err="1"/>
              <a:t>writeString</a:t>
            </a:r>
            <a:r>
              <a:rPr lang="en-US" sz="2000" dirty="0"/>
              <a:t>, etc.), that write data of the specified type to a sequential data stream. </a:t>
            </a:r>
            <a:endParaRPr lang="en-US" sz="2000" dirty="0" smtClean="0"/>
          </a:p>
          <a:p>
            <a:pPr lvl="1"/>
            <a:r>
              <a:rPr lang="en-US" sz="2000" dirty="0" smtClean="0"/>
              <a:t>An </a:t>
            </a:r>
            <a:r>
              <a:rPr lang="en-US" sz="2000" dirty="0" err="1"/>
              <a:t>unmarshaller</a:t>
            </a:r>
            <a:r>
              <a:rPr lang="en-US" sz="2000" dirty="0"/>
              <a:t> performs the reverse function and provides routines (e.g. </a:t>
            </a:r>
            <a:r>
              <a:rPr lang="en-US" sz="2000" dirty="0" err="1"/>
              <a:t>readInt</a:t>
            </a:r>
            <a:r>
              <a:rPr lang="en-US" sz="2000" dirty="0"/>
              <a:t>, </a:t>
            </a:r>
            <a:r>
              <a:rPr lang="en-US" sz="2000" dirty="0" err="1"/>
              <a:t>readString</a:t>
            </a:r>
            <a:r>
              <a:rPr lang="en-US" sz="2000" dirty="0"/>
              <a:t>, etc.) that extract data of a specified type from a sequential data stream. These routines are called by the </a:t>
            </a:r>
            <a:r>
              <a:rPr lang="en-US" sz="2000" i="1" dirty="0"/>
              <a:t>stubs</a:t>
            </a:r>
            <a:r>
              <a:rPr lang="en-US" sz="2000" dirty="0"/>
              <a:t> when conversion is needed. </a:t>
            </a:r>
          </a:p>
        </p:txBody>
      </p:sp>
    </p:spTree>
    <p:extLst>
      <p:ext uri="{BB962C8B-B14F-4D97-AF65-F5344CB8AC3E}">
        <p14:creationId xmlns:p14="http://schemas.microsoft.com/office/powerpoint/2010/main" val="1615145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Reacting to failures</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a:t>As already mentioned, failures may occur on the client site, on the server site, and in the communication network. Taking potential failures into account is a three step process</a:t>
            </a:r>
            <a:r>
              <a:rPr lang="en-US" sz="2400" dirty="0" smtClean="0"/>
              <a:t>:</a:t>
            </a:r>
            <a:endParaRPr lang="en-US" sz="2400" dirty="0"/>
          </a:p>
          <a:p>
            <a:pPr marL="914400" lvl="1" indent="-457200">
              <a:buFont typeface="+mj-lt"/>
              <a:buAutoNum type="arabicPeriod"/>
            </a:pPr>
            <a:r>
              <a:rPr lang="en-US" sz="2000" dirty="0" smtClean="0"/>
              <a:t>Formulating </a:t>
            </a:r>
            <a:r>
              <a:rPr lang="en-US" sz="2000" dirty="0"/>
              <a:t>failure </a:t>
            </a:r>
            <a:r>
              <a:rPr lang="en-US" sz="2000" dirty="0" smtClean="0"/>
              <a:t>hypotheses </a:t>
            </a:r>
          </a:p>
          <a:p>
            <a:pPr lvl="2"/>
            <a:r>
              <a:rPr lang="en-US" sz="1600" dirty="0" smtClean="0"/>
              <a:t>The </a:t>
            </a:r>
            <a:r>
              <a:rPr lang="en-US" sz="1600" dirty="0"/>
              <a:t>usual failure hypotheses are fail-stop for </a:t>
            </a:r>
            <a:r>
              <a:rPr lang="en-US" sz="1600" dirty="0" smtClean="0"/>
              <a:t>nodes, </a:t>
            </a:r>
            <a:r>
              <a:rPr lang="en-US" sz="1600" dirty="0"/>
              <a:t>and message loss for </a:t>
            </a:r>
            <a:r>
              <a:rPr lang="en-US" sz="1600" dirty="0" smtClean="0"/>
              <a:t>communication (</a:t>
            </a:r>
            <a:r>
              <a:rPr lang="en-US" sz="1600" dirty="0"/>
              <a:t>i.e. either the node operates correctly, </a:t>
            </a:r>
            <a:r>
              <a:rPr lang="en-US" sz="1600" dirty="0" smtClean="0"/>
              <a:t>and message arrives uncorrupted or </a:t>
            </a:r>
            <a:r>
              <a:rPr lang="en-US" sz="1600" dirty="0"/>
              <a:t>it stops)</a:t>
            </a:r>
          </a:p>
          <a:p>
            <a:pPr marL="914400" lvl="1" indent="-457200">
              <a:buFont typeface="+mj-lt"/>
              <a:buAutoNum type="arabicPeriod"/>
            </a:pPr>
            <a:r>
              <a:rPr lang="en-US" sz="2000" dirty="0" smtClean="0"/>
              <a:t>Detecting failures</a:t>
            </a:r>
          </a:p>
          <a:p>
            <a:pPr lvl="2"/>
            <a:r>
              <a:rPr lang="en-US" sz="1600" dirty="0"/>
              <a:t>Failure detection mechanisms are based on timeouts. When a message is sent, a timeout is set at an estimated upper bound of the expected time for receipt of a reply. If the timeout is triggered, a recovery action is taken </a:t>
            </a:r>
            <a:endParaRPr lang="en-US" sz="1600" dirty="0" smtClean="0"/>
          </a:p>
          <a:p>
            <a:pPr marL="914400" lvl="1" indent="-457200">
              <a:buFont typeface="+mj-lt"/>
              <a:buAutoNum type="arabicPeriod"/>
            </a:pPr>
            <a:r>
              <a:rPr lang="en-US" sz="2000" dirty="0"/>
              <a:t>Reacting to failure detection</a:t>
            </a:r>
          </a:p>
          <a:p>
            <a:pPr lvl="2"/>
            <a:r>
              <a:rPr lang="en-US" sz="1600" dirty="0"/>
              <a:t>Such timeouts are set both on the client site (after sending the call message) and on the server site (after sending the reply message). In both cases, the message is resent after timeout </a:t>
            </a:r>
            <a:endParaRPr lang="en-US" sz="1600" dirty="0" smtClean="0"/>
          </a:p>
          <a:p>
            <a:r>
              <a:rPr lang="en-US" sz="2400" dirty="0" smtClean="0"/>
              <a:t>It is usually impossible to guarantee the so-called "exactly once" semantics.</a:t>
            </a:r>
          </a:p>
          <a:p>
            <a:pPr lvl="1"/>
            <a:r>
              <a:rPr lang="en-US" sz="2000" dirty="0" smtClean="0"/>
              <a:t>i.e. after all failures have been repaired, the call has been executed exactly one time. </a:t>
            </a:r>
            <a:endParaRPr lang="en-US" sz="2000" dirty="0"/>
          </a:p>
        </p:txBody>
      </p:sp>
    </p:spTree>
    <p:extLst>
      <p:ext uri="{BB962C8B-B14F-4D97-AF65-F5344CB8AC3E}">
        <p14:creationId xmlns:p14="http://schemas.microsoft.com/office/powerpoint/2010/main" val="341768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flow control</a:t>
            </a:r>
            <a:endParaRPr lang="en-US" dirty="0"/>
          </a:p>
        </p:txBody>
      </p:sp>
      <p:pic>
        <p:nvPicPr>
          <p:cNvPr id="13314" name="Picture 2" descr="Chapters/Intro/Figs/remote-call-uml.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650" y="1859514"/>
            <a:ext cx="6429375" cy="344805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7162800" y="4267200"/>
            <a:ext cx="1905000" cy="2590800"/>
            <a:chOff x="3276600" y="2561409"/>
            <a:chExt cx="2027941" cy="2867842"/>
          </a:xfrm>
        </p:grpSpPr>
        <p:pic>
          <p:nvPicPr>
            <p:cNvPr id="5" name="Picture 2" descr="Chapters/Intro/Figs/remote-call-uml.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963" b="71271"/>
            <a:stretch/>
          </p:blipFill>
          <p:spPr bwMode="auto">
            <a:xfrm>
              <a:off x="4209166" y="2601959"/>
              <a:ext cx="1095375"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hapters/Intro/Figs/remote-call-uml.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3039" r="78667"/>
            <a:stretch/>
          </p:blipFill>
          <p:spPr bwMode="auto">
            <a:xfrm>
              <a:off x="3276600" y="3810000"/>
              <a:ext cx="1371600" cy="16192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hapters/Intro/Figs/remote-call-uml.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9407" t="44199" r="11112" b="42541"/>
            <a:stretch/>
          </p:blipFill>
          <p:spPr bwMode="auto">
            <a:xfrm>
              <a:off x="4038600" y="3229384"/>
              <a:ext cx="6096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apters/Intro/Figs/remote-call-uml.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9977" t="15469" r="6468" b="51634"/>
            <a:stretch/>
          </p:blipFill>
          <p:spPr bwMode="auto">
            <a:xfrm>
              <a:off x="4657793" y="3411039"/>
              <a:ext cx="228600" cy="11342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hapters/Intro/Figs/remote-call-uml.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8889" t="44198" b="33702"/>
            <a:stretch/>
          </p:blipFill>
          <p:spPr bwMode="auto">
            <a:xfrm>
              <a:off x="4590166" y="4249239"/>
              <a:ext cx="7143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hapters/Intro/Figs/remote-call-uml.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4421" b="64641"/>
            <a:stretch/>
          </p:blipFill>
          <p:spPr bwMode="auto">
            <a:xfrm>
              <a:off x="3276600" y="2561409"/>
              <a:ext cx="1001621" cy="1219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87950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Application </a:t>
            </a:r>
            <a:r>
              <a:rPr lang="en-US" dirty="0" err="1" smtClean="0"/>
              <a:t>Devlopment</a:t>
            </a:r>
            <a:endParaRPr lang="en-US" dirty="0"/>
          </a:p>
        </p:txBody>
      </p:sp>
      <p:sp>
        <p:nvSpPr>
          <p:cNvPr id="3" name="Content Placeholder 2"/>
          <p:cNvSpPr>
            <a:spLocks noGrp="1"/>
          </p:cNvSpPr>
          <p:nvPr>
            <p:ph idx="1"/>
          </p:nvPr>
        </p:nvSpPr>
        <p:spPr/>
        <p:txBody>
          <a:bodyPr>
            <a:normAutofit/>
          </a:bodyPr>
          <a:lstStyle/>
          <a:p>
            <a:r>
              <a:rPr lang="en-US" sz="2400" dirty="0"/>
              <a:t>In order to actually develop an application using RPC, a number of practical issues need to be settled: </a:t>
            </a:r>
            <a:endParaRPr lang="en-US" sz="2400" dirty="0" smtClean="0"/>
          </a:p>
          <a:p>
            <a:pPr lvl="1"/>
            <a:r>
              <a:rPr lang="en-US" sz="2000" dirty="0" smtClean="0"/>
              <a:t>how </a:t>
            </a:r>
            <a:r>
              <a:rPr lang="en-US" sz="2000" dirty="0"/>
              <a:t>are the client and the server linked together? </a:t>
            </a:r>
            <a:endParaRPr lang="en-US" sz="2000" dirty="0" smtClean="0"/>
          </a:p>
          <a:p>
            <a:pPr lvl="1"/>
            <a:r>
              <a:rPr lang="en-US" sz="2000" dirty="0" smtClean="0"/>
              <a:t>how </a:t>
            </a:r>
            <a:r>
              <a:rPr lang="en-US" sz="2000" dirty="0"/>
              <a:t>are the client and server stubs constructed? </a:t>
            </a:r>
            <a:endParaRPr lang="en-US" sz="2000" dirty="0" smtClean="0"/>
          </a:p>
          <a:p>
            <a:pPr lvl="1"/>
            <a:r>
              <a:rPr lang="en-US" sz="2000" dirty="0" smtClean="0"/>
              <a:t>how </a:t>
            </a:r>
            <a:r>
              <a:rPr lang="en-US" sz="2000" dirty="0"/>
              <a:t>are the programs installed and started? </a:t>
            </a:r>
          </a:p>
        </p:txBody>
      </p:sp>
    </p:spTree>
    <p:extLst>
      <p:ext uri="{BB962C8B-B14F-4D97-AF65-F5344CB8AC3E}">
        <p14:creationId xmlns:p14="http://schemas.microsoft.com/office/powerpoint/2010/main" val="2493161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Client-Server Binding</a:t>
            </a:r>
            <a:endParaRPr lang="en-US" dirty="0"/>
          </a:p>
        </p:txBody>
      </p:sp>
      <p:sp>
        <p:nvSpPr>
          <p:cNvPr id="3" name="Content Placeholder 2"/>
          <p:cNvSpPr>
            <a:spLocks noGrp="1"/>
          </p:cNvSpPr>
          <p:nvPr>
            <p:ph idx="1"/>
          </p:nvPr>
        </p:nvSpPr>
        <p:spPr/>
        <p:txBody>
          <a:bodyPr>
            <a:normAutofit/>
          </a:bodyPr>
          <a:lstStyle/>
          <a:p>
            <a:pPr>
              <a:spcBef>
                <a:spcPts val="1200"/>
              </a:spcBef>
            </a:pPr>
            <a:r>
              <a:rPr lang="en-US" sz="2400" dirty="0"/>
              <a:t>The client needs to know the server address and port number to which the call should be directed. </a:t>
            </a:r>
            <a:endParaRPr lang="en-US" sz="2400" dirty="0" smtClean="0"/>
          </a:p>
          <a:p>
            <a:pPr>
              <a:spcBef>
                <a:spcPts val="1200"/>
              </a:spcBef>
            </a:pPr>
            <a:r>
              <a:rPr lang="en-US" sz="2400" dirty="0" smtClean="0"/>
              <a:t>To preserve abstraction and </a:t>
            </a:r>
            <a:r>
              <a:rPr lang="en-US" sz="2400" dirty="0"/>
              <a:t>ensure </a:t>
            </a:r>
            <a:r>
              <a:rPr lang="en-US" sz="2400" dirty="0" smtClean="0"/>
              <a:t>increase </a:t>
            </a:r>
            <a:r>
              <a:rPr lang="en-US" sz="2400" dirty="0"/>
              <a:t>availability, it is preferable to allow for a late binding </a:t>
            </a:r>
            <a:r>
              <a:rPr lang="en-US" sz="2400" dirty="0" smtClean="0"/>
              <a:t>of </a:t>
            </a:r>
            <a:r>
              <a:rPr lang="en-US" sz="2400" dirty="0"/>
              <a:t>the remote execution </a:t>
            </a:r>
            <a:r>
              <a:rPr lang="en-US" sz="2400" dirty="0" smtClean="0"/>
              <a:t>site. </a:t>
            </a:r>
          </a:p>
          <a:p>
            <a:pPr>
              <a:spcBef>
                <a:spcPts val="1200"/>
              </a:spcBef>
            </a:pPr>
            <a:r>
              <a:rPr lang="en-US" sz="2400" dirty="0" smtClean="0"/>
              <a:t>The </a:t>
            </a:r>
            <a:r>
              <a:rPr lang="en-US" sz="2400" dirty="0"/>
              <a:t>problem of binding the server to the client is </a:t>
            </a:r>
            <a:r>
              <a:rPr lang="en-US" sz="2400" dirty="0" smtClean="0"/>
              <a:t>solved </a:t>
            </a:r>
            <a:r>
              <a:rPr lang="en-US" sz="2400" dirty="0"/>
              <a:t>by including the address and port number of the client in the call message.</a:t>
            </a:r>
          </a:p>
        </p:txBody>
      </p:sp>
    </p:spTree>
    <p:extLst>
      <p:ext uri="{BB962C8B-B14F-4D97-AF65-F5344CB8AC3E}">
        <p14:creationId xmlns:p14="http://schemas.microsoft.com/office/powerpoint/2010/main" val="277141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Middleware</a:t>
            </a:r>
            <a:endParaRPr lang="en-US" dirty="0"/>
          </a:p>
        </p:txBody>
      </p:sp>
      <p:sp>
        <p:nvSpPr>
          <p:cNvPr id="3" name="Content Placeholder 2"/>
          <p:cNvSpPr>
            <a:spLocks noGrp="1"/>
          </p:cNvSpPr>
          <p:nvPr>
            <p:ph idx="1"/>
          </p:nvPr>
        </p:nvSpPr>
        <p:spPr/>
        <p:txBody>
          <a:bodyPr/>
          <a:lstStyle/>
          <a:p>
            <a:r>
              <a:rPr lang="en-US" dirty="0" smtClean="0"/>
              <a:t>Reusing Legacy Software. We would like to:</a:t>
            </a:r>
          </a:p>
          <a:p>
            <a:pPr lvl="1"/>
            <a:r>
              <a:rPr lang="en-US" dirty="0" smtClean="0"/>
              <a:t>Adopt a </a:t>
            </a:r>
            <a:r>
              <a:rPr lang="en-US" i="1" u="sng" dirty="0" smtClean="0"/>
              <a:t>common language</a:t>
            </a:r>
            <a:r>
              <a:rPr lang="en-US" dirty="0" smtClean="0"/>
              <a:t> to interconnect with other applications</a:t>
            </a:r>
          </a:p>
          <a:p>
            <a:pPr lvl="1"/>
            <a:r>
              <a:rPr lang="en-US" dirty="0" smtClean="0"/>
              <a:t>Define the </a:t>
            </a:r>
            <a:r>
              <a:rPr lang="en-US" i="1" u="sng" dirty="0" smtClean="0"/>
              <a:t>interface</a:t>
            </a:r>
            <a:r>
              <a:rPr lang="en-US" dirty="0" smtClean="0"/>
              <a:t> and </a:t>
            </a:r>
            <a:r>
              <a:rPr lang="en-US" i="1" u="sng" dirty="0" smtClean="0"/>
              <a:t>interchange protocols </a:t>
            </a:r>
            <a:r>
              <a:rPr lang="en-US" dirty="0" smtClean="0"/>
              <a:t>implemented in a software acting as broker</a:t>
            </a:r>
          </a:p>
          <a:p>
            <a:pPr lvl="1"/>
            <a:r>
              <a:rPr lang="en-US" dirty="0" smtClean="0"/>
              <a:t>Employ a </a:t>
            </a:r>
            <a:r>
              <a:rPr lang="en-US" i="1" u="sng" dirty="0" smtClean="0"/>
              <a:t>user wrapper </a:t>
            </a:r>
            <a:r>
              <a:rPr lang="en-US" dirty="0" smtClean="0"/>
              <a:t>to bridge the legacy interface with the new interface</a:t>
            </a:r>
          </a:p>
        </p:txBody>
      </p:sp>
    </p:spTree>
    <p:extLst>
      <p:ext uri="{BB962C8B-B14F-4D97-AF65-F5344CB8AC3E}">
        <p14:creationId xmlns:p14="http://schemas.microsoft.com/office/powerpoint/2010/main" val="427585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Client-Server Binding</a:t>
            </a:r>
            <a:endParaRPr lang="en-US" dirty="0"/>
          </a:p>
        </p:txBody>
      </p:sp>
      <p:sp>
        <p:nvSpPr>
          <p:cNvPr id="3" name="Content Placeholder 2"/>
          <p:cNvSpPr>
            <a:spLocks noGrp="1"/>
          </p:cNvSpPr>
          <p:nvPr>
            <p:ph idx="1"/>
          </p:nvPr>
        </p:nvSpPr>
        <p:spPr/>
        <p:txBody>
          <a:bodyPr>
            <a:normAutofit/>
          </a:bodyPr>
          <a:lstStyle/>
          <a:p>
            <a:pPr>
              <a:spcBef>
                <a:spcPts val="1200"/>
              </a:spcBef>
            </a:pPr>
            <a:r>
              <a:rPr lang="en-US" sz="2800" dirty="0" smtClean="0"/>
              <a:t>The </a:t>
            </a:r>
            <a:r>
              <a:rPr lang="en-US" sz="2800" dirty="0"/>
              <a:t>client </a:t>
            </a:r>
            <a:r>
              <a:rPr lang="en-US" sz="2800" dirty="0" smtClean="0"/>
              <a:t>locates </a:t>
            </a:r>
            <a:r>
              <a:rPr lang="en-US" sz="2800" dirty="0"/>
              <a:t>the server site prior to the </a:t>
            </a:r>
            <a:r>
              <a:rPr lang="en-US" sz="2800" dirty="0" smtClean="0"/>
              <a:t>call using name servers </a:t>
            </a:r>
            <a:r>
              <a:rPr lang="en-US" sz="2800" dirty="0"/>
              <a:t>(</a:t>
            </a:r>
            <a:r>
              <a:rPr lang="en-US" sz="2800" dirty="0" smtClean="0"/>
              <a:t>as </a:t>
            </a:r>
            <a:r>
              <a:rPr lang="en-US" sz="2800" dirty="0"/>
              <a:t>opposed to static </a:t>
            </a:r>
            <a:r>
              <a:rPr lang="en-US" sz="2800" dirty="0" smtClean="0"/>
              <a:t>binding).</a:t>
            </a:r>
            <a:endParaRPr lang="en-US" sz="2800" dirty="0"/>
          </a:p>
          <a:p>
            <a:pPr lvl="1">
              <a:spcBef>
                <a:spcPts val="1200"/>
              </a:spcBef>
            </a:pPr>
            <a:r>
              <a:rPr lang="en-US" sz="2000" dirty="0" smtClean="0"/>
              <a:t>A </a:t>
            </a:r>
            <a:r>
              <a:rPr lang="en-US" sz="2000" dirty="0"/>
              <a:t>server registers a procedure name together with its IP address and the port number </a:t>
            </a:r>
            <a:r>
              <a:rPr lang="en-US" sz="2000" dirty="0" smtClean="0"/>
              <a:t>of the </a:t>
            </a:r>
            <a:r>
              <a:rPr lang="en-US" sz="2000" dirty="0"/>
              <a:t>daemon process </a:t>
            </a:r>
            <a:r>
              <a:rPr lang="en-US" sz="2000" dirty="0" smtClean="0"/>
              <a:t>which is </a:t>
            </a:r>
            <a:r>
              <a:rPr lang="en-US" sz="2000" dirty="0"/>
              <a:t>waiting for calls on that procedure. </a:t>
            </a:r>
            <a:endParaRPr lang="en-US" sz="2000" dirty="0" smtClean="0"/>
          </a:p>
          <a:p>
            <a:pPr lvl="1">
              <a:spcBef>
                <a:spcPts val="1200"/>
              </a:spcBef>
            </a:pPr>
            <a:r>
              <a:rPr lang="en-US" sz="2000" dirty="0" smtClean="0"/>
              <a:t>A </a:t>
            </a:r>
            <a:r>
              <a:rPr lang="en-US" sz="2000" dirty="0"/>
              <a:t>client consults the naming service to get the IP address and port number for a given procedure. </a:t>
            </a:r>
            <a:endParaRPr lang="en-US" sz="2000" dirty="0" smtClean="0"/>
          </a:p>
          <a:p>
            <a:pPr lvl="1">
              <a:spcBef>
                <a:spcPts val="1200"/>
              </a:spcBef>
            </a:pPr>
            <a:r>
              <a:rPr lang="en-US" sz="2000" dirty="0" smtClean="0"/>
              <a:t>The </a:t>
            </a:r>
            <a:r>
              <a:rPr lang="en-US" sz="2000" dirty="0"/>
              <a:t>naming service is usually implemented as a server of its own, whose address and port number are known to all participant nodes</a:t>
            </a:r>
            <a:r>
              <a:rPr lang="en-US" sz="2000" dirty="0" smtClean="0"/>
              <a:t>.</a:t>
            </a:r>
          </a:p>
        </p:txBody>
      </p:sp>
    </p:spTree>
    <p:extLst>
      <p:ext uri="{BB962C8B-B14F-4D97-AF65-F5344CB8AC3E}">
        <p14:creationId xmlns:p14="http://schemas.microsoft.com/office/powerpoint/2010/main" val="2771413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Client-Server Binding</a:t>
            </a:r>
            <a:endParaRPr lang="en-US" dirty="0"/>
          </a:p>
        </p:txBody>
      </p:sp>
      <p:pic>
        <p:nvPicPr>
          <p:cNvPr id="16386" name="Picture 2" descr="Chapters/Intro/Figs/remote-call-naming.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675021"/>
            <a:ext cx="7062216"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438400" y="5225534"/>
            <a:ext cx="4202112" cy="369332"/>
          </a:xfrm>
          <a:prstGeom prst="rect">
            <a:avLst/>
          </a:prstGeom>
          <a:noFill/>
        </p:spPr>
        <p:txBody>
          <a:bodyPr wrap="none" rtlCol="0">
            <a:spAutoFit/>
          </a:bodyPr>
          <a:lstStyle/>
          <a:p>
            <a:r>
              <a:rPr lang="en-US" dirty="0"/>
              <a:t>Remote procedure call: locating the server</a:t>
            </a:r>
          </a:p>
        </p:txBody>
      </p:sp>
    </p:spTree>
    <p:extLst>
      <p:ext uri="{BB962C8B-B14F-4D97-AF65-F5344CB8AC3E}">
        <p14:creationId xmlns:p14="http://schemas.microsoft.com/office/powerpoint/2010/main" val="3361336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a:t>
            </a:r>
            <a:r>
              <a:rPr lang="en-US" dirty="0"/>
              <a:t>Stub generation</a:t>
            </a:r>
          </a:p>
        </p:txBody>
      </p:sp>
      <p:sp>
        <p:nvSpPr>
          <p:cNvPr id="3" name="Content Placeholder 2"/>
          <p:cNvSpPr>
            <a:spLocks noGrp="1"/>
          </p:cNvSpPr>
          <p:nvPr>
            <p:ph idx="1"/>
          </p:nvPr>
        </p:nvSpPr>
        <p:spPr/>
        <p:txBody>
          <a:bodyPr>
            <a:normAutofit/>
          </a:bodyPr>
          <a:lstStyle/>
          <a:p>
            <a:pPr>
              <a:spcBef>
                <a:spcPts val="1200"/>
              </a:spcBef>
            </a:pPr>
            <a:r>
              <a:rPr lang="en-US" sz="2400" dirty="0" smtClean="0"/>
              <a:t>The stubs </a:t>
            </a:r>
            <a:r>
              <a:rPr lang="en-US" sz="2400" dirty="0"/>
              <a:t>fulfill a set of well-defined </a:t>
            </a:r>
            <a:r>
              <a:rPr lang="en-US" sz="2400" dirty="0" smtClean="0"/>
              <a:t>functions and thus </a:t>
            </a:r>
            <a:r>
              <a:rPr lang="en-US" sz="2400" dirty="0"/>
              <a:t> are obvious candidates for automatic </a:t>
            </a:r>
            <a:r>
              <a:rPr lang="en-US" sz="2400" dirty="0" smtClean="0"/>
              <a:t>generation</a:t>
            </a:r>
            <a:endParaRPr lang="en-US" sz="2400" dirty="0"/>
          </a:p>
          <a:p>
            <a:pPr>
              <a:spcBef>
                <a:spcPts val="1200"/>
              </a:spcBef>
            </a:pPr>
            <a:r>
              <a:rPr lang="en-US" sz="2400" dirty="0"/>
              <a:t>The call-specific parameters needed for stub generation are specified in a special notation known as an Interface Definition Language (IDL). </a:t>
            </a:r>
            <a:endParaRPr lang="en-US" sz="2400" dirty="0" smtClean="0"/>
          </a:p>
          <a:p>
            <a:pPr lvl="1">
              <a:spcBef>
                <a:spcPts val="1200"/>
              </a:spcBef>
            </a:pPr>
            <a:r>
              <a:rPr lang="en-US" sz="1800" dirty="0" smtClean="0"/>
              <a:t>An </a:t>
            </a:r>
            <a:r>
              <a:rPr lang="en-US" sz="1800" dirty="0"/>
              <a:t>interface description written in IDL contains all the information that defines the interface of the procedure </a:t>
            </a:r>
            <a:r>
              <a:rPr lang="en-US" sz="1800" dirty="0" smtClean="0"/>
              <a:t>call</a:t>
            </a:r>
          </a:p>
          <a:p>
            <a:pPr lvl="1">
              <a:spcBef>
                <a:spcPts val="1200"/>
              </a:spcBef>
            </a:pPr>
            <a:r>
              <a:rPr lang="en-US" sz="1800" dirty="0"/>
              <a:t>I</a:t>
            </a:r>
            <a:r>
              <a:rPr lang="en-US" sz="1800" dirty="0" smtClean="0"/>
              <a:t>t </a:t>
            </a:r>
            <a:r>
              <a:rPr lang="en-US" sz="1800" dirty="0"/>
              <a:t>acts as a contract between the caller and the </a:t>
            </a:r>
            <a:r>
              <a:rPr lang="en-US" sz="1800" dirty="0" err="1"/>
              <a:t>callee</a:t>
            </a:r>
            <a:r>
              <a:rPr lang="en-US" sz="1800" dirty="0"/>
              <a:t>. </a:t>
            </a:r>
            <a:endParaRPr lang="en-US" sz="1800" dirty="0" smtClean="0"/>
          </a:p>
          <a:p>
            <a:pPr lvl="1">
              <a:spcBef>
                <a:spcPts val="1200"/>
              </a:spcBef>
            </a:pPr>
            <a:r>
              <a:rPr lang="en-US" sz="1800" dirty="0" smtClean="0"/>
              <a:t>For </a:t>
            </a:r>
            <a:r>
              <a:rPr lang="en-US" sz="1800" dirty="0"/>
              <a:t>each parameter, the description specifies its type and mode of passing (e.g. by value, by copy-restore, etc.). </a:t>
            </a:r>
            <a:endParaRPr lang="en-US" sz="1800" dirty="0" smtClean="0"/>
          </a:p>
        </p:txBody>
      </p:sp>
    </p:spTree>
    <p:extLst>
      <p:ext uri="{BB962C8B-B14F-4D97-AF65-F5344CB8AC3E}">
        <p14:creationId xmlns:p14="http://schemas.microsoft.com/office/powerpoint/2010/main" val="460794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a:t>
            </a:r>
            <a:r>
              <a:rPr lang="en-US" dirty="0"/>
              <a:t>Stub generation</a:t>
            </a:r>
          </a:p>
        </p:txBody>
      </p:sp>
      <p:sp>
        <p:nvSpPr>
          <p:cNvPr id="3" name="Content Placeholder 2"/>
          <p:cNvSpPr>
            <a:spLocks noGrp="1"/>
          </p:cNvSpPr>
          <p:nvPr>
            <p:ph idx="1"/>
          </p:nvPr>
        </p:nvSpPr>
        <p:spPr/>
        <p:txBody>
          <a:bodyPr>
            <a:normAutofit/>
          </a:bodyPr>
          <a:lstStyle/>
          <a:p>
            <a:r>
              <a:rPr lang="en-US" sz="2400" dirty="0" smtClean="0"/>
              <a:t> The stub generator is associated with a specific common data representation format --  it inserts the conversion routines provided by the corresponding </a:t>
            </a:r>
            <a:r>
              <a:rPr lang="en-US" sz="2400" dirty="0" err="1" smtClean="0"/>
              <a:t>marshallers</a:t>
            </a:r>
            <a:r>
              <a:rPr lang="en-US" sz="2400" dirty="0" smtClean="0"/>
              <a:t> and </a:t>
            </a:r>
            <a:r>
              <a:rPr lang="en-US" sz="2400" dirty="0" err="1" smtClean="0"/>
              <a:t>unmarshallers</a:t>
            </a:r>
            <a:r>
              <a:rPr lang="en-US" sz="2400" dirty="0" smtClean="0"/>
              <a:t>.</a:t>
            </a:r>
          </a:p>
          <a:p>
            <a:endParaRPr lang="en-US" sz="2400" dirty="0" smtClean="0"/>
          </a:p>
          <a:p>
            <a:r>
              <a:rPr lang="en-US" sz="2400" dirty="0" smtClean="0"/>
              <a:t>Example:</a:t>
            </a:r>
            <a:r>
              <a:rPr lang="en-US" sz="2400" dirty="0"/>
              <a:t> </a:t>
            </a:r>
            <a:r>
              <a:rPr lang="en-US" sz="2400" dirty="0" smtClean="0"/>
              <a:t>A method Add which returns the sum of two long integers</a:t>
            </a:r>
          </a:p>
          <a:p>
            <a:pPr lvl="1"/>
            <a:r>
              <a:rPr lang="en-US" sz="1800" b="1" dirty="0" smtClean="0"/>
              <a:t>Boolean</a:t>
            </a:r>
            <a:r>
              <a:rPr lang="en-US" sz="1800" dirty="0" smtClean="0"/>
              <a:t> add (</a:t>
            </a:r>
            <a:r>
              <a:rPr lang="en-US" sz="1800" b="1" dirty="0" smtClean="0"/>
              <a:t>in long </a:t>
            </a:r>
            <a:r>
              <a:rPr lang="en-US" sz="1800" dirty="0" smtClean="0"/>
              <a:t>addend1, </a:t>
            </a:r>
            <a:r>
              <a:rPr lang="en-US" sz="1800" b="1" dirty="0" smtClean="0"/>
              <a:t>in long </a:t>
            </a:r>
            <a:r>
              <a:rPr lang="en-US" sz="1800" dirty="0" smtClean="0"/>
              <a:t>addend2, </a:t>
            </a:r>
            <a:r>
              <a:rPr lang="en-US" sz="1800" b="1" dirty="0" smtClean="0"/>
              <a:t>out long </a:t>
            </a:r>
            <a:r>
              <a:rPr lang="en-US" sz="1800" dirty="0" smtClean="0"/>
              <a:t>sum);</a:t>
            </a:r>
          </a:p>
          <a:p>
            <a:pPr lvl="1"/>
            <a:endParaRPr lang="en-US" sz="1800" dirty="0" smtClean="0"/>
          </a:p>
          <a:p>
            <a:r>
              <a:rPr lang="en-US" sz="2200" dirty="0" smtClean="0"/>
              <a:t>For more details on IDL see:</a:t>
            </a:r>
          </a:p>
          <a:p>
            <a:pPr lvl="1"/>
            <a:r>
              <a:rPr lang="en-US" sz="1800" dirty="0" smtClean="0">
                <a:hlinkClick r:id="rId2"/>
              </a:rPr>
              <a:t>http://www.eecs.berkeley.edu/~messer/netappc/Supplements/10-idl.pdf</a:t>
            </a:r>
            <a:endParaRPr lang="en-US" sz="1800" dirty="0" smtClean="0"/>
          </a:p>
        </p:txBody>
      </p:sp>
    </p:spTree>
    <p:extLst>
      <p:ext uri="{BB962C8B-B14F-4D97-AF65-F5344CB8AC3E}">
        <p14:creationId xmlns:p14="http://schemas.microsoft.com/office/powerpoint/2010/main" val="460794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a:t>
            </a:r>
            <a:r>
              <a:rPr lang="en-US" dirty="0"/>
              <a:t>Stub generation</a:t>
            </a:r>
          </a:p>
        </p:txBody>
      </p:sp>
      <p:pic>
        <p:nvPicPr>
          <p:cNvPr id="20482" name="Picture 2" descr="Chapters/Intro/Figs/rpcgen.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438400"/>
            <a:ext cx="659130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372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 Synchronous Model </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Coupling</a:t>
            </a:r>
          </a:p>
          <a:p>
            <a:pPr lvl="1"/>
            <a:r>
              <a:rPr lang="en-US" dirty="0" smtClean="0"/>
              <a:t>Designed  for tightly coupled systems --  any changes to the interfaces will need to be propagated through the codebase of both systems. </a:t>
            </a:r>
          </a:p>
          <a:p>
            <a:pPr lvl="1"/>
            <a:r>
              <a:rPr lang="en-US" dirty="0" smtClean="0"/>
              <a:t>This makes RPC a very invasive mechanism of distribution. As the number of changes to source or target systems increase, the cost will increase too.</a:t>
            </a:r>
          </a:p>
          <a:p>
            <a:r>
              <a:rPr lang="en-US" b="1" dirty="0" smtClean="0"/>
              <a:t>Reliability</a:t>
            </a:r>
          </a:p>
          <a:p>
            <a:pPr lvl="1"/>
            <a:r>
              <a:rPr lang="en-US" dirty="0" smtClean="0"/>
              <a:t>Most RPC implementations provide little or no guaranteed reliable communication capability; they are very vulnerable to service outages.</a:t>
            </a:r>
          </a:p>
        </p:txBody>
      </p:sp>
    </p:spTree>
    <p:extLst>
      <p:ext uri="{BB962C8B-B14F-4D97-AF65-F5344CB8AC3E}">
        <p14:creationId xmlns:p14="http://schemas.microsoft.com/office/powerpoint/2010/main" val="654161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 Synchronous Model </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Scalability</a:t>
            </a:r>
          </a:p>
          <a:p>
            <a:pPr lvl="1"/>
            <a:r>
              <a:rPr lang="en-US" dirty="0" smtClean="0"/>
              <a:t>Subsystems do not scale equally, so it slows the whole system down to the maximum speed of its slowest participant. </a:t>
            </a:r>
          </a:p>
          <a:p>
            <a:pPr lvl="1"/>
            <a:r>
              <a:rPr lang="en-US" dirty="0" smtClean="0"/>
              <a:t>Subsystems have trouble coping when elements of the system are subjected to a high-volume burst in traffic. </a:t>
            </a:r>
          </a:p>
          <a:p>
            <a:pPr lvl="1"/>
            <a:r>
              <a:rPr lang="en-US" dirty="0" smtClean="0"/>
              <a:t>Interactions use more bandwidth because several calls must be made across the network in order to support a synchronous function call. </a:t>
            </a:r>
          </a:p>
          <a:p>
            <a:r>
              <a:rPr lang="en-US" b="1" dirty="0" smtClean="0"/>
              <a:t>Availability</a:t>
            </a:r>
          </a:p>
          <a:p>
            <a:pPr lvl="1"/>
            <a:r>
              <a:rPr lang="en-US" dirty="0" smtClean="0"/>
              <a:t>Systems built using the RPC model are interdependent, requiring the simultaneous availability of all subsystems; a failure in a subsystem could cause the entire system to fail. </a:t>
            </a:r>
          </a:p>
        </p:txBody>
      </p:sp>
    </p:spTree>
    <p:extLst>
      <p:ext uri="{BB962C8B-B14F-4D97-AF65-F5344CB8AC3E}">
        <p14:creationId xmlns:p14="http://schemas.microsoft.com/office/powerpoint/2010/main" val="654161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Message-Oriented Middleware (MOM)</a:t>
            </a:r>
            <a:endParaRPr lang="en-US" dirty="0"/>
          </a:p>
        </p:txBody>
      </p:sp>
      <p:sp>
        <p:nvSpPr>
          <p:cNvPr id="3" name="Content Placeholder 2"/>
          <p:cNvSpPr>
            <a:spLocks noGrp="1"/>
          </p:cNvSpPr>
          <p:nvPr>
            <p:ph idx="1"/>
          </p:nvPr>
        </p:nvSpPr>
        <p:spPr/>
        <p:txBody>
          <a:bodyPr>
            <a:normAutofit/>
          </a:bodyPr>
          <a:lstStyle/>
          <a:p>
            <a:r>
              <a:rPr lang="en-US" sz="2800" dirty="0" smtClean="0"/>
              <a:t>MOM systems provide distributed communication on the basis of the asynchronous interaction model</a:t>
            </a:r>
          </a:p>
          <a:p>
            <a:pPr lvl="1"/>
            <a:r>
              <a:rPr lang="en-US" sz="2400" dirty="0" smtClean="0"/>
              <a:t>Non-blocking</a:t>
            </a:r>
          </a:p>
          <a:p>
            <a:pPr lvl="1"/>
            <a:r>
              <a:rPr lang="en-US" dirty="0" smtClean="0"/>
              <a:t>allows the delivery of messages when the sender or receiver is not available to respond</a:t>
            </a:r>
          </a:p>
          <a:p>
            <a:pPr lvl="1"/>
            <a:r>
              <a:rPr lang="en-US" dirty="0" smtClean="0"/>
              <a:t>Message deliver may take longer</a:t>
            </a:r>
            <a:endParaRPr lang="en-US" sz="7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Message-Oriented Middleware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00" y="1524000"/>
            <a:ext cx="7467600" cy="4664401"/>
          </a:xfrm>
          <a:prstGeom prst="rect">
            <a:avLst/>
          </a:prstGeom>
          <a:noFill/>
          <a:ln w="9525">
            <a:noFill/>
            <a:miter lim="800000"/>
            <a:headEnd/>
            <a:tailEnd/>
          </a:ln>
        </p:spPr>
      </p:pic>
      <p:sp>
        <p:nvSpPr>
          <p:cNvPr id="6" name="TextBox 5"/>
          <p:cNvSpPr txBox="1"/>
          <p:nvPr/>
        </p:nvSpPr>
        <p:spPr>
          <a:xfrm>
            <a:off x="3962400" y="4114800"/>
            <a:ext cx="1225079" cy="369332"/>
          </a:xfrm>
          <a:prstGeom prst="rect">
            <a:avLst/>
          </a:prstGeom>
          <a:noFill/>
        </p:spPr>
        <p:txBody>
          <a:bodyPr wrap="none" rtlCol="0">
            <a:spAutoFit/>
          </a:bodyPr>
          <a:lstStyle/>
          <a:p>
            <a:r>
              <a:rPr lang="en-US" dirty="0" smtClean="0"/>
              <a:t>Post Office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Message-Oriented Middleware (MOM)</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Loose coupling</a:t>
            </a:r>
          </a:p>
          <a:p>
            <a:pPr lvl="1"/>
            <a:r>
              <a:rPr lang="en-US" sz="2400" dirty="0" smtClean="0"/>
              <a:t>independent layer acts as an intermediary to exchange messages between message senders and receivers</a:t>
            </a:r>
          </a:p>
          <a:p>
            <a:r>
              <a:rPr lang="en-US" sz="2800" dirty="0" smtClean="0"/>
              <a:t>Reliability</a:t>
            </a:r>
          </a:p>
          <a:p>
            <a:pPr lvl="1"/>
            <a:r>
              <a:rPr lang="en-US" sz="2400" dirty="0" smtClean="0"/>
              <a:t>message loss through network or system failure is prevented by using a store and forward mechanism for message persistence</a:t>
            </a:r>
          </a:p>
          <a:p>
            <a:r>
              <a:rPr lang="en-US" sz="2800" dirty="0" smtClean="0"/>
              <a:t>Scalability</a:t>
            </a:r>
          </a:p>
          <a:p>
            <a:pPr lvl="1"/>
            <a:r>
              <a:rPr lang="en-US" sz="2400" dirty="0" smtClean="0"/>
              <a:t>effective load balancing, by allowing a subsystem to choose to accept a message when it is ready to do</a:t>
            </a:r>
          </a:p>
          <a:p>
            <a:r>
              <a:rPr lang="en-US" sz="2800" dirty="0" smtClean="0"/>
              <a:t>Availability</a:t>
            </a:r>
          </a:p>
          <a:p>
            <a:pPr lvl="1"/>
            <a:r>
              <a:rPr lang="en-US" sz="2400" dirty="0" smtClean="0"/>
              <a:t>MOM does not require simultaneous or “same-time” availability of all subsystems. </a:t>
            </a:r>
          </a:p>
          <a:p>
            <a:pPr lvl="1"/>
            <a:r>
              <a:rPr lang="en-US" sz="2400" dirty="0" smtClean="0"/>
              <a:t>Failure in one of the subsystems will not cause failures to ripple throughout the entire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Middleware</a:t>
            </a:r>
            <a:endParaRPr lang="en-US" dirty="0"/>
          </a:p>
        </p:txBody>
      </p:sp>
      <p:pic>
        <p:nvPicPr>
          <p:cNvPr id="1026" name="Picture 2" descr="Chapters/Intro/Figs/legacy.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311" y="2171701"/>
            <a:ext cx="8183328" cy="3543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91200" y="3733800"/>
            <a:ext cx="946413" cy="369332"/>
          </a:xfrm>
          <a:prstGeom prst="rect">
            <a:avLst/>
          </a:prstGeom>
          <a:noFill/>
        </p:spPr>
        <p:txBody>
          <a:bodyPr wrap="none" rtlCol="0">
            <a:spAutoFit/>
          </a:bodyPr>
          <a:lstStyle/>
          <a:p>
            <a:r>
              <a:rPr lang="en-US" dirty="0" smtClean="0"/>
              <a:t>(broker)</a:t>
            </a:r>
            <a:endParaRPr lang="en-US" dirty="0"/>
          </a:p>
        </p:txBody>
      </p:sp>
    </p:spTree>
    <p:extLst>
      <p:ext uri="{BB962C8B-B14F-4D97-AF65-F5344CB8AC3E}">
        <p14:creationId xmlns:p14="http://schemas.microsoft.com/office/powerpoint/2010/main" val="1314807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Message Queues</a:t>
            </a:r>
            <a:endParaRPr lang="en-US" dirty="0"/>
          </a:p>
        </p:txBody>
      </p:sp>
      <p:sp>
        <p:nvSpPr>
          <p:cNvPr id="3" name="Content Placeholder 2"/>
          <p:cNvSpPr>
            <a:spLocks noGrp="1"/>
          </p:cNvSpPr>
          <p:nvPr>
            <p:ph idx="1"/>
          </p:nvPr>
        </p:nvSpPr>
        <p:spPr/>
        <p:txBody>
          <a:bodyPr>
            <a:normAutofit/>
          </a:bodyPr>
          <a:lstStyle/>
          <a:p>
            <a:r>
              <a:rPr lang="en-US" sz="2800" dirty="0" smtClean="0"/>
              <a:t>The message queue is a fundamental concept within MOM. </a:t>
            </a:r>
          </a:p>
          <a:p>
            <a:r>
              <a:rPr lang="en-US" sz="2800" dirty="0" smtClean="0"/>
              <a:t>Queues provide the ability to store messages on a MOM platform.</a:t>
            </a:r>
          </a:p>
          <a:p>
            <a:r>
              <a:rPr lang="en-US" sz="2800" dirty="0" smtClean="0"/>
              <a:t>The standard queue found in a messaging system is the First-In First-Out (FIFO)</a:t>
            </a:r>
          </a:p>
        </p:txBody>
      </p:sp>
      <p:pic>
        <p:nvPicPr>
          <p:cNvPr id="2050" name="Picture 2"/>
          <p:cNvPicPr>
            <a:picLocks noChangeAspect="1" noChangeArrowheads="1"/>
          </p:cNvPicPr>
          <p:nvPr/>
        </p:nvPicPr>
        <p:blipFill>
          <a:blip r:embed="rId2" cstate="print"/>
          <a:srcRect/>
          <a:stretch>
            <a:fillRect/>
          </a:stretch>
        </p:blipFill>
        <p:spPr bwMode="auto">
          <a:xfrm>
            <a:off x="1111956" y="4572000"/>
            <a:ext cx="6812844" cy="183946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Messaging Models</a:t>
            </a:r>
            <a:endParaRPr lang="en-US" dirty="0"/>
          </a:p>
        </p:txBody>
      </p:sp>
      <p:sp>
        <p:nvSpPr>
          <p:cNvPr id="3" name="Content Placeholder 2"/>
          <p:cNvSpPr>
            <a:spLocks noGrp="1"/>
          </p:cNvSpPr>
          <p:nvPr>
            <p:ph idx="1"/>
          </p:nvPr>
        </p:nvSpPr>
        <p:spPr/>
        <p:txBody>
          <a:bodyPr>
            <a:normAutofit/>
          </a:bodyPr>
          <a:lstStyle/>
          <a:p>
            <a:r>
              <a:rPr lang="en-US" sz="2800" dirty="0" smtClean="0"/>
              <a:t>Two main message models are commonly available:</a:t>
            </a:r>
          </a:p>
          <a:p>
            <a:pPr lvl="1"/>
            <a:r>
              <a:rPr lang="en-US" sz="2400" dirty="0" smtClean="0"/>
              <a:t>Point-to-point  model</a:t>
            </a:r>
          </a:p>
          <a:p>
            <a:pPr lvl="1"/>
            <a:r>
              <a:rPr lang="en-US" sz="2400" dirty="0" smtClean="0"/>
              <a:t>Publish/subscribe model</a:t>
            </a:r>
          </a:p>
          <a:p>
            <a:r>
              <a:rPr lang="en-US" sz="2800" dirty="0" smtClean="0"/>
              <a:t>Both of these models are based on the exchange of messages through a queue.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Messaging Models- </a:t>
            </a:r>
            <a:r>
              <a:rPr lang="en-US" i="1" dirty="0" smtClean="0"/>
              <a:t>Point-to-Point</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Messages from producing clients are routed to consuming clients via a queue.</a:t>
            </a:r>
          </a:p>
          <a:p>
            <a:r>
              <a:rPr lang="en-US" sz="2800" dirty="0" smtClean="0"/>
              <a:t>Usually only a single consuming client</a:t>
            </a:r>
          </a:p>
          <a:p>
            <a:r>
              <a:rPr lang="en-US" sz="2800" dirty="0" smtClean="0"/>
              <a:t>Each message is delivered only once to only one receiver. </a:t>
            </a:r>
          </a:p>
          <a:p>
            <a:r>
              <a:rPr lang="en-US" sz="2800" dirty="0" smtClean="0"/>
              <a:t>The model allows multiple receivers to connect to the queue, but only one of the receivers will consume the message. </a:t>
            </a:r>
          </a:p>
          <a:p>
            <a:pPr lvl="1"/>
            <a:r>
              <a:rPr lang="en-US" sz="2600" dirty="0" smtClean="0"/>
              <a:t>Multiple consuming clients to read from a queue can be used to introduce load balancing into a system. </a:t>
            </a:r>
          </a:p>
          <a:p>
            <a:r>
              <a:rPr lang="en-US" sz="2800" dirty="0" smtClean="0"/>
              <a:t>Messages are always delivered and will be stored in the queue until a consumer is ready to retrieve them.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Messaging Models- </a:t>
            </a:r>
            <a:r>
              <a:rPr lang="en-US" i="1" dirty="0" smtClean="0"/>
              <a:t>Publish/Subscribe</a:t>
            </a:r>
            <a:endParaRPr lang="en-US" dirty="0"/>
          </a:p>
        </p:txBody>
      </p:sp>
      <p:sp>
        <p:nvSpPr>
          <p:cNvPr id="3" name="Content Placeholder 2"/>
          <p:cNvSpPr>
            <a:spLocks noGrp="1"/>
          </p:cNvSpPr>
          <p:nvPr>
            <p:ph idx="1"/>
          </p:nvPr>
        </p:nvSpPr>
        <p:spPr/>
        <p:txBody>
          <a:bodyPr>
            <a:normAutofit fontScale="92500" lnSpcReduction="20000"/>
          </a:bodyPr>
          <a:lstStyle/>
          <a:p>
            <a:pPr>
              <a:spcBef>
                <a:spcPts val="600"/>
              </a:spcBef>
            </a:pPr>
            <a:r>
              <a:rPr lang="en-US" sz="2800" dirty="0" smtClean="0"/>
              <a:t>A mechanism used to disseminate information between anonymous message consumers and producers. </a:t>
            </a:r>
          </a:p>
          <a:p>
            <a:pPr>
              <a:spcBef>
                <a:spcPts val="600"/>
              </a:spcBef>
            </a:pPr>
            <a:r>
              <a:rPr lang="en-US" sz="2800" dirty="0" smtClean="0"/>
              <a:t>Allows a single producer to send a message to one or many consumers</a:t>
            </a:r>
          </a:p>
          <a:p>
            <a:pPr>
              <a:spcBef>
                <a:spcPts val="600"/>
              </a:spcBef>
            </a:pPr>
            <a:r>
              <a:rPr lang="en-US" sz="2800" dirty="0" smtClean="0"/>
              <a:t>The sending and receiving application is free from the need to understand anything about the target application. </a:t>
            </a:r>
          </a:p>
          <a:p>
            <a:pPr>
              <a:spcBef>
                <a:spcPts val="600"/>
              </a:spcBef>
            </a:pPr>
            <a:r>
              <a:rPr lang="en-US" sz="2800" dirty="0" smtClean="0"/>
              <a:t>Clients producing messages ‘publish’ to a specific topic or channel, these channels are then ‘subscribed’ to by clients wishing to consume messages. </a:t>
            </a:r>
          </a:p>
          <a:p>
            <a:pPr>
              <a:spcBef>
                <a:spcPts val="600"/>
              </a:spcBef>
            </a:pPr>
            <a:r>
              <a:rPr lang="en-US" sz="2800" dirty="0" smtClean="0"/>
              <a:t>The service routes the messages to consumers on the basis of the topics to which they have subscribed as being interested in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r>
              <a:rPr lang="en-US" dirty="0" smtClean="0"/>
              <a:t>References</a:t>
            </a:r>
            <a:endParaRPr lang="en-US" dirty="0"/>
          </a:p>
        </p:txBody>
      </p:sp>
      <p:sp>
        <p:nvSpPr>
          <p:cNvPr id="5122" name="Rectangle 2"/>
          <p:cNvSpPr>
            <a:spLocks noGrp="1" noChangeArrowheads="1"/>
          </p:cNvSpPr>
          <p:nvPr>
            <p:ph idx="1"/>
          </p:nvPr>
        </p:nvSpPr>
        <p:spPr/>
        <p:txBody>
          <a:bodyPr>
            <a:normAutofit fontScale="40000" lnSpcReduction="20000"/>
          </a:bodyPr>
          <a:lstStyle/>
          <a:p>
            <a:pPr marL="118872" indent="0">
              <a:buNone/>
            </a:pPr>
            <a:endParaRPr lang="en-US" u="sng" dirty="0" smtClean="0"/>
          </a:p>
          <a:p>
            <a:r>
              <a:rPr lang="en-US" dirty="0" smtClean="0"/>
              <a:t>Middleware Architecture with Patterns and Frameworks,  </a:t>
            </a:r>
            <a:r>
              <a:rPr lang="en-US" dirty="0" err="1" smtClean="0"/>
              <a:t>Sacha</a:t>
            </a:r>
            <a:r>
              <a:rPr lang="en-US" dirty="0" smtClean="0"/>
              <a:t> </a:t>
            </a:r>
            <a:r>
              <a:rPr lang="en-US" dirty="0" err="1" smtClean="0"/>
              <a:t>Krakowiak</a:t>
            </a:r>
            <a:endParaRPr lang="en-US" dirty="0" smtClean="0"/>
          </a:p>
          <a:p>
            <a:endParaRPr lang="en-US" dirty="0" smtClean="0"/>
          </a:p>
          <a:p>
            <a:r>
              <a:rPr lang="en-US" dirty="0" smtClean="0"/>
              <a:t>Designing </a:t>
            </a:r>
            <a:r>
              <a:rPr lang="en-US" dirty="0"/>
              <a:t>Embedded Communications Software, by T. Sridhar, ISBN: 157820125x, CMP </a:t>
            </a:r>
            <a:r>
              <a:rPr lang="en-US" dirty="0" smtClean="0"/>
              <a:t>Books</a:t>
            </a:r>
            <a:endParaRPr lang="en-US" dirty="0"/>
          </a:p>
          <a:p>
            <a:endParaRPr lang="en-US" dirty="0" smtClean="0"/>
          </a:p>
          <a:p>
            <a:r>
              <a:rPr lang="en-US" dirty="0" smtClean="0"/>
              <a:t>IT Architectures and Middleware – 2</a:t>
            </a:r>
            <a:r>
              <a:rPr lang="en-US" baseline="30000" dirty="0" smtClean="0"/>
              <a:t>nd</a:t>
            </a:r>
            <a:r>
              <a:rPr lang="en-US" dirty="0" smtClean="0"/>
              <a:t>  edition. Chris Britton, Peter Bye. Addison-Wesley</a:t>
            </a:r>
          </a:p>
          <a:p>
            <a:pPr>
              <a:buNone/>
            </a:pPr>
            <a:endParaRPr lang="en-US" dirty="0" smtClean="0"/>
          </a:p>
          <a:p>
            <a:r>
              <a:rPr lang="en-US" dirty="0" err="1"/>
              <a:t>Tanenbaum</a:t>
            </a:r>
            <a:r>
              <a:rPr lang="en-US" dirty="0"/>
              <a:t> &amp; van </a:t>
            </a:r>
            <a:r>
              <a:rPr lang="en-US" dirty="0" smtClean="0"/>
              <a:t>Steen Distributed </a:t>
            </a:r>
            <a:r>
              <a:rPr lang="en-US" dirty="0"/>
              <a:t>Systems: Principles and Paradigms, 2nd </a:t>
            </a:r>
            <a:r>
              <a:rPr lang="en-US" dirty="0" smtClean="0"/>
              <a:t>ed.  ISBN</a:t>
            </a:r>
            <a:r>
              <a:rPr lang="en-US" dirty="0"/>
              <a:t>: 0-132-39227-5. </a:t>
            </a:r>
          </a:p>
          <a:p>
            <a:pPr marL="118872" indent="0">
              <a:buNone/>
            </a:pPr>
            <a:endParaRPr lang="en-US" u="sng" dirty="0" smtClean="0"/>
          </a:p>
          <a:p>
            <a:r>
              <a:rPr lang="en-US" dirty="0" err="1"/>
              <a:t>Birrell</a:t>
            </a:r>
            <a:r>
              <a:rPr lang="en-US" dirty="0"/>
              <a:t>, A. D. and Nelson, B. J. (1984). Implementing remote procedure calls. ACM Transactions on Computer Systems, 2(1):39-59</a:t>
            </a:r>
            <a:r>
              <a:rPr lang="en-US" dirty="0" smtClean="0"/>
              <a:t>.</a:t>
            </a:r>
          </a:p>
          <a:p>
            <a:endParaRPr lang="en-US" dirty="0" smtClean="0"/>
          </a:p>
          <a:p>
            <a:r>
              <a:rPr lang="en-US" dirty="0" smtClean="0"/>
              <a:t>Fox</a:t>
            </a:r>
            <a:r>
              <a:rPr lang="en-US" dirty="0"/>
              <a:t>, A., Gribble, S. D., </a:t>
            </a:r>
            <a:r>
              <a:rPr lang="en-US" dirty="0" err="1"/>
              <a:t>Chawathe</a:t>
            </a:r>
            <a:r>
              <a:rPr lang="en-US" dirty="0"/>
              <a:t>, Y., and Brewer, E. A. (1998). Adapting to network and client variation using infrastructural proxies: Lessons and perspectives. </a:t>
            </a:r>
            <a:r>
              <a:rPr lang="en-US" i="1" dirty="0"/>
              <a:t>IEEE Personal Communications</a:t>
            </a:r>
            <a:r>
              <a:rPr lang="en-US" dirty="0"/>
              <a:t>, pages 10-19</a:t>
            </a:r>
            <a:r>
              <a:rPr lang="en-US" dirty="0" smtClean="0"/>
              <a:t>.</a:t>
            </a:r>
          </a:p>
          <a:p>
            <a:endParaRPr lang="en-US" dirty="0"/>
          </a:p>
          <a:p>
            <a:r>
              <a:rPr lang="en-US" dirty="0"/>
              <a:t>White, J. E. (1976). A high-level framework for network-based resource sharing. In </a:t>
            </a:r>
            <a:r>
              <a:rPr lang="en-US" i="1" dirty="0"/>
              <a:t>National Computer Conference</a:t>
            </a:r>
            <a:r>
              <a:rPr lang="en-US" dirty="0"/>
              <a:t>, pages 561-570.</a:t>
            </a:r>
          </a:p>
          <a:p>
            <a:endParaRPr lang="en-US" sz="3300" dirty="0"/>
          </a:p>
          <a:p>
            <a:r>
              <a:rPr lang="en-US" dirty="0"/>
              <a:t>A Perspective on the Future of Middleware-based Software Engineering. V. </a:t>
            </a:r>
            <a:r>
              <a:rPr lang="en-US" dirty="0" err="1"/>
              <a:t>Issarny</a:t>
            </a:r>
            <a:r>
              <a:rPr lang="en-US" dirty="0"/>
              <a:t>, M. </a:t>
            </a:r>
            <a:r>
              <a:rPr lang="en-US" dirty="0" err="1"/>
              <a:t>Caporuscio</a:t>
            </a:r>
            <a:r>
              <a:rPr lang="en-US" dirty="0"/>
              <a:t>, N. </a:t>
            </a:r>
            <a:r>
              <a:rPr lang="en-US" dirty="0" err="1"/>
              <a:t>Georgantas</a:t>
            </a:r>
            <a:r>
              <a:rPr lang="en-US" dirty="0"/>
              <a:t>. In Future of Software Engineering 2007 (FOSE) at ICSE (International Conference on Software Engineering). L. Briand and A. Wolf editors, IEEE-CS Press. 2007.</a:t>
            </a:r>
          </a:p>
          <a:p>
            <a:endParaRPr lang="en-US" dirty="0" smtClean="0"/>
          </a:p>
          <a:p>
            <a:r>
              <a:rPr lang="en-US" dirty="0" err="1" smtClean="0"/>
              <a:t>Balter</a:t>
            </a:r>
            <a:r>
              <a:rPr lang="en-US" dirty="0"/>
              <a:t>, R., </a:t>
            </a:r>
            <a:r>
              <a:rPr lang="en-US" dirty="0" err="1"/>
              <a:t>Bernadat</a:t>
            </a:r>
            <a:r>
              <a:rPr lang="en-US" dirty="0"/>
              <a:t>, J., </a:t>
            </a:r>
            <a:r>
              <a:rPr lang="en-US" dirty="0" err="1"/>
              <a:t>Decouchant</a:t>
            </a:r>
            <a:r>
              <a:rPr lang="en-US" dirty="0"/>
              <a:t>, D., </a:t>
            </a:r>
            <a:r>
              <a:rPr lang="en-US" dirty="0" err="1"/>
              <a:t>Duda</a:t>
            </a:r>
            <a:r>
              <a:rPr lang="en-US" dirty="0"/>
              <a:t>, A., </a:t>
            </a:r>
            <a:r>
              <a:rPr lang="en-US" dirty="0" err="1"/>
              <a:t>Freyssinet</a:t>
            </a:r>
            <a:r>
              <a:rPr lang="en-US" dirty="0"/>
              <a:t>, A., </a:t>
            </a:r>
            <a:r>
              <a:rPr lang="en-US" dirty="0" err="1"/>
              <a:t>Krakowiak</a:t>
            </a:r>
            <a:r>
              <a:rPr lang="en-US" dirty="0"/>
              <a:t>, S., </a:t>
            </a:r>
            <a:r>
              <a:rPr lang="en-US" dirty="0" err="1"/>
              <a:t>Meysembourg</a:t>
            </a:r>
            <a:r>
              <a:rPr lang="en-US" dirty="0"/>
              <a:t>, M., Le Dot, P., Nguyen Van, H., </a:t>
            </a:r>
            <a:r>
              <a:rPr lang="en-US" dirty="0" err="1"/>
              <a:t>Paire</a:t>
            </a:r>
            <a:r>
              <a:rPr lang="en-US" dirty="0"/>
              <a:t>, E., </a:t>
            </a:r>
            <a:r>
              <a:rPr lang="en-US" dirty="0" err="1"/>
              <a:t>Riveill</a:t>
            </a:r>
            <a:r>
              <a:rPr lang="en-US" dirty="0"/>
              <a:t>, M., </a:t>
            </a:r>
            <a:r>
              <a:rPr lang="en-US" dirty="0" err="1"/>
              <a:t>Roisin</a:t>
            </a:r>
            <a:r>
              <a:rPr lang="en-US" dirty="0"/>
              <a:t>, C., </a:t>
            </a:r>
            <a:r>
              <a:rPr lang="en-US" dirty="0" err="1"/>
              <a:t>Rousset</a:t>
            </a:r>
            <a:r>
              <a:rPr lang="en-US" dirty="0"/>
              <a:t> de </a:t>
            </a:r>
            <a:r>
              <a:rPr lang="en-US" dirty="0" err="1"/>
              <a:t>Pina</a:t>
            </a:r>
            <a:r>
              <a:rPr lang="en-US" dirty="0"/>
              <a:t>, X., </a:t>
            </a:r>
            <a:r>
              <a:rPr lang="en-US" dirty="0" err="1"/>
              <a:t>Scioville</a:t>
            </a:r>
            <a:r>
              <a:rPr lang="en-US" dirty="0"/>
              <a:t>, R., and </a:t>
            </a:r>
            <a:r>
              <a:rPr lang="en-US" dirty="0" err="1"/>
              <a:t>Vandôme</a:t>
            </a:r>
            <a:r>
              <a:rPr lang="en-US" dirty="0"/>
              <a:t>, G. (1991). Architecture and implementation of Guide, an object-oriented distributed system. </a:t>
            </a:r>
            <a:r>
              <a:rPr lang="en-US" i="1" dirty="0"/>
              <a:t>Computing Systems</a:t>
            </a:r>
            <a:r>
              <a:rPr lang="en-US" dirty="0"/>
              <a:t>, 4(1):31-67</a:t>
            </a:r>
            <a:r>
              <a:rPr lang="en-US" dirty="0" smtClean="0"/>
              <a:t>.</a:t>
            </a:r>
          </a:p>
          <a:p>
            <a:endParaRPr lang="en-US" dirty="0"/>
          </a:p>
        </p:txBody>
      </p:sp>
    </p:spTree>
    <p:extLst>
      <p:ext uri="{BB962C8B-B14F-4D97-AF65-F5344CB8AC3E}">
        <p14:creationId xmlns:p14="http://schemas.microsoft.com/office/powerpoint/2010/main" val="377508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Middleware</a:t>
            </a:r>
            <a:endParaRPr lang="en-US" dirty="0"/>
          </a:p>
        </p:txBody>
      </p:sp>
      <p:sp>
        <p:nvSpPr>
          <p:cNvPr id="3" name="Content Placeholder 2"/>
          <p:cNvSpPr>
            <a:spLocks noGrp="1"/>
          </p:cNvSpPr>
          <p:nvPr>
            <p:ph idx="1"/>
          </p:nvPr>
        </p:nvSpPr>
        <p:spPr/>
        <p:txBody>
          <a:bodyPr>
            <a:normAutofit/>
          </a:bodyPr>
          <a:lstStyle/>
          <a:p>
            <a:r>
              <a:rPr lang="en-US" dirty="0" smtClean="0"/>
              <a:t>Component Based Software </a:t>
            </a:r>
          </a:p>
          <a:p>
            <a:pPr lvl="1"/>
            <a:r>
              <a:rPr lang="en-US" dirty="0" smtClean="0"/>
              <a:t>Applications composed of software components</a:t>
            </a:r>
          </a:p>
          <a:p>
            <a:pPr lvl="2"/>
            <a:r>
              <a:rPr lang="en-US" dirty="0" smtClean="0"/>
              <a:t>Client user interface (presentation layer)</a:t>
            </a:r>
          </a:p>
          <a:p>
            <a:pPr lvl="2"/>
            <a:r>
              <a:rPr lang="en-US" dirty="0" smtClean="0"/>
              <a:t>Information management (Database)</a:t>
            </a:r>
          </a:p>
          <a:p>
            <a:pPr lvl="2"/>
            <a:r>
              <a:rPr lang="en-US" dirty="0" smtClean="0"/>
              <a:t>Application specific functionality (business logic)</a:t>
            </a:r>
          </a:p>
        </p:txBody>
      </p:sp>
      <p:pic>
        <p:nvPicPr>
          <p:cNvPr id="5122" name="Picture 2" descr="Chapters/Intro/Figs/components.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4267200"/>
            <a:ext cx="587692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71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Middleware is an </a:t>
            </a:r>
            <a:r>
              <a:rPr lang="en-US" i="1" dirty="0" smtClean="0"/>
              <a:t>intermediate software </a:t>
            </a:r>
            <a:r>
              <a:rPr lang="en-US" dirty="0" smtClean="0"/>
              <a:t>that </a:t>
            </a:r>
            <a:r>
              <a:rPr lang="en-US" dirty="0"/>
              <a:t>resides on top of the </a:t>
            </a:r>
            <a:r>
              <a:rPr lang="en-US" i="1" dirty="0"/>
              <a:t>operating systems </a:t>
            </a:r>
            <a:r>
              <a:rPr lang="en-US" dirty="0"/>
              <a:t>and </a:t>
            </a:r>
            <a:r>
              <a:rPr lang="en-US" i="1" dirty="0"/>
              <a:t>communication protocols</a:t>
            </a:r>
            <a:r>
              <a:rPr lang="en-US" dirty="0"/>
              <a:t> to perform the following </a:t>
            </a:r>
            <a:r>
              <a:rPr lang="en-US" dirty="0" smtClean="0"/>
              <a:t>functions:</a:t>
            </a:r>
            <a:endParaRPr lang="en-US" dirty="0"/>
          </a:p>
          <a:p>
            <a:pPr lvl="1"/>
            <a:r>
              <a:rPr lang="en-US" dirty="0"/>
              <a:t>Hiding </a:t>
            </a:r>
            <a:r>
              <a:rPr lang="en-US" i="1" dirty="0" smtClean="0"/>
              <a:t>distribution</a:t>
            </a:r>
            <a:r>
              <a:rPr lang="en-US" dirty="0" smtClean="0"/>
              <a:t>.</a:t>
            </a:r>
            <a:endParaRPr lang="en-US" dirty="0"/>
          </a:p>
          <a:p>
            <a:pPr lvl="1"/>
            <a:r>
              <a:rPr lang="en-US" dirty="0"/>
              <a:t>Hiding the </a:t>
            </a:r>
            <a:r>
              <a:rPr lang="en-US" i="1" dirty="0"/>
              <a:t>heterogeneity</a:t>
            </a:r>
            <a:r>
              <a:rPr lang="en-US" dirty="0"/>
              <a:t> of the various hardware components, operating systems and communication </a:t>
            </a:r>
            <a:r>
              <a:rPr lang="en-US" dirty="0" smtClean="0"/>
              <a:t>protocols.</a:t>
            </a:r>
            <a:endParaRPr lang="en-US" dirty="0"/>
          </a:p>
          <a:p>
            <a:pPr lvl="1"/>
            <a:r>
              <a:rPr lang="en-US" dirty="0"/>
              <a:t>Providing uniform, standard, high-level </a:t>
            </a:r>
            <a:r>
              <a:rPr lang="en-US" i="1" u="sng" dirty="0"/>
              <a:t>interfaces</a:t>
            </a:r>
            <a:r>
              <a:rPr lang="en-US" dirty="0"/>
              <a:t> to the application developers and integrators, </a:t>
            </a:r>
            <a:endParaRPr lang="en-US" dirty="0" smtClean="0"/>
          </a:p>
          <a:p>
            <a:pPr lvl="2"/>
            <a:r>
              <a:rPr lang="en-US" dirty="0" smtClean="0"/>
              <a:t>Applications </a:t>
            </a:r>
            <a:r>
              <a:rPr lang="en-US" dirty="0"/>
              <a:t>can easily interoperate and be </a:t>
            </a:r>
            <a:r>
              <a:rPr lang="en-US" dirty="0" smtClean="0"/>
              <a:t>reused.</a:t>
            </a:r>
            <a:endParaRPr lang="en-US" dirty="0"/>
          </a:p>
          <a:p>
            <a:pPr lvl="1"/>
            <a:r>
              <a:rPr lang="en-US" dirty="0"/>
              <a:t>Supplying a set of </a:t>
            </a:r>
            <a:r>
              <a:rPr lang="en-US" i="1" u="sng" dirty="0"/>
              <a:t>common services</a:t>
            </a:r>
            <a:r>
              <a:rPr lang="en-US" dirty="0"/>
              <a:t> to perform various general purpose </a:t>
            </a:r>
            <a:r>
              <a:rPr lang="en-US" dirty="0" smtClean="0"/>
              <a:t>functions</a:t>
            </a:r>
          </a:p>
          <a:p>
            <a:pPr lvl="2"/>
            <a:r>
              <a:rPr lang="en-US" dirty="0" smtClean="0"/>
              <a:t>Avoids </a:t>
            </a:r>
            <a:r>
              <a:rPr lang="en-US" dirty="0"/>
              <a:t>duplicating efforts and </a:t>
            </a:r>
            <a:r>
              <a:rPr lang="en-US" dirty="0" smtClean="0"/>
              <a:t>facilitates </a:t>
            </a:r>
            <a:r>
              <a:rPr lang="en-US" dirty="0"/>
              <a:t>collaboration between applications</a:t>
            </a:r>
            <a:r>
              <a:rPr lang="en-US" dirty="0" smtClean="0"/>
              <a:t>.</a:t>
            </a:r>
            <a:endParaRPr lang="en-US" dirty="0"/>
          </a:p>
        </p:txBody>
      </p:sp>
    </p:spTree>
    <p:extLst>
      <p:ext uri="{BB962C8B-B14F-4D97-AF65-F5344CB8AC3E}">
        <p14:creationId xmlns:p14="http://schemas.microsoft.com/office/powerpoint/2010/main" val="216562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Middleware</a:t>
            </a:r>
            <a:endParaRPr lang="en-US" dirty="0"/>
          </a:p>
        </p:txBody>
      </p:sp>
      <p:pic>
        <p:nvPicPr>
          <p:cNvPr id="6146" name="Picture 2" descr="Chapters/Intro/Figs/middlewar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514600"/>
            <a:ext cx="758371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751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architecture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overall architecture of a middleware system may be classified according to the following </a:t>
            </a:r>
            <a:r>
              <a:rPr lang="en-US" dirty="0" smtClean="0"/>
              <a:t>properties:</a:t>
            </a:r>
            <a:endParaRPr lang="en-US" dirty="0"/>
          </a:p>
          <a:p>
            <a:pPr lvl="1"/>
            <a:r>
              <a:rPr lang="en-US" i="1" dirty="0"/>
              <a:t>Managed </a:t>
            </a:r>
            <a:r>
              <a:rPr lang="en-US" i="1" dirty="0" smtClean="0"/>
              <a:t>entities</a:t>
            </a:r>
            <a:r>
              <a:rPr lang="en-US" dirty="0"/>
              <a:t> </a:t>
            </a:r>
            <a:r>
              <a:rPr lang="en-US" dirty="0" smtClean="0"/>
              <a:t>- Manage </a:t>
            </a:r>
            <a:r>
              <a:rPr lang="en-US" dirty="0"/>
              <a:t>different kinds of </a:t>
            </a:r>
            <a:r>
              <a:rPr lang="en-US" dirty="0" smtClean="0"/>
              <a:t>entities </a:t>
            </a:r>
            <a:r>
              <a:rPr lang="en-US" dirty="0"/>
              <a:t> which differ by their definition, </a:t>
            </a:r>
            <a:r>
              <a:rPr lang="en-US" dirty="0" smtClean="0"/>
              <a:t>properties such as: </a:t>
            </a:r>
          </a:p>
          <a:p>
            <a:pPr lvl="2"/>
            <a:r>
              <a:rPr lang="en-US" dirty="0" smtClean="0"/>
              <a:t>Objects</a:t>
            </a:r>
            <a:r>
              <a:rPr lang="en-US" dirty="0"/>
              <a:t>, agents, and </a:t>
            </a:r>
            <a:r>
              <a:rPr lang="en-US" dirty="0" smtClean="0"/>
              <a:t>components.</a:t>
            </a:r>
            <a:r>
              <a:rPr lang="en-US" dirty="0"/>
              <a:t/>
            </a:r>
            <a:br>
              <a:rPr lang="en-US" dirty="0"/>
            </a:br>
            <a:endParaRPr lang="en-US" dirty="0"/>
          </a:p>
          <a:p>
            <a:pPr lvl="1"/>
            <a:r>
              <a:rPr lang="en-US" i="1" dirty="0" smtClean="0"/>
              <a:t>Structure</a:t>
            </a:r>
            <a:r>
              <a:rPr lang="en-US" dirty="0" smtClean="0"/>
              <a:t> - Manage entities that </a:t>
            </a:r>
            <a:r>
              <a:rPr lang="en-US" dirty="0"/>
              <a:t>may have predefined roles such </a:t>
            </a:r>
            <a:r>
              <a:rPr lang="en-US" dirty="0" smtClean="0"/>
              <a:t>as:</a:t>
            </a:r>
          </a:p>
          <a:p>
            <a:pPr lvl="2"/>
            <a:r>
              <a:rPr lang="en-US" dirty="0"/>
              <a:t> </a:t>
            </a:r>
            <a:r>
              <a:rPr lang="en-US" i="1" dirty="0"/>
              <a:t>client</a:t>
            </a:r>
            <a:r>
              <a:rPr lang="en-US" dirty="0"/>
              <a:t> (service requester) and </a:t>
            </a:r>
            <a:r>
              <a:rPr lang="en-US" i="1" dirty="0"/>
              <a:t>server</a:t>
            </a:r>
            <a:r>
              <a:rPr lang="en-US" dirty="0"/>
              <a:t> (service provider), </a:t>
            </a:r>
          </a:p>
          <a:p>
            <a:pPr lvl="2"/>
            <a:r>
              <a:rPr lang="en-US" dirty="0"/>
              <a:t> </a:t>
            </a:r>
            <a:r>
              <a:rPr lang="en-US" i="1" dirty="0"/>
              <a:t>publisher</a:t>
            </a:r>
            <a:r>
              <a:rPr lang="en-US" dirty="0"/>
              <a:t> (information supplier) and </a:t>
            </a:r>
            <a:r>
              <a:rPr lang="en-US" i="1" dirty="0"/>
              <a:t>subscriber</a:t>
            </a:r>
            <a:r>
              <a:rPr lang="en-US" dirty="0"/>
              <a:t> (information receiver). </a:t>
            </a:r>
            <a:endParaRPr lang="en-US" dirty="0" smtClean="0"/>
          </a:p>
          <a:p>
            <a:pPr lvl="2"/>
            <a:r>
              <a:rPr lang="en-US" i="1" dirty="0" smtClean="0"/>
              <a:t>peer to peer  - </a:t>
            </a:r>
            <a:r>
              <a:rPr lang="en-US" dirty="0" smtClean="0"/>
              <a:t>all entities are at the same level and a given entity may indifferently assume different roles</a:t>
            </a:r>
            <a:r>
              <a:rPr lang="en-US" dirty="0"/>
              <a:t/>
            </a:r>
            <a:br>
              <a:rPr lang="en-US" dirty="0"/>
            </a:br>
            <a:endParaRPr lang="en-US" dirty="0"/>
          </a:p>
          <a:p>
            <a:pPr lvl="1"/>
            <a:r>
              <a:rPr lang="en-US" i="1" dirty="0" smtClean="0"/>
              <a:t>Interfaces- </a:t>
            </a:r>
            <a:r>
              <a:rPr lang="en-US" dirty="0" smtClean="0"/>
              <a:t>Provide communication </a:t>
            </a:r>
            <a:r>
              <a:rPr lang="en-US" dirty="0"/>
              <a:t>primitives </a:t>
            </a:r>
            <a:r>
              <a:rPr lang="en-US" dirty="0" smtClean="0"/>
              <a:t>that may </a:t>
            </a:r>
            <a:r>
              <a:rPr lang="en-US" dirty="0"/>
              <a:t>follow the synchronous </a:t>
            </a:r>
            <a:r>
              <a:rPr lang="en-US" dirty="0" smtClean="0"/>
              <a:t>or </a:t>
            </a:r>
            <a:r>
              <a:rPr lang="en-US" dirty="0"/>
              <a:t>asynchronous </a:t>
            </a:r>
            <a:r>
              <a:rPr lang="en-US" dirty="0" smtClean="0"/>
              <a:t>paradigm.</a:t>
            </a:r>
          </a:p>
        </p:txBody>
      </p:sp>
    </p:spTree>
    <p:extLst>
      <p:ext uri="{BB962C8B-B14F-4D97-AF65-F5344CB8AC3E}">
        <p14:creationId xmlns:p14="http://schemas.microsoft.com/office/powerpoint/2010/main" val="235273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architecture</a:t>
            </a:r>
            <a:endParaRPr lang="en-US" dirty="0"/>
          </a:p>
        </p:txBody>
      </p:sp>
      <p:sp>
        <p:nvSpPr>
          <p:cNvPr id="3" name="Content Placeholder 2"/>
          <p:cNvSpPr>
            <a:spLocks noGrp="1"/>
          </p:cNvSpPr>
          <p:nvPr>
            <p:ph idx="1"/>
          </p:nvPr>
        </p:nvSpPr>
        <p:spPr/>
        <p:txBody>
          <a:bodyPr>
            <a:normAutofit lnSpcReduction="10000"/>
          </a:bodyPr>
          <a:lstStyle/>
          <a:p>
            <a:r>
              <a:rPr lang="en-US" dirty="0" smtClean="0"/>
              <a:t>The interface properties:</a:t>
            </a:r>
          </a:p>
          <a:p>
            <a:pPr lvl="1"/>
            <a:r>
              <a:rPr lang="en-US" dirty="0" smtClean="0"/>
              <a:t>Synchronous communication</a:t>
            </a:r>
          </a:p>
          <a:p>
            <a:pPr lvl="2"/>
            <a:r>
              <a:rPr lang="en-US" dirty="0" smtClean="0"/>
              <a:t>When a method is called using the synchronous interaction model, the caller code must block and wait (suspend processing) until the called code completes execution and returns control to it</a:t>
            </a:r>
          </a:p>
          <a:p>
            <a:pPr lvl="1"/>
            <a:r>
              <a:rPr lang="en-US" dirty="0" smtClean="0"/>
              <a:t>Asynchronous communication.</a:t>
            </a:r>
          </a:p>
          <a:p>
            <a:pPr lvl="2"/>
            <a:r>
              <a:rPr lang="en-US" dirty="0" smtClean="0"/>
              <a:t>The caller code does not need to block and wait for the called code to return. This model allows the caller to continue processing regardless of the processing state of the called procedure/function/method.</a:t>
            </a:r>
          </a:p>
        </p:txBody>
      </p:sp>
    </p:spTree>
    <p:extLst>
      <p:ext uri="{BB962C8B-B14F-4D97-AF65-F5344CB8AC3E}">
        <p14:creationId xmlns:p14="http://schemas.microsoft.com/office/powerpoint/2010/main" val="2352737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0</TotalTime>
  <Words>2158</Words>
  <Application>Microsoft Office PowerPoint</Application>
  <PresentationFormat>On-screen Show (4:3)</PresentationFormat>
  <Paragraphs>254</Paragraphs>
  <Slides>44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Corbel</vt:lpstr>
      <vt:lpstr>Vrinda</vt:lpstr>
      <vt:lpstr>Wingdings</vt:lpstr>
      <vt:lpstr>Wingdings 2</vt:lpstr>
      <vt:lpstr>Wingdings 3</vt:lpstr>
      <vt:lpstr>Module</vt:lpstr>
      <vt:lpstr> Middleware - introduction</vt:lpstr>
      <vt:lpstr>What is Middleware?</vt:lpstr>
      <vt:lpstr>Motivation for Middleware</vt:lpstr>
      <vt:lpstr>Motivation for Middleware</vt:lpstr>
      <vt:lpstr>Motivation for Middleware</vt:lpstr>
      <vt:lpstr>Middleware</vt:lpstr>
      <vt:lpstr>Motivation for Middleware</vt:lpstr>
      <vt:lpstr>Middleware- architecture</vt:lpstr>
      <vt:lpstr>Middleware- architecture</vt:lpstr>
      <vt:lpstr>Synchronous Interaction Model</vt:lpstr>
      <vt:lpstr>Asynchronous Interaction Model</vt:lpstr>
      <vt:lpstr>RPC – Synchronous Model </vt:lpstr>
      <vt:lpstr>RPC- Requirement </vt:lpstr>
      <vt:lpstr>RPC- Requirement </vt:lpstr>
      <vt:lpstr>RPC- Motivations and challenges </vt:lpstr>
      <vt:lpstr>RPC- Implementation Principles </vt:lpstr>
      <vt:lpstr>RPC- synchronization</vt:lpstr>
      <vt:lpstr>RPC- synchronization</vt:lpstr>
      <vt:lpstr>RPC- process management</vt:lpstr>
      <vt:lpstr>RPC- process management</vt:lpstr>
      <vt:lpstr>RPC- process management</vt:lpstr>
      <vt:lpstr>Midleware - goal</vt:lpstr>
      <vt:lpstr>PowerPoint Presentation</vt:lpstr>
      <vt:lpstr>PowerPoint Presentation</vt:lpstr>
      <vt:lpstr>RPC- parameter marshaling</vt:lpstr>
      <vt:lpstr>RPC- Reacting to failures</vt:lpstr>
      <vt:lpstr>RPC- flow control</vt:lpstr>
      <vt:lpstr>RPC- Application Devlopment</vt:lpstr>
      <vt:lpstr>RPC- Client-Server Binding</vt:lpstr>
      <vt:lpstr>RPC- Client-Server Binding</vt:lpstr>
      <vt:lpstr>RPC- Client-Server Binding</vt:lpstr>
      <vt:lpstr>RPC- Stub generation</vt:lpstr>
      <vt:lpstr>RPC- Stub generation</vt:lpstr>
      <vt:lpstr>RPC- Stub generation</vt:lpstr>
      <vt:lpstr>RPC – Synchronous Model </vt:lpstr>
      <vt:lpstr>RPC – Synchronous Model </vt:lpstr>
      <vt:lpstr>Message-Oriented Middleware (MOM)</vt:lpstr>
      <vt:lpstr>Message-Oriented Middleware</vt:lpstr>
      <vt:lpstr>Message-Oriented Middleware (MOM)</vt:lpstr>
      <vt:lpstr>Message Queues</vt:lpstr>
      <vt:lpstr>Messaging Models</vt:lpstr>
      <vt:lpstr>Messaging Models- Point-to-Point</vt:lpstr>
      <vt:lpstr>Messaging Models- Publish/Subscribe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2012-07-26T20:29:44Z</dcterms:created>
  <dcterms:modified xsi:type="dcterms:W3CDTF">2015-11-05T23:09:35Z</dcterms:modified>
</cp:coreProperties>
</file>