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2" r:id="rId6"/>
    <p:sldId id="266" r:id="rId7"/>
    <p:sldId id="295" r:id="rId8"/>
    <p:sldId id="297" r:id="rId9"/>
    <p:sldId id="298" r:id="rId10"/>
    <p:sldId id="302" r:id="rId11"/>
    <p:sldId id="303" r:id="rId12"/>
    <p:sldId id="28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5388" autoAdjust="0"/>
  </p:normalViewPr>
  <p:slideViewPr>
    <p:cSldViewPr snapToGrid="0" showGuides="1">
      <p:cViewPr varScale="1">
        <p:scale>
          <a:sx n="89" d="100"/>
          <a:sy n="89" d="100"/>
        </p:scale>
        <p:origin x="216" y="8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tep%20Up%20Excel%20Data%20Dec%20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Step%20Up%20Excel%20Data%20Dec%20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[Step Up Excel Data Dec 2024.xlsx]Exercise2!PivotTable5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Drugs Prescribed</a:t>
            </a:r>
          </a:p>
        </c:rich>
      </c:tx>
      <c:layout>
        <c:manualLayout>
          <c:xMode val="edge"/>
          <c:yMode val="edge"/>
          <c:x val="0.25272862078680841"/>
          <c:y val="6.25977782224794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Exercise2!$B$3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glow rad="63500">
                <a:srgbClr val="0070C0">
                  <a:alpha val="50000"/>
                </a:srgb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Exercise2!$A$4:$A$9</c:f>
              <c:strCache>
                <c:ptCount val="5"/>
                <c:pt idx="0">
                  <c:v>Fluoxetine hydrochloride</c:v>
                </c:pt>
                <c:pt idx="1">
                  <c:v>Citalopram hydrobromide</c:v>
                </c:pt>
                <c:pt idx="2">
                  <c:v>Mirtazapine</c:v>
                </c:pt>
                <c:pt idx="3">
                  <c:v>Amitriptyline hydrochloride</c:v>
                </c:pt>
                <c:pt idx="4">
                  <c:v>Sertraline hydrochloride</c:v>
                </c:pt>
              </c:strCache>
            </c:strRef>
          </c:cat>
          <c:val>
            <c:numRef>
              <c:f>Exercise2!$B$4:$B$9</c:f>
              <c:numCache>
                <c:formatCode>General</c:formatCode>
                <c:ptCount val="5"/>
                <c:pt idx="0">
                  <c:v>632157</c:v>
                </c:pt>
                <c:pt idx="1">
                  <c:v>1108471</c:v>
                </c:pt>
                <c:pt idx="2">
                  <c:v>1122486</c:v>
                </c:pt>
                <c:pt idx="3">
                  <c:v>1376002</c:v>
                </c:pt>
                <c:pt idx="4">
                  <c:v>2082084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0-41AE-B84F-B05AD39BD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7213600"/>
        <c:axId val="767216096"/>
      </c:barChart>
      <c:catAx>
        <c:axId val="76721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216096"/>
        <c:crosses val="autoZero"/>
        <c:auto val="1"/>
        <c:lblAlgn val="ctr"/>
        <c:lblOffset val="100"/>
        <c:noMultiLvlLbl val="0"/>
      </c:catAx>
      <c:valAx>
        <c:axId val="76721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721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[Step Up Excel Data Dec 2024.xlsx]Exercise2!PivotTable1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Top</a:t>
            </a:r>
            <a:r>
              <a:rPr lang="en-US" baseline="0">
                <a:solidFill>
                  <a:schemeClr val="tx1"/>
                </a:solidFill>
              </a:rPr>
              <a:t> 3 Prescribing Cost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5027386728286886"/>
          <c:y val="1.1791555018281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5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6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9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10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  <c:pivotFmt>
        <c:idx val="13"/>
        <c:spPr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50000"/>
              </a:schemeClr>
            </a:glow>
          </a:effectLst>
        </c:spPr>
      </c:pivotFmt>
    </c:pivotFmts>
    <c:plotArea>
      <c:layout>
        <c:manualLayout>
          <c:layoutTarget val="inner"/>
          <c:xMode val="edge"/>
          <c:yMode val="edge"/>
          <c:x val="0.14714338711035496"/>
          <c:y val="0.21686474179485465"/>
          <c:w val="0.4056380791058779"/>
          <c:h val="0.6534056020965584"/>
        </c:manualLayout>
      </c:layout>
      <c:pieChart>
        <c:varyColors val="1"/>
        <c:ser>
          <c:idx val="0"/>
          <c:order val="0"/>
          <c:tx>
            <c:strRef>
              <c:f>Exercise2!$B$176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>
              <a:glow rad="63500">
                <a:srgbClr val="0070C0">
                  <a:alpha val="50000"/>
                </a:srgbClr>
              </a:glow>
            </a:effectLst>
          </c:spPr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glow rad="63500">
                  <a:srgbClr val="0070C0">
                    <a:alpha val="50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43B6-410C-A512-620AFED9AE87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>
                <a:noFill/>
              </a:ln>
              <a:effectLst>
                <a:glow rad="63500">
                  <a:srgbClr val="0070C0">
                    <a:alpha val="50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43B6-410C-A512-620AFED9AE8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>
                <a:noFill/>
              </a:ln>
              <a:effectLst>
                <a:glow rad="63500">
                  <a:srgbClr val="0070C0">
                    <a:alpha val="50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43B6-410C-A512-620AFED9AE87}"/>
              </c:ext>
            </c:extLst>
          </c:dPt>
          <c:dLbls>
            <c:dLbl>
              <c:idx val="0"/>
              <c:layout>
                <c:manualLayout>
                  <c:x val="-0.10740067055098819"/>
                  <c:y val="0.1452032511266970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B6-410C-A512-620AFED9AE87}"/>
                </c:ext>
              </c:extLst>
            </c:dLbl>
            <c:dLbl>
              <c:idx val="1"/>
              <c:layout>
                <c:manualLayout>
                  <c:x val="-0.16623694773448841"/>
                  <c:y val="-7.173567357014241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B6-410C-A512-620AFED9AE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Exercise2!$A$177:$A$180</c:f>
              <c:strCache>
                <c:ptCount val="3"/>
                <c:pt idx="0">
                  <c:v>Amitriptyline hydrochloride</c:v>
                </c:pt>
                <c:pt idx="1">
                  <c:v>Sertraline hydrochloride</c:v>
                </c:pt>
                <c:pt idx="2">
                  <c:v>Venlafaxine</c:v>
                </c:pt>
              </c:strCache>
            </c:strRef>
          </c:cat>
          <c:val>
            <c:numRef>
              <c:f>Exercise2!$B$177:$B$180</c:f>
              <c:numCache>
                <c:formatCode>_(* #,##0_);_(* \(#,##0\);_(* "-"??_);_(@_)</c:formatCode>
                <c:ptCount val="3"/>
                <c:pt idx="0">
                  <c:v>1355254.9155900003</c:v>
                </c:pt>
                <c:pt idx="1">
                  <c:v>3543375.7022900004</c:v>
                </c:pt>
                <c:pt idx="2">
                  <c:v>3830014.4303599996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B6-410C-A512-620AFED9AE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349880963979427"/>
          <c:y val="0.36002583417837652"/>
          <c:w val="0.40746541959884985"/>
          <c:h val="0.40891158433531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4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21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02365"/>
            <a:ext cx="11265407" cy="1868152"/>
          </a:xfrm>
        </p:spPr>
        <p:txBody>
          <a:bodyPr/>
          <a:lstStyle/>
          <a:p>
            <a:pPr algn="ctr"/>
            <a:r>
              <a:rPr lang="en-US" b="1" baseline="0" dirty="0">
                <a:solidFill>
                  <a:schemeClr val="tx1"/>
                </a:solidFill>
              </a:rPr>
              <a:t>Antidepressant PRESCRIBING</a:t>
            </a:r>
            <a:br>
              <a:rPr lang="en-US" b="1" baseline="0" dirty="0">
                <a:solidFill>
                  <a:schemeClr val="tx1"/>
                </a:solidFill>
              </a:rPr>
            </a:br>
            <a:r>
              <a:rPr lang="en-US" b="1" baseline="0" dirty="0">
                <a:solidFill>
                  <a:schemeClr val="tx1"/>
                </a:solidFill>
              </a:rPr>
              <a:t>NHS DATA</a:t>
            </a:r>
            <a:r>
              <a:rPr lang="en-US" sz="2800" b="1" baseline="0" dirty="0">
                <a:solidFill>
                  <a:schemeClr val="tx1"/>
                </a:solidFill>
              </a:rPr>
              <a:t> ANALYSIS REPORT</a:t>
            </a:r>
            <a:br>
              <a:rPr lang="en-US" sz="1600" b="0" i="1" dirty="0">
                <a:solidFill>
                  <a:schemeClr val="tx2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March 2025</a:t>
            </a:r>
            <a:br>
              <a:rPr lang="en-US" sz="1400" i="1" dirty="0">
                <a:solidFill>
                  <a:schemeClr val="tx1"/>
                </a:solidFill>
              </a:rPr>
            </a:b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By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Joseph Okeke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847834A-0FB2-4AB3-874B-0ECA1D697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0894" b="30894"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9CD83-EF88-401F-AF7E-E4FB60B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Joseph Okeke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2165F31-A533-4D87-8443-B09520C437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069" b="12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4446103" cy="486356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85462"/>
            <a:ext cx="4446104" cy="5247860"/>
          </a:xfrm>
        </p:spPr>
        <p:txBody>
          <a:bodyPr>
            <a:noAutofit/>
          </a:bodyPr>
          <a:lstStyle/>
          <a:p>
            <a:r>
              <a:rPr lang="en-US" sz="2800" dirty="0"/>
              <a:t>Antidepressants are prescription medications used in the treatment of mental conditions like depression. </a:t>
            </a:r>
          </a:p>
          <a:p>
            <a:r>
              <a:rPr lang="en-US" sz="2800" dirty="0"/>
              <a:t>Antidepressants functions by influencing brain chemicals (neurotransmitters) to regulate mood.</a:t>
            </a:r>
          </a:p>
          <a:p>
            <a:r>
              <a:rPr lang="en-US" sz="2800" dirty="0"/>
              <a:t>Examples: Sertraline, Fluoxetine, Mirtazapine </a:t>
            </a:r>
            <a:r>
              <a:rPr lang="en-US" sz="2800" dirty="0" err="1"/>
              <a:t>e.t.c</a:t>
            </a:r>
            <a:endParaRPr lang="en-US" sz="28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4891EE9-A1ED-4403-97B4-9E732DB558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135" r="16135"/>
          <a:stretch>
            <a:fillRect/>
          </a:stretch>
        </p:blipFill>
        <p:spPr>
          <a:xfrm>
            <a:off x="5062329" y="640080"/>
            <a:ext cx="6672469" cy="575157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CDCF6C-C68C-4D97-8A5E-5747CB16E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F0E8065-DD45-46EA-BA57-8E0CDABA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82689-8A61-41C2-B857-F7217AA7D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B48C4AB-F9F0-4C49-97D5-739BED045F24}"/>
              </a:ext>
            </a:extLst>
          </p:cNvPr>
          <p:cNvSpPr txBox="1">
            <a:spLocks/>
          </p:cNvSpPr>
          <p:nvPr/>
        </p:nvSpPr>
        <p:spPr>
          <a:xfrm>
            <a:off x="308902" y="702365"/>
            <a:ext cx="8116485" cy="662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AIM AND OBJECTIVES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313885F-D73A-43B4-8C5C-8F3786529A87}"/>
              </a:ext>
            </a:extLst>
          </p:cNvPr>
          <p:cNvSpPr txBox="1">
            <a:spLocks/>
          </p:cNvSpPr>
          <p:nvPr/>
        </p:nvSpPr>
        <p:spPr>
          <a:xfrm>
            <a:off x="499355" y="1461000"/>
            <a:ext cx="11425898" cy="5207085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aim of this study is to analyze national antidepressants prescribing trend using NHS data to uncover observations that can inform healthcare and aid data-driven recommendations and decision making.</a:t>
            </a:r>
          </a:p>
          <a:p>
            <a:pPr marL="0" indent="0">
              <a:buNone/>
            </a:pPr>
            <a:r>
              <a:rPr lang="en-US" sz="2800" dirty="0"/>
              <a:t>Objectives:</a:t>
            </a:r>
          </a:p>
          <a:p>
            <a:pPr marL="514350" indent="-514350">
              <a:buAutoNum type="arabicPeriod"/>
            </a:pPr>
            <a:r>
              <a:rPr lang="en-US" sz="2800" dirty="0"/>
              <a:t>To uncover the most common prescribed antidepressant across NHS regions in December 2024.</a:t>
            </a:r>
          </a:p>
          <a:p>
            <a:pPr marL="514350" indent="-514350">
              <a:buAutoNum type="arabicPeriod"/>
            </a:pPr>
            <a:r>
              <a:rPr lang="en-US" sz="2800" dirty="0"/>
              <a:t>To estimate quantity and cost associated with antidepressant prescriptions.</a:t>
            </a:r>
          </a:p>
          <a:p>
            <a:pPr marL="514350" indent="-514350">
              <a:buAutoNum type="arabicPeriod"/>
            </a:pPr>
            <a:r>
              <a:rPr lang="en-US" sz="2800" dirty="0"/>
              <a:t>To balance regional prescribing patterns and cost</a:t>
            </a:r>
          </a:p>
          <a:p>
            <a:pPr marL="514350" indent="-514350">
              <a:buAutoNum type="arabicPeriod"/>
            </a:pPr>
            <a:r>
              <a:rPr lang="en-US" sz="2800" dirty="0"/>
              <a:t>To provide data-driven recommendations that aid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DC7BC2-6FE5-444D-ACE8-70C4ECE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131" y="559582"/>
            <a:ext cx="5838093" cy="60803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30" y="1167619"/>
            <a:ext cx="6966245" cy="5130799"/>
          </a:xfrm>
        </p:spPr>
        <p:txBody>
          <a:bodyPr/>
          <a:lstStyle/>
          <a:p>
            <a:r>
              <a:rPr lang="en-US" sz="2200" dirty="0"/>
              <a:t>Visualization: Top 5 Drugs Prescribed</a:t>
            </a:r>
          </a:p>
          <a:p>
            <a:r>
              <a:rPr lang="en-US" sz="2200" dirty="0"/>
              <a:t>Chart Type: Bar Chart</a:t>
            </a:r>
          </a:p>
          <a:p>
            <a:r>
              <a:rPr lang="en-US" sz="2200" dirty="0"/>
              <a:t>Insights: Sertraline hydrochloride usage dominates with 2,082,084 prescription, the antidepressant is the most commonly prescribed which suggests that the drug is widely accepted and possibly the first-line recommendation in the treatment of depression.</a:t>
            </a:r>
          </a:p>
          <a:p>
            <a:r>
              <a:rPr lang="en-US" sz="2200" dirty="0"/>
              <a:t>Amitriptyline hydrochloride being the second most prescribed antidepressant with a volume of 1,376,002.</a:t>
            </a:r>
          </a:p>
          <a:p>
            <a:r>
              <a:rPr lang="en-US" sz="2200" dirty="0"/>
              <a:t>Mirtazapine with 1,122,486 and Citalopram hydrobromide with 1,108,471 indicating almost equal prescribing quantity. </a:t>
            </a:r>
          </a:p>
          <a:p>
            <a:r>
              <a:rPr lang="en-US" sz="2200" dirty="0"/>
              <a:t>Fluoxetine hydrochloride with 632,157 being the least prescribed in the top 5 most prescribed drugs in this study.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CFDE-69CA-454B-BC58-DEAF6E7A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BB3809-C54B-48C7-880A-AB9760038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183006"/>
              </p:ext>
            </p:extLst>
          </p:nvPr>
        </p:nvGraphicFramePr>
        <p:xfrm>
          <a:off x="7891975" y="1337242"/>
          <a:ext cx="4205582" cy="348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511FCD-26C4-4A0E-B763-A0A988FAC7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131" y="559582"/>
            <a:ext cx="5838093" cy="60803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93" y="1167618"/>
            <a:ext cx="7117470" cy="5690381"/>
          </a:xfrm>
        </p:spPr>
        <p:txBody>
          <a:bodyPr/>
          <a:lstStyle/>
          <a:p>
            <a:r>
              <a:rPr lang="en-US" sz="2200" dirty="0"/>
              <a:t>Visualization: Top 3 Prescribing Cost</a:t>
            </a:r>
          </a:p>
          <a:p>
            <a:r>
              <a:rPr lang="en-US" sz="2200" dirty="0"/>
              <a:t>Chart:  Pie Chart</a:t>
            </a:r>
          </a:p>
          <a:p>
            <a:r>
              <a:rPr lang="en-US" sz="2200" dirty="0"/>
              <a:t>Insights: Venlafaxine accounts for the highest prescribing cost with a total of 3,830,014. Its financial impact is large despite the antidepressant not being among the top 5 prescribed by volume. This suggests high cost per drug which can be as a result of expensive formulations.</a:t>
            </a:r>
          </a:p>
          <a:p>
            <a:r>
              <a:rPr lang="en-US" sz="2200" dirty="0"/>
              <a:t>Sertraline hydrochloride with a total cost of 3,543,376 given that the antidepressant is the most prescribed by volume its overall cost is expected. Furthermore it delivers high usage at a relatively modest per-unit price compared to venlafaxine. </a:t>
            </a:r>
          </a:p>
          <a:p>
            <a:r>
              <a:rPr lang="en-US" sz="2200" dirty="0"/>
              <a:t>Amitriptyline hydrochloride with a total cost of 1,355,255 is way lower than venlafaxine and sertraline hydrochloride , showing cost effectiveness or cheaper formulations.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CFDE-69CA-454B-BC58-DEAF6E7A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ECF3D0-D60C-487B-BC7F-8D1077E3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582090"/>
              </p:ext>
            </p:extLst>
          </p:nvPr>
        </p:nvGraphicFramePr>
        <p:xfrm>
          <a:off x="7019239" y="1340874"/>
          <a:ext cx="5172761" cy="323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118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18906A-2C0A-49DE-8066-25B8D53B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131" y="559582"/>
            <a:ext cx="5838093" cy="608037"/>
          </a:xfrm>
        </p:spPr>
        <p:txBody>
          <a:bodyPr/>
          <a:lstStyle/>
          <a:p>
            <a:pPr algn="ctr"/>
            <a:r>
              <a:rPr lang="en-US" dirty="0"/>
              <a:t>ANALYSIS and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93" y="1416930"/>
            <a:ext cx="6484424" cy="4853353"/>
          </a:xfrm>
        </p:spPr>
        <p:txBody>
          <a:bodyPr/>
          <a:lstStyle/>
          <a:p>
            <a:r>
              <a:rPr lang="en-US" sz="2200" dirty="0"/>
              <a:t>Visualization: Regions by Cost and quantity filtered by drugs</a:t>
            </a:r>
          </a:p>
          <a:p>
            <a:r>
              <a:rPr lang="en-US" sz="2200" dirty="0"/>
              <a:t>Table: Pivot Table</a:t>
            </a:r>
          </a:p>
          <a:p>
            <a:r>
              <a:rPr lang="en-US" sz="2200" dirty="0"/>
              <a:t>Insights: Top Regions by Cost</a:t>
            </a:r>
          </a:p>
          <a:p>
            <a:r>
              <a:rPr lang="en-US" sz="2200" dirty="0"/>
              <a:t>Midlands: 3,253,374</a:t>
            </a:r>
          </a:p>
          <a:p>
            <a:r>
              <a:rPr lang="en-US" sz="2200" dirty="0"/>
              <a:t>South-East: 2,777,756 </a:t>
            </a:r>
          </a:p>
          <a:p>
            <a:r>
              <a:rPr lang="en-US" sz="2200" dirty="0"/>
              <a:t>North-East and Yorkshire:  2,7399,985 </a:t>
            </a:r>
          </a:p>
          <a:p>
            <a:r>
              <a:rPr lang="en-US" sz="2200" dirty="0"/>
              <a:t>The midlands tops in both volume and cost, while south-east has lower volume but a high total cost, indicating expensive prescriptions.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CFDE-69CA-454B-BC58-DEAF6E7A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F31A0D-8115-44A8-923F-E6F4FE020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48572"/>
              </p:ext>
            </p:extLst>
          </p:nvPr>
        </p:nvGraphicFramePr>
        <p:xfrm>
          <a:off x="7047917" y="1463040"/>
          <a:ext cx="4877336" cy="2968282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09218">
                  <a:extLst>
                    <a:ext uri="{9D8B030D-6E8A-4147-A177-3AD203B41FA5}">
                      <a16:colId xmlns:a16="http://schemas.microsoft.com/office/drawing/2014/main" val="1434553427"/>
                    </a:ext>
                  </a:extLst>
                </a:gridCol>
                <a:gridCol w="1384059">
                  <a:extLst>
                    <a:ext uri="{9D8B030D-6E8A-4147-A177-3AD203B41FA5}">
                      <a16:colId xmlns:a16="http://schemas.microsoft.com/office/drawing/2014/main" val="4061065294"/>
                    </a:ext>
                  </a:extLst>
                </a:gridCol>
                <a:gridCol w="1384059">
                  <a:extLst>
                    <a:ext uri="{9D8B030D-6E8A-4147-A177-3AD203B41FA5}">
                      <a16:colId xmlns:a16="http://schemas.microsoft.com/office/drawing/2014/main" val="428635771"/>
                    </a:ext>
                  </a:extLst>
                </a:gridCol>
              </a:tblGrid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822631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641495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ITEMS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772640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MIDLANDS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3,253,374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1,514,514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910362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EAST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2,777,756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1,055,045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197737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NORTH EAST AND YORKSHIRE</a:t>
                      </a:r>
                      <a:endParaRPr lang="en-US" sz="1100" b="0" i="0" u="none" strike="noStrike" dirty="0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2,739,985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1,560,096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74757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NORTH WEST</a:t>
                      </a:r>
                      <a:endParaRPr lang="en-US" sz="1100" b="0" i="0" u="none" strike="noStrike" dirty="0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2,376,889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1,193,699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785543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EAST OF ENGLAND</a:t>
                      </a:r>
                      <a:endParaRPr lang="en-US" sz="1100" b="0" i="0" u="none" strike="noStrike" dirty="0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2,046,936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941,432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058701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WEST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1,765,128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798,044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127639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LONDON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1,674,195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758,802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273174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UNIDENTIFIED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1,072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345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361966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16,635,334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7,821,977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00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34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7D6DD9-5528-424B-B65B-B9CBFEEB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131" y="559582"/>
            <a:ext cx="5838093" cy="60803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90" y="1294227"/>
            <a:ext cx="6287476" cy="5205046"/>
          </a:xfrm>
        </p:spPr>
        <p:txBody>
          <a:bodyPr/>
          <a:lstStyle/>
          <a:p>
            <a:r>
              <a:rPr lang="en-US" sz="2200" dirty="0"/>
              <a:t>Visualization: Regions by Cost and quantity filtered by drugs</a:t>
            </a:r>
          </a:p>
          <a:p>
            <a:r>
              <a:rPr lang="en-US" sz="2200" dirty="0"/>
              <a:t>Table: Pivot Table</a:t>
            </a:r>
          </a:p>
          <a:p>
            <a:r>
              <a:rPr lang="en-US" sz="2200" dirty="0"/>
              <a:t>Insights: Top Regions by Quantity of Items Prescribed</a:t>
            </a:r>
          </a:p>
          <a:p>
            <a:r>
              <a:rPr lang="en-US" sz="2200" dirty="0"/>
              <a:t>North-East and Yorkshire:1,560,096,</a:t>
            </a:r>
          </a:p>
          <a:p>
            <a:r>
              <a:rPr lang="en-US" sz="2200" dirty="0"/>
              <a:t>Midlands: 1,514,514</a:t>
            </a:r>
          </a:p>
          <a:p>
            <a:r>
              <a:rPr lang="en-US" sz="2200" dirty="0"/>
              <a:t>North-West 1,193,699</a:t>
            </a:r>
          </a:p>
          <a:p>
            <a:r>
              <a:rPr lang="en-US" sz="2200" dirty="0"/>
              <a:t>These regions indicates the highest demand suggesting large populations, high prevalence of depression or good accessibility to prescriptions.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CFDE-69CA-454B-BC58-DEAF6E7A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F31A0D-8115-44A8-923F-E6F4FE020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90153"/>
              </p:ext>
            </p:extLst>
          </p:nvPr>
        </p:nvGraphicFramePr>
        <p:xfrm>
          <a:off x="7343335" y="1167618"/>
          <a:ext cx="4581917" cy="2968282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981463">
                  <a:extLst>
                    <a:ext uri="{9D8B030D-6E8A-4147-A177-3AD203B41FA5}">
                      <a16:colId xmlns:a16="http://schemas.microsoft.com/office/drawing/2014/main" val="1434553427"/>
                    </a:ext>
                  </a:extLst>
                </a:gridCol>
                <a:gridCol w="1300227">
                  <a:extLst>
                    <a:ext uri="{9D8B030D-6E8A-4147-A177-3AD203B41FA5}">
                      <a16:colId xmlns:a16="http://schemas.microsoft.com/office/drawing/2014/main" val="4061065294"/>
                    </a:ext>
                  </a:extLst>
                </a:gridCol>
                <a:gridCol w="1300227">
                  <a:extLst>
                    <a:ext uri="{9D8B030D-6E8A-4147-A177-3AD203B41FA5}">
                      <a16:colId xmlns:a16="http://schemas.microsoft.com/office/drawing/2014/main" val="428635771"/>
                    </a:ext>
                  </a:extLst>
                </a:gridCol>
              </a:tblGrid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822631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641495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ITEMS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772640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MIDLANDS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3,253,374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1,514,514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910362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EAST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2,777,756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1,055,045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197737"/>
                  </a:ext>
                </a:extLst>
              </a:tr>
              <a:tr h="354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NORTH EAST AND YORKSHIRE</a:t>
                      </a:r>
                      <a:endParaRPr lang="en-US" sz="1100" b="0" i="0" u="none" strike="noStrike" dirty="0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2,739,985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1,560,096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74757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WEST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2,376,889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1,193,699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785543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EAST OF ENGLAND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2,046,936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941,432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0058701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SOUTH WEST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1,765,128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798,044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127639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LONDON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1,674,195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758,802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273174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UNIDENTIFIED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1,072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     345 </a:t>
                      </a:r>
                      <a:endParaRPr lang="en-US" sz="1100" b="0" i="0" u="none" strike="noStrike">
                        <a:solidFill>
                          <a:srgbClr val="10486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3361966"/>
                  </a:ext>
                </a:extLst>
              </a:tr>
              <a:tr h="237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16,635,334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7,821,977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000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37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E146A-EB2A-44CF-BDEE-E6E393E9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0" y="-56271"/>
            <a:ext cx="12192000" cy="6914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131" y="559582"/>
            <a:ext cx="5838093" cy="608037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92" y="1388636"/>
            <a:ext cx="11197102" cy="50121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high cost drugs like venlafaxine. Check for its clinical justification for the high cost.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Normalize prescribing practices across regions, share best practices across regions and support evidence-based choices.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 the usage of high volume drugs like Sertraline hydrochloride and ensure it is being prescribed appropriately.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cost-efficiency education, effectiveness of different treatments and regional standards to encourage better prescriptions.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Conduct further analysis and reviews on the clinical indications of drugs with low usage and also ensure prescribing is based on evidence and alternatives are been considered.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CFDE-69CA-454B-BC58-DEAF6E7A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25" y="-153372"/>
            <a:ext cx="1258528" cy="855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936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518765"/>
          </a:xfrm>
        </p:spPr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B07152-A0C7-4FED-A72B-AA1F7E1C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99519"/>
            <a:ext cx="12192000" cy="47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a4ff20-41c1-4435-8fc2-a95b42d30b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A91F0D519914297D6A2C32910F675" ma:contentTypeVersion="15" ma:contentTypeDescription="Create a new document." ma:contentTypeScope="" ma:versionID="eef97f3b6b9b718f060e413f309cd872">
  <xsd:schema xmlns:xsd="http://www.w3.org/2001/XMLSchema" xmlns:xs="http://www.w3.org/2001/XMLSchema" xmlns:p="http://schemas.microsoft.com/office/2006/metadata/properties" xmlns:ns3="4aa4ff20-41c1-4435-8fc2-a95b42d30bc8" xmlns:ns4="685f7e3c-401b-43c8-8e0a-6248d00e21ba" targetNamespace="http://schemas.microsoft.com/office/2006/metadata/properties" ma:root="true" ma:fieldsID="54975dcd641a6b42d35e58a577f09e2c" ns3:_="" ns4:_="">
    <xsd:import namespace="4aa4ff20-41c1-4435-8fc2-a95b42d30bc8"/>
    <xsd:import namespace="685f7e3c-401b-43c8-8e0a-6248d00e21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4ff20-41c1-4435-8fc2-a95b42d30b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f7e3c-401b-43c8-8e0a-6248d00e2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4aa4ff20-41c1-4435-8fc2-a95b42d30bc8"/>
    <ds:schemaRef ds:uri="685f7e3c-401b-43c8-8e0a-6248d00e21ba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A9258-4B34-4B8E-BAE4-3E2412B84E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4ff20-41c1-4435-8fc2-a95b42d30bc8"/>
    <ds:schemaRef ds:uri="685f7e3c-401b-43c8-8e0a-6248d00e2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222</TotalTime>
  <Words>713</Words>
  <Application>Microsoft Office PowerPoint</Application>
  <PresentationFormat>Widescreen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Calibri</vt:lpstr>
      <vt:lpstr>Gill Sans MT</vt:lpstr>
      <vt:lpstr>Wingdings 2</vt:lpstr>
      <vt:lpstr>DividendVTI</vt:lpstr>
      <vt:lpstr>Antidepressant PRESCRIBING NHS DATA ANALYSIS REPORT March 2025  By   Joseph Okeke</vt:lpstr>
      <vt:lpstr>INTRODUCTION </vt:lpstr>
      <vt:lpstr>PowerPoint Presentation</vt:lpstr>
      <vt:lpstr>ANALYSIS</vt:lpstr>
      <vt:lpstr>ANALYSIS</vt:lpstr>
      <vt:lpstr>ANALYSIS and insights</vt:lpstr>
      <vt:lpstr>ANALYSIS</vt:lpstr>
      <vt:lpstr>RECOMMENDATIONS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Antidepressant PRESCRIBING NHS DATA ANALYSIS REPORT December 2024  By  Okeke akachukwu .j</dc:title>
  <dc:creator>Mhiz Feelinz</dc:creator>
  <cp:lastModifiedBy>Okeke, Akachukwu J.</cp:lastModifiedBy>
  <cp:revision>2</cp:revision>
  <dcterms:created xsi:type="dcterms:W3CDTF">2025-04-11T07:05:39Z</dcterms:created>
  <dcterms:modified xsi:type="dcterms:W3CDTF">2025-04-11T10:50:17Z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0x010100AA3A91F0D519914297D6A2C32910F675</vt:lpwstr>
  </property>
</Properties>
</file>