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3570f224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3570f224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3570f224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3570f224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utilizar el </a:t>
            </a:r>
            <a:r>
              <a:rPr lang="en"/>
              <a:t>parámetro</a:t>
            </a:r>
            <a:r>
              <a:rPr lang="en"/>
              <a:t> adicional arbitrario debe declararse la </a:t>
            </a:r>
            <a:r>
              <a:rPr lang="en"/>
              <a:t>función</a:t>
            </a:r>
            <a:r>
              <a:rPr lang="en"/>
              <a:t> previamente, ya que las funciones de flecha =&gt; son </a:t>
            </a:r>
            <a:r>
              <a:rPr lang="en"/>
              <a:t>anónimas</a:t>
            </a:r>
            <a:r>
              <a:rPr lang="en"/>
              <a:t> y no bindean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(this, arguments, super, or new.target).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Alternativamente puede declarase la función con sintaxis completa en el llamado al map/filter ej: jugadores.filter( function peso(e,i,a){return e.peso&gt;=this}, 120);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3570f22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3570f22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3570f22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3570f22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3570f224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3570f224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 </a:t>
            </a:r>
            <a:r>
              <a:rPr lang="en"/>
              <a:t>podría</a:t>
            </a:r>
            <a:r>
              <a:rPr lang="en"/>
              <a:t> pensarlo como que un resultado de 1 en la </a:t>
            </a:r>
            <a:r>
              <a:rPr lang="en"/>
              <a:t>comparación</a:t>
            </a:r>
            <a:r>
              <a:rPr lang="en"/>
              <a:t>, implica que esos elementos </a:t>
            </a:r>
            <a:r>
              <a:rPr lang="en"/>
              <a:t>deberían</a:t>
            </a:r>
            <a:r>
              <a:rPr lang="en"/>
              <a:t> intercambiar lugar si primero estaba A y luego B.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570f224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3570f224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</a:t>
            </a:r>
            <a:r>
              <a:rPr lang="en"/>
              <a:t>comparación</a:t>
            </a:r>
            <a:r>
              <a:rPr lang="en"/>
              <a:t> entre A y B debe realizarse en virtud del tipo de elementos que contiene el vector y el tipo de orden que deseamos aplicar.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3570f224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3570f224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Para utilizar el parámetro adicional arbitrario debe declararse la función previamente, ya que las funciones de flecha =&gt; son anónimas y no bindean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(this, arguments, super, or new.target).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Alternativamente puede declarase la función con sintaxis completa en el llamado al map/filter ej: jugadores.filter( function peso(e,i,a){return e.peso&gt;=this}, 120);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570f224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3570f224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3570f224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3570f224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570f224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3570f224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Vectores en JavaScript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Manipulacion, Map, Reduce y Filter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miA</a:t>
            </a:r>
            <a:r>
              <a:rPr lang="en">
                <a:solidFill>
                  <a:srgbClr val="1155CC"/>
                </a:solidFill>
              </a:rPr>
              <a:t>rray.filter</a:t>
            </a:r>
            <a:r>
              <a:rPr lang="en"/>
              <a:t>(</a:t>
            </a:r>
            <a:r>
              <a:rPr i="1" lang="en"/>
              <a:t>function</a:t>
            </a:r>
            <a:r>
              <a:rPr lang="en"/>
              <a:t>(</a:t>
            </a:r>
            <a:r>
              <a:rPr i="1" lang="en">
                <a:solidFill>
                  <a:srgbClr val="1155CC"/>
                </a:solidFill>
              </a:rPr>
              <a:t>elementoActual</a:t>
            </a:r>
            <a:r>
              <a:rPr i="1" lang="en"/>
              <a:t>, </a:t>
            </a:r>
            <a:r>
              <a:rPr i="1" lang="en">
                <a:solidFill>
                  <a:srgbClr val="1155CC"/>
                </a:solidFill>
              </a:rPr>
              <a:t>indice</a:t>
            </a:r>
            <a:r>
              <a:rPr i="1" lang="en"/>
              <a:t>, </a:t>
            </a:r>
            <a:r>
              <a:rPr i="1" lang="en">
                <a:solidFill>
                  <a:srgbClr val="1155CC"/>
                </a:solidFill>
              </a:rPr>
              <a:t>mi</a:t>
            </a:r>
            <a:r>
              <a:rPr i="1" lang="en">
                <a:solidFill>
                  <a:srgbClr val="1155CC"/>
                </a:solidFill>
              </a:rPr>
              <a:t>A</a:t>
            </a:r>
            <a:r>
              <a:rPr i="1" lang="en">
                <a:solidFill>
                  <a:srgbClr val="1155CC"/>
                </a:solidFill>
              </a:rPr>
              <a:t>rray</a:t>
            </a:r>
            <a:r>
              <a:rPr lang="en"/>
              <a:t>), </a:t>
            </a:r>
            <a:r>
              <a:rPr lang="en">
                <a:solidFill>
                  <a:srgbClr val="1155CC"/>
                </a:solidFill>
              </a:rPr>
              <a:t>valorArbitrario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Filter </a:t>
            </a:r>
            <a:r>
              <a:rPr lang="en"/>
              <a:t>es un método que recibe una función y un valor arbitrario como parámetros y retorna un </a:t>
            </a:r>
            <a:r>
              <a:rPr lang="en" u="sng"/>
              <a:t>NUEVO VECTOR</a:t>
            </a:r>
            <a:r>
              <a:rPr lang="en"/>
              <a:t> como resultado.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 función parámetro, debe poder recibir hasta los siguientes 4 parámetros: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1ro- El elemento actual (obligatorio).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2do- El índice del elemento actual en el vector.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3ro- El vector en sí mismo.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 función podrá utilizar el valor arbitrario mediante this, la función debera retornar true/false. En caso de true, el elemento actual se incluirá en el NUEVO VECTOR resultado de filter.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</a:t>
            </a:r>
            <a:r>
              <a:rPr lang="en"/>
              <a:t>Ejemplo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Dado</a:t>
            </a:r>
            <a:r>
              <a:rPr lang="en" sz="1400"/>
              <a:t>: </a:t>
            </a:r>
            <a:r>
              <a:rPr lang="en" sz="1400">
                <a:solidFill>
                  <a:srgbClr val="1155CC"/>
                </a:solidFill>
              </a:rPr>
              <a:t>let jugadores </a:t>
            </a:r>
            <a:r>
              <a:rPr lang="en" sz="1400"/>
              <a:t>= [{</a:t>
            </a:r>
            <a:r>
              <a:rPr lang="en" sz="1400">
                <a:solidFill>
                  <a:srgbClr val="B45F06"/>
                </a:solidFill>
              </a:rPr>
              <a:t>"nombre"</a:t>
            </a:r>
            <a:r>
              <a:rPr lang="en" sz="1400"/>
              <a:t>: </a:t>
            </a:r>
            <a:r>
              <a:rPr lang="en" sz="1400">
                <a:solidFill>
                  <a:srgbClr val="B45F06"/>
                </a:solidFill>
              </a:rPr>
              <a:t>"juan"</a:t>
            </a:r>
            <a:r>
              <a:rPr lang="en" sz="1400"/>
              <a:t>,</a:t>
            </a:r>
            <a:r>
              <a:rPr lang="en" sz="1400">
                <a:solidFill>
                  <a:srgbClr val="1155CC"/>
                </a:solidFill>
              </a:rPr>
              <a:t> </a:t>
            </a:r>
            <a:r>
              <a:rPr lang="en" sz="1400">
                <a:solidFill>
                  <a:srgbClr val="B45F06"/>
                </a:solidFill>
              </a:rPr>
              <a:t>"peso"</a:t>
            </a:r>
            <a:r>
              <a:rPr lang="en" sz="1400"/>
              <a:t>:</a:t>
            </a:r>
            <a:r>
              <a:rPr lang="en" sz="1400">
                <a:solidFill>
                  <a:srgbClr val="B45F06"/>
                </a:solidFill>
              </a:rPr>
              <a:t> </a:t>
            </a:r>
            <a:r>
              <a:rPr lang="en" sz="1400">
                <a:solidFill>
                  <a:srgbClr val="1155CC"/>
                </a:solidFill>
              </a:rPr>
              <a:t>100</a:t>
            </a:r>
            <a:r>
              <a:rPr lang="en" sz="1400"/>
              <a:t>}, {</a:t>
            </a:r>
            <a:r>
              <a:rPr lang="en" sz="1400">
                <a:solidFill>
                  <a:srgbClr val="B45F06"/>
                </a:solidFill>
              </a:rPr>
              <a:t>"nombre"</a:t>
            </a:r>
            <a:r>
              <a:rPr lang="en" sz="1400"/>
              <a:t>: </a:t>
            </a:r>
            <a:r>
              <a:rPr lang="en" sz="1400">
                <a:solidFill>
                  <a:srgbClr val="B45F06"/>
                </a:solidFill>
              </a:rPr>
              <a:t>"ariel"</a:t>
            </a:r>
            <a:r>
              <a:rPr lang="en" sz="1400"/>
              <a:t>,</a:t>
            </a:r>
            <a:r>
              <a:rPr lang="en" sz="1400">
                <a:solidFill>
                  <a:srgbClr val="1155CC"/>
                </a:solidFill>
              </a:rPr>
              <a:t> </a:t>
            </a:r>
            <a:r>
              <a:rPr lang="en" sz="1400">
                <a:solidFill>
                  <a:srgbClr val="B45F06"/>
                </a:solidFill>
              </a:rPr>
              <a:t>"peso"</a:t>
            </a:r>
            <a:r>
              <a:rPr lang="en" sz="1400"/>
              <a:t>:</a:t>
            </a:r>
            <a:r>
              <a:rPr lang="en" sz="1400">
                <a:solidFill>
                  <a:srgbClr val="B45F06"/>
                </a:solidFill>
              </a:rPr>
              <a:t> </a:t>
            </a:r>
            <a:r>
              <a:rPr lang="en" sz="1400">
                <a:solidFill>
                  <a:srgbClr val="1155CC"/>
                </a:solidFill>
              </a:rPr>
              <a:t>180</a:t>
            </a:r>
            <a:r>
              <a:rPr lang="en" sz="1400"/>
              <a:t>}, {</a:t>
            </a:r>
            <a:r>
              <a:rPr lang="en" sz="1400">
                <a:solidFill>
                  <a:srgbClr val="B45F06"/>
                </a:solidFill>
              </a:rPr>
              <a:t>"nombre"</a:t>
            </a:r>
            <a:r>
              <a:rPr lang="en" sz="1400"/>
              <a:t>: </a:t>
            </a:r>
            <a:r>
              <a:rPr lang="en" sz="1400">
                <a:solidFill>
                  <a:srgbClr val="B45F06"/>
                </a:solidFill>
              </a:rPr>
              <a:t>"pablo"</a:t>
            </a:r>
            <a:r>
              <a:rPr lang="en" sz="1400"/>
              <a:t>,</a:t>
            </a:r>
            <a:r>
              <a:rPr lang="en" sz="1400">
                <a:solidFill>
                  <a:srgbClr val="1155CC"/>
                </a:solidFill>
              </a:rPr>
              <a:t> </a:t>
            </a:r>
            <a:r>
              <a:rPr lang="en" sz="1400">
                <a:solidFill>
                  <a:srgbClr val="B45F06"/>
                </a:solidFill>
              </a:rPr>
              <a:t>"peso"</a:t>
            </a:r>
            <a:r>
              <a:rPr lang="en" sz="1400"/>
              <a:t>:</a:t>
            </a:r>
            <a:r>
              <a:rPr lang="en" sz="1400">
                <a:solidFill>
                  <a:srgbClr val="B45F06"/>
                </a:solidFill>
              </a:rPr>
              <a:t> </a:t>
            </a:r>
            <a:r>
              <a:rPr lang="en" sz="1400">
                <a:solidFill>
                  <a:srgbClr val="1155CC"/>
                </a:solidFill>
              </a:rPr>
              <a:t>120</a:t>
            </a:r>
            <a:r>
              <a:rPr lang="en" sz="1400"/>
              <a:t>}];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</a:rPr>
              <a:t>function </a:t>
            </a:r>
            <a:r>
              <a:rPr lang="en" sz="1400">
                <a:solidFill>
                  <a:srgbClr val="FF00FF"/>
                </a:solidFill>
              </a:rPr>
              <a:t>peso</a:t>
            </a:r>
            <a:r>
              <a:rPr lang="en" sz="1400"/>
              <a:t>(</a:t>
            </a:r>
            <a:r>
              <a:rPr lang="en" sz="1400">
                <a:solidFill>
                  <a:srgbClr val="1155CC"/>
                </a:solidFill>
              </a:rPr>
              <a:t>elemento</a:t>
            </a:r>
            <a:r>
              <a:rPr lang="en" sz="1400"/>
              <a:t>,</a:t>
            </a:r>
            <a:r>
              <a:rPr lang="en" sz="1400">
                <a:solidFill>
                  <a:srgbClr val="1155CC"/>
                </a:solidFill>
              </a:rPr>
              <a:t> indice</a:t>
            </a:r>
            <a:r>
              <a:rPr lang="en" sz="1400"/>
              <a:t>, </a:t>
            </a:r>
            <a:r>
              <a:rPr lang="en" sz="1400">
                <a:solidFill>
                  <a:srgbClr val="1155CC"/>
                </a:solidFill>
              </a:rPr>
              <a:t>vector</a:t>
            </a:r>
            <a:r>
              <a:rPr lang="en" sz="1400"/>
              <a:t>) =&gt; {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38761D"/>
                </a:solidFill>
              </a:rPr>
              <a:t>return </a:t>
            </a:r>
            <a:r>
              <a:rPr lang="en" sz="1400">
                <a:solidFill>
                  <a:srgbClr val="1155CC"/>
                </a:solidFill>
              </a:rPr>
              <a:t>elemento</a:t>
            </a:r>
            <a:r>
              <a:rPr lang="en" sz="1400">
                <a:solidFill>
                  <a:srgbClr val="38761D"/>
                </a:solidFill>
              </a:rPr>
              <a:t>.</a:t>
            </a:r>
            <a:r>
              <a:rPr lang="en" sz="1400">
                <a:solidFill>
                  <a:srgbClr val="1155CC"/>
                </a:solidFill>
              </a:rPr>
              <a:t>peso</a:t>
            </a:r>
            <a:r>
              <a:rPr lang="en" sz="1400"/>
              <a:t> &gt;= </a:t>
            </a:r>
            <a:r>
              <a:rPr lang="en" sz="1400">
                <a:solidFill>
                  <a:srgbClr val="134F5C"/>
                </a:solidFill>
              </a:rPr>
              <a:t>this</a:t>
            </a:r>
            <a:r>
              <a:rPr lang="en" sz="1400"/>
              <a:t>;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r>
              <a:rPr lang="en" sz="1400">
                <a:solidFill>
                  <a:schemeClr val="accent4"/>
                </a:solidFill>
              </a:rPr>
              <a:t>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</a:rPr>
              <a:t>jugadores </a:t>
            </a:r>
            <a:r>
              <a:rPr lang="en" sz="1400"/>
              <a:t>.</a:t>
            </a:r>
            <a:r>
              <a:rPr lang="en" sz="1400">
                <a:solidFill>
                  <a:srgbClr val="1155CC"/>
                </a:solidFill>
              </a:rPr>
              <a:t>filter</a:t>
            </a:r>
            <a:r>
              <a:rPr lang="en" sz="1400"/>
              <a:t>( </a:t>
            </a:r>
            <a:r>
              <a:rPr lang="en" sz="1400">
                <a:solidFill>
                  <a:srgbClr val="FF00FF"/>
                </a:solidFill>
              </a:rPr>
              <a:t>peso</a:t>
            </a:r>
            <a:r>
              <a:rPr lang="en" sz="1400"/>
              <a:t>, 110);</a:t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/* </a:t>
            </a:r>
            <a:r>
              <a:rPr lang="en" sz="1400">
                <a:solidFill>
                  <a:schemeClr val="accent4"/>
                </a:solidFill>
              </a:rPr>
              <a:t>{"nombre": "ariel", "peso": 180}, {"nombre": "pablo", "peso": 120} </a:t>
            </a:r>
            <a:r>
              <a:rPr lang="en" sz="1400">
                <a:solidFill>
                  <a:schemeClr val="accent4"/>
                </a:solidFill>
              </a:rPr>
              <a:t>*/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Declaración</a:t>
            </a:r>
            <a:r>
              <a:rPr lang="en"/>
              <a:t> de Vectores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/* </a:t>
            </a:r>
            <a:r>
              <a:rPr lang="en">
                <a:solidFill>
                  <a:schemeClr val="accent4"/>
                </a:solidFill>
              </a:rPr>
              <a:t>declaración</a:t>
            </a:r>
            <a:r>
              <a:rPr lang="en">
                <a:solidFill>
                  <a:schemeClr val="accent4"/>
                </a:solidFill>
              </a:rPr>
              <a:t> de vector </a:t>
            </a:r>
            <a:r>
              <a:rPr lang="en">
                <a:solidFill>
                  <a:schemeClr val="accent4"/>
                </a:solidFill>
              </a:rPr>
              <a:t>vacío</a:t>
            </a:r>
            <a:r>
              <a:rPr lang="en">
                <a:solidFill>
                  <a:schemeClr val="accent4"/>
                </a:solidFill>
              </a:rPr>
              <a:t> */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let vectorVacio</a:t>
            </a:r>
            <a:r>
              <a:rPr lang="en"/>
              <a:t> = [ 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let vectorVacio</a:t>
            </a:r>
            <a:r>
              <a:rPr lang="en"/>
              <a:t>[0] = </a:t>
            </a:r>
            <a:r>
              <a:rPr lang="en">
                <a:solidFill>
                  <a:srgbClr val="B45F06"/>
                </a:solidFill>
              </a:rPr>
              <a:t>"banana"</a:t>
            </a:r>
            <a:r>
              <a:rPr lang="en"/>
              <a:t>;   </a:t>
            </a:r>
            <a:r>
              <a:rPr lang="en">
                <a:solidFill>
                  <a:schemeClr val="accent4"/>
                </a:solidFill>
              </a:rPr>
              <a:t>/* configuración de elementos */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let vectorVacio</a:t>
            </a:r>
            <a:r>
              <a:rPr lang="en"/>
              <a:t>[1] = </a:t>
            </a:r>
            <a:r>
              <a:rPr lang="en">
                <a:solidFill>
                  <a:srgbClr val="B45F06"/>
                </a:solidFill>
              </a:rPr>
              <a:t>"manzana"</a:t>
            </a:r>
            <a:r>
              <a:rPr lang="en"/>
              <a:t>;   </a:t>
            </a:r>
            <a:r>
              <a:rPr lang="en">
                <a:solidFill>
                  <a:schemeClr val="accent4"/>
                </a:solidFill>
              </a:rPr>
              <a:t>/* configuración de elementos */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/* declaración de un vector con elementos */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155CC"/>
                </a:solidFill>
              </a:rPr>
              <a:t>l</a:t>
            </a:r>
            <a:r>
              <a:rPr lang="en">
                <a:solidFill>
                  <a:srgbClr val="1155CC"/>
                </a:solidFill>
              </a:rPr>
              <a:t>et vectorFrutas</a:t>
            </a:r>
            <a:r>
              <a:rPr lang="en"/>
              <a:t> = [</a:t>
            </a:r>
            <a:r>
              <a:rPr lang="en">
                <a:solidFill>
                  <a:srgbClr val="B45F06"/>
                </a:solidFill>
              </a:rPr>
              <a:t>"banana"</a:t>
            </a:r>
            <a:r>
              <a:rPr lang="en"/>
              <a:t>, </a:t>
            </a:r>
            <a:r>
              <a:rPr lang="en">
                <a:solidFill>
                  <a:srgbClr val="B45F06"/>
                </a:solidFill>
              </a:rPr>
              <a:t>"manzana"</a:t>
            </a:r>
            <a:r>
              <a:rPr lang="en"/>
              <a:t>];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</a:t>
            </a:r>
            <a:r>
              <a:rPr lang="en"/>
              <a:t> y Propiedades de Vectores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975"/>
            <a:ext cx="8583900" cy="3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Dado</a:t>
            </a:r>
            <a:r>
              <a:rPr lang="en"/>
              <a:t>: </a:t>
            </a:r>
            <a:r>
              <a:rPr lang="en">
                <a:solidFill>
                  <a:srgbClr val="1155CC"/>
                </a:solidFill>
              </a:rPr>
              <a:t>let frutas</a:t>
            </a:r>
            <a:r>
              <a:rPr lang="en"/>
              <a:t> = [</a:t>
            </a:r>
            <a:r>
              <a:rPr lang="en">
                <a:solidFill>
                  <a:srgbClr val="B45F06"/>
                </a:solidFill>
              </a:rPr>
              <a:t>"banana"</a:t>
            </a:r>
            <a:r>
              <a:rPr lang="en"/>
              <a:t>, </a:t>
            </a:r>
            <a:r>
              <a:rPr lang="en">
                <a:solidFill>
                  <a:srgbClr val="B45F06"/>
                </a:solidFill>
              </a:rPr>
              <a:t>"manzana"</a:t>
            </a:r>
            <a:r>
              <a:rPr lang="en"/>
              <a:t>, </a:t>
            </a:r>
            <a:r>
              <a:rPr lang="en">
                <a:solidFill>
                  <a:srgbClr val="B45F06"/>
                </a:solidFill>
              </a:rPr>
              <a:t>"limon"</a:t>
            </a:r>
            <a:r>
              <a:rPr lang="en"/>
              <a:t>, </a:t>
            </a:r>
            <a:r>
              <a:rPr lang="en">
                <a:solidFill>
                  <a:srgbClr val="B45F06"/>
                </a:solidFill>
              </a:rPr>
              <a:t>"pera"</a:t>
            </a:r>
            <a:r>
              <a:rPr lang="en"/>
              <a:t>, </a:t>
            </a:r>
            <a:r>
              <a:rPr lang="en">
                <a:solidFill>
                  <a:srgbClr val="B45F06"/>
                </a:solidFill>
              </a:rPr>
              <a:t>"naranja"</a:t>
            </a:r>
            <a:r>
              <a:rPr lang="en"/>
              <a:t> 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frutas</a:t>
            </a:r>
            <a:r>
              <a:rPr lang="en"/>
              <a:t>.</a:t>
            </a:r>
            <a:r>
              <a:rPr lang="en">
                <a:solidFill>
                  <a:srgbClr val="1155CC"/>
                </a:solidFill>
              </a:rPr>
              <a:t>length</a:t>
            </a:r>
            <a:r>
              <a:rPr lang="en"/>
              <a:t>; </a:t>
            </a:r>
            <a:r>
              <a:rPr lang="en">
                <a:solidFill>
                  <a:schemeClr val="accent4"/>
                </a:solidFill>
              </a:rPr>
              <a:t>/* propiedad length </a:t>
            </a:r>
            <a:r>
              <a:rPr b="1" lang="en" u="sng">
                <a:solidFill>
                  <a:schemeClr val="accent4"/>
                </a:solidFill>
              </a:rPr>
              <a:t>retorna cantidad de elementos</a:t>
            </a:r>
            <a:r>
              <a:rPr lang="en">
                <a:solidFill>
                  <a:schemeClr val="accent4"/>
                </a:solidFill>
              </a:rPr>
              <a:t> (5) */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frutas</a:t>
            </a:r>
            <a:r>
              <a:rPr lang="en"/>
              <a:t>.</a:t>
            </a:r>
            <a:r>
              <a:rPr lang="en">
                <a:solidFill>
                  <a:srgbClr val="1155CC"/>
                </a:solidFill>
              </a:rPr>
              <a:t>push</a:t>
            </a:r>
            <a:r>
              <a:rPr lang="en"/>
              <a:t>(</a:t>
            </a:r>
            <a:r>
              <a:rPr lang="en">
                <a:solidFill>
                  <a:srgbClr val="B45F06"/>
                </a:solidFill>
              </a:rPr>
              <a:t>"mandarina"</a:t>
            </a:r>
            <a:r>
              <a:rPr lang="en"/>
              <a:t>); </a:t>
            </a:r>
            <a:r>
              <a:rPr lang="en">
                <a:solidFill>
                  <a:schemeClr val="accent4"/>
                </a:solidFill>
              </a:rPr>
              <a:t>/* </a:t>
            </a:r>
            <a:r>
              <a:rPr b="1" lang="en" u="sng">
                <a:solidFill>
                  <a:schemeClr val="accent4"/>
                </a:solidFill>
              </a:rPr>
              <a:t>añade elemento al final</a:t>
            </a:r>
            <a:r>
              <a:rPr lang="en">
                <a:solidFill>
                  <a:schemeClr val="accent4"/>
                </a:solidFill>
              </a:rPr>
              <a:t> resultando ["banana", "manzana", "limon", "pera", "naranja", </a:t>
            </a:r>
            <a:r>
              <a:rPr i="1" lang="en">
                <a:solidFill>
                  <a:schemeClr val="accent4"/>
                </a:solidFill>
              </a:rPr>
              <a:t>"mandarina"</a:t>
            </a:r>
            <a:r>
              <a:rPr lang="en">
                <a:solidFill>
                  <a:schemeClr val="accent4"/>
                </a:solidFill>
              </a:rPr>
              <a:t>] y retorna la nueva cantidad de elementos, </a:t>
            </a:r>
            <a:r>
              <a:rPr b="1" lang="en" u="sng">
                <a:solidFill>
                  <a:schemeClr val="accent4"/>
                </a:solidFill>
              </a:rPr>
              <a:t>similar a unshift()</a:t>
            </a:r>
            <a:r>
              <a:rPr lang="en">
                <a:solidFill>
                  <a:schemeClr val="accent4"/>
                </a:solidFill>
              </a:rPr>
              <a:t> primero vs ultimo*/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frutas</a:t>
            </a:r>
            <a:r>
              <a:rPr lang="en"/>
              <a:t>.</a:t>
            </a:r>
            <a:r>
              <a:rPr lang="en">
                <a:solidFill>
                  <a:srgbClr val="1155CC"/>
                </a:solidFill>
              </a:rPr>
              <a:t>pop</a:t>
            </a:r>
            <a:r>
              <a:rPr lang="en"/>
              <a:t>(); </a:t>
            </a:r>
            <a:r>
              <a:rPr lang="en">
                <a:solidFill>
                  <a:schemeClr val="accent4"/>
                </a:solidFill>
              </a:rPr>
              <a:t>/* </a:t>
            </a:r>
            <a:r>
              <a:rPr b="1" lang="en" u="sng">
                <a:solidFill>
                  <a:schemeClr val="accent4"/>
                </a:solidFill>
              </a:rPr>
              <a:t>remueve del array el último elemento</a:t>
            </a:r>
            <a:r>
              <a:rPr lang="en">
                <a:solidFill>
                  <a:schemeClr val="accent4"/>
                </a:solidFill>
              </a:rPr>
              <a:t> resultando ["banana", "manzana", "limon", "pera"] y retorna el elemento removido </a:t>
            </a:r>
            <a:r>
              <a:rPr i="1" lang="en">
                <a:solidFill>
                  <a:schemeClr val="accent4"/>
                </a:solidFill>
              </a:rPr>
              <a:t>"naranja"</a:t>
            </a:r>
            <a:r>
              <a:rPr lang="en">
                <a:solidFill>
                  <a:schemeClr val="accent4"/>
                </a:solidFill>
              </a:rPr>
              <a:t>, </a:t>
            </a:r>
            <a:r>
              <a:rPr b="1" lang="en" u="sng">
                <a:solidFill>
                  <a:schemeClr val="accent4"/>
                </a:solidFill>
              </a:rPr>
              <a:t>similar a shift()</a:t>
            </a:r>
            <a:r>
              <a:rPr lang="en">
                <a:solidFill>
                  <a:schemeClr val="accent4"/>
                </a:solidFill>
              </a:rPr>
              <a:t> primero vs ultimo*/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frutas</a:t>
            </a:r>
            <a:r>
              <a:rPr lang="en"/>
              <a:t>.</a:t>
            </a:r>
            <a:r>
              <a:rPr lang="en">
                <a:solidFill>
                  <a:srgbClr val="1155CC"/>
                </a:solidFill>
              </a:rPr>
              <a:t>splice</a:t>
            </a:r>
            <a:r>
              <a:rPr lang="en"/>
              <a:t>(1,3); </a:t>
            </a:r>
            <a:r>
              <a:rPr lang="en">
                <a:solidFill>
                  <a:schemeClr val="accent4"/>
                </a:solidFill>
              </a:rPr>
              <a:t>/* </a:t>
            </a:r>
            <a:r>
              <a:rPr b="1" lang="en" u="sng">
                <a:solidFill>
                  <a:schemeClr val="accent4"/>
                </a:solidFill>
              </a:rPr>
              <a:t>remueve elementos desde la posición definida</a:t>
            </a:r>
            <a:r>
              <a:rPr lang="en">
                <a:solidFill>
                  <a:schemeClr val="accent4"/>
                </a:solidFill>
              </a:rPr>
              <a:t> por el primer parámetro (1) y la cantidad definida por el segundo (3) resultando ["banana", "naranja" ] */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155CC"/>
                </a:solidFill>
              </a:rPr>
              <a:t>frutas</a:t>
            </a:r>
            <a:r>
              <a:rPr lang="en"/>
              <a:t>.</a:t>
            </a:r>
            <a:r>
              <a:rPr lang="en">
                <a:solidFill>
                  <a:srgbClr val="1155CC"/>
                </a:solidFill>
              </a:rPr>
              <a:t>splice</a:t>
            </a:r>
            <a:r>
              <a:rPr lang="en"/>
              <a:t>(1, 0, </a:t>
            </a:r>
            <a:r>
              <a:rPr lang="en">
                <a:solidFill>
                  <a:srgbClr val="B45F06"/>
                </a:solidFill>
              </a:rPr>
              <a:t>"mango"</a:t>
            </a:r>
            <a:r>
              <a:rPr lang="en"/>
              <a:t>, </a:t>
            </a:r>
            <a:r>
              <a:rPr lang="en">
                <a:solidFill>
                  <a:srgbClr val="B45F06"/>
                </a:solidFill>
              </a:rPr>
              <a:t>"frutilla"</a:t>
            </a:r>
            <a:r>
              <a:rPr lang="en"/>
              <a:t>); </a:t>
            </a:r>
            <a:r>
              <a:rPr lang="en">
                <a:solidFill>
                  <a:schemeClr val="accent4"/>
                </a:solidFill>
              </a:rPr>
              <a:t>/* splice puede recibir N elementos/</a:t>
            </a:r>
            <a:r>
              <a:rPr b="1" lang="en" u="sng">
                <a:solidFill>
                  <a:schemeClr val="accent4"/>
                </a:solidFill>
              </a:rPr>
              <a:t>parámetros adicionales para insertar desde la posición indicada</a:t>
            </a:r>
            <a:r>
              <a:rPr lang="en">
                <a:solidFill>
                  <a:schemeClr val="accent4"/>
                </a:solidFill>
              </a:rPr>
              <a:t> por el primer parámetro (1) resultando ["banana", </a:t>
            </a:r>
            <a:r>
              <a:rPr i="1" lang="en">
                <a:solidFill>
                  <a:schemeClr val="accent4"/>
                </a:solidFill>
              </a:rPr>
              <a:t>"mango", "frutilla"</a:t>
            </a:r>
            <a:r>
              <a:rPr lang="en">
                <a:solidFill>
                  <a:schemeClr val="accent4"/>
                </a:solidFill>
              </a:rPr>
              <a:t>,"manzana", "limon", "pera", "naranja" ] */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y Reverse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método sort recibe una función que recibe 2 parámetros, por ejemplo A y B, y retorna: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1 si A &gt; B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0 si A = B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-1 si A &lt;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 </a:t>
            </a:r>
            <a:r>
              <a:rPr lang="en"/>
              <a:t>comparación</a:t>
            </a:r>
            <a:r>
              <a:rPr lang="en"/>
              <a:t> dependerá de los tipos de elementos del vector. A modo general, </a:t>
            </a:r>
            <a:r>
              <a:rPr lang="en" u="sng"/>
              <a:t>sort siempre ordena de menor a mayor</a:t>
            </a:r>
            <a:r>
              <a:rPr lang="en"/>
              <a:t>, </a:t>
            </a:r>
            <a:r>
              <a:rPr lang="en"/>
              <a:t>dependerá</a:t>
            </a:r>
            <a:r>
              <a:rPr lang="en"/>
              <a:t> de nosotros, considerar que es el “mayor” y que es el “menor”.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Por el contrario </a:t>
            </a:r>
            <a:r>
              <a:rPr lang="en" u="sng"/>
              <a:t>reverse</a:t>
            </a:r>
            <a:r>
              <a:rPr lang="en"/>
              <a:t> se comporta de la misma forma pero </a:t>
            </a:r>
            <a:r>
              <a:rPr lang="en" u="sng"/>
              <a:t>ordena de mayor a menor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Ejemplo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Dado</a:t>
            </a:r>
            <a:r>
              <a:rPr lang="en" sz="1400"/>
              <a:t>: </a:t>
            </a:r>
            <a:r>
              <a:rPr lang="en" sz="1400">
                <a:solidFill>
                  <a:srgbClr val="1155CC"/>
                </a:solidFill>
              </a:rPr>
              <a:t>let frutas</a:t>
            </a:r>
            <a:r>
              <a:rPr lang="en" sz="1400"/>
              <a:t> = [</a:t>
            </a:r>
            <a:r>
              <a:rPr lang="en" sz="1400">
                <a:solidFill>
                  <a:srgbClr val="B45F06"/>
                </a:solidFill>
              </a:rPr>
              <a:t>"banana"</a:t>
            </a:r>
            <a:r>
              <a:rPr lang="en" sz="1400"/>
              <a:t>, </a:t>
            </a:r>
            <a:r>
              <a:rPr lang="en" sz="1400">
                <a:solidFill>
                  <a:srgbClr val="B45F06"/>
                </a:solidFill>
              </a:rPr>
              <a:t>"manzana"</a:t>
            </a:r>
            <a:r>
              <a:rPr lang="en" sz="1400"/>
              <a:t>, </a:t>
            </a:r>
            <a:r>
              <a:rPr lang="en" sz="1400">
                <a:solidFill>
                  <a:srgbClr val="B45F06"/>
                </a:solidFill>
              </a:rPr>
              <a:t>"limon"</a:t>
            </a:r>
            <a:r>
              <a:rPr lang="en" sz="1400"/>
              <a:t>, </a:t>
            </a:r>
            <a:r>
              <a:rPr lang="en" sz="1400">
                <a:solidFill>
                  <a:srgbClr val="B45F06"/>
                </a:solidFill>
              </a:rPr>
              <a:t>"abocado"</a:t>
            </a:r>
            <a:r>
              <a:rPr lang="en" sz="1400"/>
              <a:t>];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</a:rPr>
              <a:t>frutas</a:t>
            </a:r>
            <a:r>
              <a:rPr lang="en" sz="1400"/>
              <a:t>.</a:t>
            </a:r>
            <a:r>
              <a:rPr lang="en" sz="1400">
                <a:solidFill>
                  <a:srgbClr val="1155CC"/>
                </a:solidFill>
              </a:rPr>
              <a:t>sort</a:t>
            </a:r>
            <a:r>
              <a:rPr lang="en" sz="1400"/>
              <a:t>( (</a:t>
            </a:r>
            <a:r>
              <a:rPr lang="en" sz="1400">
                <a:solidFill>
                  <a:srgbClr val="1155CC"/>
                </a:solidFill>
              </a:rPr>
              <a:t>A</a:t>
            </a:r>
            <a:r>
              <a:rPr lang="en" sz="1400"/>
              <a:t>, </a:t>
            </a:r>
            <a:r>
              <a:rPr lang="en" sz="1400">
                <a:solidFill>
                  <a:srgbClr val="1155CC"/>
                </a:solidFill>
              </a:rPr>
              <a:t>B</a:t>
            </a:r>
            <a:r>
              <a:rPr lang="en" sz="1400"/>
              <a:t>) =&gt; {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if (</a:t>
            </a:r>
            <a:r>
              <a:rPr lang="en" sz="1400">
                <a:solidFill>
                  <a:srgbClr val="1155CC"/>
                </a:solidFill>
              </a:rPr>
              <a:t>A </a:t>
            </a:r>
            <a:r>
              <a:rPr lang="en" sz="1400"/>
              <a:t>&gt;</a:t>
            </a:r>
            <a:r>
              <a:rPr lang="en" sz="1400">
                <a:solidFill>
                  <a:srgbClr val="1155CC"/>
                </a:solidFill>
              </a:rPr>
              <a:t> B</a:t>
            </a:r>
            <a:r>
              <a:rPr lang="en" sz="1400"/>
              <a:t>) { </a:t>
            </a:r>
            <a:r>
              <a:rPr lang="en" sz="1400">
                <a:solidFill>
                  <a:schemeClr val="accent4"/>
                </a:solidFill>
              </a:rPr>
              <a:t>/* condición cuando el primer elemento es mayor que el segundo */</a:t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	</a:t>
            </a:r>
            <a:r>
              <a:rPr lang="en" sz="1400">
                <a:solidFill>
                  <a:srgbClr val="38761D"/>
                </a:solidFill>
              </a:rPr>
              <a:t>return </a:t>
            </a:r>
            <a:r>
              <a:rPr lang="en" sz="1400"/>
              <a:t>1;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} else if (</a:t>
            </a:r>
            <a:r>
              <a:rPr lang="en" sz="1400">
                <a:solidFill>
                  <a:srgbClr val="1155CC"/>
                </a:solidFill>
              </a:rPr>
              <a:t>A </a:t>
            </a:r>
            <a:r>
              <a:rPr lang="en" sz="1400"/>
              <a:t>&lt;</a:t>
            </a:r>
            <a:r>
              <a:rPr lang="en" sz="1400">
                <a:solidFill>
                  <a:srgbClr val="1155CC"/>
                </a:solidFill>
              </a:rPr>
              <a:t> B</a:t>
            </a:r>
            <a:r>
              <a:rPr lang="en" sz="1400"/>
              <a:t>) {</a:t>
            </a:r>
            <a:r>
              <a:rPr lang="en" sz="1400">
                <a:solidFill>
                  <a:schemeClr val="accent4"/>
                </a:solidFill>
              </a:rPr>
              <a:t> /* condición cuando el segundo elemento es mayor que el primero */</a:t>
            </a:r>
            <a:endParaRPr sz="1400"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38761D"/>
                </a:solidFill>
              </a:rPr>
              <a:t>return </a:t>
            </a:r>
            <a:r>
              <a:rPr lang="en" sz="1400"/>
              <a:t>-1;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} else { </a:t>
            </a:r>
            <a:r>
              <a:rPr lang="en" sz="1400">
                <a:solidFill>
                  <a:schemeClr val="accent4"/>
                </a:solidFill>
              </a:rPr>
              <a:t>/* caso indefinido o iguales por defecto */</a:t>
            </a:r>
            <a:endParaRPr sz="1400">
              <a:solidFill>
                <a:schemeClr val="accent4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38761D"/>
                </a:solidFill>
              </a:rPr>
              <a:t>return </a:t>
            </a:r>
            <a:r>
              <a:rPr lang="en" sz="1400"/>
              <a:t>0;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});</a:t>
            </a:r>
            <a:r>
              <a:rPr lang="en" sz="1400">
                <a:solidFill>
                  <a:schemeClr val="accent4"/>
                </a:solidFill>
              </a:rPr>
              <a:t> /* resultado: ["abocado", "banana", "limon", "manzana"] */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miArray.map</a:t>
            </a:r>
            <a:r>
              <a:rPr lang="en"/>
              <a:t>(</a:t>
            </a:r>
            <a:r>
              <a:rPr i="1" lang="en"/>
              <a:t>function</a:t>
            </a:r>
            <a:r>
              <a:rPr lang="en"/>
              <a:t>(</a:t>
            </a:r>
            <a:r>
              <a:rPr i="1" lang="en">
                <a:solidFill>
                  <a:srgbClr val="1155CC"/>
                </a:solidFill>
              </a:rPr>
              <a:t>elementoActual</a:t>
            </a:r>
            <a:r>
              <a:rPr i="1" lang="en"/>
              <a:t>, </a:t>
            </a:r>
            <a:r>
              <a:rPr i="1" lang="en">
                <a:solidFill>
                  <a:srgbClr val="1155CC"/>
                </a:solidFill>
              </a:rPr>
              <a:t>indice</a:t>
            </a:r>
            <a:r>
              <a:rPr i="1" lang="en"/>
              <a:t>, </a:t>
            </a:r>
            <a:r>
              <a:rPr i="1" lang="en">
                <a:solidFill>
                  <a:srgbClr val="1155CC"/>
                </a:solidFill>
              </a:rPr>
              <a:t>miArray</a:t>
            </a:r>
            <a:r>
              <a:rPr lang="en"/>
              <a:t>), </a:t>
            </a:r>
            <a:r>
              <a:rPr lang="en">
                <a:solidFill>
                  <a:srgbClr val="1155CC"/>
                </a:solidFill>
              </a:rPr>
              <a:t>valorArbitrario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Map es un </a:t>
            </a:r>
            <a:r>
              <a:rPr lang="en"/>
              <a:t>método</a:t>
            </a:r>
            <a:r>
              <a:rPr lang="en"/>
              <a:t> que recibe una </a:t>
            </a:r>
            <a:r>
              <a:rPr lang="en"/>
              <a:t>función</a:t>
            </a:r>
            <a:r>
              <a:rPr lang="en"/>
              <a:t> como </a:t>
            </a:r>
            <a:r>
              <a:rPr lang="en"/>
              <a:t>parámetro y opcionalmente un valor arbitrario y retorna un vector </a:t>
            </a:r>
            <a:r>
              <a:rPr b="1" lang="en" u="sng"/>
              <a:t>NUEVO</a:t>
            </a:r>
            <a:r>
              <a:rPr lang="en"/>
              <a:t> como resultado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 fu</a:t>
            </a:r>
            <a:r>
              <a:rPr lang="en"/>
              <a:t>nción</a:t>
            </a:r>
            <a:r>
              <a:rPr lang="en"/>
              <a:t> </a:t>
            </a:r>
            <a:r>
              <a:rPr lang="en"/>
              <a:t>parámetro,</a:t>
            </a:r>
            <a:r>
              <a:rPr lang="en"/>
              <a:t> debe poder recibir hasta los siguientes 3 </a:t>
            </a:r>
            <a:r>
              <a:rPr lang="en"/>
              <a:t>parámetros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1ro- El elemento actual que se </a:t>
            </a:r>
            <a:r>
              <a:rPr lang="en"/>
              <a:t>está</a:t>
            </a:r>
            <a:r>
              <a:rPr lang="en"/>
              <a:t> procesando del vector.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2do- El </a:t>
            </a:r>
            <a:r>
              <a:rPr lang="en"/>
              <a:t>índice</a:t>
            </a:r>
            <a:r>
              <a:rPr lang="en"/>
              <a:t> del elemento actual en el vector.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3ro- El vector en </a:t>
            </a:r>
            <a:r>
              <a:rPr lang="en"/>
              <a:t>sí</a:t>
            </a:r>
            <a:r>
              <a:rPr lang="en"/>
              <a:t> mismo.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 </a:t>
            </a:r>
            <a:r>
              <a:rPr lang="en"/>
              <a:t>función</a:t>
            </a:r>
            <a:r>
              <a:rPr lang="en"/>
              <a:t> debe retornar un elemento, como resultado de procesar el elemento actual, que se formará parte del vector resultado.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Map </a:t>
            </a:r>
            <a:r>
              <a:rPr b="1" lang="en" u="sng"/>
              <a:t>NO</a:t>
            </a:r>
            <a:r>
              <a:rPr lang="en"/>
              <a:t> altera el vector original.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Ejemplo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Dado</a:t>
            </a:r>
            <a:r>
              <a:rPr lang="en" sz="1400"/>
              <a:t>: </a:t>
            </a:r>
            <a:r>
              <a:rPr lang="en" sz="1400">
                <a:solidFill>
                  <a:srgbClr val="1155CC"/>
                </a:solidFill>
              </a:rPr>
              <a:t>let numeros </a:t>
            </a:r>
            <a:r>
              <a:rPr lang="en" sz="1400"/>
              <a:t>= [</a:t>
            </a:r>
            <a:r>
              <a:rPr lang="en" sz="1400"/>
              <a:t>1</a:t>
            </a:r>
            <a:r>
              <a:rPr lang="en" sz="1400"/>
              <a:t>, 61, </a:t>
            </a:r>
            <a:r>
              <a:rPr lang="en" sz="1400"/>
              <a:t>3</a:t>
            </a:r>
            <a:r>
              <a:rPr lang="en" sz="1400"/>
              <a:t>];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</a:rPr>
              <a:t>numeros</a:t>
            </a:r>
            <a:r>
              <a:rPr lang="en" sz="1400"/>
              <a:t>.</a:t>
            </a:r>
            <a:r>
              <a:rPr lang="en" sz="1400">
                <a:solidFill>
                  <a:srgbClr val="1155CC"/>
                </a:solidFill>
              </a:rPr>
              <a:t>map</a:t>
            </a:r>
            <a:r>
              <a:rPr lang="en" sz="1400"/>
              <a:t>( (</a:t>
            </a:r>
            <a:r>
              <a:rPr lang="en" sz="1400">
                <a:solidFill>
                  <a:srgbClr val="1155CC"/>
                </a:solidFill>
              </a:rPr>
              <a:t>elemento</a:t>
            </a:r>
            <a:r>
              <a:rPr lang="en" sz="1400"/>
              <a:t>, </a:t>
            </a:r>
            <a:r>
              <a:rPr lang="en" sz="1400">
                <a:solidFill>
                  <a:srgbClr val="1155CC"/>
                </a:solidFill>
              </a:rPr>
              <a:t>indice, vector</a:t>
            </a:r>
            <a:r>
              <a:rPr lang="en" sz="1400"/>
              <a:t>) =&gt; {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38761D"/>
                </a:solidFill>
              </a:rPr>
              <a:t>return </a:t>
            </a:r>
            <a:r>
              <a:rPr lang="en" sz="1400"/>
              <a:t>{</a:t>
            </a:r>
            <a:r>
              <a:rPr lang="en" sz="1400">
                <a:solidFill>
                  <a:srgbClr val="B45F06"/>
                </a:solidFill>
              </a:rPr>
              <a:t>"valor"</a:t>
            </a:r>
            <a:r>
              <a:rPr lang="en" sz="1400"/>
              <a:t>: </a:t>
            </a:r>
            <a:r>
              <a:rPr lang="en" sz="1400">
                <a:solidFill>
                  <a:srgbClr val="1155CC"/>
                </a:solidFill>
              </a:rPr>
              <a:t>elemento</a:t>
            </a:r>
            <a:r>
              <a:rPr lang="en" sz="1400"/>
              <a:t>,</a:t>
            </a:r>
            <a:r>
              <a:rPr lang="en" sz="1400">
                <a:solidFill>
                  <a:srgbClr val="1155CC"/>
                </a:solidFill>
              </a:rPr>
              <a:t> </a:t>
            </a:r>
            <a:r>
              <a:rPr lang="en" sz="1400">
                <a:solidFill>
                  <a:srgbClr val="B45F06"/>
                </a:solidFill>
              </a:rPr>
              <a:t>"posicion"</a:t>
            </a:r>
            <a:r>
              <a:rPr lang="en" sz="1400"/>
              <a:t>:</a:t>
            </a:r>
            <a:r>
              <a:rPr lang="en" sz="1400">
                <a:solidFill>
                  <a:srgbClr val="B45F06"/>
                </a:solidFill>
              </a:rPr>
              <a:t> </a:t>
            </a:r>
            <a:r>
              <a:rPr lang="en" sz="1400">
                <a:solidFill>
                  <a:srgbClr val="1155CC"/>
                </a:solidFill>
              </a:rPr>
              <a:t>indice</a:t>
            </a:r>
            <a:r>
              <a:rPr lang="en" sz="1400"/>
              <a:t>}</a:t>
            </a:r>
            <a:r>
              <a:rPr lang="en" sz="1400"/>
              <a:t>;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});</a:t>
            </a:r>
            <a:r>
              <a:rPr lang="en" sz="1400">
                <a:solidFill>
                  <a:schemeClr val="accent4"/>
                </a:solidFill>
              </a:rPr>
              <a:t> </a:t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/* resultado: [ </a:t>
            </a:r>
            <a:r>
              <a:rPr lang="en" sz="1400">
                <a:solidFill>
                  <a:schemeClr val="accent4"/>
                </a:solidFill>
              </a:rPr>
              <a:t>{"valor": 1, "posicion": 0}, {"valor": 61, "posicion": 1}, {"valor": 3, "posicion": 2} </a:t>
            </a:r>
            <a:r>
              <a:rPr lang="en" sz="1400">
                <a:solidFill>
                  <a:schemeClr val="accent4"/>
                </a:solidFill>
              </a:rPr>
              <a:t>] */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miArray.reduce</a:t>
            </a:r>
            <a:r>
              <a:rPr lang="en"/>
              <a:t>(</a:t>
            </a:r>
            <a:r>
              <a:rPr i="1" lang="en"/>
              <a:t>function</a:t>
            </a:r>
            <a:r>
              <a:rPr lang="en"/>
              <a:t>(</a:t>
            </a:r>
            <a:r>
              <a:rPr i="1" lang="en">
                <a:solidFill>
                  <a:srgbClr val="1155CC"/>
                </a:solidFill>
              </a:rPr>
              <a:t>valorActual</a:t>
            </a:r>
            <a:r>
              <a:rPr i="1" lang="en"/>
              <a:t>, </a:t>
            </a:r>
            <a:r>
              <a:rPr i="1" lang="en">
                <a:solidFill>
                  <a:srgbClr val="1155CC"/>
                </a:solidFill>
              </a:rPr>
              <a:t>elemActual</a:t>
            </a:r>
            <a:r>
              <a:rPr i="1" lang="en"/>
              <a:t>, </a:t>
            </a:r>
            <a:r>
              <a:rPr i="1" lang="en">
                <a:solidFill>
                  <a:srgbClr val="1155CC"/>
                </a:solidFill>
              </a:rPr>
              <a:t>indice</a:t>
            </a:r>
            <a:r>
              <a:rPr i="1" lang="en"/>
              <a:t>, </a:t>
            </a:r>
            <a:r>
              <a:rPr i="1" lang="en">
                <a:solidFill>
                  <a:srgbClr val="1155CC"/>
                </a:solidFill>
              </a:rPr>
              <a:t>miArray</a:t>
            </a:r>
            <a:r>
              <a:rPr lang="en"/>
              <a:t>), </a:t>
            </a:r>
            <a:r>
              <a:rPr lang="en">
                <a:solidFill>
                  <a:srgbClr val="1155CC"/>
                </a:solidFill>
              </a:rPr>
              <a:t>valorInicial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Reduce </a:t>
            </a:r>
            <a:r>
              <a:rPr lang="en"/>
              <a:t>es un método que recibe una función y un valor inicial como parámetros y retorna un </a:t>
            </a:r>
            <a:r>
              <a:rPr lang="en" u="sng"/>
              <a:t>VALOR</a:t>
            </a:r>
            <a:r>
              <a:rPr lang="en"/>
              <a:t> como resultado.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 función parámetro, debe poder recibir hasta los siguientes 4 parámetros: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1ro- El valor luego de procesar el elemento anterior (obligatorio).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2do- El elemento actual (obligatorio).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3ro- El índice del elemento actual en el vector.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4to- El vector en sí mismo.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</a:t>
            </a:r>
            <a:r>
              <a:rPr lang="en"/>
              <a:t>Ejemplo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Dado</a:t>
            </a:r>
            <a:r>
              <a:rPr lang="en" sz="1400"/>
              <a:t>: </a:t>
            </a:r>
            <a:r>
              <a:rPr lang="en" sz="1400">
                <a:solidFill>
                  <a:srgbClr val="1155CC"/>
                </a:solidFill>
              </a:rPr>
              <a:t>let jugadores </a:t>
            </a:r>
            <a:r>
              <a:rPr lang="en" sz="1400"/>
              <a:t>= [</a:t>
            </a:r>
            <a:r>
              <a:rPr lang="en" sz="1400"/>
              <a:t>{</a:t>
            </a:r>
            <a:r>
              <a:rPr lang="en" sz="1400">
                <a:solidFill>
                  <a:srgbClr val="B45F06"/>
                </a:solidFill>
              </a:rPr>
              <a:t>"nombre"</a:t>
            </a:r>
            <a:r>
              <a:rPr lang="en" sz="1400"/>
              <a:t>: </a:t>
            </a:r>
            <a:r>
              <a:rPr lang="en" sz="1400">
                <a:solidFill>
                  <a:srgbClr val="B45F06"/>
                </a:solidFill>
              </a:rPr>
              <a:t>"juan"</a:t>
            </a:r>
            <a:r>
              <a:rPr lang="en" sz="1400"/>
              <a:t>,</a:t>
            </a:r>
            <a:r>
              <a:rPr lang="en" sz="1400">
                <a:solidFill>
                  <a:srgbClr val="1155CC"/>
                </a:solidFill>
              </a:rPr>
              <a:t> </a:t>
            </a:r>
            <a:r>
              <a:rPr lang="en" sz="1400">
                <a:solidFill>
                  <a:srgbClr val="B45F06"/>
                </a:solidFill>
              </a:rPr>
              <a:t>"peso"</a:t>
            </a:r>
            <a:r>
              <a:rPr lang="en" sz="1400"/>
              <a:t>:</a:t>
            </a:r>
            <a:r>
              <a:rPr lang="en" sz="1400">
                <a:solidFill>
                  <a:srgbClr val="B45F06"/>
                </a:solidFill>
              </a:rPr>
              <a:t> </a:t>
            </a:r>
            <a:r>
              <a:rPr lang="en" sz="1400">
                <a:solidFill>
                  <a:srgbClr val="1155CC"/>
                </a:solidFill>
              </a:rPr>
              <a:t>100</a:t>
            </a:r>
            <a:r>
              <a:rPr lang="en" sz="1400"/>
              <a:t>}, {</a:t>
            </a:r>
            <a:r>
              <a:rPr lang="en" sz="1400">
                <a:solidFill>
                  <a:srgbClr val="B45F06"/>
                </a:solidFill>
              </a:rPr>
              <a:t>"nombre"</a:t>
            </a:r>
            <a:r>
              <a:rPr lang="en" sz="1400"/>
              <a:t>: </a:t>
            </a:r>
            <a:r>
              <a:rPr lang="en" sz="1400">
                <a:solidFill>
                  <a:srgbClr val="B45F06"/>
                </a:solidFill>
              </a:rPr>
              <a:t>"ariel"</a:t>
            </a:r>
            <a:r>
              <a:rPr lang="en" sz="1400"/>
              <a:t>,</a:t>
            </a:r>
            <a:r>
              <a:rPr lang="en" sz="1400">
                <a:solidFill>
                  <a:srgbClr val="1155CC"/>
                </a:solidFill>
              </a:rPr>
              <a:t> </a:t>
            </a:r>
            <a:r>
              <a:rPr lang="en" sz="1400">
                <a:solidFill>
                  <a:srgbClr val="B45F06"/>
                </a:solidFill>
              </a:rPr>
              <a:t>"peso"</a:t>
            </a:r>
            <a:r>
              <a:rPr lang="en" sz="1400"/>
              <a:t>:</a:t>
            </a:r>
            <a:r>
              <a:rPr lang="en" sz="1400">
                <a:solidFill>
                  <a:srgbClr val="B45F06"/>
                </a:solidFill>
              </a:rPr>
              <a:t> </a:t>
            </a:r>
            <a:r>
              <a:rPr lang="en" sz="1400">
                <a:solidFill>
                  <a:srgbClr val="1155CC"/>
                </a:solidFill>
              </a:rPr>
              <a:t>180</a:t>
            </a:r>
            <a:r>
              <a:rPr lang="en" sz="1400"/>
              <a:t>}, {</a:t>
            </a:r>
            <a:r>
              <a:rPr lang="en" sz="1400">
                <a:solidFill>
                  <a:srgbClr val="B45F06"/>
                </a:solidFill>
              </a:rPr>
              <a:t>"nombre"</a:t>
            </a:r>
            <a:r>
              <a:rPr lang="en" sz="1400"/>
              <a:t>: </a:t>
            </a:r>
            <a:r>
              <a:rPr lang="en" sz="1400">
                <a:solidFill>
                  <a:srgbClr val="B45F06"/>
                </a:solidFill>
              </a:rPr>
              <a:t>"pablo"</a:t>
            </a:r>
            <a:r>
              <a:rPr lang="en" sz="1400"/>
              <a:t>,</a:t>
            </a:r>
            <a:r>
              <a:rPr lang="en" sz="1400">
                <a:solidFill>
                  <a:srgbClr val="1155CC"/>
                </a:solidFill>
              </a:rPr>
              <a:t> </a:t>
            </a:r>
            <a:r>
              <a:rPr lang="en" sz="1400">
                <a:solidFill>
                  <a:srgbClr val="B45F06"/>
                </a:solidFill>
              </a:rPr>
              <a:t>"peso"</a:t>
            </a:r>
            <a:r>
              <a:rPr lang="en" sz="1400"/>
              <a:t>:</a:t>
            </a:r>
            <a:r>
              <a:rPr lang="en" sz="1400">
                <a:solidFill>
                  <a:srgbClr val="B45F06"/>
                </a:solidFill>
              </a:rPr>
              <a:t> </a:t>
            </a:r>
            <a:r>
              <a:rPr lang="en" sz="1400">
                <a:solidFill>
                  <a:srgbClr val="1155CC"/>
                </a:solidFill>
              </a:rPr>
              <a:t>120</a:t>
            </a:r>
            <a:r>
              <a:rPr lang="en" sz="1400"/>
              <a:t>}</a:t>
            </a:r>
            <a:r>
              <a:rPr lang="en" sz="1400"/>
              <a:t>];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55CC"/>
                </a:solidFill>
              </a:rPr>
              <a:t>jugadores </a:t>
            </a:r>
            <a:r>
              <a:rPr lang="en" sz="1400"/>
              <a:t>.</a:t>
            </a:r>
            <a:r>
              <a:rPr lang="en" sz="1400">
                <a:solidFill>
                  <a:srgbClr val="1155CC"/>
                </a:solidFill>
              </a:rPr>
              <a:t>reduce</a:t>
            </a:r>
            <a:r>
              <a:rPr lang="en" sz="1400"/>
              <a:t>( (</a:t>
            </a:r>
            <a:r>
              <a:rPr lang="en" sz="1400">
                <a:solidFill>
                  <a:srgbClr val="1155CC"/>
                </a:solidFill>
              </a:rPr>
              <a:t>valorAnterior</a:t>
            </a:r>
            <a:r>
              <a:rPr lang="en" sz="1400"/>
              <a:t>, </a:t>
            </a:r>
            <a:r>
              <a:rPr lang="en" sz="1400">
                <a:solidFill>
                  <a:srgbClr val="1155CC"/>
                </a:solidFill>
              </a:rPr>
              <a:t>elemento</a:t>
            </a:r>
            <a:r>
              <a:rPr lang="en" sz="1400"/>
              <a:t>,</a:t>
            </a:r>
            <a:r>
              <a:rPr lang="en" sz="1400">
                <a:solidFill>
                  <a:srgbClr val="1155CC"/>
                </a:solidFill>
              </a:rPr>
              <a:t> indice</a:t>
            </a:r>
            <a:r>
              <a:rPr lang="en" sz="1400"/>
              <a:t>, </a:t>
            </a:r>
            <a:r>
              <a:rPr lang="en" sz="1400">
                <a:solidFill>
                  <a:srgbClr val="1155CC"/>
                </a:solidFill>
              </a:rPr>
              <a:t>vector</a:t>
            </a:r>
            <a:r>
              <a:rPr lang="en" sz="1400"/>
              <a:t>) =&gt; {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38761D"/>
                </a:solidFill>
              </a:rPr>
              <a:t>return </a:t>
            </a:r>
            <a:r>
              <a:rPr lang="en" sz="1400">
                <a:solidFill>
                  <a:srgbClr val="1155CC"/>
                </a:solidFill>
              </a:rPr>
              <a:t>valorAnterior </a:t>
            </a:r>
            <a:r>
              <a:rPr lang="en" sz="1400"/>
              <a:t>+</a:t>
            </a:r>
            <a:r>
              <a:rPr lang="en" sz="1400">
                <a:solidFill>
                  <a:srgbClr val="38761D"/>
                </a:solidFill>
              </a:rPr>
              <a:t> </a:t>
            </a:r>
            <a:r>
              <a:rPr lang="en" sz="1400">
                <a:solidFill>
                  <a:srgbClr val="1155CC"/>
                </a:solidFill>
              </a:rPr>
              <a:t>elemento</a:t>
            </a:r>
            <a:r>
              <a:rPr lang="en" sz="1400">
                <a:solidFill>
                  <a:srgbClr val="38761D"/>
                </a:solidFill>
              </a:rPr>
              <a:t>.</a:t>
            </a:r>
            <a:r>
              <a:rPr lang="en" sz="1400">
                <a:solidFill>
                  <a:srgbClr val="1155CC"/>
                </a:solidFill>
              </a:rPr>
              <a:t>peso</a:t>
            </a:r>
            <a:r>
              <a:rPr lang="en" sz="1400"/>
              <a:t>;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}, 500 );</a:t>
            </a:r>
            <a:r>
              <a:rPr lang="en" sz="1400">
                <a:solidFill>
                  <a:schemeClr val="accent4"/>
                </a:solidFill>
              </a:rPr>
              <a:t> </a:t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/* inicia en 500 resultado 900*/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