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c6a0f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c6a0f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2cfd64d09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2cfd64d09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2cfd64d09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2cfd64d09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2cfd64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2cfd64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2cfd64d09_2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2cfd64d09_2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2cfd64d0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2cfd64d0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2cfd64d09_2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2cfd64d09_2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2cfd64d09_2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2cfd64d09_2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cfd64d0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2cfd64d0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2cfd64d09_2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2cfd64d09_2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2cfd64d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2cfd64d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2c6a0f0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2c6a0f0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2cfd64d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2cfd64d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2cfd64d09_2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2cfd64d09_2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2c6a0f01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2c6a0f01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2c6a0f01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2c6a0f01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c6a0f01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c6a0f01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2cfd64d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2cfd64d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cfd64d09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cfd64d09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2cfd64d0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2cfd64d0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2cfd64d09_2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2cfd64d09_2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mazon.com/Wireless-Security-eLinkSmart-Recording-Detection/dp/B07414BGZC" TargetMode="External"/><Relationship Id="rId4" Type="http://schemas.openxmlformats.org/officeDocument/2006/relationships/hyperlink" Target="https://www.pololu.com/product/1551/resources" TargetMode="External"/><Relationship Id="rId5" Type="http://schemas.openxmlformats.org/officeDocument/2006/relationships/hyperlink" Target="http://www.ti.com/lit/ds/swas035a/swas035a.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nvSpPr>
        <p:spPr>
          <a:xfrm>
            <a:off x="735450" y="-45500"/>
            <a:ext cx="7673100" cy="3065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Proxima Nova"/>
                <a:ea typeface="Proxima Nova"/>
                <a:cs typeface="Proxima Nova"/>
                <a:sym typeface="Proxima Nova"/>
              </a:rPr>
              <a:t>Robotic Flag Finder</a:t>
            </a:r>
            <a:endParaRPr sz="6000">
              <a:latin typeface="Proxima Nova"/>
              <a:ea typeface="Proxima Nova"/>
              <a:cs typeface="Proxima Nova"/>
              <a:sym typeface="Proxima Nova"/>
            </a:endParaRPr>
          </a:p>
          <a:p>
            <a:pPr indent="0" lvl="0" marL="0" rtl="0" algn="l">
              <a:spcBef>
                <a:spcPts val="0"/>
              </a:spcBef>
              <a:spcAft>
                <a:spcPts val="0"/>
              </a:spcAft>
              <a:buNone/>
            </a:pPr>
            <a:r>
              <a:t/>
            </a:r>
            <a:endParaRPr sz="28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800">
                <a:solidFill>
                  <a:schemeClr val="dk2"/>
                </a:solidFill>
                <a:latin typeface="Proxima Nova"/>
                <a:ea typeface="Proxima Nova"/>
                <a:cs typeface="Proxima Nova"/>
                <a:sym typeface="Proxima Nova"/>
              </a:rPr>
              <a:t>ECE 3333/3334-302</a:t>
            </a:r>
            <a:endParaRPr sz="2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2800">
                <a:solidFill>
                  <a:schemeClr val="dk2"/>
                </a:solidFill>
                <a:latin typeface="Proxima Nova"/>
                <a:ea typeface="Proxima Nova"/>
                <a:cs typeface="Proxima Nova"/>
                <a:sym typeface="Proxima Nova"/>
              </a:rPr>
              <a:t>Instructor: William Ray</a:t>
            </a:r>
            <a:endParaRPr sz="2800">
              <a:solidFill>
                <a:schemeClr val="dk2"/>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2800">
              <a:solidFill>
                <a:schemeClr val="dk2"/>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solidFill>
                  <a:schemeClr val="dk2"/>
                </a:solidFill>
                <a:latin typeface="Proxima Nova"/>
                <a:ea typeface="Proxima Nova"/>
                <a:cs typeface="Proxima Nova"/>
                <a:sym typeface="Proxima Nova"/>
              </a:rPr>
              <a:t>Group 6: </a:t>
            </a:r>
            <a:r>
              <a:rPr lang="en" sz="2400">
                <a:solidFill>
                  <a:schemeClr val="dk2"/>
                </a:solidFill>
                <a:latin typeface="Proxima Nova"/>
                <a:ea typeface="Proxima Nova"/>
                <a:cs typeface="Proxima Nova"/>
                <a:sym typeface="Proxima Nova"/>
              </a:rPr>
              <a:t>Leader - Celina</a:t>
            </a:r>
            <a:endParaRPr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6000">
              <a:latin typeface="Proxima Nova"/>
              <a:ea typeface="Proxima Nova"/>
              <a:cs typeface="Proxima Nova"/>
              <a:sym typeface="Proxima Nova"/>
            </a:endParaRPr>
          </a:p>
        </p:txBody>
      </p:sp>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68" name="Google Shape;68;p13"/>
          <p:cNvSpPr txBox="1"/>
          <p:nvPr/>
        </p:nvSpPr>
        <p:spPr>
          <a:xfrm>
            <a:off x="4798300" y="3248700"/>
            <a:ext cx="45720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Joseph Mahoney - Software Engineer</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Joshua Warren - Software Engineer</a:t>
            </a:r>
            <a:endParaRPr sz="1800"/>
          </a:p>
        </p:txBody>
      </p:sp>
      <p:sp>
        <p:nvSpPr>
          <p:cNvPr id="69" name="Google Shape;69;p13"/>
          <p:cNvSpPr txBox="1"/>
          <p:nvPr/>
        </p:nvSpPr>
        <p:spPr>
          <a:xfrm>
            <a:off x="735450" y="3248700"/>
            <a:ext cx="45720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Adam Harper - Software Engineer</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Celina Luckevich - Software Engineer</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 </a:t>
            </a:r>
            <a:r>
              <a:rPr lang="en"/>
              <a:t>Servo</a:t>
            </a:r>
            <a:r>
              <a:rPr lang="en"/>
              <a:t> </a:t>
            </a:r>
            <a:endParaRPr/>
          </a:p>
        </p:txBody>
      </p:sp>
      <p:sp>
        <p:nvSpPr>
          <p:cNvPr id="240" name="Google Shape;24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Servo</a:t>
            </a:r>
            <a:r>
              <a:rPr lang="en"/>
              <a:t> motor - </a:t>
            </a:r>
            <a:r>
              <a:rPr lang="en" sz="1600">
                <a:solidFill>
                  <a:srgbClr val="111111"/>
                </a:solidFill>
                <a:latin typeface="Arial"/>
                <a:ea typeface="Arial"/>
                <a:cs typeface="Arial"/>
                <a:sym typeface="Arial"/>
              </a:rPr>
              <a:t>HS-422</a:t>
            </a:r>
            <a:endParaRPr sz="1600">
              <a:solidFill>
                <a:srgbClr val="111111"/>
              </a:solidFill>
              <a:latin typeface="Arial"/>
              <a:ea typeface="Arial"/>
              <a:cs typeface="Arial"/>
              <a:sym typeface="Arial"/>
            </a:endParaRPr>
          </a:p>
          <a:p>
            <a:pPr indent="-330200" lvl="0" marL="457200" rtl="0" algn="l">
              <a:spcBef>
                <a:spcPts val="1600"/>
              </a:spcBef>
              <a:spcAft>
                <a:spcPts val="0"/>
              </a:spcAft>
              <a:buClr>
                <a:srgbClr val="111111"/>
              </a:buClr>
              <a:buSzPts val="1600"/>
              <a:buFont typeface="Arial"/>
              <a:buChar char="●"/>
            </a:pPr>
            <a:r>
              <a:rPr lang="en" sz="1600">
                <a:solidFill>
                  <a:srgbClr val="111111"/>
                </a:solidFill>
                <a:latin typeface="Arial"/>
                <a:ea typeface="Arial"/>
                <a:cs typeface="Arial"/>
                <a:sym typeface="Arial"/>
              </a:rPr>
              <a:t>Operating voltage 4.8 V - 6 V</a:t>
            </a:r>
            <a:endParaRPr sz="1600">
              <a:solidFill>
                <a:srgbClr val="111111"/>
              </a:solidFill>
              <a:latin typeface="Arial"/>
              <a:ea typeface="Arial"/>
              <a:cs typeface="Arial"/>
              <a:sym typeface="Arial"/>
            </a:endParaRPr>
          </a:p>
          <a:p>
            <a:pPr indent="-330200" lvl="0" marL="457200" rtl="0" algn="l">
              <a:spcBef>
                <a:spcPts val="0"/>
              </a:spcBef>
              <a:spcAft>
                <a:spcPts val="0"/>
              </a:spcAft>
              <a:buClr>
                <a:srgbClr val="111111"/>
              </a:buClr>
              <a:buSzPts val="1600"/>
              <a:buFont typeface="Arial"/>
              <a:buChar char="●"/>
            </a:pPr>
            <a:r>
              <a:rPr lang="en" sz="1600">
                <a:solidFill>
                  <a:srgbClr val="111111"/>
                </a:solidFill>
                <a:latin typeface="Arial"/>
                <a:ea typeface="Arial"/>
                <a:cs typeface="Arial"/>
                <a:sym typeface="Arial"/>
              </a:rPr>
              <a:t>8mA Idle current drain</a:t>
            </a:r>
            <a:endParaRPr sz="1600">
              <a:solidFill>
                <a:srgbClr val="111111"/>
              </a:solidFill>
              <a:latin typeface="Arial"/>
              <a:ea typeface="Arial"/>
              <a:cs typeface="Arial"/>
              <a:sym typeface="Arial"/>
            </a:endParaRPr>
          </a:p>
          <a:p>
            <a:pPr indent="-330200" lvl="0" marL="457200" rtl="0" algn="l">
              <a:spcBef>
                <a:spcPts val="0"/>
              </a:spcBef>
              <a:spcAft>
                <a:spcPts val="0"/>
              </a:spcAft>
              <a:buClr>
                <a:srgbClr val="111111"/>
              </a:buClr>
              <a:buSzPts val="1600"/>
              <a:buFont typeface="Arial"/>
              <a:buChar char="●"/>
            </a:pPr>
            <a:r>
              <a:rPr lang="en" sz="1600">
                <a:solidFill>
                  <a:srgbClr val="111111"/>
                </a:solidFill>
                <a:latin typeface="Arial"/>
                <a:ea typeface="Arial"/>
                <a:cs typeface="Arial"/>
                <a:sym typeface="Arial"/>
              </a:rPr>
              <a:t>.21sec/60 </a:t>
            </a:r>
            <a:r>
              <a:rPr lang="en" sz="1600">
                <a:solidFill>
                  <a:srgbClr val="111111"/>
                </a:solidFill>
                <a:latin typeface="Arial"/>
                <a:ea typeface="Arial"/>
                <a:cs typeface="Arial"/>
                <a:sym typeface="Arial"/>
              </a:rPr>
              <a:t>degrees</a:t>
            </a:r>
            <a:r>
              <a:rPr lang="en" sz="1600">
                <a:solidFill>
                  <a:srgbClr val="111111"/>
                </a:solidFill>
                <a:latin typeface="Arial"/>
                <a:ea typeface="Arial"/>
                <a:cs typeface="Arial"/>
                <a:sym typeface="Arial"/>
              </a:rPr>
              <a:t> </a:t>
            </a:r>
            <a:endParaRPr sz="1600">
              <a:solidFill>
                <a:srgbClr val="111111"/>
              </a:solidFill>
              <a:latin typeface="Arial"/>
              <a:ea typeface="Arial"/>
              <a:cs typeface="Arial"/>
              <a:sym typeface="Arial"/>
            </a:endParaRPr>
          </a:p>
          <a:p>
            <a:pPr indent="0" lvl="0" marL="0" rtl="0" algn="l">
              <a:spcBef>
                <a:spcPts val="1600"/>
              </a:spcBef>
              <a:spcAft>
                <a:spcPts val="0"/>
              </a:spcAft>
              <a:buNone/>
            </a:pPr>
            <a:r>
              <a:rPr lang="en" sz="1600">
                <a:solidFill>
                  <a:srgbClr val="111111"/>
                </a:solidFill>
                <a:latin typeface="Arial"/>
                <a:ea typeface="Arial"/>
                <a:cs typeface="Arial"/>
                <a:sym typeface="Arial"/>
              </a:rPr>
              <a:t>Electromagnet - uxcell 9V 50N Electric Lifting Magnet </a:t>
            </a:r>
            <a:endParaRPr sz="1600">
              <a:solidFill>
                <a:srgbClr val="111111"/>
              </a:solidFill>
              <a:latin typeface="Arial"/>
              <a:ea typeface="Arial"/>
              <a:cs typeface="Arial"/>
              <a:sym typeface="Arial"/>
            </a:endParaRPr>
          </a:p>
          <a:p>
            <a:pPr indent="-330200" lvl="0" marL="457200" rtl="0" algn="l">
              <a:spcBef>
                <a:spcPts val="1600"/>
              </a:spcBef>
              <a:spcAft>
                <a:spcPts val="0"/>
              </a:spcAft>
              <a:buClr>
                <a:srgbClr val="111111"/>
              </a:buClr>
              <a:buSzPts val="1600"/>
              <a:buFont typeface="Arial"/>
              <a:buChar char="●"/>
            </a:pPr>
            <a:r>
              <a:rPr lang="en" sz="1600">
                <a:solidFill>
                  <a:srgbClr val="111111"/>
                </a:solidFill>
                <a:latin typeface="Arial"/>
                <a:ea typeface="Arial"/>
                <a:cs typeface="Arial"/>
                <a:sym typeface="Arial"/>
              </a:rPr>
              <a:t>Holding force 50N / 11.2 pound force</a:t>
            </a:r>
            <a:endParaRPr sz="1600">
              <a:solidFill>
                <a:srgbClr val="111111"/>
              </a:solidFill>
              <a:latin typeface="Arial"/>
              <a:ea typeface="Arial"/>
              <a:cs typeface="Arial"/>
              <a:sym typeface="Arial"/>
            </a:endParaRPr>
          </a:p>
        </p:txBody>
      </p:sp>
      <p:sp>
        <p:nvSpPr>
          <p:cNvPr id="241" name="Google Shape;2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22"/>
          <p:cNvSpPr txBox="1"/>
          <p:nvPr/>
        </p:nvSpPr>
        <p:spPr>
          <a:xfrm>
            <a:off x="7016200" y="4737925"/>
            <a:ext cx="16674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Joe Mahoney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 Servo</a:t>
            </a:r>
            <a:endParaRPr/>
          </a:p>
        </p:txBody>
      </p:sp>
      <p:sp>
        <p:nvSpPr>
          <p:cNvPr id="248" name="Google Shape;24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Picking up flags Process </a:t>
            </a:r>
            <a:endParaRPr/>
          </a:p>
          <a:p>
            <a:pPr indent="-317500" lvl="1" marL="914400" rtl="0" algn="l">
              <a:spcBef>
                <a:spcPts val="0"/>
              </a:spcBef>
              <a:spcAft>
                <a:spcPts val="0"/>
              </a:spcAft>
              <a:buSzPts val="1400"/>
              <a:buChar char="○"/>
            </a:pPr>
            <a:r>
              <a:rPr lang="en"/>
              <a:t>Once rover is in position the electromagnet will activate attracting the </a:t>
            </a:r>
            <a:r>
              <a:rPr lang="en"/>
              <a:t>metal</a:t>
            </a:r>
            <a:r>
              <a:rPr lang="en"/>
              <a:t> flag pole.</a:t>
            </a:r>
            <a:endParaRPr/>
          </a:p>
          <a:p>
            <a:pPr indent="-317500" lvl="1" marL="914400" rtl="0" algn="l">
              <a:spcBef>
                <a:spcPts val="0"/>
              </a:spcBef>
              <a:spcAft>
                <a:spcPts val="0"/>
              </a:spcAft>
              <a:buSzPts val="1400"/>
              <a:buChar char="○"/>
            </a:pPr>
            <a:r>
              <a:rPr lang="en"/>
              <a:t>Once the flag is secure the servo will rotate a lever arm containing the </a:t>
            </a:r>
            <a:r>
              <a:rPr lang="en"/>
              <a:t>electromagnet</a:t>
            </a:r>
            <a:r>
              <a:rPr lang="en"/>
              <a:t> and flag. When the flag is over the bucket/ basket located on the servo side of the rover the magnet will power down releasing the flag.</a:t>
            </a:r>
            <a:endParaRPr/>
          </a:p>
          <a:p>
            <a:pPr indent="-317500" lvl="1" marL="914400" rtl="0" algn="l">
              <a:spcBef>
                <a:spcPts val="0"/>
              </a:spcBef>
              <a:spcAft>
                <a:spcPts val="0"/>
              </a:spcAft>
              <a:buSzPts val="1400"/>
              <a:buChar char="○"/>
            </a:pPr>
            <a:r>
              <a:rPr lang="en"/>
              <a:t>The servo will then reset itself to its starting position.</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249" name="Google Shape;2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23"/>
          <p:cNvSpPr txBox="1"/>
          <p:nvPr/>
        </p:nvSpPr>
        <p:spPr>
          <a:xfrm>
            <a:off x="6939250" y="4682925"/>
            <a:ext cx="16674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Joe Mahoney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311700" y="164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Rover Software Diagram</a:t>
            </a:r>
            <a:endParaRPr/>
          </a:p>
        </p:txBody>
      </p:sp>
      <p:pic>
        <p:nvPicPr>
          <p:cNvPr id="256" name="Google Shape;256;p24"/>
          <p:cNvPicPr preferRelativeResize="0"/>
          <p:nvPr/>
        </p:nvPicPr>
        <p:blipFill>
          <a:blip r:embed="rId3">
            <a:alphaModFix/>
          </a:blip>
          <a:stretch>
            <a:fillRect/>
          </a:stretch>
        </p:blipFill>
        <p:spPr>
          <a:xfrm>
            <a:off x="1004250" y="823550"/>
            <a:ext cx="7135501" cy="4040275"/>
          </a:xfrm>
          <a:prstGeom prst="rect">
            <a:avLst/>
          </a:prstGeom>
          <a:noFill/>
          <a:ln>
            <a:noFill/>
          </a:ln>
        </p:spPr>
      </p:pic>
      <p:sp>
        <p:nvSpPr>
          <p:cNvPr id="257" name="Google Shape;25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311700" y="185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a:t>
            </a:r>
            <a:endParaRPr/>
          </a:p>
        </p:txBody>
      </p:sp>
      <p:sp>
        <p:nvSpPr>
          <p:cNvPr id="263" name="Google Shape;263;p25"/>
          <p:cNvSpPr txBox="1"/>
          <p:nvPr>
            <p:ph idx="1" type="body"/>
          </p:nvPr>
        </p:nvSpPr>
        <p:spPr>
          <a:xfrm>
            <a:off x="311700" y="991275"/>
            <a:ext cx="3587100" cy="357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 description requires rover to use camera to view surroundings</a:t>
            </a:r>
            <a:endParaRPr/>
          </a:p>
          <a:p>
            <a:pPr indent="-342900" lvl="0" marL="457200" rtl="0" algn="l">
              <a:spcBef>
                <a:spcPts val="0"/>
              </a:spcBef>
              <a:spcAft>
                <a:spcPts val="0"/>
              </a:spcAft>
              <a:buSzPts val="1800"/>
              <a:buChar char="●"/>
            </a:pPr>
            <a:r>
              <a:rPr lang="en"/>
              <a:t>OpenCV has video analyzing features allowing us to scan the rovers surroundings for the flags it is looking for</a:t>
            </a:r>
            <a:endParaRPr/>
          </a:p>
          <a:p>
            <a:pPr indent="-342900" lvl="0" marL="457200" rtl="0" algn="l">
              <a:spcBef>
                <a:spcPts val="0"/>
              </a:spcBef>
              <a:spcAft>
                <a:spcPts val="0"/>
              </a:spcAft>
              <a:buSzPts val="1800"/>
              <a:buChar char="●"/>
            </a:pPr>
            <a:r>
              <a:rPr lang="en"/>
              <a:t>Different kinds of filters</a:t>
            </a:r>
            <a:endParaRPr/>
          </a:p>
          <a:p>
            <a:pPr indent="-342900" lvl="0" marL="457200" rtl="0" algn="l">
              <a:spcBef>
                <a:spcPts val="0"/>
              </a:spcBef>
              <a:spcAft>
                <a:spcPts val="0"/>
              </a:spcAft>
              <a:buSzPts val="1800"/>
              <a:buChar char="●"/>
            </a:pPr>
            <a:r>
              <a:rPr lang="en"/>
              <a:t>Usually coded in python</a:t>
            </a:r>
            <a:endParaRPr/>
          </a:p>
        </p:txBody>
      </p:sp>
      <p:sp>
        <p:nvSpPr>
          <p:cNvPr id="264" name="Google Shape;26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25"/>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Celina Luckevich</a:t>
            </a:r>
            <a:endParaRPr/>
          </a:p>
        </p:txBody>
      </p:sp>
      <p:pic>
        <p:nvPicPr>
          <p:cNvPr id="266" name="Google Shape;266;p25"/>
          <p:cNvPicPr preferRelativeResize="0"/>
          <p:nvPr/>
        </p:nvPicPr>
        <p:blipFill rotWithShape="1">
          <a:blip r:embed="rId3">
            <a:alphaModFix/>
          </a:blip>
          <a:srcRect b="0" l="13539" r="0" t="22305"/>
          <a:stretch/>
        </p:blipFill>
        <p:spPr>
          <a:xfrm>
            <a:off x="3898800" y="2654050"/>
            <a:ext cx="4298825" cy="2136999"/>
          </a:xfrm>
          <a:prstGeom prst="rect">
            <a:avLst/>
          </a:prstGeom>
          <a:noFill/>
          <a:ln>
            <a:noFill/>
          </a:ln>
        </p:spPr>
      </p:pic>
      <p:pic>
        <p:nvPicPr>
          <p:cNvPr id="267" name="Google Shape;267;p25"/>
          <p:cNvPicPr preferRelativeResize="0"/>
          <p:nvPr/>
        </p:nvPicPr>
        <p:blipFill>
          <a:blip r:embed="rId4">
            <a:alphaModFix/>
          </a:blip>
          <a:stretch>
            <a:fillRect/>
          </a:stretch>
        </p:blipFill>
        <p:spPr>
          <a:xfrm>
            <a:off x="4768514" y="51450"/>
            <a:ext cx="2559398" cy="2473724"/>
          </a:xfrm>
          <a:prstGeom prst="rect">
            <a:avLst/>
          </a:prstGeom>
          <a:noFill/>
          <a:ln>
            <a:noFill/>
          </a:ln>
        </p:spPr>
      </p:pic>
      <p:sp>
        <p:nvSpPr>
          <p:cNvPr id="268" name="Google Shape;268;p25"/>
          <p:cNvSpPr txBox="1"/>
          <p:nvPr/>
        </p:nvSpPr>
        <p:spPr>
          <a:xfrm>
            <a:off x="7396375" y="892575"/>
            <a:ext cx="401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69" name="Google Shape;269;p25"/>
          <p:cNvSpPr txBox="1"/>
          <p:nvPr/>
        </p:nvSpPr>
        <p:spPr>
          <a:xfrm>
            <a:off x="6417200" y="4569075"/>
            <a:ext cx="401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26"/>
          <p:cNvPicPr preferRelativeResize="0"/>
          <p:nvPr/>
        </p:nvPicPr>
        <p:blipFill>
          <a:blip r:embed="rId3">
            <a:alphaModFix/>
          </a:blip>
          <a:stretch>
            <a:fillRect/>
          </a:stretch>
        </p:blipFill>
        <p:spPr>
          <a:xfrm>
            <a:off x="146902" y="786250"/>
            <a:ext cx="8850174" cy="3302700"/>
          </a:xfrm>
          <a:prstGeom prst="rect">
            <a:avLst/>
          </a:prstGeom>
          <a:noFill/>
          <a:ln>
            <a:noFill/>
          </a:ln>
        </p:spPr>
      </p:pic>
      <p:sp>
        <p:nvSpPr>
          <p:cNvPr id="276" name="Google Shape;276;p26"/>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Celina Luckevich</a:t>
            </a:r>
            <a:endParaRPr/>
          </a:p>
        </p:txBody>
      </p:sp>
      <p:sp>
        <p:nvSpPr>
          <p:cNvPr id="277" name="Google Shape;277;p26"/>
          <p:cNvSpPr/>
          <p:nvPr/>
        </p:nvSpPr>
        <p:spPr>
          <a:xfrm rot="-2307763">
            <a:off x="504068" y="563715"/>
            <a:ext cx="967034" cy="246818"/>
          </a:xfrm>
          <a:prstGeom prst="left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rot="7270998">
            <a:off x="236388" y="3970971"/>
            <a:ext cx="1383026" cy="246857"/>
          </a:xfrm>
          <a:prstGeom prst="left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rot="4494780">
            <a:off x="5483446" y="3777048"/>
            <a:ext cx="1345062" cy="246700"/>
          </a:xfrm>
          <a:prstGeom prst="leftArrow">
            <a:avLst>
              <a:gd fmla="val 50000" name="adj1"/>
              <a:gd fmla="val 50000" name="adj2"/>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txBox="1"/>
          <p:nvPr/>
        </p:nvSpPr>
        <p:spPr>
          <a:xfrm>
            <a:off x="4454300" y="4158000"/>
            <a:ext cx="401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Ultrasonic Sensor - HC-SR04</a:t>
            </a:r>
            <a:endParaRPr/>
          </a:p>
        </p:txBody>
      </p:sp>
      <p:sp>
        <p:nvSpPr>
          <p:cNvPr id="286" name="Google Shape;286;p27"/>
          <p:cNvSpPr txBox="1"/>
          <p:nvPr>
            <p:ph idx="1" type="body"/>
          </p:nvPr>
        </p:nvSpPr>
        <p:spPr>
          <a:xfrm>
            <a:off x="311700" y="885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Operating Voltage: 5V DC</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Operating Current: 15mA</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Measure Angle: 15°</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Ranging Distance: 2cm - 4m</a:t>
            </a:r>
            <a:endParaRPr/>
          </a:p>
        </p:txBody>
      </p:sp>
      <p:sp>
        <p:nvSpPr>
          <p:cNvPr id="287" name="Google Shape;28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27"/>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Celina Luckevich</a:t>
            </a:r>
            <a:endParaRPr/>
          </a:p>
        </p:txBody>
      </p:sp>
      <p:pic>
        <p:nvPicPr>
          <p:cNvPr id="289" name="Google Shape;289;p27"/>
          <p:cNvPicPr preferRelativeResize="0"/>
          <p:nvPr/>
        </p:nvPicPr>
        <p:blipFill>
          <a:blip r:embed="rId3">
            <a:alphaModFix/>
          </a:blip>
          <a:stretch>
            <a:fillRect/>
          </a:stretch>
        </p:blipFill>
        <p:spPr>
          <a:xfrm>
            <a:off x="6079175" y="236025"/>
            <a:ext cx="2753125" cy="2123700"/>
          </a:xfrm>
          <a:prstGeom prst="rect">
            <a:avLst/>
          </a:prstGeom>
          <a:noFill/>
          <a:ln>
            <a:noFill/>
          </a:ln>
        </p:spPr>
      </p:pic>
      <p:sp>
        <p:nvSpPr>
          <p:cNvPr id="290" name="Google Shape;290;p27"/>
          <p:cNvSpPr txBox="1"/>
          <p:nvPr/>
        </p:nvSpPr>
        <p:spPr>
          <a:xfrm>
            <a:off x="7211200" y="2283525"/>
            <a:ext cx="401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pic>
        <p:nvPicPr>
          <p:cNvPr id="291" name="Google Shape;291;p27"/>
          <p:cNvPicPr preferRelativeResize="0"/>
          <p:nvPr/>
        </p:nvPicPr>
        <p:blipFill>
          <a:blip r:embed="rId4">
            <a:alphaModFix/>
          </a:blip>
          <a:stretch>
            <a:fillRect/>
          </a:stretch>
        </p:blipFill>
        <p:spPr>
          <a:xfrm>
            <a:off x="-242175" y="2278950"/>
            <a:ext cx="5787949" cy="2512100"/>
          </a:xfrm>
          <a:prstGeom prst="rect">
            <a:avLst/>
          </a:prstGeom>
          <a:noFill/>
          <a:ln>
            <a:noFill/>
          </a:ln>
        </p:spPr>
      </p:pic>
      <p:sp>
        <p:nvSpPr>
          <p:cNvPr id="292" name="Google Shape;292;p27"/>
          <p:cNvSpPr txBox="1"/>
          <p:nvPr/>
        </p:nvSpPr>
        <p:spPr>
          <a:xfrm>
            <a:off x="1561725" y="4663225"/>
            <a:ext cx="401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93" name="Google Shape;293;p27"/>
          <p:cNvSpPr txBox="1"/>
          <p:nvPr/>
        </p:nvSpPr>
        <p:spPr>
          <a:xfrm>
            <a:off x="5312100" y="2742563"/>
            <a:ext cx="3936000" cy="15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Range = </a:t>
            </a:r>
            <a:r>
              <a:rPr lang="en"/>
              <a:t>uS / 58 -&gt; centimeters </a:t>
            </a:r>
            <a:endParaRPr/>
          </a:p>
          <a:p>
            <a:pPr indent="0" lvl="0" marL="0" rtl="0" algn="l">
              <a:spcBef>
                <a:spcPts val="0"/>
              </a:spcBef>
              <a:spcAft>
                <a:spcPts val="0"/>
              </a:spcAft>
              <a:buNone/>
            </a:pPr>
            <a:r>
              <a:rPr lang="en"/>
              <a:t>Range = uS / 148 -&gt; inches</a:t>
            </a:r>
            <a:endParaRPr/>
          </a:p>
          <a:p>
            <a:pPr indent="0" lvl="0" marL="0" rtl="0" algn="l">
              <a:spcBef>
                <a:spcPts val="0"/>
              </a:spcBef>
              <a:spcAft>
                <a:spcPts val="0"/>
              </a:spcAft>
              <a:buNone/>
            </a:pPr>
            <a:r>
              <a:rPr lang="en"/>
              <a:t>Range = high level time * velocity (340M/S) / 2</a:t>
            </a:r>
            <a:endParaRPr/>
          </a:p>
          <a:p>
            <a:pPr indent="0" lvl="0" marL="0" rtl="0" algn="l">
              <a:spcBef>
                <a:spcPts val="0"/>
              </a:spcBef>
              <a:spcAft>
                <a:spcPts val="0"/>
              </a:spcAft>
              <a:buNone/>
            </a:pPr>
            <a:r>
              <a:t/>
            </a:r>
            <a:endParaRPr/>
          </a:p>
          <a:p>
            <a:pPr indent="0" lvl="0" marL="3200400" rtl="0" algn="l">
              <a:spcBef>
                <a:spcPts val="0"/>
              </a:spcBef>
              <a:spcAft>
                <a:spcPts val="0"/>
              </a:spcAft>
              <a:buNone/>
            </a:pPr>
            <a:r>
              <a:rPr lang="en"/>
              <a:t>[3]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 - Hardware</a:t>
            </a:r>
            <a:endParaRPr/>
          </a:p>
          <a:p>
            <a:pPr indent="0" lvl="0" marL="0" rtl="0" algn="l">
              <a:spcBef>
                <a:spcPts val="0"/>
              </a:spcBef>
              <a:spcAft>
                <a:spcPts val="0"/>
              </a:spcAft>
              <a:buNone/>
            </a:pPr>
            <a:r>
              <a:t/>
            </a:r>
            <a:endParaRPr/>
          </a:p>
        </p:txBody>
      </p:sp>
      <p:sp>
        <p:nvSpPr>
          <p:cNvPr id="299" name="Google Shape;29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0" name="Google Shape;30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28"/>
          <p:cNvPicPr preferRelativeResize="0"/>
          <p:nvPr/>
        </p:nvPicPr>
        <p:blipFill>
          <a:blip r:embed="rId3">
            <a:alphaModFix/>
          </a:blip>
          <a:stretch>
            <a:fillRect/>
          </a:stretch>
        </p:blipFill>
        <p:spPr>
          <a:xfrm>
            <a:off x="200025" y="1077450"/>
            <a:ext cx="8743950" cy="3656375"/>
          </a:xfrm>
          <a:prstGeom prst="rect">
            <a:avLst/>
          </a:prstGeom>
          <a:noFill/>
          <a:ln>
            <a:noFill/>
          </a:ln>
        </p:spPr>
      </p:pic>
      <p:pic>
        <p:nvPicPr>
          <p:cNvPr id="302" name="Google Shape;302;p28"/>
          <p:cNvPicPr preferRelativeResize="0"/>
          <p:nvPr/>
        </p:nvPicPr>
        <p:blipFill>
          <a:blip r:embed="rId4">
            <a:alphaModFix/>
          </a:blip>
          <a:stretch>
            <a:fillRect/>
          </a:stretch>
        </p:blipFill>
        <p:spPr>
          <a:xfrm>
            <a:off x="7330875" y="2176450"/>
            <a:ext cx="1371600" cy="790575"/>
          </a:xfrm>
          <a:prstGeom prst="rect">
            <a:avLst/>
          </a:prstGeom>
          <a:noFill/>
          <a:ln>
            <a:noFill/>
          </a:ln>
        </p:spPr>
      </p:pic>
      <p:sp>
        <p:nvSpPr>
          <p:cNvPr id="303" name="Google Shape;303;p28"/>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 - Software</a:t>
            </a:r>
            <a:endParaRPr/>
          </a:p>
        </p:txBody>
      </p:sp>
      <p:sp>
        <p:nvSpPr>
          <p:cNvPr id="309" name="Google Shape;30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0" name="Google Shape;31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29"/>
          <p:cNvPicPr preferRelativeResize="0"/>
          <p:nvPr/>
        </p:nvPicPr>
        <p:blipFill>
          <a:blip r:embed="rId3">
            <a:alphaModFix/>
          </a:blip>
          <a:stretch>
            <a:fillRect/>
          </a:stretch>
        </p:blipFill>
        <p:spPr>
          <a:xfrm>
            <a:off x="195250" y="1152413"/>
            <a:ext cx="8753475" cy="3590925"/>
          </a:xfrm>
          <a:prstGeom prst="rect">
            <a:avLst/>
          </a:prstGeom>
          <a:noFill/>
          <a:ln>
            <a:noFill/>
          </a:ln>
        </p:spPr>
      </p:pic>
      <p:pic>
        <p:nvPicPr>
          <p:cNvPr id="312" name="Google Shape;312;p29"/>
          <p:cNvPicPr preferRelativeResize="0"/>
          <p:nvPr/>
        </p:nvPicPr>
        <p:blipFill>
          <a:blip r:embed="rId4">
            <a:alphaModFix/>
          </a:blip>
          <a:stretch>
            <a:fillRect/>
          </a:stretch>
        </p:blipFill>
        <p:spPr>
          <a:xfrm>
            <a:off x="6733425" y="2961175"/>
            <a:ext cx="1371600" cy="790575"/>
          </a:xfrm>
          <a:prstGeom prst="rect">
            <a:avLst/>
          </a:prstGeom>
          <a:noFill/>
          <a:ln>
            <a:noFill/>
          </a:ln>
        </p:spPr>
      </p:pic>
      <p:sp>
        <p:nvSpPr>
          <p:cNvPr id="313" name="Google Shape;313;p29"/>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311700" y="95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319" name="Google Shape;31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0" name="Google Shape;32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30"/>
          <p:cNvPicPr preferRelativeResize="0"/>
          <p:nvPr/>
        </p:nvPicPr>
        <p:blipFill>
          <a:blip r:embed="rId3">
            <a:alphaModFix/>
          </a:blip>
          <a:stretch>
            <a:fillRect/>
          </a:stretch>
        </p:blipFill>
        <p:spPr>
          <a:xfrm>
            <a:off x="1839625" y="599072"/>
            <a:ext cx="7181525" cy="1456825"/>
          </a:xfrm>
          <a:prstGeom prst="rect">
            <a:avLst/>
          </a:prstGeom>
          <a:noFill/>
          <a:ln>
            <a:noFill/>
          </a:ln>
        </p:spPr>
      </p:pic>
      <p:pic>
        <p:nvPicPr>
          <p:cNvPr id="322" name="Google Shape;322;p30"/>
          <p:cNvPicPr preferRelativeResize="0"/>
          <p:nvPr/>
        </p:nvPicPr>
        <p:blipFill>
          <a:blip r:embed="rId4">
            <a:alphaModFix/>
          </a:blip>
          <a:stretch>
            <a:fillRect/>
          </a:stretch>
        </p:blipFill>
        <p:spPr>
          <a:xfrm>
            <a:off x="1839625" y="2031025"/>
            <a:ext cx="7181525" cy="2697354"/>
          </a:xfrm>
          <a:prstGeom prst="rect">
            <a:avLst/>
          </a:prstGeom>
          <a:noFill/>
          <a:ln>
            <a:noFill/>
          </a:ln>
        </p:spPr>
      </p:pic>
      <p:sp>
        <p:nvSpPr>
          <p:cNvPr id="323" name="Google Shape;323;p30"/>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 Deliverables</a:t>
            </a:r>
            <a:endParaRPr/>
          </a:p>
        </p:txBody>
      </p:sp>
      <p:sp>
        <p:nvSpPr>
          <p:cNvPr id="329" name="Google Shape;3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1"/>
          <p:cNvSpPr txBox="1"/>
          <p:nvPr>
            <p:ph idx="1" type="body"/>
          </p:nvPr>
        </p:nvSpPr>
        <p:spPr>
          <a:xfrm>
            <a:off x="3117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Josh</a:t>
            </a:r>
            <a:endParaRPr u="sng"/>
          </a:p>
          <a:p>
            <a:pPr indent="-317500" lvl="0" marL="457200" rtl="0" algn="l">
              <a:lnSpc>
                <a:spcPct val="100000"/>
              </a:lnSpc>
              <a:spcBef>
                <a:spcPts val="1600"/>
              </a:spcBef>
              <a:spcAft>
                <a:spcPts val="0"/>
              </a:spcAft>
              <a:buSzPts val="1400"/>
              <a:buChar char="●"/>
            </a:pPr>
            <a:r>
              <a:rPr lang="en" sz="1400"/>
              <a:t>Begin simple image processing</a:t>
            </a:r>
            <a:endParaRPr sz="1400"/>
          </a:p>
          <a:p>
            <a:pPr indent="-317500" lvl="0" marL="457200" rtl="0" algn="l">
              <a:lnSpc>
                <a:spcPct val="100000"/>
              </a:lnSpc>
              <a:spcBef>
                <a:spcPts val="0"/>
              </a:spcBef>
              <a:spcAft>
                <a:spcPts val="0"/>
              </a:spcAft>
              <a:buSzPts val="1400"/>
              <a:buChar char="●"/>
            </a:pPr>
            <a:r>
              <a:rPr lang="en" sz="1400"/>
              <a:t>Research into controlling the CC3220 through Wi-Fi.</a:t>
            </a:r>
            <a:endParaRPr sz="1400"/>
          </a:p>
          <a:p>
            <a:pPr indent="0" lvl="0" marL="457200" rtl="0" algn="l">
              <a:lnSpc>
                <a:spcPct val="100000"/>
              </a:lnSpc>
              <a:spcBef>
                <a:spcPts val="1600"/>
              </a:spcBef>
              <a:spcAft>
                <a:spcPts val="0"/>
              </a:spcAft>
              <a:buNone/>
            </a:pPr>
            <a:r>
              <a:t/>
            </a:r>
            <a:endParaRPr sz="1400"/>
          </a:p>
          <a:p>
            <a:pPr indent="0" lvl="0" marL="0" rtl="0" algn="l">
              <a:spcBef>
                <a:spcPts val="1600"/>
              </a:spcBef>
              <a:spcAft>
                <a:spcPts val="1600"/>
              </a:spcAft>
              <a:buNone/>
            </a:pPr>
            <a:r>
              <a:t/>
            </a:r>
            <a:endParaRPr u="sng"/>
          </a:p>
        </p:txBody>
      </p:sp>
      <p:sp>
        <p:nvSpPr>
          <p:cNvPr id="331" name="Google Shape;331;p31"/>
          <p:cNvSpPr txBox="1"/>
          <p:nvPr>
            <p:ph idx="1" type="body"/>
          </p:nvPr>
        </p:nvSpPr>
        <p:spPr>
          <a:xfrm>
            <a:off x="66984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Joe</a:t>
            </a:r>
            <a:endParaRPr u="sng"/>
          </a:p>
          <a:p>
            <a:pPr indent="-317500" lvl="0" marL="457200" rtl="0" algn="l">
              <a:lnSpc>
                <a:spcPct val="100000"/>
              </a:lnSpc>
              <a:spcBef>
                <a:spcPts val="1600"/>
              </a:spcBef>
              <a:spcAft>
                <a:spcPts val="0"/>
              </a:spcAft>
              <a:buSzPts val="1400"/>
              <a:buChar char="●"/>
            </a:pPr>
            <a:r>
              <a:rPr lang="en" sz="1400"/>
              <a:t>Research creating a user interface and communicating with the CC3220 via wifi.</a:t>
            </a:r>
            <a:endParaRPr sz="1400"/>
          </a:p>
          <a:p>
            <a:pPr indent="-317500" lvl="0" marL="457200" rtl="0" algn="l">
              <a:lnSpc>
                <a:spcPct val="100000"/>
              </a:lnSpc>
              <a:spcBef>
                <a:spcPts val="0"/>
              </a:spcBef>
              <a:spcAft>
                <a:spcPts val="0"/>
              </a:spcAft>
              <a:buSzPts val="1400"/>
              <a:buChar char="●"/>
            </a:pPr>
            <a:r>
              <a:rPr lang="en" sz="1400"/>
              <a:t>Look into displaying a video stream in a GUI</a:t>
            </a:r>
            <a:endParaRPr sz="1400"/>
          </a:p>
        </p:txBody>
      </p:sp>
      <p:sp>
        <p:nvSpPr>
          <p:cNvPr id="332" name="Google Shape;332;p31"/>
          <p:cNvSpPr txBox="1"/>
          <p:nvPr>
            <p:ph idx="1" type="body"/>
          </p:nvPr>
        </p:nvSpPr>
        <p:spPr>
          <a:xfrm>
            <a:off x="2438025"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Celina</a:t>
            </a:r>
            <a:endParaRPr u="sng"/>
          </a:p>
          <a:p>
            <a:pPr indent="-317500" lvl="0" marL="457200" rtl="0" algn="l">
              <a:lnSpc>
                <a:spcPct val="100000"/>
              </a:lnSpc>
              <a:spcBef>
                <a:spcPts val="1600"/>
              </a:spcBef>
              <a:spcAft>
                <a:spcPts val="0"/>
              </a:spcAft>
              <a:buSzPts val="1400"/>
              <a:buChar char="●"/>
            </a:pPr>
            <a:r>
              <a:rPr lang="en" sz="1400"/>
              <a:t>Learn basic Python</a:t>
            </a:r>
            <a:endParaRPr sz="1400"/>
          </a:p>
          <a:p>
            <a:pPr indent="-317500" lvl="0" marL="457200" rtl="0" algn="l">
              <a:lnSpc>
                <a:spcPct val="100000"/>
              </a:lnSpc>
              <a:spcBef>
                <a:spcPts val="0"/>
              </a:spcBef>
              <a:spcAft>
                <a:spcPts val="0"/>
              </a:spcAft>
              <a:buSzPts val="1400"/>
              <a:buChar char="●"/>
            </a:pPr>
            <a:r>
              <a:rPr lang="en" sz="1400"/>
              <a:t>Begin simple image processing and filtering codes</a:t>
            </a:r>
            <a:endParaRPr sz="1400"/>
          </a:p>
          <a:p>
            <a:pPr indent="0" lvl="0" marL="457200" rtl="0" algn="l">
              <a:lnSpc>
                <a:spcPct val="100000"/>
              </a:lnSpc>
              <a:spcBef>
                <a:spcPts val="1600"/>
              </a:spcBef>
              <a:spcAft>
                <a:spcPts val="1600"/>
              </a:spcAft>
              <a:buNone/>
            </a:pPr>
            <a:r>
              <a:t/>
            </a:r>
            <a:endParaRPr sz="1400"/>
          </a:p>
        </p:txBody>
      </p:sp>
      <p:sp>
        <p:nvSpPr>
          <p:cNvPr id="333" name="Google Shape;333;p31"/>
          <p:cNvSpPr txBox="1"/>
          <p:nvPr>
            <p:ph idx="1" type="body"/>
          </p:nvPr>
        </p:nvSpPr>
        <p:spPr>
          <a:xfrm>
            <a:off x="45720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Adam</a:t>
            </a:r>
            <a:endParaRPr u="sng"/>
          </a:p>
          <a:p>
            <a:pPr indent="-317500" lvl="0" marL="457200" rtl="0" algn="l">
              <a:lnSpc>
                <a:spcPct val="100000"/>
              </a:lnSpc>
              <a:spcBef>
                <a:spcPts val="1600"/>
              </a:spcBef>
              <a:spcAft>
                <a:spcPts val="0"/>
              </a:spcAft>
              <a:buSzPts val="1400"/>
              <a:buChar char="●"/>
            </a:pPr>
            <a:r>
              <a:rPr lang="en" sz="1400"/>
              <a:t>Research computer communication with IP Cameras</a:t>
            </a:r>
            <a:endParaRPr sz="1400"/>
          </a:p>
          <a:p>
            <a:pPr indent="-317500" lvl="0" marL="457200" rtl="0" algn="l">
              <a:lnSpc>
                <a:spcPct val="100000"/>
              </a:lnSpc>
              <a:spcBef>
                <a:spcPts val="0"/>
              </a:spcBef>
              <a:spcAft>
                <a:spcPts val="0"/>
              </a:spcAft>
              <a:buSzPts val="1400"/>
              <a:buChar char="●"/>
            </a:pPr>
            <a:r>
              <a:rPr lang="en" sz="1400"/>
              <a:t>Order camera</a:t>
            </a:r>
            <a:endParaRPr sz="1400"/>
          </a:p>
          <a:p>
            <a:pPr indent="-317500" lvl="0" marL="457200" rtl="0" algn="l">
              <a:lnSpc>
                <a:spcPct val="100000"/>
              </a:lnSpc>
              <a:spcBef>
                <a:spcPts val="0"/>
              </a:spcBef>
              <a:spcAft>
                <a:spcPts val="0"/>
              </a:spcAft>
              <a:buSzPts val="1400"/>
              <a:buChar char="●"/>
            </a:pPr>
            <a:r>
              <a:rPr lang="en" sz="1400"/>
              <a:t>Testing camera communication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Description</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Two robots are designed to search a room for flags, retrieve the flags, and return to their home base.  The robots work both cooperatively and competitively, each trying to find the most flags but ensuring all flags are found.  They send video and location feed over a wifi network to a computer where instructions for driving the robots are derived from the video; these instructions are then sent back over the network to the robots.  The system works autonomously, but a manual, human-controlled mode is also available.</a:t>
            </a:r>
            <a:endParaRPr/>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4"/>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39" name="Google Shape;339;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eLinkSmart WIFI Camera </a:t>
            </a:r>
            <a:r>
              <a:rPr lang="en" sz="1200" u="sng">
                <a:solidFill>
                  <a:schemeClr val="hlink"/>
                </a:solidFill>
                <a:hlinkClick r:id="rId3"/>
              </a:rPr>
              <a:t>https://www.amazon.com/Wireless-Security-eLinkSmart-Recording-Detection/dp/B07414BGZC</a:t>
            </a:r>
            <a:endParaRPr sz="1200"/>
          </a:p>
          <a:p>
            <a:pPr indent="-304800" lvl="0" marL="457200" rtl="0" algn="l">
              <a:spcBef>
                <a:spcPts val="0"/>
              </a:spcBef>
              <a:spcAft>
                <a:spcPts val="0"/>
              </a:spcAft>
              <a:buSzPts val="1200"/>
              <a:buAutoNum type="arabicPeriod"/>
            </a:pPr>
            <a:r>
              <a:rPr lang="en" sz="1200">
                <a:solidFill>
                  <a:srgbClr val="666666"/>
                </a:solidFill>
              </a:rPr>
              <a:t>Crawford, P. (2017). </a:t>
            </a:r>
            <a:r>
              <a:rPr i="1" lang="en" sz="1200">
                <a:solidFill>
                  <a:srgbClr val="666666"/>
                </a:solidFill>
              </a:rPr>
              <a:t>Introduction to template matching</a:t>
            </a:r>
            <a:r>
              <a:rPr lang="en" sz="1200">
                <a:solidFill>
                  <a:srgbClr val="666666"/>
                </a:solidFill>
              </a:rPr>
              <a:t>. [online] Lynda.com - from LinkedIn. Available at: https://www.lynda.com/Python-tutorials/Introduction-template-matching/601786/660495-4.html [Accessed 21 Sep. 2018].</a:t>
            </a:r>
            <a:endParaRPr sz="1200">
              <a:solidFill>
                <a:srgbClr val="666666"/>
              </a:solidFill>
            </a:endParaRPr>
          </a:p>
          <a:p>
            <a:pPr indent="-304800" lvl="0" marL="457200" rtl="0" algn="l">
              <a:spcBef>
                <a:spcPts val="0"/>
              </a:spcBef>
              <a:spcAft>
                <a:spcPts val="0"/>
              </a:spcAft>
              <a:buClr>
                <a:srgbClr val="666666"/>
              </a:buClr>
              <a:buSzPts val="1200"/>
              <a:buAutoNum type="arabicPeriod"/>
            </a:pPr>
            <a:r>
              <a:rPr lang="en" sz="1200">
                <a:solidFill>
                  <a:srgbClr val="666666"/>
                </a:solidFill>
                <a:highlight>
                  <a:srgbClr val="FFFFFF"/>
                </a:highlight>
              </a:rPr>
              <a:t>Sparkfun.com. (2018). </a:t>
            </a:r>
            <a:r>
              <a:rPr i="1" lang="en" sz="1200">
                <a:solidFill>
                  <a:srgbClr val="666666"/>
                </a:solidFill>
                <a:highlight>
                  <a:srgbClr val="FFFFFF"/>
                </a:highlight>
              </a:rPr>
              <a:t>Ultrasonic Sensor - HC-SR04 - SEN-13959 - SparkFun Electronics</a:t>
            </a:r>
            <a:r>
              <a:rPr lang="en" sz="1200">
                <a:solidFill>
                  <a:srgbClr val="666666"/>
                </a:solidFill>
                <a:highlight>
                  <a:srgbClr val="FFFFFF"/>
                </a:highlight>
              </a:rPr>
              <a:t>. [online] Available at: https://www.sparkfun.com/products/13959 [Accessed 23 Sep. 2018].</a:t>
            </a:r>
            <a:endParaRPr sz="1200">
              <a:solidFill>
                <a:srgbClr val="666666"/>
              </a:solidFill>
              <a:highlight>
                <a:srgbClr val="FFFFFF"/>
              </a:highlight>
            </a:endParaRPr>
          </a:p>
          <a:p>
            <a:pPr indent="-304800" lvl="0" marL="457200" rtl="0" algn="l">
              <a:spcBef>
                <a:spcPts val="0"/>
              </a:spcBef>
              <a:spcAft>
                <a:spcPts val="0"/>
              </a:spcAft>
              <a:buClr>
                <a:srgbClr val="666666"/>
              </a:buClr>
              <a:buSzPts val="1200"/>
              <a:buAutoNum type="arabicPeriod"/>
            </a:pPr>
            <a:r>
              <a:rPr lang="en" sz="1200">
                <a:solidFill>
                  <a:srgbClr val="666666"/>
                </a:solidFill>
                <a:highlight>
                  <a:srgbClr val="FFFFFF"/>
                </a:highlight>
              </a:rPr>
              <a:t>ITead Studio. (2018). </a:t>
            </a:r>
            <a:r>
              <a:rPr i="1" lang="en" sz="1200">
                <a:solidFill>
                  <a:srgbClr val="666666"/>
                </a:solidFill>
                <a:highlight>
                  <a:srgbClr val="FFFFFF"/>
                </a:highlight>
              </a:rPr>
              <a:t>Ultrasonic ranging module : HC-SR04 data sheet</a:t>
            </a:r>
            <a:r>
              <a:rPr lang="en" sz="1200">
                <a:solidFill>
                  <a:srgbClr val="666666"/>
                </a:solidFill>
                <a:highlight>
                  <a:srgbClr val="FFFFFF"/>
                </a:highlight>
              </a:rPr>
              <a:t>. [online] Available at: https://www.electroschematics.com/wp-content/uploads/2013/07/HC-SR04-datasheet-version-2.pdf [Accessed 24 Sep. 2018].</a:t>
            </a:r>
            <a:endParaRPr sz="1200">
              <a:solidFill>
                <a:srgbClr val="666666"/>
              </a:solidFill>
              <a:highlight>
                <a:srgbClr val="FFFFFF"/>
              </a:highlight>
            </a:endParaRPr>
          </a:p>
          <a:p>
            <a:pPr indent="-304800" lvl="0" marL="457200" rtl="0" algn="l">
              <a:spcBef>
                <a:spcPts val="0"/>
              </a:spcBef>
              <a:spcAft>
                <a:spcPts val="0"/>
              </a:spcAft>
              <a:buClr>
                <a:srgbClr val="666666"/>
              </a:buClr>
              <a:buSzPts val="1200"/>
              <a:buAutoNum type="arabicPeriod"/>
            </a:pPr>
            <a:r>
              <a:rPr lang="en" sz="1200">
                <a:solidFill>
                  <a:srgbClr val="666666"/>
                </a:solidFill>
                <a:highlight>
                  <a:srgbClr val="FFFFFF"/>
                </a:highlight>
              </a:rPr>
              <a:t>Pololu.com. (2018). </a:t>
            </a:r>
            <a:r>
              <a:rPr i="1" lang="en" sz="1200">
                <a:solidFill>
                  <a:srgbClr val="666666"/>
                </a:solidFill>
                <a:highlight>
                  <a:srgbClr val="FFFFFF"/>
                </a:highlight>
              </a:rPr>
              <a:t>Dagu Rover 5 Tracked Chassis with Encoders. </a:t>
            </a:r>
            <a:r>
              <a:rPr lang="en" sz="1200">
                <a:solidFill>
                  <a:srgbClr val="666666"/>
                </a:solidFill>
                <a:highlight>
                  <a:srgbClr val="FFFFFF"/>
                </a:highlight>
              </a:rPr>
              <a:t>[online] Available at: </a:t>
            </a:r>
            <a:r>
              <a:rPr lang="en" sz="1200" u="sng">
                <a:solidFill>
                  <a:schemeClr val="hlink"/>
                </a:solidFill>
                <a:highlight>
                  <a:srgbClr val="FFFFFF"/>
                </a:highlight>
                <a:hlinkClick r:id="rId4"/>
              </a:rPr>
              <a:t>https://www.pololu.com/product/1551/resources</a:t>
            </a:r>
            <a:r>
              <a:rPr lang="en" sz="1200">
                <a:solidFill>
                  <a:srgbClr val="666666"/>
                </a:solidFill>
                <a:highlight>
                  <a:srgbClr val="FFFFFF"/>
                </a:highlight>
              </a:rPr>
              <a:t> [Accessed 24 Sep. 2018].</a:t>
            </a:r>
            <a:endParaRPr sz="1200">
              <a:solidFill>
                <a:srgbClr val="666666"/>
              </a:solidFill>
              <a:highlight>
                <a:srgbClr val="FFFFFF"/>
              </a:highlight>
            </a:endParaRPr>
          </a:p>
          <a:p>
            <a:pPr indent="-304800" lvl="0" marL="457200" rtl="0" algn="l">
              <a:spcBef>
                <a:spcPts val="0"/>
              </a:spcBef>
              <a:spcAft>
                <a:spcPts val="0"/>
              </a:spcAft>
              <a:buClr>
                <a:srgbClr val="666666"/>
              </a:buClr>
              <a:buSzPts val="1200"/>
              <a:buAutoNum type="arabicPeriod"/>
            </a:pPr>
            <a:r>
              <a:rPr lang="en" sz="1200">
                <a:solidFill>
                  <a:srgbClr val="666666"/>
                </a:solidFill>
                <a:highlight>
                  <a:srgbClr val="FFFFFF"/>
                </a:highlight>
              </a:rPr>
              <a:t>TI.com. (2018).</a:t>
            </a:r>
            <a:r>
              <a:rPr i="1" lang="en" sz="1200">
                <a:solidFill>
                  <a:srgbClr val="666666"/>
                </a:solidFill>
                <a:highlight>
                  <a:srgbClr val="FFFFFF"/>
                </a:highlight>
              </a:rPr>
              <a:t> SimpleLink™ Wi-Fi® CC3220SF Wireless Microcontroller. </a:t>
            </a:r>
            <a:r>
              <a:rPr lang="en" sz="1200">
                <a:solidFill>
                  <a:srgbClr val="666666"/>
                </a:solidFill>
                <a:highlight>
                  <a:srgbClr val="FFFFFF"/>
                </a:highlight>
              </a:rPr>
              <a:t>[online] Available at: </a:t>
            </a:r>
            <a:r>
              <a:rPr lang="en" sz="1200" u="sng">
                <a:solidFill>
                  <a:schemeClr val="hlink"/>
                </a:solidFill>
                <a:highlight>
                  <a:srgbClr val="FFFFFF"/>
                </a:highlight>
                <a:hlinkClick r:id="rId5"/>
              </a:rPr>
              <a:t>http://www.ti.com/lit/ds/swas035a/swas035a.pdf</a:t>
            </a:r>
            <a:r>
              <a:rPr lang="en" sz="1200">
                <a:solidFill>
                  <a:srgbClr val="666666"/>
                </a:solidFill>
                <a:highlight>
                  <a:srgbClr val="FFFFFF"/>
                </a:highlight>
              </a:rPr>
              <a:t> [Accessed 24 Sep. 2018].</a:t>
            </a:r>
            <a:endParaRPr sz="1200">
              <a:solidFill>
                <a:srgbClr val="666666"/>
              </a:solidFill>
              <a:highlight>
                <a:srgbClr val="FFFFFF"/>
              </a:highlight>
            </a:endParaRPr>
          </a:p>
        </p:txBody>
      </p:sp>
      <p:sp>
        <p:nvSpPr>
          <p:cNvPr id="340" name="Google Shape;3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
        <p:nvSpPr>
          <p:cNvPr id="346" name="Google Shape;346;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7" name="Google Shape;3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Deliverables</a:t>
            </a:r>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5"/>
          <p:cNvSpPr txBox="1"/>
          <p:nvPr>
            <p:ph idx="1" type="body"/>
          </p:nvPr>
        </p:nvSpPr>
        <p:spPr>
          <a:xfrm>
            <a:off x="3117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Josh</a:t>
            </a:r>
            <a:endParaRPr u="sng"/>
          </a:p>
          <a:p>
            <a:pPr indent="-317500" lvl="0" marL="457200" rtl="0" algn="l">
              <a:lnSpc>
                <a:spcPct val="100000"/>
              </a:lnSpc>
              <a:spcBef>
                <a:spcPts val="1600"/>
              </a:spcBef>
              <a:spcAft>
                <a:spcPts val="0"/>
              </a:spcAft>
              <a:buSzPts val="1400"/>
              <a:buChar char="●"/>
            </a:pPr>
            <a:r>
              <a:rPr lang="en" sz="1400"/>
              <a:t>Research Computer Vision</a:t>
            </a:r>
            <a:endParaRPr sz="1400"/>
          </a:p>
          <a:p>
            <a:pPr indent="-317500" lvl="0" marL="457200" rtl="0" algn="l">
              <a:lnSpc>
                <a:spcPct val="100000"/>
              </a:lnSpc>
              <a:spcBef>
                <a:spcPts val="0"/>
              </a:spcBef>
              <a:spcAft>
                <a:spcPts val="0"/>
              </a:spcAft>
              <a:buSzPts val="1400"/>
              <a:buChar char="●"/>
            </a:pPr>
            <a:r>
              <a:rPr lang="en" sz="1400"/>
              <a:t>Research and choose robot body</a:t>
            </a:r>
            <a:endParaRPr sz="1400"/>
          </a:p>
          <a:p>
            <a:pPr indent="0" lvl="0" marL="457200" rtl="0" algn="l">
              <a:lnSpc>
                <a:spcPct val="100000"/>
              </a:lnSpc>
              <a:spcBef>
                <a:spcPts val="1600"/>
              </a:spcBef>
              <a:spcAft>
                <a:spcPts val="0"/>
              </a:spcAft>
              <a:buNone/>
            </a:pPr>
            <a:r>
              <a:t/>
            </a:r>
            <a:endParaRPr sz="1400"/>
          </a:p>
          <a:p>
            <a:pPr indent="0" lvl="0" marL="0" rtl="0" algn="l">
              <a:spcBef>
                <a:spcPts val="1600"/>
              </a:spcBef>
              <a:spcAft>
                <a:spcPts val="1600"/>
              </a:spcAft>
              <a:buNone/>
            </a:pPr>
            <a:r>
              <a:t/>
            </a:r>
            <a:endParaRPr u="sng"/>
          </a:p>
        </p:txBody>
      </p:sp>
      <p:sp>
        <p:nvSpPr>
          <p:cNvPr id="85" name="Google Shape;85;p15"/>
          <p:cNvSpPr txBox="1"/>
          <p:nvPr>
            <p:ph idx="1" type="body"/>
          </p:nvPr>
        </p:nvSpPr>
        <p:spPr>
          <a:xfrm>
            <a:off x="66984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Joe</a:t>
            </a:r>
            <a:endParaRPr u="sng"/>
          </a:p>
          <a:p>
            <a:pPr indent="-317500" lvl="0" marL="457200" rtl="0" algn="l">
              <a:lnSpc>
                <a:spcPct val="100000"/>
              </a:lnSpc>
              <a:spcBef>
                <a:spcPts val="1600"/>
              </a:spcBef>
              <a:spcAft>
                <a:spcPts val="0"/>
              </a:spcAft>
              <a:buSzPts val="1400"/>
              <a:buChar char="●"/>
            </a:pPr>
            <a:r>
              <a:rPr lang="en" sz="1400"/>
              <a:t>Research Wireless connection and user interface</a:t>
            </a:r>
            <a:endParaRPr sz="1400"/>
          </a:p>
          <a:p>
            <a:pPr indent="-317500" lvl="0" marL="457200" rtl="0" algn="l">
              <a:lnSpc>
                <a:spcPct val="100000"/>
              </a:lnSpc>
              <a:spcBef>
                <a:spcPts val="0"/>
              </a:spcBef>
              <a:spcAft>
                <a:spcPts val="0"/>
              </a:spcAft>
              <a:buSzPts val="1400"/>
              <a:buChar char="●"/>
            </a:pPr>
            <a:r>
              <a:rPr lang="en" sz="1400"/>
              <a:t>Research arm and choose servo and electromagnet </a:t>
            </a:r>
            <a:endParaRPr sz="1400"/>
          </a:p>
        </p:txBody>
      </p:sp>
      <p:sp>
        <p:nvSpPr>
          <p:cNvPr id="86" name="Google Shape;86;p15"/>
          <p:cNvSpPr txBox="1"/>
          <p:nvPr>
            <p:ph idx="1" type="body"/>
          </p:nvPr>
        </p:nvSpPr>
        <p:spPr>
          <a:xfrm>
            <a:off x="2438025"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Celina</a:t>
            </a:r>
            <a:endParaRPr u="sng"/>
          </a:p>
          <a:p>
            <a:pPr indent="-317500" lvl="0" marL="457200" rtl="0" algn="l">
              <a:lnSpc>
                <a:spcPct val="100000"/>
              </a:lnSpc>
              <a:spcBef>
                <a:spcPts val="1600"/>
              </a:spcBef>
              <a:spcAft>
                <a:spcPts val="0"/>
              </a:spcAft>
              <a:buSzPts val="1400"/>
              <a:buChar char="●"/>
            </a:pPr>
            <a:r>
              <a:rPr lang="en" sz="1400"/>
              <a:t>Research Computer Vision</a:t>
            </a:r>
            <a:endParaRPr sz="1400"/>
          </a:p>
          <a:p>
            <a:pPr indent="-317500" lvl="0" marL="457200" rtl="0" algn="l">
              <a:lnSpc>
                <a:spcPct val="100000"/>
              </a:lnSpc>
              <a:spcBef>
                <a:spcPts val="0"/>
              </a:spcBef>
              <a:spcAft>
                <a:spcPts val="0"/>
              </a:spcAft>
              <a:buSzPts val="1400"/>
              <a:buChar char="●"/>
            </a:pPr>
            <a:r>
              <a:rPr lang="en" sz="1400"/>
              <a:t>Research image processing and analysis</a:t>
            </a:r>
            <a:endParaRPr sz="1400"/>
          </a:p>
          <a:p>
            <a:pPr indent="-317500" lvl="0" marL="457200" rtl="0" algn="l">
              <a:lnSpc>
                <a:spcPct val="100000"/>
              </a:lnSpc>
              <a:spcBef>
                <a:spcPts val="0"/>
              </a:spcBef>
              <a:spcAft>
                <a:spcPts val="0"/>
              </a:spcAft>
              <a:buSzPts val="1400"/>
              <a:buChar char="●"/>
            </a:pPr>
            <a:r>
              <a:rPr lang="en" sz="1400"/>
              <a:t>Research and choose ultrasonic sensor</a:t>
            </a:r>
            <a:endParaRPr sz="1400"/>
          </a:p>
          <a:p>
            <a:pPr indent="0" lvl="0" marL="457200" rtl="0" algn="l">
              <a:lnSpc>
                <a:spcPct val="100000"/>
              </a:lnSpc>
              <a:spcBef>
                <a:spcPts val="1600"/>
              </a:spcBef>
              <a:spcAft>
                <a:spcPts val="1600"/>
              </a:spcAft>
              <a:buNone/>
            </a:pPr>
            <a:r>
              <a:t/>
            </a:r>
            <a:endParaRPr sz="1400"/>
          </a:p>
        </p:txBody>
      </p:sp>
      <p:sp>
        <p:nvSpPr>
          <p:cNvPr id="87" name="Google Shape;87;p15"/>
          <p:cNvSpPr txBox="1"/>
          <p:nvPr>
            <p:ph idx="1" type="body"/>
          </p:nvPr>
        </p:nvSpPr>
        <p:spPr>
          <a:xfrm>
            <a:off x="45720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Adam</a:t>
            </a:r>
            <a:endParaRPr u="sng"/>
          </a:p>
          <a:p>
            <a:pPr indent="-317500" lvl="0" marL="457200" rtl="0" algn="l">
              <a:lnSpc>
                <a:spcPct val="100000"/>
              </a:lnSpc>
              <a:spcBef>
                <a:spcPts val="1600"/>
              </a:spcBef>
              <a:spcAft>
                <a:spcPts val="0"/>
              </a:spcAft>
              <a:buSzPts val="1400"/>
              <a:buChar char="●"/>
            </a:pPr>
            <a:r>
              <a:rPr lang="en" sz="1400"/>
              <a:t>Research Wireless connection and user interface</a:t>
            </a:r>
            <a:endParaRPr sz="1400"/>
          </a:p>
          <a:p>
            <a:pPr indent="-317500" lvl="0" marL="457200" rtl="0" algn="l">
              <a:lnSpc>
                <a:spcPct val="100000"/>
              </a:lnSpc>
              <a:spcBef>
                <a:spcPts val="0"/>
              </a:spcBef>
              <a:spcAft>
                <a:spcPts val="0"/>
              </a:spcAft>
              <a:buSzPts val="1400"/>
              <a:buChar char="●"/>
            </a:pPr>
            <a:r>
              <a:rPr lang="en" sz="1400"/>
              <a:t>Research and choose camera</a:t>
            </a:r>
            <a:endParaRPr sz="1400"/>
          </a:p>
        </p:txBody>
      </p:sp>
      <p:sp>
        <p:nvSpPr>
          <p:cNvPr id="88" name="Google Shape;88;p15"/>
          <p:cNvSpPr/>
          <p:nvPr/>
        </p:nvSpPr>
        <p:spPr>
          <a:xfrm flipH="1" rot="6952386">
            <a:off x="2422818" y="18188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flipH="1" rot="6952386">
            <a:off x="2422818" y="28560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flipH="1" rot="6952386">
            <a:off x="2422818" y="22882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flipH="1" rot="6952386">
            <a:off x="296418" y="18188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6952386">
            <a:off x="296418" y="22882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flipH="1" rot="6952386">
            <a:off x="4549218" y="18188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flipH="1" rot="6952386">
            <a:off x="4549218" y="2661901"/>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flipH="1" rot="6952386">
            <a:off x="6683193" y="181882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flipH="1" rot="6952386">
            <a:off x="6683193" y="2698676"/>
            <a:ext cx="277740" cy="123307"/>
          </a:xfrm>
          <a:prstGeom prst="halfFrame">
            <a:avLst>
              <a:gd fmla="val 33333" name="adj1"/>
              <a:gd fmla="val 33333" name="adj2"/>
            </a:avLst>
          </a:prstGeom>
          <a:solidFill>
            <a:schemeClr val="accent2"/>
          </a:solidFill>
          <a:ln cap="flat" cmpd="sng" w="9525">
            <a:solidFill>
              <a:schemeClr val="accent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Safety Considerations</a:t>
            </a:r>
            <a:endParaRPr/>
          </a:p>
        </p:txBody>
      </p:sp>
      <p:sp>
        <p:nvSpPr>
          <p:cNvPr id="102" name="Google Shape;102;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Avoiding short circuits, causing overheating.</a:t>
            </a:r>
            <a:endParaRPr/>
          </a:p>
          <a:p>
            <a:pPr indent="-342900" lvl="0" marL="457200" rtl="0" algn="l">
              <a:spcBef>
                <a:spcPts val="0"/>
              </a:spcBef>
              <a:spcAft>
                <a:spcPts val="0"/>
              </a:spcAft>
              <a:buSzPts val="1800"/>
              <a:buChar char="●"/>
            </a:pPr>
            <a:r>
              <a:rPr lang="en"/>
              <a:t>Careful to operate robots at a safe speed to avoid damaging parts/people</a:t>
            </a:r>
            <a:endParaRPr/>
          </a:p>
          <a:p>
            <a:pPr indent="-342900" lvl="0" marL="457200" rtl="0" algn="l">
              <a:spcBef>
                <a:spcPts val="0"/>
              </a:spcBef>
              <a:spcAft>
                <a:spcPts val="0"/>
              </a:spcAft>
              <a:buSzPts val="1800"/>
              <a:buChar char="●"/>
            </a:pPr>
            <a:r>
              <a:rPr lang="en"/>
              <a:t>Exercise caution to avoid cuts from sharp wire ends</a:t>
            </a:r>
            <a:endParaRPr/>
          </a:p>
          <a:p>
            <a:pPr indent="-342900" lvl="0" marL="457200" rtl="0" algn="l">
              <a:spcBef>
                <a:spcPts val="0"/>
              </a:spcBef>
              <a:spcAft>
                <a:spcPts val="0"/>
              </a:spcAft>
              <a:buSzPts val="1800"/>
              <a:buChar char="●"/>
            </a:pPr>
            <a:r>
              <a:rPr lang="en"/>
              <a:t>Covering wires when cutting to keep ends from flying</a:t>
            </a:r>
            <a:endParaRPr/>
          </a:p>
          <a:p>
            <a:pPr indent="-342900" lvl="0" marL="457200" rtl="0" algn="l">
              <a:spcBef>
                <a:spcPts val="0"/>
              </a:spcBef>
              <a:spcAft>
                <a:spcPts val="0"/>
              </a:spcAft>
              <a:buSzPts val="1800"/>
              <a:buChar char="●"/>
            </a:pPr>
            <a:r>
              <a:rPr lang="en"/>
              <a:t>Always use proper PPE</a:t>
            </a:r>
            <a:endParaRPr/>
          </a:p>
        </p:txBody>
      </p:sp>
      <p:sp>
        <p:nvSpPr>
          <p:cNvPr id="103" name="Google Shape;10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6"/>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Labor</a:t>
            </a:r>
            <a:endParaRPr/>
          </a:p>
        </p:txBody>
      </p:sp>
      <p:sp>
        <p:nvSpPr>
          <p:cNvPr id="110" name="Google Shape;110;p17"/>
          <p:cNvSpPr txBox="1"/>
          <p:nvPr>
            <p:ph idx="1" type="body"/>
          </p:nvPr>
        </p:nvSpPr>
        <p:spPr>
          <a:xfrm>
            <a:off x="3117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Josh</a:t>
            </a:r>
            <a:endParaRPr u="sng"/>
          </a:p>
          <a:p>
            <a:pPr indent="-317500" lvl="0" marL="457200" rtl="0" algn="l">
              <a:lnSpc>
                <a:spcPct val="100000"/>
              </a:lnSpc>
              <a:spcBef>
                <a:spcPts val="1600"/>
              </a:spcBef>
              <a:spcAft>
                <a:spcPts val="0"/>
              </a:spcAft>
              <a:buSzPts val="1400"/>
              <a:buChar char="●"/>
            </a:pPr>
            <a:r>
              <a:rPr lang="en" sz="1400"/>
              <a:t>Rover side</a:t>
            </a:r>
            <a:endParaRPr sz="1400"/>
          </a:p>
          <a:p>
            <a:pPr indent="-317500" lvl="0" marL="457200" rtl="0" algn="l">
              <a:lnSpc>
                <a:spcPct val="100000"/>
              </a:lnSpc>
              <a:spcBef>
                <a:spcPts val="0"/>
              </a:spcBef>
              <a:spcAft>
                <a:spcPts val="0"/>
              </a:spcAft>
              <a:buSzPts val="1400"/>
              <a:buChar char="●"/>
            </a:pPr>
            <a:r>
              <a:rPr lang="en" sz="1400"/>
              <a:t>Computer Vision</a:t>
            </a:r>
            <a:endParaRPr sz="1400"/>
          </a:p>
          <a:p>
            <a:pPr indent="0" lvl="0" marL="457200" rtl="0" algn="l">
              <a:lnSpc>
                <a:spcPct val="100000"/>
              </a:lnSpc>
              <a:spcBef>
                <a:spcPts val="1600"/>
              </a:spcBef>
              <a:spcAft>
                <a:spcPts val="0"/>
              </a:spcAft>
              <a:buNone/>
            </a:pPr>
            <a:r>
              <a:t/>
            </a:r>
            <a:endParaRPr sz="1400"/>
          </a:p>
          <a:p>
            <a:pPr indent="0" lvl="0" marL="0" rtl="0" algn="l">
              <a:spcBef>
                <a:spcPts val="1600"/>
              </a:spcBef>
              <a:spcAft>
                <a:spcPts val="1600"/>
              </a:spcAft>
              <a:buNone/>
            </a:pPr>
            <a:r>
              <a:t/>
            </a:r>
            <a:endParaRPr u="sng"/>
          </a:p>
        </p:txBody>
      </p:sp>
      <p:sp>
        <p:nvSpPr>
          <p:cNvPr id="111" name="Google Shape;111;p17"/>
          <p:cNvSpPr txBox="1"/>
          <p:nvPr>
            <p:ph idx="1" type="body"/>
          </p:nvPr>
        </p:nvSpPr>
        <p:spPr>
          <a:xfrm>
            <a:off x="66984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Joe</a:t>
            </a:r>
            <a:endParaRPr u="sng"/>
          </a:p>
          <a:p>
            <a:pPr indent="-317500" lvl="0" marL="457200" rtl="0" algn="l">
              <a:lnSpc>
                <a:spcPct val="100000"/>
              </a:lnSpc>
              <a:spcBef>
                <a:spcPts val="1600"/>
              </a:spcBef>
              <a:spcAft>
                <a:spcPts val="0"/>
              </a:spcAft>
              <a:buSzPts val="1400"/>
              <a:buChar char="●"/>
            </a:pPr>
            <a:r>
              <a:rPr lang="en" sz="1400"/>
              <a:t>Computer side</a:t>
            </a:r>
            <a:endParaRPr sz="1400"/>
          </a:p>
          <a:p>
            <a:pPr indent="-317500" lvl="0" marL="457200" rtl="0" algn="l">
              <a:lnSpc>
                <a:spcPct val="100000"/>
              </a:lnSpc>
              <a:spcBef>
                <a:spcPts val="0"/>
              </a:spcBef>
              <a:spcAft>
                <a:spcPts val="0"/>
              </a:spcAft>
              <a:buSzPts val="1400"/>
              <a:buChar char="●"/>
            </a:pPr>
            <a:r>
              <a:rPr lang="en" sz="1400"/>
              <a:t>GUI</a:t>
            </a:r>
            <a:endParaRPr sz="1400"/>
          </a:p>
          <a:p>
            <a:pPr indent="-317500" lvl="0" marL="457200" rtl="0" algn="l">
              <a:lnSpc>
                <a:spcPct val="100000"/>
              </a:lnSpc>
              <a:spcBef>
                <a:spcPts val="0"/>
              </a:spcBef>
              <a:spcAft>
                <a:spcPts val="0"/>
              </a:spcAft>
              <a:buSzPts val="1400"/>
              <a:buChar char="●"/>
            </a:pPr>
            <a:r>
              <a:rPr lang="en" sz="1400"/>
              <a:t>Robotic arm</a:t>
            </a:r>
            <a:endParaRPr sz="1400"/>
          </a:p>
        </p:txBody>
      </p:sp>
      <p:sp>
        <p:nvSpPr>
          <p:cNvPr id="112" name="Google Shape;112;p17"/>
          <p:cNvSpPr txBox="1"/>
          <p:nvPr>
            <p:ph idx="1" type="body"/>
          </p:nvPr>
        </p:nvSpPr>
        <p:spPr>
          <a:xfrm>
            <a:off x="2438025"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Celina</a:t>
            </a:r>
            <a:endParaRPr u="sng"/>
          </a:p>
          <a:p>
            <a:pPr indent="-317500" lvl="0" marL="457200" rtl="0" algn="l">
              <a:lnSpc>
                <a:spcPct val="100000"/>
              </a:lnSpc>
              <a:spcBef>
                <a:spcPts val="1600"/>
              </a:spcBef>
              <a:spcAft>
                <a:spcPts val="0"/>
              </a:spcAft>
              <a:buSzPts val="1400"/>
              <a:buChar char="●"/>
            </a:pPr>
            <a:r>
              <a:rPr lang="en" sz="1400"/>
              <a:t>Rover side</a:t>
            </a:r>
            <a:endParaRPr sz="1400"/>
          </a:p>
          <a:p>
            <a:pPr indent="-317500" lvl="0" marL="457200" rtl="0" algn="l">
              <a:lnSpc>
                <a:spcPct val="100000"/>
              </a:lnSpc>
              <a:spcBef>
                <a:spcPts val="0"/>
              </a:spcBef>
              <a:spcAft>
                <a:spcPts val="0"/>
              </a:spcAft>
              <a:buSzPts val="1400"/>
              <a:buChar char="●"/>
            </a:pPr>
            <a:r>
              <a:rPr lang="en" sz="1400"/>
              <a:t>Computer Vision</a:t>
            </a:r>
            <a:endParaRPr sz="1400"/>
          </a:p>
          <a:p>
            <a:pPr indent="-317500" lvl="0" marL="457200" rtl="0" algn="l">
              <a:lnSpc>
                <a:spcPct val="100000"/>
              </a:lnSpc>
              <a:spcBef>
                <a:spcPts val="0"/>
              </a:spcBef>
              <a:spcAft>
                <a:spcPts val="0"/>
              </a:spcAft>
              <a:buSzPts val="1400"/>
              <a:buChar char="●"/>
            </a:pPr>
            <a:r>
              <a:rPr lang="en" sz="1400"/>
              <a:t>Image Processing and Analysis</a:t>
            </a:r>
            <a:endParaRPr sz="1400"/>
          </a:p>
          <a:p>
            <a:pPr indent="-317500" lvl="0" marL="457200" rtl="0" algn="l">
              <a:lnSpc>
                <a:spcPct val="100000"/>
              </a:lnSpc>
              <a:spcBef>
                <a:spcPts val="0"/>
              </a:spcBef>
              <a:spcAft>
                <a:spcPts val="0"/>
              </a:spcAft>
              <a:buSzPts val="1400"/>
              <a:buChar char="●"/>
            </a:pPr>
            <a:r>
              <a:rPr lang="en" sz="1400"/>
              <a:t>Flag finding/Detection</a:t>
            </a:r>
            <a:endParaRPr sz="1400"/>
          </a:p>
        </p:txBody>
      </p:sp>
      <p:sp>
        <p:nvSpPr>
          <p:cNvPr id="113" name="Google Shape;113;p17"/>
          <p:cNvSpPr txBox="1"/>
          <p:nvPr>
            <p:ph idx="1" type="body"/>
          </p:nvPr>
        </p:nvSpPr>
        <p:spPr>
          <a:xfrm>
            <a:off x="4572000" y="1266325"/>
            <a:ext cx="21339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Adam</a:t>
            </a:r>
            <a:endParaRPr u="sng"/>
          </a:p>
          <a:p>
            <a:pPr indent="-317500" lvl="0" marL="457200" rtl="0" algn="l">
              <a:lnSpc>
                <a:spcPct val="100000"/>
              </a:lnSpc>
              <a:spcBef>
                <a:spcPts val="1600"/>
              </a:spcBef>
              <a:spcAft>
                <a:spcPts val="0"/>
              </a:spcAft>
              <a:buSzPts val="1400"/>
              <a:buChar char="●"/>
            </a:pPr>
            <a:r>
              <a:rPr lang="en" sz="1400"/>
              <a:t>Computer side</a:t>
            </a:r>
            <a:endParaRPr sz="1400"/>
          </a:p>
          <a:p>
            <a:pPr indent="-317500" lvl="0" marL="457200" rtl="0" algn="l">
              <a:lnSpc>
                <a:spcPct val="100000"/>
              </a:lnSpc>
              <a:spcBef>
                <a:spcPts val="0"/>
              </a:spcBef>
              <a:spcAft>
                <a:spcPts val="0"/>
              </a:spcAft>
              <a:buSzPts val="1400"/>
              <a:buChar char="●"/>
            </a:pPr>
            <a:r>
              <a:rPr lang="en" sz="1400"/>
              <a:t>Communication between robots and computer</a:t>
            </a:r>
            <a:endParaRPr sz="1400"/>
          </a:p>
          <a:p>
            <a:pPr indent="-317500" lvl="0" marL="457200" rtl="0" algn="l">
              <a:lnSpc>
                <a:spcPct val="100000"/>
              </a:lnSpc>
              <a:spcBef>
                <a:spcPts val="0"/>
              </a:spcBef>
              <a:spcAft>
                <a:spcPts val="0"/>
              </a:spcAft>
              <a:buSzPts val="1400"/>
              <a:buChar char="●"/>
            </a:pPr>
            <a:r>
              <a:rPr lang="en" sz="1400"/>
              <a:t>Communication between camera and computer</a:t>
            </a:r>
            <a:endParaRPr sz="1400"/>
          </a:p>
        </p:txBody>
      </p:sp>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p:nvPr/>
        </p:nvSpPr>
        <p:spPr>
          <a:xfrm>
            <a:off x="1020675" y="1038300"/>
            <a:ext cx="7732800" cy="3709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4017850" y="2002225"/>
            <a:ext cx="1802100" cy="12927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124600" y="182325"/>
            <a:ext cx="592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a:t>
            </a:r>
            <a:endParaRPr/>
          </a:p>
        </p:txBody>
      </p:sp>
      <p:sp>
        <p:nvSpPr>
          <p:cNvPr id="122" name="Google Shape;122;p18"/>
          <p:cNvSpPr/>
          <p:nvPr/>
        </p:nvSpPr>
        <p:spPr>
          <a:xfrm>
            <a:off x="89400" y="1038850"/>
            <a:ext cx="1060800" cy="615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Power</a:t>
            </a:r>
            <a:endParaRPr/>
          </a:p>
        </p:txBody>
      </p:sp>
      <p:sp>
        <p:nvSpPr>
          <p:cNvPr id="123" name="Google Shape;123;p18"/>
          <p:cNvSpPr/>
          <p:nvPr/>
        </p:nvSpPr>
        <p:spPr>
          <a:xfrm>
            <a:off x="89400" y="1653981"/>
            <a:ext cx="1060800" cy="61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sensors</a:t>
            </a:r>
            <a:endParaRPr/>
          </a:p>
        </p:txBody>
      </p:sp>
      <p:sp>
        <p:nvSpPr>
          <p:cNvPr id="124" name="Google Shape;124;p18"/>
          <p:cNvSpPr/>
          <p:nvPr/>
        </p:nvSpPr>
        <p:spPr>
          <a:xfrm>
            <a:off x="89400" y="2269112"/>
            <a:ext cx="1060800" cy="61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mechanical</a:t>
            </a:r>
            <a:endParaRPr sz="1200"/>
          </a:p>
        </p:txBody>
      </p:sp>
      <p:sp>
        <p:nvSpPr>
          <p:cNvPr id="125" name="Google Shape;125;p18"/>
          <p:cNvSpPr/>
          <p:nvPr/>
        </p:nvSpPr>
        <p:spPr>
          <a:xfrm>
            <a:off x="89400" y="2884243"/>
            <a:ext cx="1060800" cy="615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 Computation</a:t>
            </a:r>
            <a:endParaRPr sz="1200"/>
          </a:p>
        </p:txBody>
      </p:sp>
      <p:sp>
        <p:nvSpPr>
          <p:cNvPr id="126" name="Google Shape;126;p18"/>
          <p:cNvSpPr/>
          <p:nvPr/>
        </p:nvSpPr>
        <p:spPr>
          <a:xfrm>
            <a:off x="4451950" y="2061200"/>
            <a:ext cx="933900" cy="61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CC3220</a:t>
            </a:r>
            <a:endParaRPr sz="1000"/>
          </a:p>
          <a:p>
            <a:pPr indent="0" lvl="0" marL="0" rtl="0" algn="ctr">
              <a:spcBef>
                <a:spcPts val="0"/>
              </a:spcBef>
              <a:spcAft>
                <a:spcPts val="0"/>
              </a:spcAft>
              <a:buNone/>
            </a:pPr>
            <a:r>
              <a:rPr lang="en" sz="1000"/>
              <a:t>MCU</a:t>
            </a:r>
            <a:endParaRPr sz="1000"/>
          </a:p>
        </p:txBody>
      </p:sp>
      <p:sp>
        <p:nvSpPr>
          <p:cNvPr id="127" name="Google Shape;127;p18"/>
          <p:cNvSpPr/>
          <p:nvPr/>
        </p:nvSpPr>
        <p:spPr>
          <a:xfrm>
            <a:off x="6134150" y="1956213"/>
            <a:ext cx="557700" cy="4320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Wifi </a:t>
            </a:r>
            <a:r>
              <a:rPr lang="en" sz="700"/>
              <a:t>Camera</a:t>
            </a:r>
            <a:endParaRPr sz="700"/>
          </a:p>
        </p:txBody>
      </p:sp>
      <p:sp>
        <p:nvSpPr>
          <p:cNvPr id="128" name="Google Shape;128;p18"/>
          <p:cNvSpPr/>
          <p:nvPr/>
        </p:nvSpPr>
        <p:spPr>
          <a:xfrm>
            <a:off x="3036500" y="1953300"/>
            <a:ext cx="634200" cy="4320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Ultrasonic</a:t>
            </a:r>
            <a:endParaRPr sz="600"/>
          </a:p>
          <a:p>
            <a:pPr indent="0" lvl="0" marL="0" rtl="0" algn="ctr">
              <a:spcBef>
                <a:spcPts val="0"/>
              </a:spcBef>
              <a:spcAft>
                <a:spcPts val="0"/>
              </a:spcAft>
              <a:buNone/>
            </a:pPr>
            <a:r>
              <a:rPr lang="en" sz="600"/>
              <a:t>HC-SR04</a:t>
            </a:r>
            <a:endParaRPr sz="600"/>
          </a:p>
        </p:txBody>
      </p:sp>
      <p:sp>
        <p:nvSpPr>
          <p:cNvPr id="129" name="Google Shape;129;p18"/>
          <p:cNvSpPr/>
          <p:nvPr/>
        </p:nvSpPr>
        <p:spPr>
          <a:xfrm>
            <a:off x="5493975" y="35900"/>
            <a:ext cx="3259500" cy="899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8"/>
          <p:cNvCxnSpPr/>
          <p:nvPr/>
        </p:nvCxnSpPr>
        <p:spPr>
          <a:xfrm>
            <a:off x="5606300" y="283400"/>
            <a:ext cx="864300" cy="0"/>
          </a:xfrm>
          <a:prstGeom prst="straightConnector1">
            <a:avLst/>
          </a:prstGeom>
          <a:noFill/>
          <a:ln cap="flat" cmpd="sng" w="9525">
            <a:solidFill>
              <a:srgbClr val="0000FF"/>
            </a:solidFill>
            <a:prstDash val="solid"/>
            <a:round/>
            <a:headEnd len="med" w="med" type="none"/>
            <a:tailEnd len="med" w="med" type="triangle"/>
          </a:ln>
        </p:spPr>
      </p:cxnSp>
      <p:cxnSp>
        <p:nvCxnSpPr>
          <p:cNvPr id="131" name="Google Shape;131;p18"/>
          <p:cNvCxnSpPr/>
          <p:nvPr/>
        </p:nvCxnSpPr>
        <p:spPr>
          <a:xfrm flipH="1" rot="10800000">
            <a:off x="5604500" y="463425"/>
            <a:ext cx="867900" cy="10500"/>
          </a:xfrm>
          <a:prstGeom prst="straightConnector1">
            <a:avLst/>
          </a:prstGeom>
          <a:noFill/>
          <a:ln cap="flat" cmpd="sng" w="9525">
            <a:solidFill>
              <a:schemeClr val="accent2"/>
            </a:solidFill>
            <a:prstDash val="solid"/>
            <a:round/>
            <a:headEnd len="med" w="med" type="none"/>
            <a:tailEnd len="med" w="med" type="triangle"/>
          </a:ln>
        </p:spPr>
      </p:cxnSp>
      <p:sp>
        <p:nvSpPr>
          <p:cNvPr id="132" name="Google Shape;132;p18"/>
          <p:cNvSpPr txBox="1"/>
          <p:nvPr/>
        </p:nvSpPr>
        <p:spPr>
          <a:xfrm>
            <a:off x="6588975" y="139375"/>
            <a:ext cx="1060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WIFI </a:t>
            </a:r>
            <a:endParaRPr sz="1000"/>
          </a:p>
        </p:txBody>
      </p:sp>
      <p:sp>
        <p:nvSpPr>
          <p:cNvPr id="133" name="Google Shape;133;p18"/>
          <p:cNvSpPr txBox="1"/>
          <p:nvPr/>
        </p:nvSpPr>
        <p:spPr>
          <a:xfrm>
            <a:off x="6588975" y="306525"/>
            <a:ext cx="9339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Uart</a:t>
            </a:r>
            <a:endParaRPr sz="1000"/>
          </a:p>
        </p:txBody>
      </p:sp>
      <p:cxnSp>
        <p:nvCxnSpPr>
          <p:cNvPr id="134" name="Google Shape;134;p18"/>
          <p:cNvCxnSpPr/>
          <p:nvPr/>
        </p:nvCxnSpPr>
        <p:spPr>
          <a:xfrm flipH="1" rot="10800000">
            <a:off x="5616800" y="653950"/>
            <a:ext cx="843300" cy="6900"/>
          </a:xfrm>
          <a:prstGeom prst="straightConnector1">
            <a:avLst/>
          </a:prstGeom>
          <a:noFill/>
          <a:ln cap="flat" cmpd="sng" w="9525">
            <a:solidFill>
              <a:srgbClr val="FF0000"/>
            </a:solidFill>
            <a:prstDash val="solid"/>
            <a:round/>
            <a:headEnd len="med" w="med" type="none"/>
            <a:tailEnd len="med" w="med" type="triangle"/>
          </a:ln>
        </p:spPr>
      </p:cxnSp>
      <p:sp>
        <p:nvSpPr>
          <p:cNvPr id="135" name="Google Shape;135;p18"/>
          <p:cNvSpPr txBox="1"/>
          <p:nvPr/>
        </p:nvSpPr>
        <p:spPr>
          <a:xfrm>
            <a:off x="6588975" y="497050"/>
            <a:ext cx="8679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Power</a:t>
            </a:r>
            <a:endParaRPr sz="1000"/>
          </a:p>
        </p:txBody>
      </p:sp>
      <p:sp>
        <p:nvSpPr>
          <p:cNvPr id="136" name="Google Shape;136;p18"/>
          <p:cNvSpPr txBox="1"/>
          <p:nvPr/>
        </p:nvSpPr>
        <p:spPr>
          <a:xfrm>
            <a:off x="5088925" y="1753125"/>
            <a:ext cx="711900" cy="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Robot #1</a:t>
            </a:r>
            <a:endParaRPr sz="800"/>
          </a:p>
        </p:txBody>
      </p:sp>
      <p:cxnSp>
        <p:nvCxnSpPr>
          <p:cNvPr id="137" name="Google Shape;137;p18"/>
          <p:cNvCxnSpPr>
            <a:stCxn id="127" idx="0"/>
            <a:endCxn id="138" idx="3"/>
          </p:cNvCxnSpPr>
          <p:nvPr/>
        </p:nvCxnSpPr>
        <p:spPr>
          <a:xfrm flipH="1" rot="5400000">
            <a:off x="4759250" y="302463"/>
            <a:ext cx="405900" cy="2901600"/>
          </a:xfrm>
          <a:prstGeom prst="bentConnector2">
            <a:avLst/>
          </a:prstGeom>
          <a:noFill/>
          <a:ln cap="flat" cmpd="sng" w="9525">
            <a:solidFill>
              <a:srgbClr val="0000FF"/>
            </a:solidFill>
            <a:prstDash val="solid"/>
            <a:round/>
            <a:headEnd len="med" w="med" type="none"/>
            <a:tailEnd len="med" w="med" type="none"/>
          </a:ln>
        </p:spPr>
      </p:cxnSp>
      <p:cxnSp>
        <p:nvCxnSpPr>
          <p:cNvPr id="139" name="Google Shape;139;p18"/>
          <p:cNvCxnSpPr>
            <a:stCxn id="128" idx="3"/>
            <a:endCxn id="126" idx="1"/>
          </p:cNvCxnSpPr>
          <p:nvPr/>
        </p:nvCxnSpPr>
        <p:spPr>
          <a:xfrm>
            <a:off x="3670700" y="2169300"/>
            <a:ext cx="781200" cy="199500"/>
          </a:xfrm>
          <a:prstGeom prst="bentConnector3">
            <a:avLst>
              <a:gd fmla="val 50003" name="adj1"/>
            </a:avLst>
          </a:prstGeom>
          <a:noFill/>
          <a:ln cap="flat" cmpd="sng" w="9525">
            <a:solidFill>
              <a:srgbClr val="38761D"/>
            </a:solidFill>
            <a:prstDash val="solid"/>
            <a:round/>
            <a:headEnd len="med" w="med" type="none"/>
            <a:tailEnd len="med" w="med" type="none"/>
          </a:ln>
        </p:spPr>
      </p:cxnSp>
      <p:cxnSp>
        <p:nvCxnSpPr>
          <p:cNvPr id="140" name="Google Shape;140;p18"/>
          <p:cNvCxnSpPr/>
          <p:nvPr/>
        </p:nvCxnSpPr>
        <p:spPr>
          <a:xfrm rot="10800000">
            <a:off x="5088925" y="1550250"/>
            <a:ext cx="1090200" cy="6600"/>
          </a:xfrm>
          <a:prstGeom prst="straightConnector1">
            <a:avLst/>
          </a:prstGeom>
          <a:noFill/>
          <a:ln cap="flat" cmpd="sng" w="9525">
            <a:solidFill>
              <a:srgbClr val="0000FF"/>
            </a:solidFill>
            <a:prstDash val="solid"/>
            <a:round/>
            <a:headEnd len="med" w="med" type="none"/>
            <a:tailEnd len="med" w="med" type="triangle"/>
          </a:ln>
        </p:spPr>
      </p:cxnSp>
      <p:cxnSp>
        <p:nvCxnSpPr>
          <p:cNvPr id="141" name="Google Shape;141;p18"/>
          <p:cNvCxnSpPr/>
          <p:nvPr/>
        </p:nvCxnSpPr>
        <p:spPr>
          <a:xfrm>
            <a:off x="4094800" y="2371350"/>
            <a:ext cx="179400" cy="0"/>
          </a:xfrm>
          <a:prstGeom prst="straightConnector1">
            <a:avLst/>
          </a:prstGeom>
          <a:noFill/>
          <a:ln cap="flat" cmpd="sng" w="9525">
            <a:solidFill>
              <a:srgbClr val="38761D"/>
            </a:solidFill>
            <a:prstDash val="solid"/>
            <a:round/>
            <a:headEnd len="med" w="med" type="none"/>
            <a:tailEnd len="med" w="med" type="triangle"/>
          </a:ln>
        </p:spPr>
      </p:cxnSp>
      <p:cxnSp>
        <p:nvCxnSpPr>
          <p:cNvPr id="142" name="Google Shape;142;p18"/>
          <p:cNvCxnSpPr/>
          <p:nvPr/>
        </p:nvCxnSpPr>
        <p:spPr>
          <a:xfrm flipH="1" rot="10800000">
            <a:off x="5618075" y="750300"/>
            <a:ext cx="224400" cy="1155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43" name="Google Shape;143;p18"/>
          <p:cNvCxnSpPr/>
          <p:nvPr/>
        </p:nvCxnSpPr>
        <p:spPr>
          <a:xfrm>
            <a:off x="5804075" y="750350"/>
            <a:ext cx="602700" cy="1059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44" name="Google Shape;144;p18"/>
          <p:cNvCxnSpPr/>
          <p:nvPr/>
        </p:nvCxnSpPr>
        <p:spPr>
          <a:xfrm flipH="1" rot="10800000">
            <a:off x="6131075" y="846575"/>
            <a:ext cx="327300" cy="6000"/>
          </a:xfrm>
          <a:prstGeom prst="straightConnector1">
            <a:avLst/>
          </a:prstGeom>
          <a:noFill/>
          <a:ln cap="flat" cmpd="sng" w="9525">
            <a:solidFill>
              <a:srgbClr val="FFFF00"/>
            </a:solidFill>
            <a:prstDash val="solid"/>
            <a:round/>
            <a:headEnd len="med" w="med" type="none"/>
            <a:tailEnd len="med" w="med" type="triangle"/>
          </a:ln>
        </p:spPr>
      </p:cxnSp>
      <p:sp>
        <p:nvSpPr>
          <p:cNvPr id="145" name="Google Shape;145;p18"/>
          <p:cNvSpPr txBox="1"/>
          <p:nvPr/>
        </p:nvSpPr>
        <p:spPr>
          <a:xfrm>
            <a:off x="6588975" y="664438"/>
            <a:ext cx="986400" cy="1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PWM</a:t>
            </a:r>
            <a:endParaRPr sz="1000"/>
          </a:p>
        </p:txBody>
      </p:sp>
      <p:sp>
        <p:nvSpPr>
          <p:cNvPr id="146" name="Google Shape;146;p18"/>
          <p:cNvSpPr/>
          <p:nvPr/>
        </p:nvSpPr>
        <p:spPr>
          <a:xfrm>
            <a:off x="4640050" y="2761125"/>
            <a:ext cx="557700" cy="432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9.6V</a:t>
            </a:r>
            <a:endParaRPr sz="600"/>
          </a:p>
          <a:p>
            <a:pPr indent="0" lvl="0" marL="0" rtl="0" algn="ctr">
              <a:spcBef>
                <a:spcPts val="0"/>
              </a:spcBef>
              <a:spcAft>
                <a:spcPts val="0"/>
              </a:spcAft>
              <a:buNone/>
            </a:pPr>
            <a:r>
              <a:rPr lang="en" sz="600"/>
              <a:t>2000mAh</a:t>
            </a:r>
            <a:endParaRPr sz="600"/>
          </a:p>
        </p:txBody>
      </p:sp>
      <p:sp>
        <p:nvSpPr>
          <p:cNvPr id="147" name="Google Shape;147;p18"/>
          <p:cNvSpPr/>
          <p:nvPr/>
        </p:nvSpPr>
        <p:spPr>
          <a:xfrm>
            <a:off x="3268625" y="2833125"/>
            <a:ext cx="634200" cy="288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5 V Voltage</a:t>
            </a:r>
            <a:endParaRPr sz="600"/>
          </a:p>
          <a:p>
            <a:pPr indent="0" lvl="0" marL="0" rtl="0" algn="ctr">
              <a:spcBef>
                <a:spcPts val="0"/>
              </a:spcBef>
              <a:spcAft>
                <a:spcPts val="0"/>
              </a:spcAft>
              <a:buNone/>
            </a:pPr>
            <a:r>
              <a:rPr lang="en" sz="600"/>
              <a:t>Regulator</a:t>
            </a:r>
            <a:endParaRPr sz="600"/>
          </a:p>
        </p:txBody>
      </p:sp>
      <p:cxnSp>
        <p:nvCxnSpPr>
          <p:cNvPr id="148" name="Google Shape;148;p18"/>
          <p:cNvCxnSpPr>
            <a:stCxn id="146" idx="1"/>
            <a:endCxn id="147" idx="3"/>
          </p:cNvCxnSpPr>
          <p:nvPr/>
        </p:nvCxnSpPr>
        <p:spPr>
          <a:xfrm rot="10800000">
            <a:off x="3902950" y="2977125"/>
            <a:ext cx="737100" cy="0"/>
          </a:xfrm>
          <a:prstGeom prst="straightConnector1">
            <a:avLst/>
          </a:prstGeom>
          <a:noFill/>
          <a:ln cap="flat" cmpd="sng" w="9525">
            <a:solidFill>
              <a:srgbClr val="FF0000"/>
            </a:solidFill>
            <a:prstDash val="solid"/>
            <a:round/>
            <a:headEnd len="med" w="med" type="none"/>
            <a:tailEnd len="med" w="med" type="triangle"/>
          </a:ln>
        </p:spPr>
      </p:cxnSp>
      <p:sp>
        <p:nvSpPr>
          <p:cNvPr id="149" name="Google Shape;149;p18"/>
          <p:cNvSpPr txBox="1"/>
          <p:nvPr/>
        </p:nvSpPr>
        <p:spPr>
          <a:xfrm>
            <a:off x="4183250" y="2742963"/>
            <a:ext cx="3591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9.6v</a:t>
            </a:r>
            <a:endParaRPr sz="600"/>
          </a:p>
        </p:txBody>
      </p:sp>
      <p:cxnSp>
        <p:nvCxnSpPr>
          <p:cNvPr id="150" name="Google Shape;150;p18"/>
          <p:cNvCxnSpPr/>
          <p:nvPr/>
        </p:nvCxnSpPr>
        <p:spPr>
          <a:xfrm flipH="1" rot="-5400000">
            <a:off x="3447275" y="2518950"/>
            <a:ext cx="441300" cy="174000"/>
          </a:xfrm>
          <a:prstGeom prst="bentConnector3">
            <a:avLst>
              <a:gd fmla="val 50000" name="adj1"/>
            </a:avLst>
          </a:prstGeom>
          <a:noFill/>
          <a:ln cap="flat" cmpd="sng" w="9525">
            <a:solidFill>
              <a:srgbClr val="FF0000"/>
            </a:solidFill>
            <a:prstDash val="solid"/>
            <a:round/>
            <a:headEnd len="med" w="med" type="none"/>
            <a:tailEnd len="med" w="med" type="none"/>
          </a:ln>
        </p:spPr>
      </p:cxnSp>
      <p:cxnSp>
        <p:nvCxnSpPr>
          <p:cNvPr id="151" name="Google Shape;151;p18"/>
          <p:cNvCxnSpPr/>
          <p:nvPr/>
        </p:nvCxnSpPr>
        <p:spPr>
          <a:xfrm rot="10800000">
            <a:off x="3754900" y="2614875"/>
            <a:ext cx="0" cy="109200"/>
          </a:xfrm>
          <a:prstGeom prst="straightConnector1">
            <a:avLst/>
          </a:prstGeom>
          <a:noFill/>
          <a:ln cap="flat" cmpd="sng" w="9525">
            <a:solidFill>
              <a:srgbClr val="FF0000"/>
            </a:solidFill>
            <a:prstDash val="solid"/>
            <a:round/>
            <a:headEnd len="med" w="med" type="none"/>
            <a:tailEnd len="med" w="med" type="triangle"/>
          </a:ln>
        </p:spPr>
      </p:cxnSp>
      <p:sp>
        <p:nvSpPr>
          <p:cNvPr id="152" name="Google Shape;152;p18"/>
          <p:cNvSpPr txBox="1"/>
          <p:nvPr/>
        </p:nvSpPr>
        <p:spPr>
          <a:xfrm>
            <a:off x="3549700" y="2416388"/>
            <a:ext cx="4104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5 V</a:t>
            </a:r>
            <a:endParaRPr sz="600"/>
          </a:p>
        </p:txBody>
      </p:sp>
      <p:sp>
        <p:nvSpPr>
          <p:cNvPr id="153" name="Google Shape;153;p18"/>
          <p:cNvSpPr/>
          <p:nvPr/>
        </p:nvSpPr>
        <p:spPr>
          <a:xfrm>
            <a:off x="4640050" y="3432413"/>
            <a:ext cx="557700" cy="288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5</a:t>
            </a:r>
            <a:r>
              <a:rPr lang="en" sz="600"/>
              <a:t> V Voltage</a:t>
            </a:r>
            <a:endParaRPr sz="600"/>
          </a:p>
          <a:p>
            <a:pPr indent="0" lvl="0" marL="0" rtl="0" algn="ctr">
              <a:spcBef>
                <a:spcPts val="0"/>
              </a:spcBef>
              <a:spcAft>
                <a:spcPts val="0"/>
              </a:spcAft>
              <a:buNone/>
            </a:pPr>
            <a:r>
              <a:rPr lang="en" sz="600"/>
              <a:t>Regulator</a:t>
            </a:r>
            <a:endParaRPr sz="600"/>
          </a:p>
        </p:txBody>
      </p:sp>
      <p:cxnSp>
        <p:nvCxnSpPr>
          <p:cNvPr id="154" name="Google Shape;154;p18"/>
          <p:cNvCxnSpPr>
            <a:stCxn id="138" idx="3"/>
            <a:endCxn id="138" idx="3"/>
          </p:cNvCxnSpPr>
          <p:nvPr/>
        </p:nvCxnSpPr>
        <p:spPr>
          <a:xfrm>
            <a:off x="3511500" y="1550450"/>
            <a:ext cx="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8"/>
          <p:cNvCxnSpPr/>
          <p:nvPr/>
        </p:nvCxnSpPr>
        <p:spPr>
          <a:xfrm>
            <a:off x="3363775" y="1712350"/>
            <a:ext cx="1584000" cy="12900"/>
          </a:xfrm>
          <a:prstGeom prst="straightConnector1">
            <a:avLst/>
          </a:prstGeom>
          <a:noFill/>
          <a:ln cap="flat" cmpd="sng" w="9525">
            <a:solidFill>
              <a:srgbClr val="0000FF"/>
            </a:solidFill>
            <a:prstDash val="solid"/>
            <a:round/>
            <a:headEnd len="med" w="med" type="none"/>
            <a:tailEnd len="med" w="med" type="none"/>
          </a:ln>
        </p:spPr>
      </p:cxnSp>
      <p:cxnSp>
        <p:nvCxnSpPr>
          <p:cNvPr id="156" name="Google Shape;156;p18"/>
          <p:cNvCxnSpPr/>
          <p:nvPr/>
        </p:nvCxnSpPr>
        <p:spPr>
          <a:xfrm>
            <a:off x="4947775" y="1723600"/>
            <a:ext cx="2700" cy="339900"/>
          </a:xfrm>
          <a:prstGeom prst="straightConnector1">
            <a:avLst/>
          </a:prstGeom>
          <a:noFill/>
          <a:ln cap="flat" cmpd="sng" w="9525">
            <a:solidFill>
              <a:srgbClr val="0000FF"/>
            </a:solidFill>
            <a:prstDash val="solid"/>
            <a:round/>
            <a:headEnd len="med" w="med" type="none"/>
            <a:tailEnd len="med" w="med" type="triangle"/>
          </a:ln>
        </p:spPr>
      </p:cxnSp>
      <p:sp>
        <p:nvSpPr>
          <p:cNvPr id="157" name="Google Shape;157;p18"/>
          <p:cNvSpPr/>
          <p:nvPr/>
        </p:nvSpPr>
        <p:spPr>
          <a:xfrm>
            <a:off x="5385850" y="3380825"/>
            <a:ext cx="660600" cy="3912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HS-422</a:t>
            </a:r>
            <a:endParaRPr sz="700"/>
          </a:p>
          <a:p>
            <a:pPr indent="0" lvl="0" marL="0" rtl="0" algn="ctr">
              <a:spcBef>
                <a:spcPts val="0"/>
              </a:spcBef>
              <a:spcAft>
                <a:spcPts val="0"/>
              </a:spcAft>
              <a:buNone/>
            </a:pPr>
            <a:r>
              <a:rPr lang="en" sz="700"/>
              <a:t>Survo</a:t>
            </a:r>
            <a:endParaRPr sz="700"/>
          </a:p>
        </p:txBody>
      </p:sp>
      <p:sp>
        <p:nvSpPr>
          <p:cNvPr id="138" name="Google Shape;138;p18"/>
          <p:cNvSpPr/>
          <p:nvPr/>
        </p:nvSpPr>
        <p:spPr>
          <a:xfrm>
            <a:off x="2450700" y="1264100"/>
            <a:ext cx="1060800" cy="5727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PC</a:t>
            </a:r>
            <a:endParaRPr sz="1000"/>
          </a:p>
        </p:txBody>
      </p:sp>
      <p:sp>
        <p:nvSpPr>
          <p:cNvPr id="158" name="Google Shape;158;p18"/>
          <p:cNvSpPr/>
          <p:nvPr/>
        </p:nvSpPr>
        <p:spPr>
          <a:xfrm>
            <a:off x="6513400" y="3376875"/>
            <a:ext cx="1060800" cy="539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111111"/>
                </a:solidFill>
              </a:rPr>
              <a:t>Uxcell 9V 50N</a:t>
            </a:r>
            <a:endParaRPr sz="800">
              <a:solidFill>
                <a:srgbClr val="111111"/>
              </a:solidFill>
            </a:endParaRPr>
          </a:p>
          <a:p>
            <a:pPr indent="0" lvl="0" marL="0" rtl="0" algn="l">
              <a:spcBef>
                <a:spcPts val="0"/>
              </a:spcBef>
              <a:spcAft>
                <a:spcPts val="0"/>
              </a:spcAft>
              <a:buNone/>
            </a:pPr>
            <a:r>
              <a:rPr lang="en" sz="800">
                <a:solidFill>
                  <a:srgbClr val="111111"/>
                </a:solidFill>
              </a:rPr>
              <a:t>Electromagnet </a:t>
            </a:r>
            <a:endParaRPr sz="800">
              <a:solidFill>
                <a:srgbClr val="111111"/>
              </a:solidFill>
            </a:endParaRPr>
          </a:p>
        </p:txBody>
      </p:sp>
      <p:sp>
        <p:nvSpPr>
          <p:cNvPr id="159" name="Google Shape;15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60" name="Google Shape;160;p18"/>
          <p:cNvCxnSpPr>
            <a:stCxn id="146" idx="2"/>
            <a:endCxn id="153" idx="0"/>
          </p:cNvCxnSpPr>
          <p:nvPr/>
        </p:nvCxnSpPr>
        <p:spPr>
          <a:xfrm>
            <a:off x="4918900" y="3193125"/>
            <a:ext cx="0" cy="239400"/>
          </a:xfrm>
          <a:prstGeom prst="straightConnector1">
            <a:avLst/>
          </a:prstGeom>
          <a:noFill/>
          <a:ln cap="flat" cmpd="sng" w="9525">
            <a:solidFill>
              <a:srgbClr val="FF0000"/>
            </a:solidFill>
            <a:prstDash val="solid"/>
            <a:round/>
            <a:headEnd len="med" w="med" type="none"/>
            <a:tailEnd len="med" w="med" type="triangle"/>
          </a:ln>
        </p:spPr>
      </p:cxnSp>
      <p:cxnSp>
        <p:nvCxnSpPr>
          <p:cNvPr id="161" name="Google Shape;161;p18"/>
          <p:cNvCxnSpPr>
            <a:stCxn id="153" idx="3"/>
            <a:endCxn id="157" idx="1"/>
          </p:cNvCxnSpPr>
          <p:nvPr/>
        </p:nvCxnSpPr>
        <p:spPr>
          <a:xfrm>
            <a:off x="5197750" y="3576413"/>
            <a:ext cx="188100" cy="0"/>
          </a:xfrm>
          <a:prstGeom prst="straightConnector1">
            <a:avLst/>
          </a:prstGeom>
          <a:noFill/>
          <a:ln cap="flat" cmpd="sng" w="9525">
            <a:solidFill>
              <a:srgbClr val="FF0000"/>
            </a:solidFill>
            <a:prstDash val="solid"/>
            <a:round/>
            <a:headEnd len="med" w="med" type="none"/>
            <a:tailEnd len="med" w="med" type="triangle"/>
          </a:ln>
        </p:spPr>
      </p:cxnSp>
      <p:cxnSp>
        <p:nvCxnSpPr>
          <p:cNvPr id="162" name="Google Shape;162;p18"/>
          <p:cNvCxnSpPr>
            <a:stCxn id="126" idx="3"/>
          </p:cNvCxnSpPr>
          <p:nvPr/>
        </p:nvCxnSpPr>
        <p:spPr>
          <a:xfrm>
            <a:off x="5385850" y="2368700"/>
            <a:ext cx="331500" cy="1821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63" name="Google Shape;163;p18"/>
          <p:cNvCxnSpPr/>
          <p:nvPr/>
        </p:nvCxnSpPr>
        <p:spPr>
          <a:xfrm rot="5400000">
            <a:off x="5470475" y="2650325"/>
            <a:ext cx="339900" cy="1539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64" name="Google Shape;164;p18"/>
          <p:cNvCxnSpPr/>
          <p:nvPr/>
        </p:nvCxnSpPr>
        <p:spPr>
          <a:xfrm flipH="1" rot="-5400000">
            <a:off x="5462350" y="2985525"/>
            <a:ext cx="365700" cy="163500"/>
          </a:xfrm>
          <a:prstGeom prst="bentConnector3">
            <a:avLst>
              <a:gd fmla="val 24986" name="adj1"/>
            </a:avLst>
          </a:prstGeom>
          <a:noFill/>
          <a:ln cap="flat" cmpd="sng" w="9525">
            <a:solidFill>
              <a:srgbClr val="FFFF00"/>
            </a:solidFill>
            <a:prstDash val="solid"/>
            <a:round/>
            <a:headEnd len="med" w="med" type="none"/>
            <a:tailEnd len="med" w="med" type="none"/>
          </a:ln>
        </p:spPr>
      </p:cxnSp>
      <p:cxnSp>
        <p:nvCxnSpPr>
          <p:cNvPr id="165" name="Google Shape;165;p18"/>
          <p:cNvCxnSpPr/>
          <p:nvPr/>
        </p:nvCxnSpPr>
        <p:spPr>
          <a:xfrm flipH="1">
            <a:off x="5726950" y="3166625"/>
            <a:ext cx="1200" cy="214200"/>
          </a:xfrm>
          <a:prstGeom prst="straightConnector1">
            <a:avLst/>
          </a:prstGeom>
          <a:noFill/>
          <a:ln cap="flat" cmpd="sng" w="9525">
            <a:solidFill>
              <a:srgbClr val="FFFF00"/>
            </a:solidFill>
            <a:prstDash val="solid"/>
            <a:round/>
            <a:headEnd len="med" w="med" type="none"/>
            <a:tailEnd len="med" w="med" type="triangle"/>
          </a:ln>
        </p:spPr>
      </p:cxnSp>
      <p:sp>
        <p:nvSpPr>
          <p:cNvPr id="166" name="Google Shape;166;p18"/>
          <p:cNvSpPr txBox="1"/>
          <p:nvPr/>
        </p:nvSpPr>
        <p:spPr>
          <a:xfrm>
            <a:off x="5934975" y="3085500"/>
            <a:ext cx="6027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3.3v 50 Hz</a:t>
            </a:r>
            <a:endParaRPr sz="600"/>
          </a:p>
        </p:txBody>
      </p:sp>
      <p:sp>
        <p:nvSpPr>
          <p:cNvPr id="167" name="Google Shape;167;p18"/>
          <p:cNvSpPr/>
          <p:nvPr/>
        </p:nvSpPr>
        <p:spPr>
          <a:xfrm>
            <a:off x="7006050" y="1934925"/>
            <a:ext cx="737100" cy="4746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External </a:t>
            </a:r>
            <a:r>
              <a:rPr lang="en" sz="600"/>
              <a:t>rechargeable</a:t>
            </a:r>
            <a:r>
              <a:rPr lang="en" sz="600"/>
              <a:t> battery</a:t>
            </a:r>
            <a:endParaRPr sz="600"/>
          </a:p>
        </p:txBody>
      </p:sp>
      <p:cxnSp>
        <p:nvCxnSpPr>
          <p:cNvPr id="168" name="Google Shape;168;p18"/>
          <p:cNvCxnSpPr>
            <a:stCxn id="167" idx="1"/>
          </p:cNvCxnSpPr>
          <p:nvPr/>
        </p:nvCxnSpPr>
        <p:spPr>
          <a:xfrm flipH="1">
            <a:off x="6669750" y="2172225"/>
            <a:ext cx="336300" cy="8400"/>
          </a:xfrm>
          <a:prstGeom prst="straightConnector1">
            <a:avLst/>
          </a:prstGeom>
          <a:noFill/>
          <a:ln cap="flat" cmpd="sng" w="9525">
            <a:solidFill>
              <a:srgbClr val="FF0000"/>
            </a:solidFill>
            <a:prstDash val="solid"/>
            <a:round/>
            <a:headEnd len="med" w="med" type="none"/>
            <a:tailEnd len="med" w="med" type="triangle"/>
          </a:ln>
        </p:spPr>
      </p:cxnSp>
      <p:cxnSp>
        <p:nvCxnSpPr>
          <p:cNvPr id="169" name="Google Shape;169;p18"/>
          <p:cNvCxnSpPr/>
          <p:nvPr/>
        </p:nvCxnSpPr>
        <p:spPr>
          <a:xfrm>
            <a:off x="7163225" y="306775"/>
            <a:ext cx="864300" cy="0"/>
          </a:xfrm>
          <a:prstGeom prst="straightConnector1">
            <a:avLst/>
          </a:prstGeom>
          <a:noFill/>
          <a:ln cap="flat" cmpd="sng" w="9525">
            <a:solidFill>
              <a:srgbClr val="000000"/>
            </a:solidFill>
            <a:prstDash val="solid"/>
            <a:round/>
            <a:headEnd len="med" w="med" type="none"/>
            <a:tailEnd len="med" w="med" type="triangle"/>
          </a:ln>
        </p:spPr>
      </p:cxnSp>
      <p:sp>
        <p:nvSpPr>
          <p:cNvPr id="170" name="Google Shape;170;p18"/>
          <p:cNvSpPr txBox="1"/>
          <p:nvPr/>
        </p:nvSpPr>
        <p:spPr>
          <a:xfrm>
            <a:off x="-285325" y="1540825"/>
            <a:ext cx="36942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8027525" y="141475"/>
            <a:ext cx="933900" cy="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Physical</a:t>
            </a:r>
            <a:r>
              <a:rPr lang="en" sz="1000"/>
              <a:t> c</a:t>
            </a:r>
            <a:r>
              <a:rPr lang="en" sz="1000"/>
              <a:t>onnection</a:t>
            </a:r>
            <a:endParaRPr sz="1000"/>
          </a:p>
        </p:txBody>
      </p:sp>
      <p:cxnSp>
        <p:nvCxnSpPr>
          <p:cNvPr id="172" name="Google Shape;172;p18"/>
          <p:cNvCxnSpPr>
            <a:stCxn id="157" idx="3"/>
            <a:endCxn id="158" idx="1"/>
          </p:cNvCxnSpPr>
          <p:nvPr/>
        </p:nvCxnSpPr>
        <p:spPr>
          <a:xfrm>
            <a:off x="6046450" y="3576425"/>
            <a:ext cx="467100" cy="70200"/>
          </a:xfrm>
          <a:prstGeom prst="straightConnector1">
            <a:avLst/>
          </a:prstGeom>
          <a:noFill/>
          <a:ln cap="flat" cmpd="sng" w="9525">
            <a:solidFill>
              <a:srgbClr val="000000"/>
            </a:solidFill>
            <a:prstDash val="solid"/>
            <a:round/>
            <a:headEnd len="med" w="med" type="none"/>
            <a:tailEnd len="med" w="med" type="triangle"/>
          </a:ln>
        </p:spPr>
      </p:cxnSp>
      <p:cxnSp>
        <p:nvCxnSpPr>
          <p:cNvPr id="173" name="Google Shape;173;p18"/>
          <p:cNvCxnSpPr>
            <a:endCxn id="127" idx="1"/>
          </p:cNvCxnSpPr>
          <p:nvPr/>
        </p:nvCxnSpPr>
        <p:spPr>
          <a:xfrm flipH="1" rot="10800000">
            <a:off x="5817050" y="2172213"/>
            <a:ext cx="317100" cy="2100"/>
          </a:xfrm>
          <a:prstGeom prst="straightConnector1">
            <a:avLst/>
          </a:prstGeom>
          <a:noFill/>
          <a:ln cap="flat" cmpd="sng" w="9525">
            <a:solidFill>
              <a:srgbClr val="000000"/>
            </a:solidFill>
            <a:prstDash val="solid"/>
            <a:round/>
            <a:headEnd len="med" w="med" type="none"/>
            <a:tailEnd len="med" w="med" type="triangle"/>
          </a:ln>
        </p:spPr>
      </p:cxnSp>
      <p:cxnSp>
        <p:nvCxnSpPr>
          <p:cNvPr id="174" name="Google Shape;174;p18"/>
          <p:cNvCxnSpPr/>
          <p:nvPr/>
        </p:nvCxnSpPr>
        <p:spPr>
          <a:xfrm rot="10800000">
            <a:off x="3668500" y="2039450"/>
            <a:ext cx="461700" cy="0"/>
          </a:xfrm>
          <a:prstGeom prst="straightConnector1">
            <a:avLst/>
          </a:prstGeom>
          <a:noFill/>
          <a:ln cap="flat" cmpd="sng" w="9525">
            <a:solidFill>
              <a:srgbClr val="000000"/>
            </a:solidFill>
            <a:prstDash val="solid"/>
            <a:round/>
            <a:headEnd len="med" w="med" type="none"/>
            <a:tailEnd len="med" w="med" type="triangle"/>
          </a:ln>
        </p:spPr>
      </p:cxnSp>
      <p:cxnSp>
        <p:nvCxnSpPr>
          <p:cNvPr id="175" name="Google Shape;175;p18"/>
          <p:cNvCxnSpPr/>
          <p:nvPr/>
        </p:nvCxnSpPr>
        <p:spPr>
          <a:xfrm>
            <a:off x="5197750" y="2981763"/>
            <a:ext cx="965400" cy="6900"/>
          </a:xfrm>
          <a:prstGeom prst="straightConnector1">
            <a:avLst/>
          </a:prstGeom>
          <a:noFill/>
          <a:ln cap="flat" cmpd="sng" w="9525">
            <a:solidFill>
              <a:srgbClr val="FF0000"/>
            </a:solidFill>
            <a:prstDash val="solid"/>
            <a:round/>
            <a:headEnd len="med" w="med" type="none"/>
            <a:tailEnd len="med" w="med" type="none"/>
          </a:ln>
        </p:spPr>
      </p:cxnSp>
      <p:sp>
        <p:nvSpPr>
          <p:cNvPr id="176" name="Google Shape;176;p18"/>
          <p:cNvSpPr txBox="1"/>
          <p:nvPr/>
        </p:nvSpPr>
        <p:spPr>
          <a:xfrm>
            <a:off x="5893850" y="2802625"/>
            <a:ext cx="519000" cy="1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9.6 V</a:t>
            </a:r>
            <a:endParaRPr sz="600"/>
          </a:p>
        </p:txBody>
      </p:sp>
      <p:cxnSp>
        <p:nvCxnSpPr>
          <p:cNvPr id="177" name="Google Shape;177;p18"/>
          <p:cNvCxnSpPr/>
          <p:nvPr/>
        </p:nvCxnSpPr>
        <p:spPr>
          <a:xfrm>
            <a:off x="5855375" y="2988625"/>
            <a:ext cx="692700" cy="0"/>
          </a:xfrm>
          <a:prstGeom prst="straightConnector1">
            <a:avLst/>
          </a:prstGeom>
          <a:noFill/>
          <a:ln cap="flat" cmpd="sng" w="9525">
            <a:solidFill>
              <a:srgbClr val="FF0000"/>
            </a:solidFill>
            <a:prstDash val="solid"/>
            <a:round/>
            <a:headEnd len="med" w="med" type="none"/>
            <a:tailEnd len="med" w="med" type="triangle"/>
          </a:ln>
        </p:spPr>
      </p:cxnSp>
      <p:sp>
        <p:nvSpPr>
          <p:cNvPr id="178" name="Google Shape;178;p18"/>
          <p:cNvSpPr/>
          <p:nvPr/>
        </p:nvSpPr>
        <p:spPr>
          <a:xfrm>
            <a:off x="6579750" y="2844625"/>
            <a:ext cx="634200" cy="288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9</a:t>
            </a:r>
            <a:r>
              <a:rPr lang="en" sz="600"/>
              <a:t> V Voltage</a:t>
            </a:r>
            <a:endParaRPr sz="600"/>
          </a:p>
          <a:p>
            <a:pPr indent="0" lvl="0" marL="0" rtl="0" algn="ctr">
              <a:spcBef>
                <a:spcPts val="0"/>
              </a:spcBef>
              <a:spcAft>
                <a:spcPts val="0"/>
              </a:spcAft>
              <a:buNone/>
            </a:pPr>
            <a:r>
              <a:rPr lang="en" sz="600"/>
              <a:t>Regulator</a:t>
            </a:r>
            <a:endParaRPr sz="600"/>
          </a:p>
        </p:txBody>
      </p:sp>
      <p:cxnSp>
        <p:nvCxnSpPr>
          <p:cNvPr id="179" name="Google Shape;179;p18"/>
          <p:cNvCxnSpPr>
            <a:stCxn id="178" idx="2"/>
            <a:endCxn id="158" idx="0"/>
          </p:cNvCxnSpPr>
          <p:nvPr/>
        </p:nvCxnSpPr>
        <p:spPr>
          <a:xfrm>
            <a:off x="6896850" y="3132625"/>
            <a:ext cx="147000" cy="244200"/>
          </a:xfrm>
          <a:prstGeom prst="straightConnector1">
            <a:avLst/>
          </a:prstGeom>
          <a:noFill/>
          <a:ln cap="flat" cmpd="sng" w="9525">
            <a:solidFill>
              <a:srgbClr val="FF0000"/>
            </a:solidFill>
            <a:prstDash val="solid"/>
            <a:round/>
            <a:headEnd len="med" w="med" type="none"/>
            <a:tailEnd len="med" w="med" type="triangle"/>
          </a:ln>
        </p:spPr>
      </p:cxnSp>
      <p:cxnSp>
        <p:nvCxnSpPr>
          <p:cNvPr id="180" name="Google Shape;180;p18"/>
          <p:cNvCxnSpPr/>
          <p:nvPr/>
        </p:nvCxnSpPr>
        <p:spPr>
          <a:xfrm>
            <a:off x="7160225" y="671188"/>
            <a:ext cx="870300" cy="2700"/>
          </a:xfrm>
          <a:prstGeom prst="straightConnector1">
            <a:avLst/>
          </a:prstGeom>
          <a:noFill/>
          <a:ln cap="flat" cmpd="sng" w="9525">
            <a:solidFill>
              <a:srgbClr val="FF9900"/>
            </a:solidFill>
            <a:prstDash val="solid"/>
            <a:round/>
            <a:headEnd len="med" w="med" type="none"/>
            <a:tailEnd len="med" w="med" type="triangle"/>
          </a:ln>
        </p:spPr>
      </p:cxnSp>
      <p:sp>
        <p:nvSpPr>
          <p:cNvPr id="181" name="Google Shape;181;p18"/>
          <p:cNvSpPr txBox="1"/>
          <p:nvPr/>
        </p:nvSpPr>
        <p:spPr>
          <a:xfrm>
            <a:off x="7999250" y="497038"/>
            <a:ext cx="602700" cy="2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GPIO</a:t>
            </a:r>
            <a:endParaRPr sz="1000"/>
          </a:p>
        </p:txBody>
      </p:sp>
      <p:cxnSp>
        <p:nvCxnSpPr>
          <p:cNvPr id="182" name="Google Shape;182;p18"/>
          <p:cNvCxnSpPr/>
          <p:nvPr/>
        </p:nvCxnSpPr>
        <p:spPr>
          <a:xfrm flipH="1">
            <a:off x="5387000" y="2533275"/>
            <a:ext cx="1924200" cy="6300"/>
          </a:xfrm>
          <a:prstGeom prst="straightConnector1">
            <a:avLst/>
          </a:prstGeom>
          <a:noFill/>
          <a:ln cap="flat" cmpd="sng" w="9525">
            <a:solidFill>
              <a:srgbClr val="FF9900"/>
            </a:solidFill>
            <a:prstDash val="solid"/>
            <a:round/>
            <a:headEnd len="med" w="med" type="none"/>
            <a:tailEnd len="med" w="med" type="none"/>
          </a:ln>
        </p:spPr>
      </p:cxnSp>
      <p:cxnSp>
        <p:nvCxnSpPr>
          <p:cNvPr id="183" name="Google Shape;183;p18"/>
          <p:cNvCxnSpPr/>
          <p:nvPr/>
        </p:nvCxnSpPr>
        <p:spPr>
          <a:xfrm>
            <a:off x="7311200" y="2539675"/>
            <a:ext cx="0" cy="885000"/>
          </a:xfrm>
          <a:prstGeom prst="straightConnector1">
            <a:avLst/>
          </a:prstGeom>
          <a:noFill/>
          <a:ln cap="flat" cmpd="sng" w="9525">
            <a:solidFill>
              <a:srgbClr val="FF9900"/>
            </a:solidFill>
            <a:prstDash val="solid"/>
            <a:round/>
            <a:headEnd len="med" w="med" type="none"/>
            <a:tailEnd len="med" w="med" type="none"/>
          </a:ln>
        </p:spPr>
      </p:cxnSp>
      <p:cxnSp>
        <p:nvCxnSpPr>
          <p:cNvPr id="184" name="Google Shape;184;p18"/>
          <p:cNvCxnSpPr/>
          <p:nvPr/>
        </p:nvCxnSpPr>
        <p:spPr>
          <a:xfrm flipH="1">
            <a:off x="7311325" y="2712850"/>
            <a:ext cx="6300" cy="692700"/>
          </a:xfrm>
          <a:prstGeom prst="straightConnector1">
            <a:avLst/>
          </a:prstGeom>
          <a:noFill/>
          <a:ln cap="flat" cmpd="sng" w="9525">
            <a:solidFill>
              <a:srgbClr val="FF9900"/>
            </a:solidFill>
            <a:prstDash val="solid"/>
            <a:round/>
            <a:headEnd len="med" w="med" type="none"/>
            <a:tailEnd len="med" w="med" type="triangle"/>
          </a:ln>
        </p:spPr>
      </p:cxnSp>
      <p:sp>
        <p:nvSpPr>
          <p:cNvPr id="185" name="Google Shape;185;p18"/>
          <p:cNvSpPr txBox="1"/>
          <p:nvPr/>
        </p:nvSpPr>
        <p:spPr>
          <a:xfrm>
            <a:off x="7311200" y="2793450"/>
            <a:ext cx="6927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3.3v</a:t>
            </a:r>
            <a:endParaRPr sz="600"/>
          </a:p>
        </p:txBody>
      </p:sp>
      <p:sp>
        <p:nvSpPr>
          <p:cNvPr id="186" name="Google Shape;186;p18"/>
          <p:cNvSpPr/>
          <p:nvPr/>
        </p:nvSpPr>
        <p:spPr>
          <a:xfrm>
            <a:off x="89400" y="3499343"/>
            <a:ext cx="1060800" cy="615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Circuits</a:t>
            </a:r>
            <a:endParaRPr sz="1200"/>
          </a:p>
        </p:txBody>
      </p:sp>
      <p:sp>
        <p:nvSpPr>
          <p:cNvPr id="187" name="Google Shape;187;p18"/>
          <p:cNvSpPr/>
          <p:nvPr/>
        </p:nvSpPr>
        <p:spPr>
          <a:xfrm>
            <a:off x="3734125" y="3486650"/>
            <a:ext cx="843300" cy="431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H-Bridge</a:t>
            </a:r>
            <a:endParaRPr sz="1000"/>
          </a:p>
        </p:txBody>
      </p:sp>
      <p:cxnSp>
        <p:nvCxnSpPr>
          <p:cNvPr id="188" name="Google Shape;188;p18"/>
          <p:cNvCxnSpPr/>
          <p:nvPr/>
        </p:nvCxnSpPr>
        <p:spPr>
          <a:xfrm flipH="1">
            <a:off x="4181575" y="2539675"/>
            <a:ext cx="275700" cy="6300"/>
          </a:xfrm>
          <a:prstGeom prst="straightConnector1">
            <a:avLst/>
          </a:prstGeom>
          <a:noFill/>
          <a:ln cap="flat" cmpd="sng" w="9525">
            <a:solidFill>
              <a:srgbClr val="FF9900"/>
            </a:solidFill>
            <a:prstDash val="solid"/>
            <a:round/>
            <a:headEnd len="med" w="med" type="none"/>
            <a:tailEnd len="med" w="med" type="none"/>
          </a:ln>
        </p:spPr>
      </p:cxnSp>
      <p:cxnSp>
        <p:nvCxnSpPr>
          <p:cNvPr id="189" name="Google Shape;189;p18"/>
          <p:cNvCxnSpPr>
            <a:endCxn id="187" idx="0"/>
          </p:cNvCxnSpPr>
          <p:nvPr/>
        </p:nvCxnSpPr>
        <p:spPr>
          <a:xfrm flipH="1">
            <a:off x="4155775" y="2565350"/>
            <a:ext cx="12900" cy="921300"/>
          </a:xfrm>
          <a:prstGeom prst="straightConnector1">
            <a:avLst/>
          </a:prstGeom>
          <a:noFill/>
          <a:ln cap="flat" cmpd="sng" w="9525">
            <a:solidFill>
              <a:srgbClr val="FF9900"/>
            </a:solidFill>
            <a:prstDash val="solid"/>
            <a:round/>
            <a:headEnd len="med" w="med" type="none"/>
            <a:tailEnd len="med" w="med" type="triangle"/>
          </a:ln>
        </p:spPr>
      </p:cxnSp>
      <p:sp>
        <p:nvSpPr>
          <p:cNvPr id="190" name="Google Shape;190;p18"/>
          <p:cNvSpPr txBox="1"/>
          <p:nvPr/>
        </p:nvSpPr>
        <p:spPr>
          <a:xfrm>
            <a:off x="3854425" y="2554075"/>
            <a:ext cx="602700" cy="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3.3V</a:t>
            </a:r>
            <a:endParaRPr sz="600"/>
          </a:p>
        </p:txBody>
      </p:sp>
      <p:sp>
        <p:nvSpPr>
          <p:cNvPr id="191" name="Google Shape;191;p18"/>
          <p:cNvSpPr/>
          <p:nvPr/>
        </p:nvSpPr>
        <p:spPr>
          <a:xfrm>
            <a:off x="1835500" y="3249125"/>
            <a:ext cx="1090200" cy="724800"/>
          </a:xfrm>
          <a:prstGeom prst="roundRect">
            <a:avLst>
              <a:gd fmla="val 16667" name="adj"/>
            </a:avLst>
          </a:prstGeom>
          <a:solidFill>
            <a:srgbClr val="666666"/>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Dagu - </a:t>
            </a:r>
            <a:r>
              <a:rPr lang="en" sz="1000"/>
              <a:t>Rover 5 chassis motors</a:t>
            </a:r>
            <a:endParaRPr sz="1000"/>
          </a:p>
        </p:txBody>
      </p:sp>
      <p:cxnSp>
        <p:nvCxnSpPr>
          <p:cNvPr id="192" name="Google Shape;192;p18"/>
          <p:cNvCxnSpPr>
            <a:stCxn id="187" idx="1"/>
          </p:cNvCxnSpPr>
          <p:nvPr/>
        </p:nvCxnSpPr>
        <p:spPr>
          <a:xfrm rot="10800000">
            <a:off x="3482425" y="3546500"/>
            <a:ext cx="251700" cy="1557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93" name="Google Shape;193;p18"/>
          <p:cNvCxnSpPr/>
          <p:nvPr/>
        </p:nvCxnSpPr>
        <p:spPr>
          <a:xfrm flipH="1" rot="10800000">
            <a:off x="3020675" y="3546300"/>
            <a:ext cx="461700" cy="154200"/>
          </a:xfrm>
          <a:prstGeom prst="bentConnector3">
            <a:avLst>
              <a:gd fmla="val 50000" name="adj1"/>
            </a:avLst>
          </a:prstGeom>
          <a:noFill/>
          <a:ln cap="flat" cmpd="sng" w="9525">
            <a:solidFill>
              <a:srgbClr val="FFFF00"/>
            </a:solidFill>
            <a:prstDash val="solid"/>
            <a:round/>
            <a:headEnd len="med" w="med" type="none"/>
            <a:tailEnd len="med" w="med" type="none"/>
          </a:ln>
        </p:spPr>
      </p:cxnSp>
      <p:cxnSp>
        <p:nvCxnSpPr>
          <p:cNvPr id="194" name="Google Shape;194;p18"/>
          <p:cNvCxnSpPr/>
          <p:nvPr/>
        </p:nvCxnSpPr>
        <p:spPr>
          <a:xfrm flipH="1">
            <a:off x="2930900" y="3700500"/>
            <a:ext cx="102600" cy="6300"/>
          </a:xfrm>
          <a:prstGeom prst="straightConnector1">
            <a:avLst/>
          </a:prstGeom>
          <a:noFill/>
          <a:ln cap="flat" cmpd="sng" w="9525">
            <a:solidFill>
              <a:srgbClr val="FFFF00"/>
            </a:solidFill>
            <a:prstDash val="solid"/>
            <a:round/>
            <a:headEnd len="med" w="med" type="none"/>
            <a:tailEnd len="med" w="med" type="triangle"/>
          </a:ln>
        </p:spPr>
      </p:cxnSp>
      <p:sp>
        <p:nvSpPr>
          <p:cNvPr id="195" name="Google Shape;195;p18"/>
          <p:cNvSpPr txBox="1"/>
          <p:nvPr/>
        </p:nvSpPr>
        <p:spPr>
          <a:xfrm>
            <a:off x="3232325" y="3585450"/>
            <a:ext cx="4671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7.2 V</a:t>
            </a:r>
            <a:endParaRPr sz="600"/>
          </a:p>
        </p:txBody>
      </p:sp>
      <p:sp>
        <p:nvSpPr>
          <p:cNvPr id="196" name="Google Shape;196;p18"/>
          <p:cNvSpPr txBox="1"/>
          <p:nvPr/>
        </p:nvSpPr>
        <p:spPr>
          <a:xfrm>
            <a:off x="6964900" y="4777950"/>
            <a:ext cx="16674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Joe Mahoney</a:t>
            </a:r>
            <a:endParaRPr/>
          </a:p>
        </p:txBody>
      </p:sp>
      <p:sp>
        <p:nvSpPr>
          <p:cNvPr id="197" name="Google Shape;197;p18"/>
          <p:cNvSpPr/>
          <p:nvPr/>
        </p:nvSpPr>
        <p:spPr>
          <a:xfrm>
            <a:off x="2324525" y="2757725"/>
            <a:ext cx="692700" cy="391200"/>
          </a:xfrm>
          <a:prstGeom prst="roundRect">
            <a:avLst>
              <a:gd fmla="val 16667"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3.3 Volt</a:t>
            </a:r>
            <a:endParaRPr sz="600"/>
          </a:p>
          <a:p>
            <a:pPr indent="0" lvl="0" marL="0" rtl="0" algn="ctr">
              <a:spcBef>
                <a:spcPts val="0"/>
              </a:spcBef>
              <a:spcAft>
                <a:spcPts val="0"/>
              </a:spcAft>
              <a:buNone/>
            </a:pPr>
            <a:r>
              <a:rPr lang="en" sz="600"/>
              <a:t>Regulator</a:t>
            </a:r>
            <a:endParaRPr sz="600"/>
          </a:p>
        </p:txBody>
      </p:sp>
      <p:cxnSp>
        <p:nvCxnSpPr>
          <p:cNvPr id="198" name="Google Shape;198;p18"/>
          <p:cNvCxnSpPr/>
          <p:nvPr/>
        </p:nvCxnSpPr>
        <p:spPr>
          <a:xfrm>
            <a:off x="4373900" y="2988625"/>
            <a:ext cx="6300" cy="391200"/>
          </a:xfrm>
          <a:prstGeom prst="straightConnector1">
            <a:avLst/>
          </a:prstGeom>
          <a:noFill/>
          <a:ln cap="flat" cmpd="sng" w="9525">
            <a:solidFill>
              <a:srgbClr val="FF0000"/>
            </a:solidFill>
            <a:prstDash val="solid"/>
            <a:round/>
            <a:headEnd len="med" w="med" type="none"/>
            <a:tailEnd len="med" w="med" type="none"/>
          </a:ln>
        </p:spPr>
      </p:cxnSp>
      <p:cxnSp>
        <p:nvCxnSpPr>
          <p:cNvPr id="199" name="Google Shape;199;p18"/>
          <p:cNvCxnSpPr/>
          <p:nvPr/>
        </p:nvCxnSpPr>
        <p:spPr>
          <a:xfrm rot="10800000">
            <a:off x="3238750" y="3373450"/>
            <a:ext cx="1154400" cy="19200"/>
          </a:xfrm>
          <a:prstGeom prst="straightConnector1">
            <a:avLst/>
          </a:prstGeom>
          <a:noFill/>
          <a:ln cap="flat" cmpd="sng" w="9525">
            <a:solidFill>
              <a:srgbClr val="FF0000"/>
            </a:solidFill>
            <a:prstDash val="solid"/>
            <a:round/>
            <a:headEnd len="med" w="med" type="none"/>
            <a:tailEnd len="med" w="med" type="triangle"/>
          </a:ln>
        </p:spPr>
      </p:cxnSp>
      <p:cxnSp>
        <p:nvCxnSpPr>
          <p:cNvPr id="200" name="Google Shape;200;p18"/>
          <p:cNvCxnSpPr/>
          <p:nvPr/>
        </p:nvCxnSpPr>
        <p:spPr>
          <a:xfrm flipH="1" rot="-5400000">
            <a:off x="2937275" y="3046375"/>
            <a:ext cx="417000" cy="250200"/>
          </a:xfrm>
          <a:prstGeom prst="bentConnector3">
            <a:avLst>
              <a:gd fmla="val 50000" name="adj1"/>
            </a:avLst>
          </a:prstGeom>
          <a:noFill/>
          <a:ln cap="flat" cmpd="sng" w="9525">
            <a:solidFill>
              <a:srgbClr val="FF0000"/>
            </a:solidFill>
            <a:prstDash val="solid"/>
            <a:round/>
            <a:headEnd len="med" w="med" type="none"/>
            <a:tailEnd len="med" w="med" type="none"/>
          </a:ln>
        </p:spPr>
      </p:cxnSp>
      <p:cxnSp>
        <p:nvCxnSpPr>
          <p:cNvPr id="201" name="Google Shape;201;p18"/>
          <p:cNvCxnSpPr/>
          <p:nvPr/>
        </p:nvCxnSpPr>
        <p:spPr>
          <a:xfrm flipH="1" rot="10800000">
            <a:off x="2674375" y="2482025"/>
            <a:ext cx="551400" cy="275700"/>
          </a:xfrm>
          <a:prstGeom prst="bentConnector3">
            <a:avLst>
              <a:gd fmla="val 50000" name="adj1"/>
            </a:avLst>
          </a:prstGeom>
          <a:noFill/>
          <a:ln cap="flat" cmpd="sng" w="9525">
            <a:solidFill>
              <a:srgbClr val="FF0000"/>
            </a:solidFill>
            <a:prstDash val="solid"/>
            <a:round/>
            <a:headEnd len="med" w="med" type="none"/>
            <a:tailEnd len="med" w="med" type="none"/>
          </a:ln>
        </p:spPr>
      </p:cxnSp>
      <p:cxnSp>
        <p:nvCxnSpPr>
          <p:cNvPr id="202" name="Google Shape;202;p18"/>
          <p:cNvCxnSpPr/>
          <p:nvPr/>
        </p:nvCxnSpPr>
        <p:spPr>
          <a:xfrm>
            <a:off x="3232325" y="2481975"/>
            <a:ext cx="1179900" cy="0"/>
          </a:xfrm>
          <a:prstGeom prst="straightConnector1">
            <a:avLst/>
          </a:prstGeom>
          <a:noFill/>
          <a:ln cap="flat" cmpd="sng" w="9525">
            <a:solidFill>
              <a:srgbClr val="FF0000"/>
            </a:solidFill>
            <a:prstDash val="solid"/>
            <a:round/>
            <a:headEnd len="med" w="med" type="none"/>
            <a:tailEnd len="med" w="med" type="triangle"/>
          </a:ln>
        </p:spPr>
      </p:cxnSp>
      <p:sp>
        <p:nvSpPr>
          <p:cNvPr id="203" name="Google Shape;203;p18"/>
          <p:cNvSpPr txBox="1"/>
          <p:nvPr/>
        </p:nvSpPr>
        <p:spPr>
          <a:xfrm>
            <a:off x="2618650" y="2419300"/>
            <a:ext cx="933900" cy="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3.3 V</a:t>
            </a:r>
            <a:endParaRPr sz="600"/>
          </a:p>
        </p:txBody>
      </p:sp>
      <p:sp>
        <p:nvSpPr>
          <p:cNvPr id="204" name="Google Shape;204;p18"/>
          <p:cNvSpPr txBox="1"/>
          <p:nvPr/>
        </p:nvSpPr>
        <p:spPr>
          <a:xfrm>
            <a:off x="7043850" y="1158800"/>
            <a:ext cx="172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Robot #2 is identical</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Texas Instruments CC3220SF</a:t>
            </a:r>
            <a:endParaRPr/>
          </a:p>
        </p:txBody>
      </p:sp>
      <p:sp>
        <p:nvSpPr>
          <p:cNvPr id="210" name="Google Shape;2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Wi-Fi Network Processor with static or dynamic IP address</a:t>
            </a:r>
            <a:endParaRPr/>
          </a:p>
          <a:p>
            <a:pPr indent="-317500" lvl="1" marL="914400" rtl="0" algn="l">
              <a:spcBef>
                <a:spcPts val="0"/>
              </a:spcBef>
              <a:spcAft>
                <a:spcPts val="0"/>
              </a:spcAft>
              <a:buSzPts val="1400"/>
              <a:buChar char="○"/>
            </a:pPr>
            <a:r>
              <a:rPr lang="en"/>
              <a:t>IPv6 and TCP/IP capable</a:t>
            </a:r>
            <a:endParaRPr/>
          </a:p>
          <a:p>
            <a:pPr indent="-317500" lvl="1" marL="914400" rtl="0" algn="l">
              <a:spcBef>
                <a:spcPts val="0"/>
              </a:spcBef>
              <a:spcAft>
                <a:spcPts val="0"/>
              </a:spcAft>
              <a:buSzPts val="1400"/>
              <a:buChar char="○"/>
            </a:pPr>
            <a:r>
              <a:rPr lang="en"/>
              <a:t>Automatic connection on startup</a:t>
            </a:r>
            <a:endParaRPr/>
          </a:p>
          <a:p>
            <a:pPr indent="-342900" lvl="0" marL="457200" rtl="0" algn="l">
              <a:spcBef>
                <a:spcPts val="0"/>
              </a:spcBef>
              <a:spcAft>
                <a:spcPts val="0"/>
              </a:spcAft>
              <a:buSzPts val="1800"/>
              <a:buChar char="●"/>
            </a:pPr>
            <a:r>
              <a:rPr lang="en"/>
              <a:t>Ideal for IoT</a:t>
            </a:r>
            <a:endParaRPr/>
          </a:p>
          <a:p>
            <a:pPr indent="-342900" lvl="0" marL="457200" rtl="0" algn="l">
              <a:spcBef>
                <a:spcPts val="0"/>
              </a:spcBef>
              <a:spcAft>
                <a:spcPts val="0"/>
              </a:spcAft>
              <a:buSzPts val="1800"/>
              <a:buChar char="●"/>
            </a:pPr>
            <a:r>
              <a:rPr lang="en"/>
              <a:t>Uses 5V at 0.5A supply voltage</a:t>
            </a:r>
            <a:endParaRPr/>
          </a:p>
          <a:p>
            <a:pPr indent="-342900" lvl="0" marL="457200" rtl="0" algn="l">
              <a:spcBef>
                <a:spcPts val="0"/>
              </a:spcBef>
              <a:spcAft>
                <a:spcPts val="0"/>
              </a:spcAft>
              <a:buSzPts val="1800"/>
              <a:buChar char="●"/>
            </a:pPr>
            <a:r>
              <a:rPr lang="en"/>
              <a:t>1MB Flash, 256KB RAM</a:t>
            </a:r>
            <a:endParaRPr/>
          </a:p>
          <a:p>
            <a:pPr indent="-342900" lvl="0" marL="457200" rtl="0" algn="l">
              <a:spcBef>
                <a:spcPts val="0"/>
              </a:spcBef>
              <a:spcAft>
                <a:spcPts val="0"/>
              </a:spcAft>
              <a:buSzPts val="1800"/>
              <a:buChar char="●"/>
            </a:pPr>
            <a:r>
              <a:rPr lang="en"/>
              <a:t>12 bit ADC</a:t>
            </a:r>
            <a:endParaRPr/>
          </a:p>
          <a:p>
            <a:pPr indent="-342900" lvl="0" marL="457200" rtl="0" algn="l">
              <a:spcBef>
                <a:spcPts val="0"/>
              </a:spcBef>
              <a:spcAft>
                <a:spcPts val="0"/>
              </a:spcAft>
              <a:buSzPts val="1800"/>
              <a:buChar char="●"/>
            </a:pPr>
            <a:r>
              <a:rPr lang="en"/>
              <a:t>27 GPIO pins</a:t>
            </a:r>
            <a:endParaRPr/>
          </a:p>
          <a:p>
            <a:pPr indent="0" lvl="0" marL="457200" rtl="0" algn="l">
              <a:spcBef>
                <a:spcPts val="1600"/>
              </a:spcBef>
              <a:spcAft>
                <a:spcPts val="1600"/>
              </a:spcAft>
              <a:buNone/>
            </a:pPr>
            <a:r>
              <a:rPr lang="en" sz="1200"/>
              <a:t>All info from TI </a:t>
            </a:r>
            <a:r>
              <a:rPr b="1" lang="en" sz="1200"/>
              <a:t>[6]</a:t>
            </a:r>
            <a:endParaRPr b="1" sz="1200"/>
          </a:p>
        </p:txBody>
      </p:sp>
      <p:sp>
        <p:nvSpPr>
          <p:cNvPr id="211" name="Google Shape;2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19"/>
          <p:cNvPicPr preferRelativeResize="0"/>
          <p:nvPr/>
        </p:nvPicPr>
        <p:blipFill>
          <a:blip r:embed="rId3">
            <a:alphaModFix/>
          </a:blip>
          <a:stretch>
            <a:fillRect/>
          </a:stretch>
        </p:blipFill>
        <p:spPr>
          <a:xfrm rot="5400000">
            <a:off x="5075012" y="824163"/>
            <a:ext cx="2516675" cy="4221350"/>
          </a:xfrm>
          <a:prstGeom prst="rect">
            <a:avLst/>
          </a:prstGeom>
          <a:noFill/>
          <a:ln>
            <a:noFill/>
          </a:ln>
        </p:spPr>
      </p:pic>
      <p:sp>
        <p:nvSpPr>
          <p:cNvPr id="213" name="Google Shape;213;p19"/>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Joshua Warren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0"/>
          <p:cNvPicPr preferRelativeResize="0"/>
          <p:nvPr/>
        </p:nvPicPr>
        <p:blipFill>
          <a:blip r:embed="rId3">
            <a:alphaModFix/>
          </a:blip>
          <a:stretch>
            <a:fillRect/>
          </a:stretch>
        </p:blipFill>
        <p:spPr>
          <a:xfrm>
            <a:off x="2330075" y="2602975"/>
            <a:ext cx="5747124" cy="2083325"/>
          </a:xfrm>
          <a:prstGeom prst="rect">
            <a:avLst/>
          </a:prstGeom>
          <a:noFill/>
          <a:ln>
            <a:noFill/>
          </a:ln>
        </p:spPr>
      </p:pic>
      <p:sp>
        <p:nvSpPr>
          <p:cNvPr id="219" name="Google Shape;21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Rover Base</a:t>
            </a:r>
            <a:endParaRPr/>
          </a:p>
        </p:txBody>
      </p:sp>
      <p:sp>
        <p:nvSpPr>
          <p:cNvPr id="220" name="Google Shape;22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Dagu Rover 5</a:t>
            </a:r>
            <a:endParaRPr/>
          </a:p>
          <a:p>
            <a:pPr indent="-342900" lvl="0" marL="457200" rtl="0" algn="l">
              <a:spcBef>
                <a:spcPts val="0"/>
              </a:spcBef>
              <a:spcAft>
                <a:spcPts val="0"/>
              </a:spcAft>
              <a:buSzPts val="1800"/>
              <a:buChar char="●"/>
            </a:pPr>
            <a:r>
              <a:rPr lang="en"/>
              <a:t>Motor Rated Voltage:	7.2V</a:t>
            </a:r>
            <a:endParaRPr/>
          </a:p>
          <a:p>
            <a:pPr indent="-342900" lvl="0" marL="457200" rtl="0" algn="l">
              <a:spcBef>
                <a:spcPts val="0"/>
              </a:spcBef>
              <a:spcAft>
                <a:spcPts val="0"/>
              </a:spcAft>
              <a:buSzPts val="1800"/>
              <a:buChar char="●"/>
            </a:pPr>
            <a:r>
              <a:rPr lang="en"/>
              <a:t>Motor Stall Current:	2.5A</a:t>
            </a:r>
            <a:endParaRPr/>
          </a:p>
          <a:p>
            <a:pPr indent="-342900" lvl="0" marL="457200" rtl="0" algn="l">
              <a:spcBef>
                <a:spcPts val="0"/>
              </a:spcBef>
              <a:spcAft>
                <a:spcPts val="0"/>
              </a:spcAft>
              <a:buSzPts val="1800"/>
              <a:buChar char="●"/>
            </a:pPr>
            <a:r>
              <a:rPr lang="en"/>
              <a:t>Motor Stall Torque:	10Kg/cm</a:t>
            </a:r>
            <a:endParaRPr/>
          </a:p>
          <a:p>
            <a:pPr indent="-342900" lvl="0" marL="457200" rtl="0" algn="l">
              <a:spcBef>
                <a:spcPts val="0"/>
              </a:spcBef>
              <a:spcAft>
                <a:spcPts val="0"/>
              </a:spcAft>
              <a:buSzPts val="1800"/>
              <a:buChar char="●"/>
            </a:pPr>
            <a:r>
              <a:rPr lang="en"/>
              <a:t>Motors have 1000/3 encoders</a:t>
            </a:r>
            <a:endParaRPr/>
          </a:p>
          <a:p>
            <a:pPr indent="-342900" lvl="0" marL="457200" rtl="0" algn="l">
              <a:spcBef>
                <a:spcPts val="0"/>
              </a:spcBef>
              <a:spcAft>
                <a:spcPts val="0"/>
              </a:spcAft>
              <a:buSzPts val="1800"/>
              <a:buChar char="●"/>
            </a:pPr>
            <a:r>
              <a:rPr lang="en"/>
              <a:t>Speed:	1Km/hr</a:t>
            </a:r>
            <a:endParaRPr/>
          </a:p>
          <a:p>
            <a:pPr indent="0" lvl="0" marL="457200" rtl="0" algn="l">
              <a:spcBef>
                <a:spcPts val="1600"/>
              </a:spcBef>
              <a:spcAft>
                <a:spcPts val="1600"/>
              </a:spcAft>
              <a:buNone/>
            </a:pPr>
            <a:r>
              <a:rPr lang="en" sz="1200"/>
              <a:t>All info from Pololu </a:t>
            </a:r>
            <a:r>
              <a:rPr b="1" lang="en" sz="1200"/>
              <a:t>[5]</a:t>
            </a:r>
            <a:endParaRPr b="1" sz="1200"/>
          </a:p>
        </p:txBody>
      </p:sp>
      <p:sp>
        <p:nvSpPr>
          <p:cNvPr id="221" name="Google Shape;2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0"/>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Joshua Warren</a:t>
            </a:r>
            <a:endParaRPr/>
          </a:p>
        </p:txBody>
      </p:sp>
      <p:pic>
        <p:nvPicPr>
          <p:cNvPr id="223" name="Google Shape;223;p20"/>
          <p:cNvPicPr preferRelativeResize="0"/>
          <p:nvPr/>
        </p:nvPicPr>
        <p:blipFill rotWithShape="1">
          <a:blip r:embed="rId4">
            <a:alphaModFix/>
          </a:blip>
          <a:srcRect b="0" l="0" r="0" t="0"/>
          <a:stretch/>
        </p:blipFill>
        <p:spPr>
          <a:xfrm>
            <a:off x="4517925" y="969650"/>
            <a:ext cx="3559275" cy="163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1"/>
          <p:cNvPicPr preferRelativeResize="0"/>
          <p:nvPr/>
        </p:nvPicPr>
        <p:blipFill>
          <a:blip r:embed="rId3">
            <a:alphaModFix/>
          </a:blip>
          <a:stretch>
            <a:fillRect/>
          </a:stretch>
        </p:blipFill>
        <p:spPr>
          <a:xfrm>
            <a:off x="3758750" y="1577425"/>
            <a:ext cx="3302700" cy="3302700"/>
          </a:xfrm>
          <a:prstGeom prst="rect">
            <a:avLst/>
          </a:prstGeom>
          <a:noFill/>
          <a:ln>
            <a:noFill/>
          </a:ln>
        </p:spPr>
      </p:pic>
      <p:sp>
        <p:nvSpPr>
          <p:cNvPr id="229" name="Google Shape;22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Camera - eLinkSmart</a:t>
            </a:r>
            <a:endParaRPr/>
          </a:p>
        </p:txBody>
      </p:sp>
      <p:sp>
        <p:nvSpPr>
          <p:cNvPr id="230" name="Google Shape;230;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 Camera (WIFI)</a:t>
            </a:r>
            <a:endParaRPr/>
          </a:p>
          <a:p>
            <a:pPr indent="-342900" lvl="0" marL="457200" rtl="0" algn="l">
              <a:spcBef>
                <a:spcPts val="0"/>
              </a:spcBef>
              <a:spcAft>
                <a:spcPts val="0"/>
              </a:spcAft>
              <a:buSzPts val="1800"/>
              <a:buChar char="●"/>
            </a:pPr>
            <a:r>
              <a:rPr lang="en"/>
              <a:t>1280 x 960p</a:t>
            </a:r>
            <a:endParaRPr/>
          </a:p>
          <a:p>
            <a:pPr indent="-342900" lvl="0" marL="457200" rtl="0" algn="l">
              <a:spcBef>
                <a:spcPts val="0"/>
              </a:spcBef>
              <a:spcAft>
                <a:spcPts val="0"/>
              </a:spcAft>
              <a:buSzPts val="1800"/>
              <a:buChar char="●"/>
            </a:pPr>
            <a:r>
              <a:rPr lang="en"/>
              <a:t>Rechargeable Battery</a:t>
            </a:r>
            <a:endParaRPr/>
          </a:p>
          <a:p>
            <a:pPr indent="-342900" lvl="0" marL="457200" rtl="0" algn="l">
              <a:spcBef>
                <a:spcPts val="0"/>
              </a:spcBef>
              <a:spcAft>
                <a:spcPts val="0"/>
              </a:spcAft>
              <a:buSzPts val="1800"/>
              <a:buChar char="●"/>
            </a:pPr>
            <a:r>
              <a:rPr lang="en"/>
              <a:t>Can be used with app (for testing)</a:t>
            </a:r>
            <a:endParaRPr/>
          </a:p>
          <a:p>
            <a:pPr indent="-342900" lvl="0" marL="457200" rtl="0" algn="l">
              <a:lnSpc>
                <a:spcPct val="115000"/>
              </a:lnSpc>
              <a:spcBef>
                <a:spcPts val="0"/>
              </a:spcBef>
              <a:spcAft>
                <a:spcPts val="0"/>
              </a:spcAft>
              <a:buSzPts val="1800"/>
              <a:buChar char="●"/>
            </a:pPr>
            <a:r>
              <a:rPr lang="en"/>
              <a:t>Connects to openCV using</a:t>
            </a:r>
            <a:endParaRPr/>
          </a:p>
          <a:p>
            <a:pPr indent="0" lvl="0" marL="457200" rtl="0" algn="l">
              <a:lnSpc>
                <a:spcPct val="115000"/>
              </a:lnSpc>
              <a:spcBef>
                <a:spcPts val="0"/>
              </a:spcBef>
              <a:spcAft>
                <a:spcPts val="0"/>
              </a:spcAft>
              <a:buNone/>
            </a:pPr>
            <a:r>
              <a:rPr lang="en"/>
              <a:t>camera’s IP address as input</a:t>
            </a:r>
            <a:endParaRPr/>
          </a:p>
        </p:txBody>
      </p:sp>
      <p:sp>
        <p:nvSpPr>
          <p:cNvPr id="231" name="Google Shape;23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1"/>
          <p:cNvSpPr txBox="1"/>
          <p:nvPr/>
        </p:nvSpPr>
        <p:spPr>
          <a:xfrm>
            <a:off x="6133650" y="4569025"/>
            <a:ext cx="26424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Images from [1]</a:t>
            </a:r>
            <a:endParaRPr/>
          </a:p>
        </p:txBody>
      </p:sp>
      <p:sp>
        <p:nvSpPr>
          <p:cNvPr id="233" name="Google Shape;233;p21"/>
          <p:cNvSpPr txBox="1"/>
          <p:nvPr>
            <p:ph idx="12" type="sldNum"/>
          </p:nvPr>
        </p:nvSpPr>
        <p:spPr>
          <a:xfrm>
            <a:off x="3831903" y="4749900"/>
            <a:ext cx="1480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Harper</a:t>
            </a:r>
            <a:endParaRPr/>
          </a:p>
        </p:txBody>
      </p:sp>
      <p:pic>
        <p:nvPicPr>
          <p:cNvPr id="234" name="Google Shape;234;p21"/>
          <p:cNvPicPr preferRelativeResize="0"/>
          <p:nvPr/>
        </p:nvPicPr>
        <p:blipFill>
          <a:blip r:embed="rId4">
            <a:alphaModFix/>
          </a:blip>
          <a:stretch>
            <a:fillRect/>
          </a:stretch>
        </p:blipFill>
        <p:spPr>
          <a:xfrm>
            <a:off x="6310900" y="123825"/>
            <a:ext cx="2734226"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