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drawings/drawing2.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2" r:id="rId7"/>
    <p:sldId id="269" r:id="rId8"/>
    <p:sldId id="263" r:id="rId9"/>
    <p:sldId id="264" r:id="rId10"/>
    <p:sldId id="265"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354" y="-90"/>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elcot\Downloads\Employee_Dataset%20(5).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elcot\Downloads\Employee_Dataset%20(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[Employee_Dataset (5).xlsx]Sheet5!PivotTable3</c:name>
    <c:fmtId val="5"/>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
        <c:idx val="163"/>
        <c:marker>
          <c:symbol val="none"/>
        </c:marker>
      </c:pivotFmt>
      <c:pivotFmt>
        <c:idx val="164"/>
        <c:marker>
          <c:symbol val="none"/>
        </c:marker>
      </c:pivotFmt>
      <c:pivotFmt>
        <c:idx val="165"/>
        <c:marker>
          <c:symbol val="none"/>
        </c:marker>
      </c:pivotFmt>
      <c:pivotFmt>
        <c:idx val="166"/>
        <c:marker>
          <c:symbol val="none"/>
        </c:marker>
      </c:pivotFmt>
      <c:pivotFmt>
        <c:idx val="167"/>
        <c:marker>
          <c:symbol val="none"/>
        </c:marker>
      </c:pivotFmt>
      <c:pivotFmt>
        <c:idx val="168"/>
        <c:marker>
          <c:symbol val="none"/>
        </c:marker>
      </c:pivotFmt>
      <c:pivotFmt>
        <c:idx val="169"/>
        <c:marker>
          <c:symbol val="none"/>
        </c:marker>
      </c:pivotFmt>
      <c:pivotFmt>
        <c:idx val="170"/>
        <c:marker>
          <c:symbol val="none"/>
        </c:marker>
      </c:pivotFmt>
      <c:pivotFmt>
        <c:idx val="171"/>
        <c:marker>
          <c:symbol val="none"/>
        </c:marker>
      </c:pivotFmt>
      <c:pivotFmt>
        <c:idx val="172"/>
        <c:marker>
          <c:symbol val="none"/>
        </c:marker>
      </c:pivotFmt>
      <c:pivotFmt>
        <c:idx val="173"/>
        <c:marker>
          <c:symbol val="none"/>
        </c:marker>
      </c:pivotFmt>
      <c:pivotFmt>
        <c:idx val="174"/>
        <c:marker>
          <c:symbol val="none"/>
        </c:marker>
      </c:pivotFmt>
      <c:pivotFmt>
        <c:idx val="175"/>
        <c:marker>
          <c:symbol val="none"/>
        </c:marker>
      </c:pivotFmt>
      <c:pivotFmt>
        <c:idx val="176"/>
        <c:marker>
          <c:symbol val="none"/>
        </c:marker>
      </c:pivotFmt>
      <c:pivotFmt>
        <c:idx val="177"/>
        <c:marker>
          <c:symbol val="none"/>
        </c:marker>
      </c:pivotFmt>
      <c:pivotFmt>
        <c:idx val="178"/>
        <c:marker>
          <c:symbol val="none"/>
        </c:marker>
      </c:pivotFmt>
      <c:pivotFmt>
        <c:idx val="179"/>
        <c:marker>
          <c:symbol val="none"/>
        </c:marker>
      </c:pivotFmt>
      <c:pivotFmt>
        <c:idx val="180"/>
        <c:marker>
          <c:symbol val="none"/>
        </c:marker>
      </c:pivotFmt>
      <c:pivotFmt>
        <c:idx val="181"/>
        <c:marker>
          <c:symbol val="none"/>
        </c:marker>
      </c:pivotFmt>
      <c:pivotFmt>
        <c:idx val="182"/>
        <c:marker>
          <c:symbol val="none"/>
        </c:marker>
      </c:pivotFmt>
      <c:pivotFmt>
        <c:idx val="183"/>
        <c:marker>
          <c:symbol val="none"/>
        </c:marker>
      </c:pivotFmt>
      <c:pivotFmt>
        <c:idx val="184"/>
        <c:marker>
          <c:symbol val="none"/>
        </c:marker>
      </c:pivotFmt>
      <c:pivotFmt>
        <c:idx val="185"/>
        <c:marker>
          <c:symbol val="none"/>
        </c:marker>
      </c:pivotFmt>
      <c:pivotFmt>
        <c:idx val="186"/>
        <c:marker>
          <c:symbol val="none"/>
        </c:marker>
      </c:pivotFmt>
      <c:pivotFmt>
        <c:idx val="187"/>
        <c:marker>
          <c:symbol val="none"/>
        </c:marker>
      </c:pivotFmt>
      <c:pivotFmt>
        <c:idx val="188"/>
        <c:marker>
          <c:symbol val="none"/>
        </c:marker>
      </c:pivotFmt>
      <c:pivotFmt>
        <c:idx val="189"/>
        <c:marker>
          <c:symbol val="none"/>
        </c:marker>
      </c:pivotFmt>
      <c:pivotFmt>
        <c:idx val="190"/>
        <c:marker>
          <c:symbol val="none"/>
        </c:marker>
      </c:pivotFmt>
      <c:pivotFmt>
        <c:idx val="191"/>
        <c:marker>
          <c:symbol val="none"/>
        </c:marker>
      </c:pivotFmt>
      <c:pivotFmt>
        <c:idx val="192"/>
        <c:marker>
          <c:symbol val="none"/>
        </c:marker>
      </c:pivotFmt>
      <c:pivotFmt>
        <c:idx val="193"/>
        <c:marker>
          <c:symbol val="none"/>
        </c:marker>
      </c:pivotFmt>
      <c:pivotFmt>
        <c:idx val="194"/>
        <c:marker>
          <c:symbol val="none"/>
        </c:marker>
      </c:pivotFmt>
      <c:pivotFmt>
        <c:idx val="195"/>
        <c:marker>
          <c:symbol val="none"/>
        </c:marker>
      </c:pivotFmt>
    </c:pivotFmts>
    <c:view3D>
      <c:rAngAx val="1"/>
    </c:view3D>
    <c:plotArea>
      <c:layout>
        <c:manualLayout>
          <c:layoutTarget val="inner"/>
          <c:xMode val="edge"/>
          <c:yMode val="edge"/>
          <c:x val="7.836069818626934E-2"/>
          <c:y val="0.11151686458773069"/>
          <c:w val="0.8214338005955536"/>
          <c:h val="0.68645681527571312"/>
        </c:manualLayout>
      </c:layout>
      <c:bar3DChart>
        <c:barDir val="col"/>
        <c:grouping val="clustered"/>
        <c:ser>
          <c:idx val="0"/>
          <c:order val="0"/>
          <c:tx>
            <c:strRef>
              <c:f>Sheet5!$B$3:$B$4</c:f>
              <c:strCache>
                <c:ptCount val="1"/>
                <c:pt idx="0">
                  <c:v>HIGH</c:v>
                </c:pt>
              </c:strCache>
            </c:strRef>
          </c:tx>
          <c:cat>
            <c:strRef>
              <c:f>Sheet5!$A$5:$A$10</c:f>
              <c:strCache>
                <c:ptCount val="5"/>
                <c:pt idx="0">
                  <c:v>Engineering</c:v>
                </c:pt>
                <c:pt idx="1">
                  <c:v>Human Resources</c:v>
                </c:pt>
                <c:pt idx="2">
                  <c:v>Legal</c:v>
                </c:pt>
                <c:pt idx="3">
                  <c:v>Marketing</c:v>
                </c:pt>
                <c:pt idx="4">
                  <c:v>Research and Development</c:v>
                </c:pt>
              </c:strCache>
            </c:strRef>
          </c:cat>
          <c:val>
            <c:numRef>
              <c:f>Sheet5!$B$5:$B$10</c:f>
              <c:numCache>
                <c:formatCode>General</c:formatCode>
                <c:ptCount val="5"/>
                <c:pt idx="0">
                  <c:v>2</c:v>
                </c:pt>
              </c:numCache>
            </c:numRef>
          </c:val>
        </c:ser>
        <c:ser>
          <c:idx val="1"/>
          <c:order val="1"/>
          <c:tx>
            <c:strRef>
              <c:f>Sheet5!$C$3:$C$4</c:f>
              <c:strCache>
                <c:ptCount val="1"/>
                <c:pt idx="0">
                  <c:v>LOW</c:v>
                </c:pt>
              </c:strCache>
            </c:strRef>
          </c:tx>
          <c:cat>
            <c:strRef>
              <c:f>Sheet5!$A$5:$A$10</c:f>
              <c:strCache>
                <c:ptCount val="5"/>
                <c:pt idx="0">
                  <c:v>Engineering</c:v>
                </c:pt>
                <c:pt idx="1">
                  <c:v>Human Resources</c:v>
                </c:pt>
                <c:pt idx="2">
                  <c:v>Legal</c:v>
                </c:pt>
                <c:pt idx="3">
                  <c:v>Marketing</c:v>
                </c:pt>
                <c:pt idx="4">
                  <c:v>Research and Development</c:v>
                </c:pt>
              </c:strCache>
            </c:strRef>
          </c:cat>
          <c:val>
            <c:numRef>
              <c:f>Sheet5!$C$5:$C$10</c:f>
              <c:numCache>
                <c:formatCode>General</c:formatCode>
                <c:ptCount val="5"/>
                <c:pt idx="0">
                  <c:v>7</c:v>
                </c:pt>
                <c:pt idx="1">
                  <c:v>7</c:v>
                </c:pt>
                <c:pt idx="2">
                  <c:v>11</c:v>
                </c:pt>
                <c:pt idx="3">
                  <c:v>8</c:v>
                </c:pt>
                <c:pt idx="4">
                  <c:v>8</c:v>
                </c:pt>
              </c:numCache>
            </c:numRef>
          </c:val>
        </c:ser>
        <c:ser>
          <c:idx val="2"/>
          <c:order val="2"/>
          <c:tx>
            <c:strRef>
              <c:f>Sheet5!$D$3:$D$4</c:f>
              <c:strCache>
                <c:ptCount val="1"/>
                <c:pt idx="0">
                  <c:v>MED</c:v>
                </c:pt>
              </c:strCache>
            </c:strRef>
          </c:tx>
          <c:cat>
            <c:strRef>
              <c:f>Sheet5!$A$5:$A$10</c:f>
              <c:strCache>
                <c:ptCount val="5"/>
                <c:pt idx="0">
                  <c:v>Engineering</c:v>
                </c:pt>
                <c:pt idx="1">
                  <c:v>Human Resources</c:v>
                </c:pt>
                <c:pt idx="2">
                  <c:v>Legal</c:v>
                </c:pt>
                <c:pt idx="3">
                  <c:v>Marketing</c:v>
                </c:pt>
                <c:pt idx="4">
                  <c:v>Research and Development</c:v>
                </c:pt>
              </c:strCache>
            </c:strRef>
          </c:cat>
          <c:val>
            <c:numRef>
              <c:f>Sheet5!$D$5:$D$10</c:f>
              <c:numCache>
                <c:formatCode>General</c:formatCode>
                <c:ptCount val="5"/>
                <c:pt idx="0">
                  <c:v>4</c:v>
                </c:pt>
                <c:pt idx="1">
                  <c:v>5</c:v>
                </c:pt>
                <c:pt idx="2">
                  <c:v>6</c:v>
                </c:pt>
                <c:pt idx="3">
                  <c:v>2</c:v>
                </c:pt>
                <c:pt idx="4">
                  <c:v>5</c:v>
                </c:pt>
              </c:numCache>
            </c:numRef>
          </c:val>
        </c:ser>
        <c:shape val="cylinder"/>
        <c:axId val="47807488"/>
        <c:axId val="49795840"/>
        <c:axId val="0"/>
      </c:bar3DChart>
      <c:catAx>
        <c:axId val="47807488"/>
        <c:scaling>
          <c:orientation val="minMax"/>
        </c:scaling>
        <c:axPos val="b"/>
        <c:tickLblPos val="nextTo"/>
        <c:crossAx val="49795840"/>
        <c:crosses val="autoZero"/>
        <c:auto val="1"/>
        <c:lblAlgn val="ctr"/>
        <c:lblOffset val="100"/>
      </c:catAx>
      <c:valAx>
        <c:axId val="49795840"/>
        <c:scaling>
          <c:orientation val="minMax"/>
        </c:scaling>
        <c:axPos val="l"/>
        <c:majorGridlines/>
        <c:numFmt formatCode="General" sourceLinked="1"/>
        <c:tickLblPos val="nextTo"/>
        <c:crossAx val="47807488"/>
        <c:crosses val="autoZero"/>
        <c:crossBetween val="between"/>
      </c:valAx>
    </c:plotArea>
    <c:legend>
      <c:legendPos val="r"/>
      <c:layout/>
    </c:legend>
    <c:plotVisOnly val="1"/>
  </c:chart>
  <c:txPr>
    <a:bodyPr/>
    <a:lstStyle/>
    <a:p>
      <a:pPr>
        <a:defRPr sz="180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5"/>
  <c:pivotSource>
    <c:name>[Employee_Dataset (5).xlsx]Sheet5!PivotTable3</c:name>
    <c:fmtId val="8"/>
  </c:pivotSource>
  <c:chart>
    <c:title>
      <c:layout/>
    </c:title>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
        <c:idx val="57"/>
      </c:pivotFmt>
      <c:pivotFmt>
        <c:idx val="58"/>
      </c:pivotFmt>
      <c:pivotFmt>
        <c:idx val="59"/>
      </c:pivotFmt>
      <c:pivotFmt>
        <c:idx val="60"/>
      </c:pivotFmt>
      <c:pivotFmt>
        <c:idx val="61"/>
      </c:pivotFmt>
      <c:pivotFmt>
        <c:idx val="62"/>
      </c:pivotFmt>
      <c:pivotFmt>
        <c:idx val="63"/>
      </c:pivotFmt>
      <c:pivotFmt>
        <c:idx val="64"/>
      </c:pivotFmt>
      <c:pivotFmt>
        <c:idx val="65"/>
      </c:pivotFmt>
      <c:pivotFmt>
        <c:idx val="66"/>
      </c:pivotFmt>
      <c:pivotFmt>
        <c:idx val="67"/>
      </c:pivotFmt>
      <c:pivotFmt>
        <c:idx val="68"/>
      </c:pivotFmt>
      <c:pivotFmt>
        <c:idx val="69"/>
      </c:pivotFmt>
      <c:pivotFmt>
        <c:idx val="70"/>
      </c:pivotFmt>
      <c:pivotFmt>
        <c:idx val="71"/>
      </c:pivotFmt>
      <c:pivotFmt>
        <c:idx val="72"/>
      </c:pivotFmt>
      <c:pivotFmt>
        <c:idx val="73"/>
      </c:pivotFmt>
      <c:pivotFmt>
        <c:idx val="74"/>
      </c:pivotFmt>
      <c:pivotFmt>
        <c:idx val="75"/>
      </c:pivotFmt>
      <c:pivotFmt>
        <c:idx val="76"/>
      </c:pivotFmt>
      <c:pivotFmt>
        <c:idx val="77"/>
      </c:pivotFmt>
      <c:pivotFmt>
        <c:idx val="78"/>
      </c:pivotFmt>
      <c:pivotFmt>
        <c:idx val="79"/>
      </c:pivotFmt>
      <c:pivotFmt>
        <c:idx val="80"/>
      </c:pivotFmt>
      <c:pivotFmt>
        <c:idx val="81"/>
      </c:pivotFmt>
      <c:pivotFmt>
        <c:idx val="82"/>
      </c:pivotFmt>
      <c:pivotFmt>
        <c:idx val="83"/>
      </c:pivotFmt>
      <c:pivotFmt>
        <c:idx val="84"/>
      </c:pivotFmt>
      <c:pivotFmt>
        <c:idx val="85"/>
      </c:pivotFmt>
      <c:pivotFmt>
        <c:idx val="86"/>
      </c:pivotFmt>
      <c:pivotFmt>
        <c:idx val="87"/>
      </c:pivotFmt>
      <c:pivotFmt>
        <c:idx val="88"/>
      </c:pivotFmt>
      <c:pivotFmt>
        <c:idx val="89"/>
      </c:pivotFmt>
      <c:pivotFmt>
        <c:idx val="90"/>
      </c:pivotFmt>
      <c:pivotFmt>
        <c:idx val="91"/>
      </c:pivotFmt>
      <c:pivotFmt>
        <c:idx val="92"/>
      </c:pivotFmt>
      <c:pivotFmt>
        <c:idx val="93"/>
      </c:pivotFmt>
      <c:pivotFmt>
        <c:idx val="94"/>
      </c:pivotFmt>
      <c:pivotFmt>
        <c:idx val="95"/>
      </c:pivotFmt>
      <c:pivotFmt>
        <c:idx val="96"/>
      </c:pivotFmt>
      <c:pivotFmt>
        <c:idx val="97"/>
      </c:pivotFmt>
      <c:pivotFmt>
        <c:idx val="98"/>
      </c:pivotFmt>
      <c:pivotFmt>
        <c:idx val="99"/>
      </c:pivotFmt>
      <c:pivotFmt>
        <c:idx val="100"/>
      </c:pivotFmt>
      <c:pivotFmt>
        <c:idx val="101"/>
      </c:pivotFmt>
      <c:pivotFmt>
        <c:idx val="102"/>
      </c:pivotFmt>
      <c:pivotFmt>
        <c:idx val="103"/>
      </c:pivotFmt>
      <c:pivotFmt>
        <c:idx val="104"/>
      </c:pivotFmt>
      <c:pivotFmt>
        <c:idx val="105"/>
      </c:pivotFmt>
      <c:pivotFmt>
        <c:idx val="106"/>
      </c:pivotFmt>
      <c:pivotFmt>
        <c:idx val="107"/>
      </c:pivotFmt>
      <c:pivotFmt>
        <c:idx val="108"/>
      </c:pivotFmt>
      <c:pivotFmt>
        <c:idx val="109"/>
      </c:pivotFmt>
      <c:pivotFmt>
        <c:idx val="110"/>
      </c:pivotFmt>
      <c:pivotFmt>
        <c:idx val="111"/>
      </c:pivotFmt>
      <c:pivotFmt>
        <c:idx val="112"/>
      </c:pivotFmt>
      <c:pivotFmt>
        <c:idx val="113"/>
      </c:pivotFmt>
      <c:pivotFmt>
        <c:idx val="114"/>
      </c:pivotFmt>
      <c:pivotFmt>
        <c:idx val="115"/>
      </c:pivotFmt>
      <c:pivotFmt>
        <c:idx val="116"/>
      </c:pivotFmt>
      <c:pivotFmt>
        <c:idx val="117"/>
      </c:pivotFmt>
      <c:pivotFmt>
        <c:idx val="118"/>
      </c:pivotFmt>
      <c:pivotFmt>
        <c:idx val="119"/>
      </c:pivotFmt>
      <c:pivotFmt>
        <c:idx val="120"/>
      </c:pivotFmt>
      <c:pivotFmt>
        <c:idx val="121"/>
      </c:pivotFmt>
      <c:pivotFmt>
        <c:idx val="122"/>
      </c:pivotFmt>
      <c:pivotFmt>
        <c:idx val="123"/>
      </c:pivotFmt>
      <c:pivotFmt>
        <c:idx val="124"/>
      </c:pivotFmt>
      <c:pivotFmt>
        <c:idx val="125"/>
      </c:pivotFmt>
      <c:pivotFmt>
        <c:idx val="126"/>
      </c:pivotFmt>
      <c:pivotFmt>
        <c:idx val="127"/>
      </c:pivotFmt>
      <c:pivotFmt>
        <c:idx val="128"/>
      </c:pivotFmt>
      <c:pivotFmt>
        <c:idx val="129"/>
      </c:pivotFmt>
      <c:pivotFmt>
        <c:idx val="130"/>
      </c:pivotFmt>
      <c:pivotFmt>
        <c:idx val="131"/>
      </c:pivotFmt>
      <c:pivotFmt>
        <c:idx val="132"/>
      </c:pivotFmt>
      <c:pivotFmt>
        <c:idx val="133"/>
      </c:pivotFmt>
      <c:pivotFmt>
        <c:idx val="134"/>
      </c:pivotFmt>
      <c:pivotFmt>
        <c:idx val="135"/>
      </c:pivotFmt>
      <c:pivotFmt>
        <c:idx val="136"/>
      </c:pivotFmt>
      <c:pivotFmt>
        <c:idx val="137"/>
      </c:pivotFmt>
      <c:pivotFmt>
        <c:idx val="138"/>
      </c:pivotFmt>
      <c:pivotFmt>
        <c:idx val="139"/>
      </c:pivotFmt>
      <c:pivotFmt>
        <c:idx val="140"/>
      </c:pivotFmt>
      <c:pivotFmt>
        <c:idx val="141"/>
      </c:pivotFmt>
      <c:pivotFmt>
        <c:idx val="142"/>
      </c:pivotFmt>
      <c:pivotFmt>
        <c:idx val="143"/>
      </c:pivotFmt>
      <c:pivotFmt>
        <c:idx val="144"/>
      </c:pivotFmt>
      <c:pivotFmt>
        <c:idx val="145"/>
      </c:pivotFmt>
      <c:pivotFmt>
        <c:idx val="146"/>
      </c:pivotFmt>
      <c:pivotFmt>
        <c:idx val="147"/>
      </c:pivotFmt>
      <c:pivotFmt>
        <c:idx val="148"/>
      </c:pivotFmt>
      <c:pivotFmt>
        <c:idx val="149"/>
      </c:pivotFmt>
      <c:pivotFmt>
        <c:idx val="150"/>
      </c:pivotFmt>
      <c:pivotFmt>
        <c:idx val="151"/>
      </c:pivotFmt>
      <c:pivotFmt>
        <c:idx val="152"/>
      </c:pivotFmt>
      <c:pivotFmt>
        <c:idx val="153"/>
      </c:pivotFmt>
      <c:pivotFmt>
        <c:idx val="154"/>
      </c:pivotFmt>
      <c:pivotFmt>
        <c:idx val="155"/>
      </c:pivotFmt>
      <c:pivotFmt>
        <c:idx val="156"/>
      </c:pivotFmt>
      <c:pivotFmt>
        <c:idx val="157"/>
      </c:pivotFmt>
      <c:pivotFmt>
        <c:idx val="158"/>
      </c:pivotFmt>
      <c:pivotFmt>
        <c:idx val="159"/>
      </c:pivotFmt>
      <c:pivotFmt>
        <c:idx val="160"/>
      </c:pivotFmt>
      <c:pivotFmt>
        <c:idx val="161"/>
      </c:pivotFmt>
      <c:pivotFmt>
        <c:idx val="162"/>
      </c:pivotFmt>
      <c:pivotFmt>
        <c:idx val="163"/>
      </c:pivotFmt>
      <c:pivotFmt>
        <c:idx val="164"/>
      </c:pivotFmt>
      <c:pivotFmt>
        <c:idx val="165"/>
      </c:pivotFmt>
      <c:pivotFmt>
        <c:idx val="166"/>
      </c:pivotFmt>
      <c:pivotFmt>
        <c:idx val="167"/>
      </c:pivotFmt>
      <c:pivotFmt>
        <c:idx val="168"/>
      </c:pivotFmt>
      <c:pivotFmt>
        <c:idx val="169"/>
      </c:pivotFmt>
      <c:pivotFmt>
        <c:idx val="170"/>
      </c:pivotFmt>
      <c:pivotFmt>
        <c:idx val="171"/>
      </c:pivotFmt>
      <c:pivotFmt>
        <c:idx val="172"/>
      </c:pivotFmt>
      <c:pivotFmt>
        <c:idx val="173"/>
      </c:pivotFmt>
      <c:pivotFmt>
        <c:idx val="174"/>
      </c:pivotFmt>
      <c:pivotFmt>
        <c:idx val="175"/>
      </c:pivotFmt>
      <c:pivotFmt>
        <c:idx val="176"/>
      </c:pivotFmt>
      <c:pivotFmt>
        <c:idx val="177"/>
      </c:pivotFmt>
      <c:pivotFmt>
        <c:idx val="178"/>
      </c:pivotFmt>
      <c:pivotFmt>
        <c:idx val="179"/>
      </c:pivotFmt>
      <c:pivotFmt>
        <c:idx val="180"/>
      </c:pivotFmt>
      <c:pivotFmt>
        <c:idx val="181"/>
      </c:pivotFmt>
      <c:pivotFmt>
        <c:idx val="182"/>
      </c:pivotFmt>
      <c:pivotFmt>
        <c:idx val="183"/>
      </c:pivotFmt>
      <c:pivotFmt>
        <c:idx val="184"/>
      </c:pivotFmt>
      <c:pivotFmt>
        <c:idx val="185"/>
      </c:pivotFmt>
      <c:pivotFmt>
        <c:idx val="186"/>
      </c:pivotFmt>
      <c:pivotFmt>
        <c:idx val="187"/>
      </c:pivotFmt>
      <c:pivotFmt>
        <c:idx val="188"/>
      </c:pivotFmt>
      <c:pivotFmt>
        <c:idx val="189"/>
      </c:pivotFmt>
      <c:pivotFmt>
        <c:idx val="190"/>
      </c:pivotFmt>
      <c:pivotFmt>
        <c:idx val="191"/>
      </c:pivotFmt>
      <c:pivotFmt>
        <c:idx val="192"/>
      </c:pivotFmt>
      <c:pivotFmt>
        <c:idx val="193"/>
        <c:marker>
          <c:symbol val="none"/>
        </c:marker>
      </c:pivotFmt>
    </c:pivotFmts>
    <c:view3D>
      <c:rotX val="75"/>
      <c:perspective val="30"/>
    </c:view3D>
    <c:plotArea>
      <c:layout>
        <c:manualLayout>
          <c:layoutTarget val="inner"/>
          <c:xMode val="edge"/>
          <c:yMode val="edge"/>
          <c:x val="0.22500839422099267"/>
          <c:y val="6.9163620172478457E-2"/>
          <c:w val="0.49012284245138504"/>
          <c:h val="0.9308362925222583"/>
        </c:manualLayout>
      </c:layout>
      <c:pie3DChart>
        <c:varyColors val="1"/>
        <c:ser>
          <c:idx val="0"/>
          <c:order val="0"/>
          <c:tx>
            <c:strRef>
              <c:f>Sheet5!$B$3:$B$4</c:f>
              <c:strCache>
                <c:ptCount val="1"/>
                <c:pt idx="0">
                  <c:v>LOW</c:v>
                </c:pt>
              </c:strCache>
            </c:strRef>
          </c:tx>
          <c:dLbls>
            <c:showCatName val="1"/>
            <c:showPercent val="1"/>
          </c:dLbls>
          <c:cat>
            <c:strRef>
              <c:f>Sheet5!$A$5:$A$10</c:f>
              <c:strCache>
                <c:ptCount val="5"/>
                <c:pt idx="0">
                  <c:v>Engineering</c:v>
                </c:pt>
                <c:pt idx="1">
                  <c:v>Human Resources</c:v>
                </c:pt>
                <c:pt idx="2">
                  <c:v>Legal</c:v>
                </c:pt>
                <c:pt idx="3">
                  <c:v>Marketing</c:v>
                </c:pt>
                <c:pt idx="4">
                  <c:v>Research and Development</c:v>
                </c:pt>
              </c:strCache>
            </c:strRef>
          </c:cat>
          <c:val>
            <c:numRef>
              <c:f>Sheet5!$B$5:$B$10</c:f>
              <c:numCache>
                <c:formatCode>General</c:formatCode>
                <c:ptCount val="5"/>
                <c:pt idx="0">
                  <c:v>7</c:v>
                </c:pt>
                <c:pt idx="1">
                  <c:v>7</c:v>
                </c:pt>
                <c:pt idx="2">
                  <c:v>11</c:v>
                </c:pt>
                <c:pt idx="3">
                  <c:v>8</c:v>
                </c:pt>
                <c:pt idx="4">
                  <c:v>8</c:v>
                </c:pt>
              </c:numCache>
            </c:numRef>
          </c:val>
        </c:ser>
        <c:dLbls>
          <c:showCatName val="1"/>
          <c:showPercent val="1"/>
        </c:dLbls>
      </c:pie3DChart>
    </c:plotArea>
    <c:plotVisOnly val="1"/>
  </c:chart>
  <c:txPr>
    <a:bodyPr/>
    <a:lstStyle/>
    <a:p>
      <a:pPr>
        <a:defRPr sz="1800"/>
      </a:pPr>
      <a:endParaRPr lang="en-US"/>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0.32063</cdr:x>
      <cdr:y>0.02564</cdr:y>
    </cdr:from>
    <cdr:to>
      <cdr:x>0.65022</cdr:x>
      <cdr:y>0.08858</cdr:y>
    </cdr:to>
    <cdr:sp macro="" textlink="">
      <cdr:nvSpPr>
        <cdr:cNvPr id="2" name="TextBox 1"/>
        <cdr:cNvSpPr txBox="1"/>
      </cdr:nvSpPr>
      <cdr:spPr>
        <a:xfrm xmlns:a="http://schemas.openxmlformats.org/drawingml/2006/main">
          <a:off x="2724150" y="104775"/>
          <a:ext cx="2800350" cy="257175"/>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lstStyle xmlns:a="http://schemas.openxmlformats.org/drawingml/2006/main"/>
        <a:p xmlns:a="http://schemas.openxmlformats.org/drawingml/2006/main">
          <a:pPr algn="ctr"/>
          <a:r>
            <a:rPr lang="en-US" sz="2000" dirty="0" smtClean="0">
              <a:solidFill>
                <a:srgbClr val="FF0000"/>
              </a:solidFill>
            </a:rPr>
            <a:t>EMPLOYEE</a:t>
          </a:r>
          <a:r>
            <a:rPr lang="en-US" sz="2000" baseline="0" dirty="0" smtClean="0">
              <a:solidFill>
                <a:srgbClr val="FF0000"/>
              </a:solidFill>
            </a:rPr>
            <a:t> SALARY ANALYSIS</a:t>
          </a:r>
          <a:endParaRPr lang="en-US" sz="2000" dirty="0">
            <a:solidFill>
              <a:srgbClr val="FF0000"/>
            </a:solidFill>
          </a:endParaRPr>
        </a:p>
      </cdr:txBody>
    </cdr:sp>
  </cdr:relSizeAnchor>
  <cdr:relSizeAnchor xmlns:cdr="http://schemas.openxmlformats.org/drawingml/2006/chartDrawing">
    <cdr:from>
      <cdr:x>0.45179</cdr:x>
      <cdr:y>0.06294</cdr:y>
    </cdr:from>
    <cdr:to>
      <cdr:x>0.56278</cdr:x>
      <cdr:y>0.28671</cdr:y>
    </cdr:to>
    <cdr:sp macro="" textlink="">
      <cdr:nvSpPr>
        <cdr:cNvPr id="3" name="TextBox 2"/>
        <cdr:cNvSpPr txBox="1"/>
      </cdr:nvSpPr>
      <cdr:spPr>
        <a:xfrm xmlns:a="http://schemas.openxmlformats.org/drawingml/2006/main">
          <a:off x="3838574" y="257175"/>
          <a:ext cx="942975" cy="914400"/>
        </a:xfrm>
        <a:prstGeom xmlns:a="http://schemas.openxmlformats.org/drawingml/2006/main" prst="rect">
          <a:avLst/>
        </a:prstGeom>
      </cdr:spPr>
      <cdr:txBody>
        <a:bodyPr xmlns:a="http://schemas.openxmlformats.org/drawingml/2006/main" wrap="none" rtlCol="0" anchor="t"/>
        <a:lstStyle xmlns:a="http://schemas.openxmlformats.org/drawingml/2006/main"/>
        <a:p xmlns:a="http://schemas.openxmlformats.org/drawingml/2006/main">
          <a:pPr algn="l"/>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0.31532</cdr:x>
      <cdr:y>0</cdr:y>
    </cdr:from>
    <cdr:to>
      <cdr:x>0.64491</cdr:x>
      <cdr:y>0.06294</cdr:y>
    </cdr:to>
    <cdr:sp macro="" textlink="">
      <cdr:nvSpPr>
        <cdr:cNvPr id="2" name="TextBox 1"/>
        <cdr:cNvSpPr txBox="1"/>
      </cdr:nvSpPr>
      <cdr:spPr>
        <a:xfrm xmlns:a="http://schemas.openxmlformats.org/drawingml/2006/main">
          <a:off x="2667000" y="0"/>
          <a:ext cx="2787738" cy="268578"/>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lstStyle xmlns:a="http://schemas.openxmlformats.org/drawingml/2006/main"/>
        <a:p xmlns:a="http://schemas.openxmlformats.org/drawingml/2006/main">
          <a:pPr algn="ctr"/>
          <a:r>
            <a:rPr lang="en-US" sz="1800" b="0" dirty="0" smtClean="0">
              <a:solidFill>
                <a:srgbClr val="FF0000"/>
              </a:solidFill>
            </a:rPr>
            <a:t>EMPLOYEE</a:t>
          </a:r>
          <a:r>
            <a:rPr lang="en-US" sz="1800" b="0" baseline="0" dirty="0" smtClean="0">
              <a:solidFill>
                <a:srgbClr val="FF0000"/>
              </a:solidFill>
            </a:rPr>
            <a:t> SALARY </a:t>
          </a:r>
          <a:r>
            <a:rPr lang="en-US" sz="1800" b="0" baseline="0" dirty="0">
              <a:solidFill>
                <a:srgbClr val="FF0000"/>
              </a:solidFill>
            </a:rPr>
            <a:t>ANALYSIS</a:t>
          </a:r>
          <a:endParaRPr lang="en-US" sz="1800" b="0" dirty="0">
            <a:solidFill>
              <a:srgbClr val="FF0000"/>
            </a:solidFill>
          </a:endParaRPr>
        </a:p>
      </cdr:txBody>
    </cdr:sp>
  </cdr:relSizeAnchor>
  <cdr:relSizeAnchor xmlns:cdr="http://schemas.openxmlformats.org/drawingml/2006/chartDrawing">
    <cdr:from>
      <cdr:x>0.45179</cdr:x>
      <cdr:y>0.06294</cdr:y>
    </cdr:from>
    <cdr:to>
      <cdr:x>0.56278</cdr:x>
      <cdr:y>0.28671</cdr:y>
    </cdr:to>
    <cdr:sp macro="" textlink="">
      <cdr:nvSpPr>
        <cdr:cNvPr id="3" name="TextBox 2"/>
        <cdr:cNvSpPr txBox="1"/>
      </cdr:nvSpPr>
      <cdr:spPr>
        <a:xfrm xmlns:a="http://schemas.openxmlformats.org/drawingml/2006/main">
          <a:off x="3838574" y="257175"/>
          <a:ext cx="942975" cy="914400"/>
        </a:xfrm>
        <a:prstGeom xmlns:a="http://schemas.openxmlformats.org/drawingml/2006/main" prst="rect">
          <a:avLst/>
        </a:prstGeom>
      </cdr:spPr>
      <cdr:txBody>
        <a:bodyPr xmlns:a="http://schemas.openxmlformats.org/drawingml/2006/main" wrap="none" rtlCol="0" anchor="t"/>
        <a:lstStyle xmlns:a="http://schemas.openxmlformats.org/drawingml/2006/main"/>
        <a:p xmlns:a="http://schemas.openxmlformats.org/drawingml/2006/main">
          <a:pPr algn="l"/>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
            </a:pPr>
            <a:r>
              <a:rPr lang="en-US" dirty="0" smtClean="0"/>
              <a:t> Conditional</a:t>
            </a:r>
            <a:r>
              <a:rPr lang="en-US" baseline="0" dirty="0" smtClean="0"/>
              <a:t>  formatting -missing</a:t>
            </a:r>
          </a:p>
          <a:p>
            <a:pPr>
              <a:buFont typeface="Wingdings" pitchFamily="2" charset="2"/>
              <a:buChar char="§"/>
            </a:pPr>
            <a:r>
              <a:rPr lang="en-US" baseline="0" dirty="0" smtClean="0"/>
              <a:t>  Filter-remove</a:t>
            </a:r>
          </a:p>
          <a:p>
            <a:pPr>
              <a:buFont typeface="Wingdings" pitchFamily="2" charset="2"/>
              <a:buChar char="§"/>
            </a:pPr>
            <a:r>
              <a:rPr lang="en-US" baseline="0" dirty="0" smtClean="0"/>
              <a:t>  Formula-performance</a:t>
            </a:r>
          </a:p>
          <a:p>
            <a:pPr>
              <a:buFont typeface="Wingdings" pitchFamily="2" charset="2"/>
              <a:buChar char="§"/>
            </a:pPr>
            <a:r>
              <a:rPr lang="en-US" baseline="0" dirty="0" smtClean="0"/>
              <a:t>  Pivot-summary</a:t>
            </a:r>
          </a:p>
          <a:p>
            <a:pPr>
              <a:buFont typeface="Wingdings" pitchFamily="2" charset="2"/>
              <a:buChar char="§"/>
            </a:pPr>
            <a:r>
              <a:rPr lang="en-US" baseline="0" dirty="0" smtClean="0"/>
              <a:t>  Graph-data visualization</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smtClean="0">
                <a:solidFill>
                  <a:srgbClr val="0F0F0F"/>
                </a:solidFill>
                <a:effectLst/>
                <a:latin typeface="Times New Roman" panose="02020603050405020304" pitchFamily="18" charset="0"/>
                <a:cs typeface="Times New Roman" panose="02020603050405020304" pitchFamily="18" charset="0"/>
              </a:rPr>
              <a:t> </a:t>
            </a:r>
            <a:r>
              <a:rPr lang="en-US" b="1" i="0" smtClean="0">
                <a:solidFill>
                  <a:srgbClr val="0F0F0F"/>
                </a:solidFill>
                <a:effectLst/>
                <a:latin typeface="Roboto" panose="020F0502020204030204" pitchFamily="2" charset="0"/>
              </a:rPr>
              <a:t/>
            </a:r>
            <a:br>
              <a:rPr lang="en-US" b="1" i="0" smtClean="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685800" y="2819400"/>
            <a:ext cx="9448800" cy="1938992"/>
          </a:xfrm>
          <a:prstGeom prst="rect">
            <a:avLst/>
          </a:prstGeom>
          <a:noFill/>
        </p:spPr>
        <p:txBody>
          <a:bodyPr wrap="square" rtlCol="0">
            <a:spAutoFit/>
          </a:bodyPr>
          <a:lstStyle/>
          <a:p>
            <a:pPr algn="just"/>
            <a:r>
              <a:rPr lang="en-US" sz="2400" b="1" dirty="0"/>
              <a:t>STUDENT </a:t>
            </a:r>
            <a:r>
              <a:rPr lang="en-US" sz="2400" b="1" dirty="0" smtClean="0"/>
              <a:t>NAME:MANISHA.P</a:t>
            </a:r>
            <a:endParaRPr lang="en-US" sz="2400" b="1" dirty="0"/>
          </a:p>
          <a:p>
            <a:pPr algn="just"/>
            <a:r>
              <a:rPr lang="en-US" sz="2400" b="1" dirty="0"/>
              <a:t>REGISTER </a:t>
            </a:r>
            <a:r>
              <a:rPr lang="en-US" sz="2400" b="1" dirty="0" smtClean="0"/>
              <a:t>NO     :3F9414A89B342BB828E4494415BC7EE5</a:t>
            </a:r>
            <a:endParaRPr lang="en-US" sz="2400" b="1" dirty="0"/>
          </a:p>
          <a:p>
            <a:pPr algn="just"/>
            <a:r>
              <a:rPr lang="en-US" sz="2400" b="1" dirty="0" smtClean="0"/>
              <a:t>DEPARTMENT    :COMMERCE</a:t>
            </a:r>
            <a:endParaRPr lang="en-US" sz="2400" b="1" dirty="0"/>
          </a:p>
          <a:p>
            <a:pPr algn="just"/>
            <a:r>
              <a:rPr lang="en-US" sz="2400" b="1" dirty="0" smtClean="0"/>
              <a:t>COLLEGE             :PACHIYAPPA’SCOLLEGE FOR WOMEN KANCHIPURAM.</a:t>
            </a:r>
            <a:endParaRPr lang="en-US" sz="2400" b="1" dirty="0"/>
          </a:p>
          <a:p>
            <a:pPr algn="just"/>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8" name="Chart 7"/>
          <p:cNvGraphicFramePr/>
          <p:nvPr/>
        </p:nvGraphicFramePr>
        <p:xfrm>
          <a:off x="1371600" y="1143000"/>
          <a:ext cx="9393836" cy="443459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3" name="Chart 2"/>
          <p:cNvGraphicFramePr/>
          <p:nvPr/>
        </p:nvGraphicFramePr>
        <p:xfrm>
          <a:off x="685800" y="990600"/>
          <a:ext cx="92964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2362200" y="6019800"/>
            <a:ext cx="5029200" cy="646331"/>
          </a:xfrm>
          <a:prstGeom prst="rect">
            <a:avLst/>
          </a:prstGeom>
          <a:noFill/>
        </p:spPr>
        <p:txBody>
          <a:bodyPr wrap="square" rtlCol="0">
            <a:spAutoFit/>
          </a:bodyPr>
          <a:lstStyle/>
          <a:p>
            <a:pPr algn="ctr"/>
            <a:r>
              <a:rPr lang="en-US" dirty="0" smtClean="0"/>
              <a:t>  MEDIUM LEVEL SALARY FOR VARIOUS DEPARTMENT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flipH="1">
            <a:off x="914400" y="1981200"/>
            <a:ext cx="7010400" cy="369332"/>
          </a:xfrm>
          <a:prstGeom prst="rect">
            <a:avLst/>
          </a:prstGeom>
          <a:noFill/>
        </p:spPr>
        <p:txBody>
          <a:bodyPr wrap="square" rtlCol="0">
            <a:spAutoFit/>
          </a:bodyPr>
          <a:lstStyle/>
          <a:p>
            <a:r>
              <a:rPr lang="en-US" dirty="0" smtClean="0"/>
              <a:t> </a:t>
            </a:r>
            <a:endParaRPr lang="en-US" dirty="0"/>
          </a:p>
        </p:txBody>
      </p:sp>
      <p:sp>
        <p:nvSpPr>
          <p:cNvPr id="7" name="TextBox 6"/>
          <p:cNvSpPr txBox="1"/>
          <p:nvPr/>
        </p:nvSpPr>
        <p:spPr>
          <a:xfrm>
            <a:off x="1371600" y="1752600"/>
            <a:ext cx="10439400" cy="3416320"/>
          </a:xfrm>
          <a:prstGeom prst="rect">
            <a:avLst/>
          </a:prstGeom>
          <a:noFill/>
        </p:spPr>
        <p:txBody>
          <a:bodyPr wrap="square" rtlCol="0">
            <a:spAutoFit/>
          </a:bodyPr>
          <a:lstStyle/>
          <a:p>
            <a:r>
              <a:rPr lang="en-US" sz="2400" b="1" dirty="0" smtClean="0"/>
              <a:t>        In conclusion, when comparing salaries, it is evident that employees at lower salary levels often experience a higher percentage increase in their income over time.  This trend is typically due to several  factors, including al lower starting base,  which makes percentage increase more significant, and targeted effort by organizations   to close wage gaps and return talent in lower – paid positions.  As a result, while absolute salary gain maybe smaller compared  to high- paid employees, the relative growth can be substantial, offering significant financial  progress and improved living standards for those at the lower end of the pay scale. </a:t>
            </a:r>
            <a:endParaRPr lang="en-US" sz="2400" b="1"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Project </a:t>
            </a:r>
            <a:r>
              <a:rPr lang="en-US" sz="2800" b="0" i="0" dirty="0">
                <a:solidFill>
                  <a:srgbClr val="0D0D0D"/>
                </a:solidFill>
                <a:effectLst/>
                <a:latin typeface="Times New Roman" panose="02020603050405020304" pitchFamily="18" charset="0"/>
                <a:cs typeface="Times New Roman" panose="02020603050405020304" pitchFamily="18" charset="0"/>
              </a:rPr>
              <a:t>Overview</a:t>
            </a: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3.Our Solution and Proposition</a:t>
            </a:r>
          </a:p>
          <a:p>
            <a:pPr algn="l"/>
            <a:r>
              <a:rPr lang="en-US" sz="2800" dirty="0" smtClean="0">
                <a:solidFill>
                  <a:srgbClr val="0D0D0D"/>
                </a:solidFill>
                <a:latin typeface="Times New Roman" panose="02020603050405020304" pitchFamily="18" charset="0"/>
                <a:cs typeface="Times New Roman" panose="02020603050405020304" pitchFamily="18" charset="0"/>
              </a:rPr>
              <a:t>4.Dataset </a:t>
            </a:r>
            <a:r>
              <a:rPr lang="en-US" sz="2800" dirty="0">
                <a:solidFill>
                  <a:srgbClr val="0D0D0D"/>
                </a:solidFill>
                <a:latin typeface="Times New Roman" panose="02020603050405020304" pitchFamily="18" charset="0"/>
                <a:cs typeface="Times New Roman" panose="02020603050405020304" pitchFamily="18" charset="0"/>
              </a:rPr>
              <a:t>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5.Modelling Approach</a:t>
            </a: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6.Results </a:t>
            </a:r>
            <a:r>
              <a:rPr lang="en-US" sz="2800" b="0" i="0" dirty="0">
                <a:solidFill>
                  <a:srgbClr val="0D0D0D"/>
                </a:solidFill>
                <a:effectLst/>
                <a:latin typeface="Times New Roman" panose="02020603050405020304" pitchFamily="18" charset="0"/>
                <a:cs typeface="Times New Roman" panose="02020603050405020304" pitchFamily="18" charset="0"/>
              </a:rPr>
              <a:t>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7.Conclusion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8800" y="4114800"/>
            <a:ext cx="2514600" cy="24193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071928" cy="678180"/>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250" spc="-20" smtClean="0"/>
              <a:t>P</a:t>
            </a:r>
            <a:r>
              <a:rPr sz="4250" spc="15" smtClean="0"/>
              <a:t>ROB</a:t>
            </a:r>
            <a:r>
              <a:rPr sz="4250" spc="55" smtClean="0"/>
              <a:t>L</a:t>
            </a:r>
            <a:r>
              <a:rPr sz="4250" spc="-20" smtClean="0"/>
              <a:t>E</a:t>
            </a:r>
            <a:r>
              <a:rPr sz="4250" spc="20" smtClean="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Rectangle 10"/>
          <p:cNvSpPr/>
          <p:nvPr/>
        </p:nvSpPr>
        <p:spPr>
          <a:xfrm>
            <a:off x="457200" y="1981200"/>
            <a:ext cx="8839200" cy="2677656"/>
          </a:xfrm>
          <a:prstGeom prst="rect">
            <a:avLst/>
          </a:prstGeom>
        </p:spPr>
        <p:txBody>
          <a:bodyPr wrap="square">
            <a:spAutoFit/>
          </a:bodyPr>
          <a:lstStyle/>
          <a:p>
            <a:pPr algn="just"/>
            <a:r>
              <a:rPr lang="en-US" sz="2800" b="1" dirty="0" smtClean="0"/>
              <a:t>            The goal  is to develop a comprehensive system to manage, analyze, and optimize employee salaries across various departments within an organization.   This system should address salary disparities, ensure equity, and align compensation with industry standards while considering departmental budgets and individual performance. </a:t>
            </a:r>
            <a:endParaRPr 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304800"/>
            <a:ext cx="9677400" cy="838200"/>
          </a:xfrm>
        </p:spPr>
        <p:txBody>
          <a:bodyPr/>
          <a:lstStyle/>
          <a:p>
            <a:r>
              <a:rPr lang="en-US" dirty="0" smtClean="0"/>
              <a:t>PROJECT OVERVIEW</a:t>
            </a:r>
            <a:endParaRPr lang="en-US" dirty="0"/>
          </a:p>
        </p:txBody>
      </p:sp>
      <p:sp>
        <p:nvSpPr>
          <p:cNvPr id="10" name="object 10"/>
          <p:cNvSpPr txBox="1">
            <a:spLocks noGrp="1"/>
          </p:cNvSpPr>
          <p:nvPr>
            <p:ph type="sldNum" sz="quarter" idx="12"/>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p:cNvSpPr txBox="1"/>
          <p:nvPr/>
        </p:nvSpPr>
        <p:spPr>
          <a:xfrm>
            <a:off x="1371600" y="1524000"/>
            <a:ext cx="6415216" cy="2677656"/>
          </a:xfrm>
          <a:prstGeom prst="rect">
            <a:avLst/>
          </a:prstGeom>
          <a:noFill/>
        </p:spPr>
        <p:txBody>
          <a:bodyPr wrap="square" rtlCol="0">
            <a:spAutoFit/>
          </a:bodyPr>
          <a:lstStyle/>
          <a:p>
            <a:r>
              <a:rPr lang="en-US" sz="2400" dirty="0" smtClean="0"/>
              <a:t>      The aim of this project is to analyze and compare employee salaries across  different departments within the organization.  The analysis will help identify any salary disparities, ensure equitable pay, and inform the organization’s compensation strategy for future  adjustments.</a:t>
            </a:r>
            <a:endParaRPr lang="en-US" sz="2400" dirty="0"/>
          </a:p>
        </p:txBody>
      </p:sp>
      <p:sp>
        <p:nvSpPr>
          <p:cNvPr id="14" name="TextBox 13"/>
          <p:cNvSpPr txBox="1"/>
          <p:nvPr/>
        </p:nvSpPr>
        <p:spPr>
          <a:xfrm>
            <a:off x="1524000" y="4114800"/>
            <a:ext cx="5486400"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Wingdings" pitchFamily="2" charset="2"/>
              <a:buChar char="Ø"/>
            </a:pPr>
            <a:r>
              <a:rPr lang="en-US" sz="2000" i="1" u="sng" dirty="0" smtClean="0"/>
              <a:t> Maximum number of employees receive low level salary</a:t>
            </a:r>
          </a:p>
          <a:p>
            <a:pPr marL="342900" indent="-342900"/>
            <a:endParaRPr lang="en-US" sz="2000" i="1" u="sng" dirty="0" smtClean="0"/>
          </a:p>
          <a:p>
            <a:pPr marL="342900" indent="-342900">
              <a:buFont typeface="Wingdings" pitchFamily="2" charset="2"/>
              <a:buChar char="Ø"/>
            </a:pPr>
            <a:r>
              <a:rPr lang="en-US" sz="2000" i="1" u="sng" dirty="0" smtClean="0"/>
              <a:t>Engineering  employee’s  gain high level salary.</a:t>
            </a:r>
          </a:p>
          <a:p>
            <a:pPr marL="342900" indent="-342900">
              <a:buFont typeface="Wingdings" pitchFamily="2" charset="2"/>
              <a:buChar char="Ø"/>
            </a:pPr>
            <a:endParaRPr lang="en-US" sz="2000" i="1" u="sng" dirty="0" smtClean="0"/>
          </a:p>
          <a:p>
            <a:pPr marL="342900" indent="-342900"/>
            <a:endParaRPr lang="en-US" sz="2000" i="1" u="sng" dirty="0" smtClean="0"/>
          </a:p>
          <a:p>
            <a:pPr marL="342900" indent="-342900">
              <a:buFont typeface="Wingdings" pitchFamily="2" charset="2"/>
              <a:buChar char="Ø"/>
            </a:pPr>
            <a:endParaRPr lang="en-US" sz="2000" i="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676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8382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smtClean="0"/>
              <a:t>O</a:t>
            </a:r>
            <a:r>
              <a:rPr sz="3600" spc="25" smtClean="0"/>
              <a:t>U</a:t>
            </a:r>
            <a:r>
              <a:rPr lang="en-US" sz="3600" spc="25" smtClean="0"/>
              <a:t>R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smtClean="0"/>
              <a:t>A</a:t>
            </a:r>
            <a:r>
              <a:rPr sz="3600" spc="-5" smtClean="0"/>
              <a:t>N</a:t>
            </a:r>
            <a:r>
              <a:rPr sz="3600" smtClean="0"/>
              <a:t>D</a:t>
            </a:r>
            <a:r>
              <a:rPr sz="3600" spc="35" smtClean="0"/>
              <a:t> </a:t>
            </a:r>
            <a:r>
              <a:rPr sz="3600" spc="-30" smtClean="0"/>
              <a:t>I</a:t>
            </a:r>
            <a:r>
              <a:rPr sz="3600" spc="-35" smtClean="0"/>
              <a:t>T</a:t>
            </a:r>
            <a:r>
              <a:rPr sz="3600" smtClean="0"/>
              <a:t>S</a:t>
            </a:r>
            <a:r>
              <a:rPr sz="3600" spc="60" smtClean="0"/>
              <a:t> </a:t>
            </a:r>
            <a:r>
              <a:rPr sz="3600" spc="-295" smtClean="0"/>
              <a:t>V</a:t>
            </a:r>
            <a:r>
              <a:rPr sz="3600" spc="-35" smtClean="0"/>
              <a:t>A</a:t>
            </a:r>
            <a:r>
              <a:rPr sz="3600" spc="25" smtClean="0"/>
              <a:t>LU</a:t>
            </a:r>
            <a:r>
              <a:rPr sz="3600" smtClean="0"/>
              <a:t>E</a:t>
            </a:r>
            <a:r>
              <a:rPr sz="3600" spc="-65" smtClean="0"/>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pPr marL="38100">
                <a:lnSpc>
                  <a:spcPct val="100000"/>
                </a:lnSpc>
                <a:spcBef>
                  <a:spcPts val="55"/>
                </a:spcBef>
              </a:pPr>
              <a:t>6</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12" name="Rectangle 11"/>
          <p:cNvSpPr/>
          <p:nvPr/>
        </p:nvSpPr>
        <p:spPr>
          <a:xfrm>
            <a:off x="3048000" y="2690336"/>
            <a:ext cx="6096000" cy="2246769"/>
          </a:xfrm>
          <a:prstGeom prst="rect">
            <a:avLst/>
          </a:prstGeom>
        </p:spPr>
        <p:txBody>
          <a:bodyPr>
            <a:spAutoFit/>
          </a:bodyPr>
          <a:lstStyle/>
          <a:p>
            <a:pPr>
              <a:buFont typeface="Wingdings" pitchFamily="2" charset="2"/>
              <a:buChar char="§"/>
            </a:pPr>
            <a:r>
              <a:rPr lang="en-US" sz="2800" b="1" dirty="0" smtClean="0"/>
              <a:t>  Conditional  formatting -missing</a:t>
            </a:r>
          </a:p>
          <a:p>
            <a:pPr>
              <a:buFont typeface="Wingdings" pitchFamily="2" charset="2"/>
              <a:buChar char="§"/>
            </a:pPr>
            <a:r>
              <a:rPr lang="en-US" sz="2800" b="1" dirty="0" smtClean="0"/>
              <a:t>  Filter-remove</a:t>
            </a:r>
          </a:p>
          <a:p>
            <a:pPr>
              <a:buFont typeface="Wingdings" pitchFamily="2" charset="2"/>
              <a:buChar char="§"/>
            </a:pPr>
            <a:r>
              <a:rPr lang="en-US" sz="2800" b="1" dirty="0" smtClean="0"/>
              <a:t>  Formula-performance</a:t>
            </a:r>
          </a:p>
          <a:p>
            <a:pPr>
              <a:buFont typeface="Wingdings" pitchFamily="2" charset="2"/>
              <a:buChar char="§"/>
            </a:pPr>
            <a:r>
              <a:rPr lang="en-US" sz="2800" b="1" dirty="0" smtClean="0"/>
              <a:t>  Pivot-summary</a:t>
            </a:r>
          </a:p>
          <a:p>
            <a:pPr>
              <a:buFont typeface="Wingdings" pitchFamily="2" charset="2"/>
              <a:buChar char="§"/>
            </a:pPr>
            <a:r>
              <a:rPr lang="en-US" sz="2800" b="1" dirty="0" smtClean="0"/>
              <a:t>  Graph-data visualization</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1447800" y="1600200"/>
            <a:ext cx="4191000" cy="3539430"/>
          </a:xfrm>
          <a:prstGeom prst="rect">
            <a:avLst/>
          </a:prstGeom>
          <a:noFill/>
        </p:spPr>
        <p:txBody>
          <a:bodyPr wrap="square" rtlCol="0">
            <a:spAutoFit/>
          </a:bodyPr>
          <a:lstStyle/>
          <a:p>
            <a:pPr>
              <a:buFont typeface="Wingdings" pitchFamily="2" charset="2"/>
              <a:buChar char="ü"/>
            </a:pPr>
            <a:r>
              <a:rPr lang="en-US" dirty="0" smtClean="0"/>
              <a:t> </a:t>
            </a:r>
            <a:r>
              <a:rPr lang="en-US" sz="2800" b="1" dirty="0" smtClean="0"/>
              <a:t>Employee = Edunet</a:t>
            </a:r>
          </a:p>
          <a:p>
            <a:pPr>
              <a:buFont typeface="Wingdings" pitchFamily="2" charset="2"/>
              <a:buChar char="ü"/>
            </a:pPr>
            <a:r>
              <a:rPr lang="en-US" sz="2800" b="1" dirty="0" smtClean="0"/>
              <a:t> 9-fetures</a:t>
            </a:r>
          </a:p>
          <a:p>
            <a:pPr>
              <a:buFont typeface="Wingdings" pitchFamily="2" charset="2"/>
              <a:buChar char="ü"/>
            </a:pPr>
            <a:r>
              <a:rPr lang="en-US" sz="2800" b="1" dirty="0" smtClean="0"/>
              <a:t> Employee ID</a:t>
            </a:r>
          </a:p>
          <a:p>
            <a:pPr>
              <a:buFont typeface="Wingdings" pitchFamily="2" charset="2"/>
              <a:buChar char="ü"/>
            </a:pPr>
            <a:r>
              <a:rPr lang="en-US" sz="2800" b="1" dirty="0" smtClean="0"/>
              <a:t> Name-text </a:t>
            </a:r>
          </a:p>
          <a:p>
            <a:pPr>
              <a:buFont typeface="Wingdings" pitchFamily="2" charset="2"/>
              <a:buChar char="ü"/>
            </a:pPr>
            <a:r>
              <a:rPr lang="en-US" sz="2800" b="1" dirty="0" smtClean="0"/>
              <a:t> Gender-male female</a:t>
            </a:r>
          </a:p>
          <a:p>
            <a:pPr>
              <a:buFont typeface="Wingdings" pitchFamily="2" charset="2"/>
              <a:buChar char="ü"/>
            </a:pPr>
            <a:r>
              <a:rPr lang="en-US" sz="2800" b="1" dirty="0" smtClean="0"/>
              <a:t> Department</a:t>
            </a:r>
          </a:p>
          <a:p>
            <a:pPr>
              <a:buFont typeface="Wingdings" pitchFamily="2" charset="2"/>
              <a:buChar char="ü"/>
            </a:pPr>
            <a:r>
              <a:rPr lang="en-US" sz="2800" b="1" dirty="0" smtClean="0"/>
              <a:t> Salary-num</a:t>
            </a:r>
          </a:p>
          <a:p>
            <a:pPr>
              <a:buFont typeface="Wingdings" pitchFamily="2" charset="2"/>
              <a:buChar char="ü"/>
            </a:pPr>
            <a:r>
              <a:rPr lang="en-US" sz="2800" b="1" dirty="0" smtClean="0"/>
              <a:t> Employee type</a:t>
            </a:r>
            <a:endParaRPr lang="en-US" sz="2800" b="1" dirty="0"/>
          </a:p>
        </p:txBody>
      </p:sp>
    </p:spTree>
    <p:extLst>
      <p:ext uri="{BB962C8B-B14F-4D97-AF65-F5344CB8AC3E}">
        <p14:creationId xmlns=""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667000" y="22098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14600" y="2362200"/>
            <a:ext cx="6705600" cy="523220"/>
          </a:xfrm>
          <a:prstGeom prst="rect">
            <a:avLst/>
          </a:prstGeom>
        </p:spPr>
        <p:txBody>
          <a:bodyPr wrap="square">
            <a:spAutoFit/>
          </a:bodyPr>
          <a:lstStyle/>
          <a:p>
            <a:r>
              <a:rPr lang="en-US" sz="2800" b="1" dirty="0" smtClean="0"/>
              <a:t>  </a:t>
            </a:r>
            <a:endParaRPr lang="en-US" sz="2800" b="1" dirty="0"/>
          </a:p>
        </p:txBody>
      </p:sp>
      <p:sp>
        <p:nvSpPr>
          <p:cNvPr id="12" name="Rectangle 11"/>
          <p:cNvSpPr/>
          <p:nvPr/>
        </p:nvSpPr>
        <p:spPr>
          <a:xfrm>
            <a:off x="3048000" y="3105835"/>
            <a:ext cx="6096000" cy="954107"/>
          </a:xfrm>
          <a:prstGeom prst="rect">
            <a:avLst/>
          </a:prstGeom>
        </p:spPr>
        <p:txBody>
          <a:bodyPr>
            <a:spAutoFit/>
          </a:bodyPr>
          <a:lstStyle/>
          <a:p>
            <a:r>
              <a:rPr lang="en-US" sz="2800" b="1" dirty="0" smtClean="0"/>
              <a:t>SALARY=IF(AND(E2&gt;=100000),"HIGH",IF(AND(E2&gt;=80000),"MED","LOW"))</a:t>
            </a:r>
            <a:endParaRPr 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685800" y="228600"/>
            <a:ext cx="3962400" cy="76199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5105400" y="609600"/>
            <a:ext cx="6019800" cy="7017306"/>
          </a:xfrm>
          <a:prstGeom prst="rect">
            <a:avLst/>
          </a:prstGeom>
          <a:noFill/>
        </p:spPr>
        <p:txBody>
          <a:bodyPr wrap="square" rtlCol="0">
            <a:spAutoFit/>
          </a:bodyPr>
          <a:lstStyle/>
          <a:p>
            <a:r>
              <a:rPr lang="en-US" b="1" dirty="0" smtClean="0"/>
              <a:t> DATA COLLECTTION</a:t>
            </a:r>
          </a:p>
          <a:p>
            <a:r>
              <a:rPr lang="en-US" b="1" dirty="0" smtClean="0"/>
              <a:t>   1)Download data set  on the edunet  dashboard</a:t>
            </a:r>
          </a:p>
          <a:p>
            <a:r>
              <a:rPr lang="en-US" b="1" dirty="0" smtClean="0"/>
              <a:t>Feature collection</a:t>
            </a:r>
          </a:p>
          <a:p>
            <a:r>
              <a:rPr lang="en-US" b="1" dirty="0" smtClean="0"/>
              <a:t>  2) Select the data set </a:t>
            </a:r>
          </a:p>
          <a:p>
            <a:r>
              <a:rPr lang="en-US" b="1" dirty="0" smtClean="0"/>
              <a:t>FEATURES COLLEC TION</a:t>
            </a:r>
          </a:p>
          <a:p>
            <a:r>
              <a:rPr lang="en-US" b="1" dirty="0" smtClean="0"/>
              <a:t>  1)Identify the blank value </a:t>
            </a:r>
          </a:p>
          <a:p>
            <a:r>
              <a:rPr lang="en-US" b="1" dirty="0" smtClean="0"/>
              <a:t>DATA CLEANING</a:t>
            </a:r>
          </a:p>
          <a:p>
            <a:r>
              <a:rPr lang="en-US" b="1" dirty="0" smtClean="0"/>
              <a:t>  1)Filter the blank value </a:t>
            </a:r>
          </a:p>
          <a:p>
            <a:r>
              <a:rPr lang="en-US" b="1" dirty="0" smtClean="0"/>
              <a:t>SALARY LEVEL</a:t>
            </a:r>
          </a:p>
          <a:p>
            <a:r>
              <a:rPr lang="en-US" b="1" dirty="0" smtClean="0"/>
              <a:t>  1)Comparison employee salary </a:t>
            </a:r>
          </a:p>
          <a:p>
            <a:r>
              <a:rPr lang="en-US" b="1" dirty="0" smtClean="0"/>
              <a:t>SUMMARY</a:t>
            </a:r>
          </a:p>
          <a:p>
            <a:r>
              <a:rPr lang="en-US" b="1" dirty="0" smtClean="0"/>
              <a:t>  1)Select all the feature</a:t>
            </a:r>
          </a:p>
          <a:p>
            <a:r>
              <a:rPr lang="en-US" b="1" dirty="0" smtClean="0"/>
              <a:t>  2)Click to the Pivot table</a:t>
            </a:r>
          </a:p>
          <a:p>
            <a:r>
              <a:rPr lang="en-US" b="1" dirty="0" smtClean="0"/>
              <a:t>  3)Choose fields between areas below</a:t>
            </a:r>
          </a:p>
          <a:p>
            <a:r>
              <a:rPr lang="en-US" b="1" dirty="0" smtClean="0"/>
              <a:t>          Filters-gender</a:t>
            </a:r>
          </a:p>
          <a:p>
            <a:pPr marL="342900" indent="-342900"/>
            <a:r>
              <a:rPr lang="en-US" b="1" dirty="0" smtClean="0"/>
              <a:t>          Column-department</a:t>
            </a:r>
          </a:p>
          <a:p>
            <a:pPr marL="342900" indent="-342900"/>
            <a:r>
              <a:rPr lang="en-US" b="1" dirty="0" smtClean="0"/>
              <a:t>          Row-salary level</a:t>
            </a:r>
          </a:p>
          <a:p>
            <a:pPr marL="342900" indent="-342900"/>
            <a:r>
              <a:rPr lang="en-US" b="1" dirty="0" smtClean="0"/>
              <a:t>          Value counter-name</a:t>
            </a:r>
          </a:p>
          <a:p>
            <a:pPr marL="342900" indent="-342900"/>
            <a:r>
              <a:rPr lang="en-US" b="1" dirty="0" smtClean="0"/>
              <a:t> VISUALIZATION</a:t>
            </a:r>
          </a:p>
          <a:p>
            <a:pPr marL="342900" indent="-342900"/>
            <a:r>
              <a:rPr lang="en-US" b="1" dirty="0" smtClean="0"/>
              <a:t>     1)Graph visualization</a:t>
            </a:r>
          </a:p>
          <a:p>
            <a:pPr marL="342900" indent="-342900"/>
            <a:r>
              <a:rPr lang="en-US" b="1" dirty="0" smtClean="0"/>
              <a:t>     2)Pie chart</a:t>
            </a:r>
          </a:p>
          <a:p>
            <a:pPr marL="342900" indent="-342900"/>
            <a:r>
              <a:rPr lang="en-US" b="1" dirty="0" smtClean="0"/>
              <a:t>CONCLUSION</a:t>
            </a:r>
          </a:p>
          <a:p>
            <a:pPr marL="342900" indent="-342900"/>
            <a:r>
              <a:rPr lang="en-US" b="1" dirty="0" smtClean="0"/>
              <a:t>    </a:t>
            </a:r>
          </a:p>
          <a:p>
            <a:pPr marL="342900" indent="-342900"/>
            <a:endParaRPr lang="en-US" b="1" dirty="0" smtClean="0"/>
          </a:p>
          <a:p>
            <a:pPr marL="342900" indent="-342900"/>
            <a:r>
              <a:rPr lang="en-US" b="1" dirty="0" smtClean="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492</TotalTime>
  <Words>466</Words>
  <Application>Microsoft Office PowerPoint</Application>
  <PresentationFormat>Custom</PresentationFormat>
  <Paragraphs>98</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OUR SOLUTION AND ITS VALUE PROPOSITION</vt:lpstr>
      <vt:lpstr>Dataset Description</vt:lpstr>
      <vt:lpstr>THE "WOW" IN OUR SOLUTION</vt:lpstr>
      <vt:lpstr>Slide 9</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49</cp:revision>
  <dcterms:created xsi:type="dcterms:W3CDTF">2024-03-29T15:07:22Z</dcterms:created>
  <dcterms:modified xsi:type="dcterms:W3CDTF">2024-08-31T03:44:27Z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