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BC57-594A-B529-2CA5-28AA2793B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B156A-75F1-514E-354A-23FE9F462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D8A0-6D57-18DC-6E84-6221FF0A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DEEB0-6EDC-97F4-8545-DD08DAC2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D13FA-7374-9D89-A5CF-519A5297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6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101E-66FC-21CB-9989-9B148A71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D3C10-D3FC-B768-D163-F3630EEBE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FCB1B-279F-5585-EFE5-4C2C09BC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2ACDF-5698-A80C-7FB8-6B87C07C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DC1FC-7C0E-998B-81D7-DA5BF3B9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5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15AF5-14BB-2A73-1A42-4E6D574EC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FBE4F-11C2-1A21-FD3D-EA06712D5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38E2D-2AE6-2994-D94F-A712AE3E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8A97-7313-FBF7-7FC3-4884F3E3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AA10E-CB82-5AF8-638C-1404E6B6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52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0977-016B-73C1-4E5D-EEEDC729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BF2F-2D76-CB26-3569-38024C1D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401B2-AF6A-55E8-C256-0CDFA1C8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6220-58FD-D476-D938-F0EB2A66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A02B7-62B6-A2D1-DF61-11F9B1D7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6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564C-D330-8C27-E1E0-B665F77D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4B7FF-9F9A-7B97-775C-951420B7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88EB8-C7C6-7443-1E46-825EDB65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BCBD4-976E-B0D5-6729-C50B6CBC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6D2FA-908B-C098-A560-0311EEBC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95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BECE-9412-DE4B-EAFD-94A943DC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5FE1-FB5E-A229-F962-E9AD2C264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E39CF-8BF8-7177-D6AF-E53BFF6AC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F1827-F254-9574-B096-B9324D2C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E4C92-CCE7-F766-2EC9-A8E760B4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BF88E-EC89-47EA-6075-EEA75A20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98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C465-2A9A-CEC5-4FA4-51D68C69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5AFEF-5F5C-A42B-257D-C870568D7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D26BD-0DF3-C227-D0B5-BEC7BC57E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EFF5F-4B30-E8DF-A391-2545F07D7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171C1-CA8B-5569-06C7-B7DE8F311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C25D2-BE08-2FBE-364F-F86A9C48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4B3BA-784C-3B69-3084-661DE34C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80B8A-1654-3C27-2A55-57DFFD0D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17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00E9-F6C6-45B6-E671-15EBE782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FC398-A05F-6236-0899-16E115D0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81C6-B452-2726-5E05-B8255C58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58473-A655-3FAF-47AC-E2AB68D8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6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532B1-8B11-F7F5-25BE-23C14F85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F34B6-1817-5F55-A5A1-106F2E3B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6190E-0358-DCF3-1BF8-25EF2E87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66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2CDE-3919-2182-9B32-63F76438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B3B50-B04F-5BD2-A120-578BC8A63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A578E-8AD8-387C-72EE-EE11E1F0F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B8B7F-27A5-B7B5-9824-41C2F67B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B429C-6C6D-1068-B4DE-2CEA67F1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FFF50-B5E2-D3A3-374D-D9DA4318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07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DF2D-3619-2C68-D544-38B3312F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7C04A-2B09-F047-1DD6-CB7FFACBF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C7CB6-BD9C-9274-4943-401500A3F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2BDA9-8002-3C91-B1DE-4499A93F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C6399-3BB5-A1D1-45C2-2523AF16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369D9-ED72-2873-9268-6E81780A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03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F0844-49E0-60A0-0D20-8D19AF55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A2D5B-8B9B-B550-7B93-8EDE407E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C626A-BC33-01A2-F62E-342DFF465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BD5BA-2903-48F5-8C23-1BC4F2C2F68A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010C4-8945-5957-6853-507A44897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7F51-B515-4D70-4BA4-3B850C9D2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77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66119F-F1D6-AF04-68FD-F0E9DB23A527}"/>
              </a:ext>
            </a:extLst>
          </p:cNvPr>
          <p:cNvCxnSpPr/>
          <p:nvPr/>
        </p:nvCxnSpPr>
        <p:spPr>
          <a:xfrm>
            <a:off x="1026600" y="1228905"/>
            <a:ext cx="0" cy="167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F24E80-647E-08FC-C38A-9E615739E9AF}"/>
              </a:ext>
            </a:extLst>
          </p:cNvPr>
          <p:cNvCxnSpPr>
            <a:cxnSpLocks/>
          </p:cNvCxnSpPr>
          <p:nvPr/>
        </p:nvCxnSpPr>
        <p:spPr>
          <a:xfrm flipH="1">
            <a:off x="1026600" y="2914830"/>
            <a:ext cx="1790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74AE41-5325-120E-033E-FB8988571976}"/>
              </a:ext>
            </a:extLst>
          </p:cNvPr>
          <p:cNvCxnSpPr>
            <a:cxnSpLocks/>
          </p:cNvCxnSpPr>
          <p:nvPr/>
        </p:nvCxnSpPr>
        <p:spPr>
          <a:xfrm flipH="1">
            <a:off x="1351720" y="1650545"/>
            <a:ext cx="1263650" cy="546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0B75B9-10B1-6FB1-0AB8-923CA0451AD6}"/>
              </a:ext>
            </a:extLst>
          </p:cNvPr>
          <p:cNvCxnSpPr>
            <a:cxnSpLocks/>
          </p:cNvCxnSpPr>
          <p:nvPr/>
        </p:nvCxnSpPr>
        <p:spPr>
          <a:xfrm flipH="1" flipV="1">
            <a:off x="1290126" y="1650545"/>
            <a:ext cx="1325244" cy="741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A16BF2-DF6C-689B-BB07-0AB55ADC6358}"/>
              </a:ext>
            </a:extLst>
          </p:cNvPr>
          <p:cNvSpPr txBox="1"/>
          <p:nvPr/>
        </p:nvSpPr>
        <p:spPr>
          <a:xfrm rot="16200000">
            <a:off x="-404362" y="1717905"/>
            <a:ext cx="193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Pollinator abundance (Ab)</a:t>
            </a:r>
            <a:endParaRPr lang="en-GB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C663A0-C873-6C55-0BD2-4DCD8D14A06B}"/>
              </a:ext>
            </a:extLst>
          </p:cNvPr>
          <p:cNvSpPr txBox="1"/>
          <p:nvPr/>
        </p:nvSpPr>
        <p:spPr>
          <a:xfrm>
            <a:off x="848879" y="2981941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Climate change (CC)</a:t>
            </a:r>
            <a:endParaRPr lang="en-GB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A73051-2864-D4E3-898E-B99755C599D7}"/>
              </a:ext>
            </a:extLst>
          </p:cNvPr>
          <p:cNvCxnSpPr>
            <a:cxnSpLocks/>
          </p:cNvCxnSpPr>
          <p:nvPr/>
        </p:nvCxnSpPr>
        <p:spPr>
          <a:xfrm flipV="1">
            <a:off x="2396718" y="2424244"/>
            <a:ext cx="0" cy="3409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170ED2A-F2B1-0862-25ED-C199E2F5F8DF}"/>
              </a:ext>
            </a:extLst>
          </p:cNvPr>
          <p:cNvSpPr/>
          <p:nvPr/>
        </p:nvSpPr>
        <p:spPr>
          <a:xfrm>
            <a:off x="2337875" y="2216965"/>
            <a:ext cx="114299" cy="1175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EB7B5D-8FA5-EA97-D6DF-E9F3200BD58B}"/>
              </a:ext>
            </a:extLst>
          </p:cNvPr>
          <p:cNvCxnSpPr/>
          <p:nvPr/>
        </p:nvCxnSpPr>
        <p:spPr>
          <a:xfrm>
            <a:off x="1010100" y="4093432"/>
            <a:ext cx="0" cy="167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C90CF4-3E27-3561-C96E-7DB951B57DBA}"/>
              </a:ext>
            </a:extLst>
          </p:cNvPr>
          <p:cNvCxnSpPr>
            <a:cxnSpLocks/>
          </p:cNvCxnSpPr>
          <p:nvPr/>
        </p:nvCxnSpPr>
        <p:spPr>
          <a:xfrm flipH="1">
            <a:off x="1010100" y="5779357"/>
            <a:ext cx="1790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5BA674-5D44-ECC2-EA0B-B72AE4996FB7}"/>
              </a:ext>
            </a:extLst>
          </p:cNvPr>
          <p:cNvCxnSpPr>
            <a:cxnSpLocks/>
          </p:cNvCxnSpPr>
          <p:nvPr/>
        </p:nvCxnSpPr>
        <p:spPr>
          <a:xfrm flipH="1">
            <a:off x="1030266" y="4450011"/>
            <a:ext cx="1639286" cy="12995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915450-DAE4-796F-06A5-A44C246E6B1C}"/>
              </a:ext>
            </a:extLst>
          </p:cNvPr>
          <p:cNvSpPr txBox="1"/>
          <p:nvPr/>
        </p:nvSpPr>
        <p:spPr>
          <a:xfrm rot="16200000">
            <a:off x="-236379" y="4523720"/>
            <a:ext cx="166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Crop production (</a:t>
            </a:r>
            <a:r>
              <a:rPr lang="en-US" b="1" dirty="0" err="1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Pr</a:t>
            </a:r>
            <a:r>
              <a:rPr lang="en-US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)</a:t>
            </a:r>
            <a:endParaRPr lang="en-GB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E109A0-F201-EE72-1DFC-43B6FC0E5E78}"/>
              </a:ext>
            </a:extLst>
          </p:cNvPr>
          <p:cNvCxnSpPr>
            <a:cxnSpLocks/>
          </p:cNvCxnSpPr>
          <p:nvPr/>
        </p:nvCxnSpPr>
        <p:spPr>
          <a:xfrm flipH="1">
            <a:off x="1111700" y="4675629"/>
            <a:ext cx="3426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233A69-468A-3970-AD1D-A77CCFFCF8CE}"/>
              </a:ext>
            </a:extLst>
          </p:cNvPr>
          <p:cNvSpPr txBox="1"/>
          <p:nvPr/>
        </p:nvSpPr>
        <p:spPr>
          <a:xfrm>
            <a:off x="941521" y="5888279"/>
            <a:ext cx="193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Pollinator abundance (Ab)</a:t>
            </a:r>
            <a:endParaRPr lang="en-GB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B2A7D0-EA13-CDB0-F57E-CC7E20E15CE4}"/>
              </a:ext>
            </a:extLst>
          </p:cNvPr>
          <p:cNvSpPr/>
          <p:nvPr/>
        </p:nvSpPr>
        <p:spPr>
          <a:xfrm>
            <a:off x="1026600" y="4464225"/>
            <a:ext cx="1615440" cy="1259840"/>
          </a:xfrm>
          <a:custGeom>
            <a:avLst/>
            <a:gdLst>
              <a:gd name="connsiteX0" fmla="*/ 1615440 w 1615440"/>
              <a:gd name="connsiteY0" fmla="*/ 0 h 1259840"/>
              <a:gd name="connsiteX1" fmla="*/ 589280 w 1615440"/>
              <a:gd name="connsiteY1" fmla="*/ 213360 h 1259840"/>
              <a:gd name="connsiteX2" fmla="*/ 0 w 1615440"/>
              <a:gd name="connsiteY2" fmla="*/ 1259840 h 125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5440" h="1259840">
                <a:moveTo>
                  <a:pt x="1615440" y="0"/>
                </a:moveTo>
                <a:cubicBezTo>
                  <a:pt x="1236980" y="1693"/>
                  <a:pt x="858520" y="3387"/>
                  <a:pt x="589280" y="213360"/>
                </a:cubicBezTo>
                <a:cubicBezTo>
                  <a:pt x="320040" y="423333"/>
                  <a:pt x="160020" y="841586"/>
                  <a:pt x="0" y="125984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C749B3-3CC0-DF00-78F6-FB7DCBD2CD18}"/>
              </a:ext>
            </a:extLst>
          </p:cNvPr>
          <p:cNvSpPr/>
          <p:nvPr/>
        </p:nvSpPr>
        <p:spPr>
          <a:xfrm>
            <a:off x="1530200" y="4619303"/>
            <a:ext cx="114299" cy="1175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BAEFD8-99E7-2E5E-D7AA-621FBF83A507}"/>
              </a:ext>
            </a:extLst>
          </p:cNvPr>
          <p:cNvSpPr txBox="1"/>
          <p:nvPr/>
        </p:nvSpPr>
        <p:spPr>
          <a:xfrm>
            <a:off x="3206342" y="2528994"/>
            <a:ext cx="272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Climate data (7)</a:t>
            </a:r>
            <a:endParaRPr lang="en-GB" sz="2000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pic>
        <p:nvPicPr>
          <p:cNvPr id="21" name="Picture 20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3C838DC-9C1A-4CD9-0828-92A9E3B324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1" t="45795" r="32468" b="3544"/>
          <a:stretch/>
        </p:blipFill>
        <p:spPr>
          <a:xfrm>
            <a:off x="3622195" y="1037433"/>
            <a:ext cx="2305873" cy="14910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A4827CC-9240-B0AE-1F95-8CEBFC05BEF5}"/>
              </a:ext>
            </a:extLst>
          </p:cNvPr>
          <p:cNvSpPr txBox="1"/>
          <p:nvPr/>
        </p:nvSpPr>
        <p:spPr>
          <a:xfrm>
            <a:off x="3530739" y="5334531"/>
            <a:ext cx="2594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Crop production (18)</a:t>
            </a:r>
            <a:endParaRPr lang="en-GB" sz="2000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pic>
        <p:nvPicPr>
          <p:cNvPr id="23" name="Picture 2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0B8DFAF-ED89-66B1-6E86-FB52AE5B7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" r="33347" b="51772"/>
          <a:stretch/>
        </p:blipFill>
        <p:spPr>
          <a:xfrm>
            <a:off x="3621054" y="3932048"/>
            <a:ext cx="2305873" cy="14462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2957E2F-B576-50C7-9F3E-F11947327896}"/>
              </a:ext>
            </a:extLst>
          </p:cNvPr>
          <p:cNvSpPr txBox="1"/>
          <p:nvPr/>
        </p:nvSpPr>
        <p:spPr>
          <a:xfrm>
            <a:off x="1111700" y="357669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Models</a:t>
            </a:r>
            <a:endParaRPr lang="en-GB" sz="3600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07B75A-9D5D-CA0B-301D-6E7ED9A26527}"/>
              </a:ext>
            </a:extLst>
          </p:cNvPr>
          <p:cNvSpPr txBox="1"/>
          <p:nvPr/>
        </p:nvSpPr>
        <p:spPr>
          <a:xfrm>
            <a:off x="6841292" y="25445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Inputs</a:t>
            </a:r>
            <a:endParaRPr lang="en-GB" sz="3600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pic>
        <p:nvPicPr>
          <p:cNvPr id="4098" name="Picture 2" descr="A map of the data in the PREDICTS database">
            <a:extLst>
              <a:ext uri="{FF2B5EF4-FFF2-40B4-BE49-F238E27FC236}">
                <a16:creationId xmlns:a16="http://schemas.microsoft.com/office/drawing/2014/main" id="{B3F2F080-2D31-18E5-F9B3-232764FCC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583" y="1354364"/>
            <a:ext cx="2751559" cy="115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C535FE-32A6-7E28-1F2E-B3DCE14CE93A}"/>
              </a:ext>
            </a:extLst>
          </p:cNvPr>
          <p:cNvCxnSpPr/>
          <p:nvPr/>
        </p:nvCxnSpPr>
        <p:spPr>
          <a:xfrm>
            <a:off x="3350983" y="502311"/>
            <a:ext cx="0" cy="6018028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62F2B2A-3D15-818E-12F6-5BBDBA2F73F8}"/>
              </a:ext>
            </a:extLst>
          </p:cNvPr>
          <p:cNvSpPr txBox="1"/>
          <p:nvPr/>
        </p:nvSpPr>
        <p:spPr>
          <a:xfrm>
            <a:off x="5870524" y="2570553"/>
            <a:ext cx="3605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Biodiversity assemblages (2)</a:t>
            </a:r>
            <a:endParaRPr lang="en-GB" sz="2000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EB41C1-1A7A-C340-EC71-E915AE66DF7A}"/>
              </a:ext>
            </a:extLst>
          </p:cNvPr>
          <p:cNvSpPr/>
          <p:nvPr/>
        </p:nvSpPr>
        <p:spPr>
          <a:xfrm>
            <a:off x="7364539" y="4383227"/>
            <a:ext cx="481263" cy="4694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E851A5-1C02-5DA2-8B5B-4EDB434D729D}"/>
              </a:ext>
            </a:extLst>
          </p:cNvPr>
          <p:cNvSpPr/>
          <p:nvPr/>
        </p:nvSpPr>
        <p:spPr>
          <a:xfrm>
            <a:off x="7721520" y="4745177"/>
            <a:ext cx="481263" cy="469446"/>
          </a:xfrm>
          <a:prstGeom prst="rect">
            <a:avLst/>
          </a:prstGeom>
          <a:solidFill>
            <a:schemeClr val="bg1">
              <a:alpha val="83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0.95</a:t>
            </a:r>
            <a:endParaRPr lang="en-GB" sz="1200" b="1" dirty="0">
              <a:solidFill>
                <a:schemeClr val="tx1"/>
              </a:solidFill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pic>
        <p:nvPicPr>
          <p:cNvPr id="38" name="Picture 2" descr="Watermelon, Slice, Fruit, Juicy, Pictogram">
            <a:extLst>
              <a:ext uri="{FF2B5EF4-FFF2-40B4-BE49-F238E27FC236}">
                <a16:creationId xmlns:a16="http://schemas.microsoft.com/office/drawing/2014/main" id="{7639325D-1C55-E581-D6C2-C516E272B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461" y="4534518"/>
            <a:ext cx="299418" cy="16686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1C5093-7CF6-68C7-1DB0-EC3A9327EB2D}"/>
              </a:ext>
            </a:extLst>
          </p:cNvPr>
          <p:cNvCxnSpPr>
            <a:cxnSpLocks/>
          </p:cNvCxnSpPr>
          <p:nvPr/>
        </p:nvCxnSpPr>
        <p:spPr>
          <a:xfrm flipH="1">
            <a:off x="271495" y="3543036"/>
            <a:ext cx="11477482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F8F577F-C893-BDEF-C60A-3BC02007F35A}"/>
              </a:ext>
            </a:extLst>
          </p:cNvPr>
          <p:cNvSpPr txBox="1"/>
          <p:nvPr/>
        </p:nvSpPr>
        <p:spPr>
          <a:xfrm>
            <a:off x="6330271" y="5341573"/>
            <a:ext cx="2510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Pollination dependence (12)</a:t>
            </a:r>
            <a:endParaRPr lang="en-GB" sz="2000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141F50-5B96-4C77-BF95-6AA9B52AE84C}"/>
              </a:ext>
            </a:extLst>
          </p:cNvPr>
          <p:cNvSpPr txBox="1"/>
          <p:nvPr/>
        </p:nvSpPr>
        <p:spPr>
          <a:xfrm>
            <a:off x="11313039" y="6443329"/>
            <a:ext cx="7761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7/14</a:t>
            </a:r>
            <a:endParaRPr lang="en-GB" sz="2200" dirty="0">
              <a:solidFill>
                <a:schemeClr val="bg1"/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21C7E5-1EC1-EF08-CF25-41D8C5E1D1F5}"/>
              </a:ext>
            </a:extLst>
          </p:cNvPr>
          <p:cNvSpPr txBox="1"/>
          <p:nvPr/>
        </p:nvSpPr>
        <p:spPr>
          <a:xfrm>
            <a:off x="9475918" y="5363740"/>
            <a:ext cx="2138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Crop price (26)</a:t>
            </a:r>
            <a:endParaRPr lang="en-GB" sz="2000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pic>
        <p:nvPicPr>
          <p:cNvPr id="58" name="Picture 3">
            <a:extLst>
              <a:ext uri="{FF2B5EF4-FFF2-40B4-BE49-F238E27FC236}">
                <a16:creationId xmlns:a16="http://schemas.microsoft.com/office/drawing/2014/main" id="{D5E875B6-74AA-EA5A-396D-2EBA935B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r="11369"/>
          <a:stretch>
            <a:fillRect/>
          </a:stretch>
        </p:blipFill>
        <p:spPr bwMode="auto">
          <a:xfrm>
            <a:off x="9934652" y="4212568"/>
            <a:ext cx="1454296" cy="109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7D4C3C-5CE7-E5B3-843B-07A8AB38F87F}"/>
              </a:ext>
            </a:extLst>
          </p:cNvPr>
          <p:cNvSpPr txBox="1"/>
          <p:nvPr/>
        </p:nvSpPr>
        <p:spPr>
          <a:xfrm>
            <a:off x="9389658" y="2446139"/>
            <a:ext cx="2802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Likely animal pollinators (3)</a:t>
            </a:r>
            <a:endParaRPr lang="en-GB" sz="2000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pic>
        <p:nvPicPr>
          <p:cNvPr id="24" name="Picture 5">
            <a:extLst>
              <a:ext uri="{FF2B5EF4-FFF2-40B4-BE49-F238E27FC236}">
                <a16:creationId xmlns:a16="http://schemas.microsoft.com/office/drawing/2014/main" id="{ED20B040-BB85-A319-CFEE-366B0188C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lum bright="-2000" contrast="21000"/>
          </a:blip>
          <a:srcRect/>
          <a:stretch>
            <a:fillRect/>
          </a:stretch>
        </p:blipFill>
        <p:spPr bwMode="auto">
          <a:xfrm>
            <a:off x="10123375" y="1234695"/>
            <a:ext cx="1334908" cy="104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70419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5" grpId="0"/>
      <p:bldP spid="17" grpId="0"/>
      <p:bldP spid="18" grpId="0" animBg="1"/>
      <p:bldP spid="19" grpId="0" animBg="1"/>
      <p:bldP spid="20" grpId="0"/>
      <p:bldP spid="22" grpId="0"/>
      <p:bldP spid="26" grpId="0"/>
      <p:bldP spid="34" grpId="0"/>
      <p:bldP spid="35" grpId="0" animBg="1"/>
      <p:bldP spid="36" grpId="0" animBg="1"/>
      <p:bldP spid="46" grpId="0"/>
      <p:bldP spid="57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Millard</dc:creator>
  <cp:lastModifiedBy>Joe Millard</cp:lastModifiedBy>
  <cp:revision>2</cp:revision>
  <dcterms:created xsi:type="dcterms:W3CDTF">2023-08-04T10:45:38Z</dcterms:created>
  <dcterms:modified xsi:type="dcterms:W3CDTF">2023-08-04T14:21:57Z</dcterms:modified>
</cp:coreProperties>
</file>