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2"/>
  </p:sldMasterIdLst>
  <p:notesMasterIdLst>
    <p:notesMasterId r:id="rId4"/>
  </p:notesMasterIdLst>
  <p:handoutMasterIdLst>
    <p:handoutMasterId r:id="rId5"/>
  </p:handoutMasterIdLst>
  <p:sldIdLst>
    <p:sldId id="214253192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3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EEA137-E477-4761-BADD-B7E907CB60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613A3-E329-492A-BD7D-5A0F49E36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C7EA5-E091-42ED-A97C-02EE9EFEF7F0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5B182-A69B-4561-B537-840CF78FB2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8B8D8-FCE0-4746-9231-4E1CF7F166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3CF6B-34F5-40CD-9A8A-1F100ECB4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13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3C5E-7BD9-4384-ABF9-57DBD556911A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02EEF-8799-457F-9A3B-B4DFF28991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3001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F31E6A-082F-4192-9FCE-C04C5BFC0C9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53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2.emf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8542A7B-2B7D-49A5-A668-3A54B84BCF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8542A7B-2B7D-49A5-A668-3A54B84BCF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E6A54B1-EBF8-41D8-92BD-1E9CCE5176F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71" cy="158713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4399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1" y="1"/>
            <a:ext cx="4842505" cy="6857999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4842507" y="6927"/>
            <a:ext cx="3805732" cy="5342287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1397" y="5841749"/>
            <a:ext cx="2035239" cy="50881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66" y="3053643"/>
            <a:ext cx="4070286" cy="231912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Subline</a:t>
            </a:r>
          </a:p>
          <a:p>
            <a:pPr lvl="1"/>
            <a:r>
              <a:rPr lang="en-US" noProof="0"/>
              <a:t>Body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1" y="765321"/>
            <a:ext cx="7878265" cy="2303723"/>
          </a:xfrm>
        </p:spPr>
        <p:txBody>
          <a:bodyPr/>
          <a:lstStyle>
            <a:lvl1pPr>
              <a:defRPr sz="4399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</a:t>
            </a:r>
            <a:r>
              <a:rPr lang="en-US" noProof="0"/>
              <a:t>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876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st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1" y="1"/>
            <a:ext cx="8650817" cy="768172"/>
          </a:xfr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AE31FED-2EEC-4B0D-8D51-33BEA097A47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AE31FED-2EEC-4B0D-8D51-33BEA097A4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0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500"/>
            </a:lvl1pPr>
          </a:lstStyle>
          <a:p>
            <a:r>
              <a:rPr lang="en-US"/>
              <a:t>TitLE</a:t>
            </a:r>
            <a:endParaRPr lang="en-US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Subject Line for Navigation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601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D21B871-D39F-41C5-9816-50ED6352EA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D21B871-D39F-41C5-9816-50ED6352EA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88C0F94-E1BE-4E04-B9AB-85967D8B979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71" cy="158713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4399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1" y="1"/>
            <a:ext cx="4842505" cy="6857999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4842507" y="6927"/>
            <a:ext cx="3805732" cy="5342287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1397" y="5841749"/>
            <a:ext cx="2035239" cy="50881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66" y="3053643"/>
            <a:ext cx="4070286" cy="231912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Subline</a:t>
            </a:r>
          </a:p>
          <a:p>
            <a:pPr lvl="1"/>
            <a:r>
              <a:rPr lang="en-US" noProof="0"/>
              <a:t>Body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1" y="765321"/>
            <a:ext cx="7878265" cy="2303723"/>
          </a:xfrm>
        </p:spPr>
        <p:txBody>
          <a:bodyPr/>
          <a:lstStyle>
            <a:lvl1pPr>
              <a:defRPr sz="4399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</a:t>
            </a:r>
            <a:r>
              <a:rPr lang="en-US" noProof="0"/>
              <a:t>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550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8B65936-68EC-4DF2-9550-7A4AA924EB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8B65936-68EC-4DF2-9550-7A4AA924EB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6C39E36-7BBD-4E45-BA20-BA2CC6FEDEE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71" cy="158713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4399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6927"/>
            <a:ext cx="1651215" cy="5841422"/>
          </a:xfrm>
          <a:solidFill>
            <a:srgbClr val="C7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62813" y="1030050"/>
            <a:ext cx="8133822" cy="4818300"/>
          </a:xfrm>
          <a:prstGeom prst="rect">
            <a:avLst/>
          </a:prstGeom>
        </p:spPr>
        <p:txBody>
          <a:bodyPr wrap="square" tIns="0"/>
          <a:lstStyle>
            <a:lvl1pPr marL="0" algn="l" defTabSz="1218926" rtl="0" eaLnBrk="1" latinLnBrk="0" hangingPunct="1">
              <a:spcAft>
                <a:spcPts val="4799"/>
              </a:spcAft>
              <a:defRPr lang="de-DE" sz="18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01</a:t>
            </a:r>
          </a:p>
          <a:p>
            <a:pPr marL="0" marR="0" lvl="1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02</a:t>
            </a:r>
          </a:p>
          <a:p>
            <a:pPr marL="0" marR="0" lvl="2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03</a:t>
            </a:r>
          </a:p>
          <a:p>
            <a:pPr marL="0" marR="0" lvl="3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04</a:t>
            </a:r>
          </a:p>
          <a:p>
            <a:pPr marL="0" marR="0" lvl="4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05</a:t>
            </a:r>
            <a:endParaRPr lang="en-US" noProof="0" dirty="0"/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1" y="768172"/>
            <a:ext cx="3054814" cy="4388620"/>
          </a:xfrm>
        </p:spPr>
        <p:txBody>
          <a:bodyPr/>
          <a:lstStyle>
            <a:lvl1pPr>
              <a:defRPr sz="4399"/>
            </a:lvl1pPr>
          </a:lstStyle>
          <a:p>
            <a:r>
              <a:rPr lang="en-US" noProof="0" dirty="0"/>
              <a:t>Click to edit Master </a:t>
            </a:r>
            <a:r>
              <a:rPr lang="en-US" noProof="0"/>
              <a:t>title style</a:t>
            </a:r>
            <a:endParaRPr lang="en-US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2CAB-150C-4C67-A6F6-7AD476CA4C2E}" type="datetime5">
              <a:rPr lang="en-US" smtClean="0"/>
              <a:t>24-Feb-23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File name | department | author </a:t>
            </a:r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7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36BB115-D0C1-4ECD-9B50-108B6F9F937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36BB115-D0C1-4ECD-9B50-108B6F9F93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552110"/>
            <a:ext cx="5601429" cy="332459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601428" y="2552109"/>
            <a:ext cx="6095271" cy="3296241"/>
          </a:xfrm>
        </p:spPr>
        <p:txBody>
          <a:bodyPr lIns="360000" tIns="216000" rIns="0" anchor="t"/>
          <a:lstStyle>
            <a:lvl1pPr>
              <a:defRPr lang="de-DE" sz="19996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00</a:t>
            </a:r>
            <a:br>
              <a:rPr lang="en-US" noProof="0"/>
            </a:br>
            <a:endParaRPr lang="en-US" noProof="0" dirty="0"/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67" y="515820"/>
            <a:ext cx="7619405" cy="2537824"/>
          </a:xfrm>
          <a:prstGeom prst="rect">
            <a:avLst/>
          </a:prstGeom>
        </p:spPr>
        <p:txBody>
          <a:bodyPr tIns="0" bIns="180000" anchor="b"/>
          <a:lstStyle>
            <a:lvl1pPr marL="0" algn="l" defTabSz="1218926" rtl="0" eaLnBrk="1" latinLnBrk="0" hangingPunct="1">
              <a:defRPr lang="de-DE" sz="4399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Headline</a:t>
            </a:r>
            <a:endParaRPr lang="en-US" noProof="0" dirty="0"/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3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67" y="3559938"/>
            <a:ext cx="4334439" cy="228841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US" noProof="0"/>
              <a:t>01</a:t>
            </a:r>
          </a:p>
          <a:p>
            <a:pPr lvl="1"/>
            <a:r>
              <a:rPr lang="en-US" noProof="0"/>
              <a:t>02</a:t>
            </a:r>
          </a:p>
          <a:p>
            <a:pPr lvl="2"/>
            <a:r>
              <a:rPr lang="en-US" noProof="0"/>
              <a:t>03</a:t>
            </a:r>
          </a:p>
          <a:p>
            <a:pPr lvl="3"/>
            <a:r>
              <a:rPr lang="en-US" noProof="0"/>
              <a:t>04</a:t>
            </a:r>
          </a:p>
          <a:p>
            <a:pPr lvl="4"/>
            <a:r>
              <a:rPr lang="en-US" noProof="0"/>
              <a:t>05</a:t>
            </a:r>
          </a:p>
          <a:p>
            <a:pPr lvl="5"/>
            <a:r>
              <a:rPr lang="en-US" noProof="0"/>
              <a:t>06</a:t>
            </a:r>
          </a:p>
          <a:p>
            <a:pPr lvl="6"/>
            <a:r>
              <a:rPr lang="en-US" noProof="0"/>
              <a:t>07</a:t>
            </a:r>
          </a:p>
          <a:p>
            <a:pPr lvl="7"/>
            <a:r>
              <a:rPr lang="en-US" noProof="0"/>
              <a:t>08</a:t>
            </a:r>
          </a:p>
          <a:p>
            <a:pPr lvl="8"/>
            <a:r>
              <a:rPr lang="en-US" noProof="0"/>
              <a:t>09</a:t>
            </a:r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F722BF3-7814-4D9E-B219-AA62025D7D31}" type="datetime5">
              <a:rPr lang="en-US" smtClean="0"/>
              <a:t>24-Feb-23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File name | department | author </a:t>
            </a:r>
            <a:endParaRPr lang="en-US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one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6A47C87-A502-491C-AAF8-61287CE8C6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6A47C87-A502-491C-AAF8-61287CE8C6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97" y="1529996"/>
            <a:ext cx="11188638" cy="4839054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1</a:t>
            </a:r>
          </a:p>
          <a:p>
            <a:pPr lvl="1"/>
            <a:r>
              <a:rPr lang="en-US" noProof="0"/>
              <a:t>2</a:t>
            </a:r>
          </a:p>
          <a:p>
            <a:pPr lvl="2"/>
            <a:r>
              <a:rPr lang="en-US" noProof="0"/>
              <a:t>3</a:t>
            </a:r>
          </a:p>
          <a:p>
            <a:pPr lvl="3"/>
            <a:r>
              <a:rPr lang="en-US" noProof="0"/>
              <a:t>4</a:t>
            </a:r>
          </a:p>
          <a:p>
            <a:pPr lvl="4"/>
            <a:r>
              <a:rPr lang="en-US" noProof="0"/>
              <a:t>5</a:t>
            </a:r>
          </a:p>
          <a:p>
            <a:pPr lvl="5"/>
            <a:r>
              <a:rPr lang="en-US" noProof="0"/>
              <a:t>6</a:t>
            </a:r>
          </a:p>
          <a:p>
            <a:pPr lvl="6"/>
            <a:r>
              <a:rPr lang="en-US" noProof="0"/>
              <a:t>7</a:t>
            </a:r>
          </a:p>
          <a:p>
            <a:pPr lvl="7"/>
            <a:r>
              <a:rPr lang="en-US" noProof="0"/>
              <a:t>8</a:t>
            </a:r>
          </a:p>
          <a:p>
            <a:pPr lvl="8"/>
            <a:r>
              <a:rPr lang="en-US" noProof="0"/>
              <a:t>9</a:t>
            </a:r>
            <a:endParaRPr lang="en-US" noProof="0" dirty="0"/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53F355A-87D4-4B44-BD0D-859276A78585}" type="datetime5">
              <a:rPr lang="en-US" smtClean="0"/>
              <a:t>24-Feb-23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File name | department | author 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en-US"/>
              <a:t>TitLE</a:t>
            </a:r>
            <a:endParaRPr lang="en-US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Subject Line for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3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A65EC4A-539A-4A4D-A226-1C554C56A7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A65EC4A-539A-4A4D-A226-1C554C56A7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97" y="1272881"/>
            <a:ext cx="11188638" cy="509617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600"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1</a:t>
            </a:r>
          </a:p>
          <a:p>
            <a:pPr lvl="1"/>
            <a:r>
              <a:rPr lang="en-US" noProof="0"/>
              <a:t>2</a:t>
            </a:r>
          </a:p>
          <a:p>
            <a:pPr lvl="2"/>
            <a:r>
              <a:rPr lang="en-US" noProof="0"/>
              <a:t>3</a:t>
            </a:r>
          </a:p>
          <a:p>
            <a:pPr lvl="3"/>
            <a:r>
              <a:rPr lang="en-US" noProof="0"/>
              <a:t>4</a:t>
            </a:r>
          </a:p>
          <a:p>
            <a:pPr lvl="4"/>
            <a:r>
              <a:rPr lang="en-US" noProof="0"/>
              <a:t>5</a:t>
            </a:r>
          </a:p>
          <a:p>
            <a:pPr lvl="5"/>
            <a:r>
              <a:rPr lang="en-US" noProof="0"/>
              <a:t>6</a:t>
            </a:r>
          </a:p>
          <a:p>
            <a:pPr lvl="6"/>
            <a:r>
              <a:rPr lang="en-US" noProof="0"/>
              <a:t>7</a:t>
            </a:r>
          </a:p>
          <a:p>
            <a:pPr lvl="7"/>
            <a:r>
              <a:rPr lang="en-US" noProof="0"/>
              <a:t>8</a:t>
            </a:r>
          </a:p>
          <a:p>
            <a:pPr lvl="8"/>
            <a:r>
              <a:rPr lang="en-US" noProof="0"/>
              <a:t>9</a:t>
            </a:r>
            <a:endParaRPr lang="en-US" noProof="0" dirty="0"/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F3E2E88-CBD2-4C33-8B05-69BD40415EA6}" type="datetime5">
              <a:rPr lang="en-US" smtClean="0"/>
              <a:t>24-Feb-23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File name | department | author 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en-US"/>
              <a:t>TitLE</a:t>
            </a:r>
            <a:endParaRPr lang="en-US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Subject Line for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Headlin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AE31FED-2EEC-4B0D-8D51-33BEA097A47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AE31FED-2EEC-4B0D-8D51-33BEA097A4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9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1" y="1"/>
            <a:ext cx="8650817" cy="76817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Textmasterformat bearbeiten</a:t>
            </a:r>
            <a:endParaRPr lang="en-US" dirty="0"/>
          </a:p>
        </p:txBody>
      </p:sp>
      <p:sp>
        <p:nvSpPr>
          <p:cNvPr id="10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en-US"/>
              <a:t>TitLE</a:t>
            </a:r>
            <a:endParaRPr lang="en-US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Subject Line for Navigation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1153D9D2-4109-4658-A169-3AF16B615417}" type="datetime5">
              <a:rPr lang="en-US" smtClean="0"/>
              <a:t>24-Feb-23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/>
              <a:t>File name | department | author 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6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Board Presenta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7635E0D-CD4D-4ECA-85F3-7FA623FE12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7635E0D-CD4D-4ECA-85F3-7FA623FE12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FBDEB81-6F81-4EE1-8E7A-EE85AD2C2FC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71" cy="158713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Bef>
                <a:spcPts val="100"/>
              </a:spcBef>
              <a:spcAft>
                <a:spcPts val="100"/>
              </a:spcAft>
            </a:pPr>
            <a:endParaRPr lang="en-US" sz="4399" b="1" i="0" baseline="0" dirty="0"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6927"/>
            <a:ext cx="4842505" cy="4573537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dirty="0"/>
              <a:t>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66" y="3820228"/>
            <a:ext cx="4070286" cy="15284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US" noProof="0"/>
              <a:t>Subline</a:t>
            </a:r>
          </a:p>
          <a:p>
            <a:pPr lvl="1"/>
            <a:r>
              <a:rPr lang="en-US" noProof="0"/>
              <a:t>Body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1" y="765321"/>
            <a:ext cx="7368612" cy="3023636"/>
          </a:xfrm>
        </p:spPr>
        <p:txBody>
          <a:bodyPr/>
          <a:lstStyle>
            <a:lvl1pPr>
              <a:defRPr lang="en-GB" sz="4399" b="1" kern="1200" cap="all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dirty="0"/>
              <a:t>Click to edit Master </a:t>
            </a:r>
            <a:r>
              <a:rPr lang="en-US" noProof="0"/>
              <a:t>title style</a:t>
            </a:r>
            <a:endParaRPr lang="en-US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842505" y="1"/>
            <a:ext cx="7349495" cy="5348636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dirty="0"/>
              <a:t>New Picture</a:t>
            </a:r>
          </a:p>
        </p:txBody>
      </p:sp>
      <p:pic>
        <p:nvPicPr>
          <p:cNvPr id="10" name="Bild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97" y="5841749"/>
            <a:ext cx="2035239" cy="50881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91970" y="6371716"/>
            <a:ext cx="1440347" cy="359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697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Headlin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0" y="0"/>
            <a:ext cx="8651350" cy="767918"/>
          </a:xfrm>
          <a:solidFill>
            <a:srgbClr val="C1EBFB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0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59763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A9CFD07-5AD6-4EA4-B1B5-72FAC989AD9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</p:nvPr>
        </p:nvGraphicFramePr>
        <p:xfrm>
          <a:off x="1588" y="158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think-cell Slide" r:id="rId14" imgW="473" imgH="473" progId="TCLayout.ActiveDocument.1">
                  <p:embed/>
                </p:oleObj>
              </mc:Choice>
              <mc:Fallback>
                <p:oleObj name="think-cell Slide" r:id="rId1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A9CFD07-5AD6-4EA4-B1B5-72FAC989AD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 descr="Standard-Headline" title="Standard-Headline"/>
          <p:cNvSpPr>
            <a:spLocks noGrp="1"/>
          </p:cNvSpPr>
          <p:nvPr>
            <p:ph type="title"/>
          </p:nvPr>
        </p:nvSpPr>
        <p:spPr>
          <a:xfrm>
            <a:off x="508001" y="261878"/>
            <a:ext cx="10674352" cy="768172"/>
          </a:xfrm>
          <a:prstGeom prst="rect">
            <a:avLst/>
          </a:prstGeom>
        </p:spPr>
        <p:txBody>
          <a:bodyPr vert="horz" wrap="square" lIns="0" tIns="288000" rIns="0" bIns="0" rtlCol="0" anchor="t">
            <a:noAutofit/>
          </a:bodyPr>
          <a:lstStyle/>
          <a:p>
            <a:r>
              <a:rPr lang="en-US" noProof="0"/>
              <a:t>TitLE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8002" y="6367576"/>
            <a:ext cx="5607845" cy="12532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File name | department | author 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82352" y="6492446"/>
            <a:ext cx="514348" cy="36555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61201FF1-C63B-412E-ABF0-3D0E918900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3" name="Gerade Verbindung 182"/>
          <p:cNvCxnSpPr/>
          <p:nvPr/>
        </p:nvCxnSpPr>
        <p:spPr>
          <a:xfrm>
            <a:off x="6095999" y="-215950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511897" y="-215950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>
            <a:off x="3306280" y="-215950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8886102" y="-215950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11690492" y="-215950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>
            <a:off x="6099810" y="6888393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/>
          <p:cNvCxnSpPr/>
          <p:nvPr/>
        </p:nvCxnSpPr>
        <p:spPr>
          <a:xfrm>
            <a:off x="515707" y="6888393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89"/>
          <p:cNvCxnSpPr/>
          <p:nvPr/>
        </p:nvCxnSpPr>
        <p:spPr>
          <a:xfrm>
            <a:off x="3310091" y="6888393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/>
          <p:nvPr/>
        </p:nvCxnSpPr>
        <p:spPr>
          <a:xfrm>
            <a:off x="8889912" y="6888393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/>
          <p:cNvCxnSpPr/>
          <p:nvPr/>
        </p:nvCxnSpPr>
        <p:spPr>
          <a:xfrm>
            <a:off x="11694302" y="6888393"/>
            <a:ext cx="0" cy="16198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7666" y="6492897"/>
            <a:ext cx="1296313" cy="12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Copyright Allianz</a:t>
            </a:r>
            <a:endParaRPr lang="en-US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8" name="Gerade Verbindung 117"/>
          <p:cNvCxnSpPr/>
          <p:nvPr/>
        </p:nvCxnSpPr>
        <p:spPr>
          <a:xfrm flipH="1">
            <a:off x="-313547" y="1272880"/>
            <a:ext cx="216052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507665" y="1274105"/>
            <a:ext cx="11190257" cy="48363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01</a:t>
            </a:r>
          </a:p>
          <a:p>
            <a:pPr lvl="1"/>
            <a:r>
              <a:rPr lang="en-US"/>
              <a:t>02</a:t>
            </a:r>
          </a:p>
          <a:p>
            <a:pPr lvl="2"/>
            <a:r>
              <a:rPr lang="en-US"/>
              <a:t>03</a:t>
            </a:r>
          </a:p>
          <a:p>
            <a:pPr lvl="3"/>
            <a:r>
              <a:rPr lang="en-US"/>
              <a:t>04</a:t>
            </a:r>
          </a:p>
          <a:p>
            <a:pPr lvl="4"/>
            <a:r>
              <a:rPr lang="en-US"/>
              <a:t>05</a:t>
            </a:r>
          </a:p>
          <a:p>
            <a:pPr lvl="5"/>
            <a:r>
              <a:rPr lang="en-US"/>
              <a:t>06</a:t>
            </a:r>
          </a:p>
          <a:p>
            <a:pPr lvl="6"/>
            <a:r>
              <a:rPr lang="en-US"/>
              <a:t>07</a:t>
            </a:r>
          </a:p>
          <a:p>
            <a:pPr lvl="7"/>
            <a:r>
              <a:rPr lang="en-US"/>
              <a:t>08</a:t>
            </a:r>
          </a:p>
          <a:p>
            <a:pPr lvl="8"/>
            <a:r>
              <a:rPr lang="en-US"/>
              <a:t>09</a:t>
            </a:r>
            <a:endParaRPr lang="en-US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>
          <a:xfrm>
            <a:off x="1414870" y="6492896"/>
            <a:ext cx="1307024" cy="12308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153D9D2-4109-4658-A169-3AF16B615417}" type="datetime5">
              <a:rPr lang="en-US" smtClean="0"/>
              <a:t>24-Feb-23</a:t>
            </a:fld>
            <a:endParaRPr lang="en-US" dirty="0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-313547" y="1528726"/>
            <a:ext cx="216052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SIPCMContentMarking" descr="{&quot;HashCode&quot;:417909460,&quot;Placement&quot;:&quot;Header&quot;,&quot;Top&quot;:0.0,&quot;Left&quot;:453.295349,&quot;SlideWidth&quot;:960,&quot;SlideHeight&quot;:540}">
            <a:extLst>
              <a:ext uri="{FF2B5EF4-FFF2-40B4-BE49-F238E27FC236}">
                <a16:creationId xmlns:a16="http://schemas.microsoft.com/office/drawing/2014/main" id="{15805D43-E3EB-4C1C-A2E4-9568199362D9}"/>
              </a:ext>
            </a:extLst>
          </p:cNvPr>
          <p:cNvSpPr txBox="1"/>
          <p:nvPr userDrawn="1"/>
        </p:nvSpPr>
        <p:spPr>
          <a:xfrm>
            <a:off x="5756851" y="0"/>
            <a:ext cx="678298" cy="262344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  <a:endParaRPr lang="en-GB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5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hdr="0"/>
  <p:txStyles>
    <p:titleStyle>
      <a:lvl1pPr algn="l" defTabSz="1218926" rtl="0" eaLnBrk="1" latinLnBrk="0" hangingPunct="1">
        <a:spcBef>
          <a:spcPct val="0"/>
        </a:spcBef>
        <a:buNone/>
        <a:defRPr sz="2999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79352" marR="0" indent="-179352" algn="l" defTabSz="1218926" rtl="0" eaLnBrk="1" fontAlgn="auto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Tx/>
        <a:buFont typeface="Arial" panose="020B0604020202020204" pitchFamily="34" charset="0"/>
        <a:buChar char="•"/>
        <a:tabLst/>
        <a:defRPr lang="en-GB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53942" indent="-179352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014" indent="-237014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52" indent="-179352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2739" indent="-122739" algn="l" defTabSz="1218926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+mj-lt"/>
        <a:buAutoNum type="arabicParenR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3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26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88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51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14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777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40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03" algn="l" defTabSz="121892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4.JPG"/><Relationship Id="rId2" Type="http://schemas.openxmlformats.org/officeDocument/2006/relationships/tags" Target="../tags/tag1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14E8D91-F9A1-494C-9EDE-8ECFD6D73B6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792" y="158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14E8D91-F9A1-494C-9EDE-8ECFD6D73B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2" y="158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57"/>
          <p:cNvSpPr txBox="1"/>
          <p:nvPr/>
        </p:nvSpPr>
        <p:spPr>
          <a:xfrm>
            <a:off x="981207" y="3360025"/>
            <a:ext cx="4992044" cy="1343820"/>
          </a:xfrm>
          <a:prstGeom prst="rect">
            <a:avLst/>
          </a:prstGeom>
          <a:noFill/>
        </p:spPr>
        <p:txBody>
          <a:bodyPr wrap="square" lIns="91311" tIns="45652" rIns="91311" bIns="45652" rtlCol="0">
            <a:spAutoFit/>
          </a:bodyPr>
          <a:lstStyle/>
          <a:p>
            <a:pPr marL="0" marR="0" lvl="0" indent="0" algn="just" defTabSz="913814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378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Professional Background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Noufal Salim is a skilled data analyst who can translate business needs into technical solutions. He has </a:t>
            </a:r>
            <a:r>
              <a:rPr lang="en-US" sz="1100" dirty="0">
                <a:solidFill>
                  <a:srgbClr val="000000"/>
                </a:solidFill>
                <a:latin typeface="Allianz Neo" panose="020B0504020203020204" pitchFamily="34" charset="0"/>
              </a:rPr>
              <a:t>5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 years of experience as an Applied machine learning developer and Data Analyst with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relevant experience in statistical tools an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d strong programming skills in Python, </a:t>
            </a:r>
            <a:r>
              <a:rPr lang="en-US" sz="1100" dirty="0">
                <a:solidFill>
                  <a:srgbClr val="000000"/>
                </a:solidFill>
                <a:latin typeface="Allianz Neo" panose="020B0504020203020204" pitchFamily="34" charset="0"/>
              </a:rPr>
              <a:t>SQL, and REST API. He has expertise </a:t>
            </a:r>
            <a:r>
              <a:rPr lang="en-US" sz="1100">
                <a:solidFill>
                  <a:srgbClr val="000000"/>
                </a:solidFill>
                <a:latin typeface="Allianz Neo" panose="020B0504020203020204" pitchFamily="34" charset="0"/>
              </a:rPr>
              <a:t>in dashboarding,  NLP  </a:t>
            </a:r>
            <a:r>
              <a:rPr lang="en-US" sz="1100" dirty="0">
                <a:solidFill>
                  <a:srgbClr val="000000"/>
                </a:solidFill>
                <a:latin typeface="Allianz Neo" panose="020B0504020203020204" pitchFamily="34" charset="0"/>
              </a:rPr>
              <a:t>and chatbot using open-source frameworks and packages.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</p:txBody>
      </p:sp>
      <p:sp>
        <p:nvSpPr>
          <p:cNvPr id="32" name="Textplatzhalter 5"/>
          <p:cNvSpPr>
            <a:spLocks noGrp="1"/>
          </p:cNvSpPr>
          <p:nvPr>
            <p:ph type="body" sz="quarter" idx="18"/>
          </p:nvPr>
        </p:nvSpPr>
        <p:spPr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5" name="Titel 9">
            <a:extLst>
              <a:ext uri="{FF2B5EF4-FFF2-40B4-BE49-F238E27FC236}">
                <a16:creationId xmlns:a16="http://schemas.microsoft.com/office/drawing/2014/main" id="{92D1266F-6406-47CA-996D-F91C44F8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IN" dirty="0"/>
              <a:t>Consultant business analyst - Az SERVICES: Noufal Salim</a:t>
            </a:r>
            <a:endParaRPr lang="sk-SK" cap="non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AF2847-D5EC-4489-9168-B778FFF2BE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1026227" y="5320737"/>
            <a:ext cx="4346131" cy="285732"/>
          </a:xfrm>
          <a:prstGeom prst="rect">
            <a:avLst/>
          </a:prstGeom>
          <a:noFill/>
        </p:spPr>
        <p:txBody>
          <a:bodyPr wrap="square" lIns="91311" tIns="45652" rIns="91311" bIns="45652" rtlCol="0" anchor="t">
            <a:spAutoFit/>
          </a:bodyPr>
          <a:lstStyle/>
          <a:p>
            <a:pPr marL="0" marR="0" lvl="0" indent="0" algn="l" defTabSz="913814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378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Qualification: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433261" y="2354840"/>
            <a:ext cx="5183322" cy="4554956"/>
          </a:xfrm>
          <a:prstGeom prst="rect">
            <a:avLst/>
          </a:prstGeom>
          <a:noFill/>
        </p:spPr>
        <p:txBody>
          <a:bodyPr wrap="square" lIns="91311" tIns="45652" rIns="91311" bIns="45652" numCol="1" rtlCol="0" anchor="t">
            <a:spAutoFit/>
          </a:bodyPr>
          <a:lstStyle/>
          <a:p>
            <a:pPr marL="171450" marR="0" lvl="1" indent="-171450" algn="just" defTabSz="68542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>
                <a:srgbClr val="00378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100" kern="0" dirty="0">
                <a:solidFill>
                  <a:srgbClr val="000000"/>
                </a:solidFill>
                <a:latin typeface="Allianz Neo" panose="020B0504020203020204" pitchFamily="34" charset="0"/>
              </a:rPr>
              <a:t>AZ SE: Mapped UK vehicle data with German Vehicle data using statistical methods and confirmed the accuracy manually</a:t>
            </a:r>
          </a:p>
          <a:p>
            <a:pPr marL="171450" marR="0" lvl="1" indent="-171450" algn="just" defTabSz="68542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>
                <a:srgbClr val="00378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100" kern="0" dirty="0">
              <a:solidFill>
                <a:srgbClr val="000000"/>
              </a:solidFill>
              <a:latin typeface="Allianz Neo" panose="020B0504020203020204" pitchFamily="34" charset="0"/>
            </a:endParaRPr>
          </a:p>
          <a:p>
            <a:pPr marL="171416" marR="0" lvl="1" indent="-171416" algn="just" defTabSz="68542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>
                <a:srgbClr val="00378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100" kern="0" dirty="0">
                <a:solidFill>
                  <a:srgbClr val="000000"/>
                </a:solidFill>
                <a:latin typeface="Allianz Neo" panose="020B0504020203020204" pitchFamily="34" charset="0"/>
              </a:rPr>
              <a:t>AGCS: Developed a random forest ensemble classification model for the prediction of the outcome of quality checks to improve the overall process quality for the AGCS team.</a:t>
            </a:r>
          </a:p>
          <a:p>
            <a:pPr marL="171416" marR="0" lvl="1" indent="-171416" algn="just" defTabSz="68542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>
                <a:srgbClr val="00378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100" kern="0" dirty="0">
              <a:solidFill>
                <a:srgbClr val="000000"/>
              </a:solidFill>
              <a:latin typeface="Allianz Neo" panose="020B0504020203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srgbClr val="000000"/>
                </a:solidFill>
                <a:latin typeface="Allianz Neo" panose="020B0504020203020204"/>
              </a:rPr>
              <a:t>AZ RE: Responsible for driving the activities within the </a:t>
            </a:r>
            <a:r>
              <a:rPr lang="en-US" sz="1100" kern="0" dirty="0" err="1">
                <a:solidFill>
                  <a:srgbClr val="000000"/>
                </a:solidFill>
                <a:latin typeface="Allianz Neo" panose="020B0504020203020204"/>
              </a:rPr>
              <a:t>NatCat</a:t>
            </a:r>
            <a:r>
              <a:rPr lang="en-US" sz="1100" kern="0" dirty="0">
                <a:solidFill>
                  <a:srgbClr val="000000"/>
                </a:solidFill>
                <a:latin typeface="Allianz Neo" panose="020B0504020203020204"/>
              </a:rPr>
              <a:t> Data Support team that supports AZ Re, Munich. Activities include </a:t>
            </a:r>
            <a:r>
              <a:rPr lang="en-US" sz="1100" kern="0" dirty="0" err="1">
                <a:solidFill>
                  <a:srgbClr val="000000"/>
                </a:solidFill>
                <a:latin typeface="Allianz Neo" panose="020B0504020203020204"/>
              </a:rPr>
              <a:t>NatCat</a:t>
            </a:r>
            <a:r>
              <a:rPr lang="en-US" sz="1100" kern="0" dirty="0">
                <a:solidFill>
                  <a:srgbClr val="000000"/>
                </a:solidFill>
                <a:latin typeface="Allianz Neo" panose="020B0504020203020204"/>
              </a:rPr>
              <a:t> Modelling, Data preparation for ASPIRE submissions, and Data Quality Scoring reports using tools MicroStrategy and Excel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kern="0" dirty="0">
              <a:solidFill>
                <a:srgbClr val="000000"/>
              </a:solidFill>
              <a:latin typeface="Allianz Neo" panose="020B0504020203020204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kern="0" dirty="0">
                <a:solidFill>
                  <a:srgbClr val="000000"/>
                </a:solidFill>
                <a:latin typeface="Allianz Neo" panose="020B0504020203020204"/>
              </a:rPr>
              <a:t>AZ S Finance: Tool Development for Finance teams- Leveraged text mining techniques to extract reference numbers and later tag the cash movements (receivables-payables) to each reference number.</a:t>
            </a:r>
          </a:p>
          <a:p>
            <a:pPr marL="171416" marR="0" lvl="1" indent="-171416" algn="just" defTabSz="68542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>
                <a:srgbClr val="00378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171416" marR="0" lvl="1" indent="-171416" algn="just" defTabSz="68542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>
                <a:srgbClr val="00378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PoC: Created an NLP(entity recognition) tool to extract data from </a:t>
            </a:r>
            <a:r>
              <a:rPr lang="en-US" sz="1100" kern="0" dirty="0">
                <a:solidFill>
                  <a:srgbClr val="000000"/>
                </a:solidFill>
                <a:latin typeface="Allianz Neo" panose="020B0504020203020204" pitchFamily="34" charset="0"/>
              </a:rPr>
              <a:t>resumes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 to identify different key points and extract the fields to automate the process of registration for a job portal.</a:t>
            </a:r>
          </a:p>
          <a:p>
            <a:pPr marL="171416" marR="0" lvl="1" indent="-171416" algn="just" defTabSz="68542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>
                <a:srgbClr val="00378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171416" lvl="1" indent="-171416" algn="just" defTabSz="685429" eaLnBrk="0" fontAlgn="base" hangingPunct="0">
              <a:spcBef>
                <a:spcPct val="0"/>
              </a:spcBef>
              <a:spcAft>
                <a:spcPts val="150"/>
              </a:spcAft>
              <a:buClr>
                <a:srgbClr val="003781"/>
              </a:buClr>
              <a:buFont typeface="Arial" panose="020B0604020202020204" pitchFamily="34" charset="0"/>
              <a:buChar char="•"/>
              <a:defRPr/>
            </a:pPr>
            <a:r>
              <a:rPr lang="en-IN" sz="1100" kern="0" dirty="0">
                <a:solidFill>
                  <a:srgbClr val="000000"/>
                </a:solidFill>
                <a:latin typeface="Allianz Neo" panose="020B0504020203020204" pitchFamily="34" charset="0"/>
              </a:rPr>
              <a:t>PoC: Working on a research project to create an outlook add-in to process the attachment in a mail and respond to the sender with the appropriate predefined template.</a:t>
            </a:r>
          </a:p>
          <a:p>
            <a:pPr marL="171416" marR="0" lvl="1" indent="-171416" algn="l" defTabSz="68542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>
                <a:srgbClr val="00378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100" kern="0" dirty="0">
              <a:solidFill>
                <a:srgbClr val="000000"/>
              </a:solidFill>
              <a:latin typeface="Allianz Neo" panose="020B0504020203020204" pitchFamily="34" charset="0"/>
            </a:endParaRPr>
          </a:p>
          <a:p>
            <a:pPr marL="171416" marR="0" lvl="1" indent="-171416" algn="l" defTabSz="68542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>
                <a:srgbClr val="00378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100" kern="0" dirty="0">
              <a:solidFill>
                <a:srgbClr val="000000"/>
              </a:solidFill>
              <a:latin typeface="Allianz Neo" panose="020B05040202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6321" y="5672195"/>
            <a:ext cx="5183322" cy="261473"/>
          </a:xfrm>
          <a:prstGeom prst="rect">
            <a:avLst/>
          </a:prstGeom>
          <a:noFill/>
        </p:spPr>
        <p:txBody>
          <a:bodyPr wrap="square" lIns="91311" tIns="45652" rIns="91311" bIns="45652" numCol="1" rtlCol="0" anchor="t">
            <a:spAutoFit/>
          </a:bodyPr>
          <a:lstStyle>
            <a:defPPr>
              <a:defRPr lang="de-DE"/>
            </a:defPPr>
            <a:lvl1pPr defTabSz="685566" fontAlgn="t">
              <a:spcAft>
                <a:spcPts val="75"/>
              </a:spcAft>
              <a:buClr>
                <a:srgbClr val="003781"/>
              </a:buClr>
              <a:defRPr sz="800" b="1" kern="0">
                <a:solidFill>
                  <a:srgbClr val="426BB3">
                    <a:lumMod val="60000"/>
                    <a:lumOff val="40000"/>
                  </a:srgbClr>
                </a:solidFill>
              </a:defRPr>
            </a:lvl1pPr>
            <a:lvl2pPr marL="107951" lvl="1" indent="-107951" defTabSz="685566" eaLnBrk="0" fontAlgn="base" hangingPunct="0">
              <a:spcBef>
                <a:spcPct val="0"/>
              </a:spcBef>
              <a:spcAft>
                <a:spcPts val="150"/>
              </a:spcAft>
              <a:buClr>
                <a:srgbClr val="003781"/>
              </a:buClr>
              <a:buFont typeface="Wingdings" pitchFamily="2" charset="2"/>
              <a:buChar char="§"/>
              <a:defRPr sz="800" kern="0">
                <a:solidFill>
                  <a:srgbClr val="000000"/>
                </a:solidFill>
              </a:defRPr>
            </a:lvl2pPr>
          </a:lstStyle>
          <a:p>
            <a:pPr marL="171416" marR="0" lvl="1" indent="-171416" algn="l" defTabSz="6855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>
                <a:srgbClr val="00378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M.Tech</a:t>
            </a:r>
            <a:r>
              <a:rPr kumimoji="0" lang="en-GB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 in Technology Management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48A96E8A-7993-4A00-B678-1533DFFF2795}"/>
              </a:ext>
            </a:extLst>
          </p:cNvPr>
          <p:cNvSpPr txBox="1"/>
          <p:nvPr/>
        </p:nvSpPr>
        <p:spPr>
          <a:xfrm>
            <a:off x="6406526" y="2078020"/>
            <a:ext cx="5368634" cy="276820"/>
          </a:xfrm>
          <a:prstGeom prst="rect">
            <a:avLst/>
          </a:prstGeom>
          <a:noFill/>
        </p:spPr>
        <p:txBody>
          <a:bodyPr wrap="square" lIns="91311" tIns="45652" rIns="91311" bIns="45652" numCol="1" rtlCol="0" anchor="t">
            <a:spAutoFit/>
          </a:bodyPr>
          <a:lstStyle/>
          <a:p>
            <a:pPr marL="0" marR="0" lvl="0" indent="0" algn="l" defTabSz="913814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378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Recent Projects</a:t>
            </a:r>
          </a:p>
        </p:txBody>
      </p:sp>
      <p:grpSp>
        <p:nvGrpSpPr>
          <p:cNvPr id="26" name="Group 3">
            <a:extLst>
              <a:ext uri="{FF2B5EF4-FFF2-40B4-BE49-F238E27FC236}">
                <a16:creationId xmlns:a16="http://schemas.microsoft.com/office/drawing/2014/main" id="{2E0F5A43-BF23-4D06-BF46-63F4ABC63D28}"/>
              </a:ext>
            </a:extLst>
          </p:cNvPr>
          <p:cNvGrpSpPr/>
          <p:nvPr/>
        </p:nvGrpSpPr>
        <p:grpSpPr>
          <a:xfrm>
            <a:off x="2796607" y="1493696"/>
            <a:ext cx="3176644" cy="1347962"/>
            <a:chOff x="2659747" y="1440527"/>
            <a:chExt cx="2441342" cy="134826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72E40F-F20E-4DB0-B7D1-810172C0EFFD}"/>
                </a:ext>
              </a:extLst>
            </p:cNvPr>
            <p:cNvSpPr txBox="1"/>
            <p:nvPr/>
          </p:nvSpPr>
          <p:spPr>
            <a:xfrm>
              <a:off x="2834245" y="2203692"/>
              <a:ext cx="2101987" cy="585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lianz Neo" panose="020B0504020203020204" pitchFamily="34" charset="0"/>
                  <a:ea typeface="+mn-ea"/>
                  <a:cs typeface="Arial" panose="020B0604020202020204" pitchFamily="34" charset="0"/>
                </a:rPr>
                <a:t>+91-</a:t>
              </a:r>
              <a:r>
                <a:rPr lang="en-US" sz="1067" dirty="0">
                  <a:solidFill>
                    <a:srgbClr val="000000"/>
                  </a:solidFill>
                  <a:latin typeface="Allianz Neo" panose="020B0504020203020204" pitchFamily="34" charset="0"/>
                  <a:cs typeface="Arial" panose="020B0604020202020204" pitchFamily="34" charset="0"/>
                </a:rPr>
                <a:t>8129585152</a:t>
              </a:r>
              <a:endPara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0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3781"/>
                </a:buClr>
                <a:buSzTx/>
                <a:buFontTx/>
                <a:buNone/>
                <a:tabLst/>
                <a:defRPr/>
              </a:pPr>
              <a:endParaRPr kumimoji="0" 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0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3781"/>
                </a:buClr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lianz Neo" panose="020B0504020203020204" pitchFamily="34" charset="0"/>
                  <a:ea typeface="+mn-ea"/>
                  <a:cs typeface="Arial" panose="020B0604020202020204" pitchFamily="34" charset="0"/>
                </a:rPr>
                <a:t>Noufal.salim@allianz.com</a:t>
              </a:r>
            </a:p>
          </p:txBody>
        </p:sp>
        <p:sp>
          <p:nvSpPr>
            <p:cNvPr id="28" name="TextBox 52">
              <a:extLst>
                <a:ext uri="{FF2B5EF4-FFF2-40B4-BE49-F238E27FC236}">
                  <a16:creationId xmlns:a16="http://schemas.microsoft.com/office/drawing/2014/main" id="{6768DC32-0E9C-41A9-A7D4-A2CEBB32EF88}"/>
                </a:ext>
              </a:extLst>
            </p:cNvPr>
            <p:cNvSpPr txBox="1"/>
            <p:nvPr/>
          </p:nvSpPr>
          <p:spPr>
            <a:xfrm>
              <a:off x="2773218" y="1440527"/>
              <a:ext cx="2327871" cy="461768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0" marR="0" lvl="0" indent="0" algn="l" defTabSz="9140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781"/>
                </a:buClr>
                <a:buSzTx/>
                <a:buFontTx/>
                <a:buNone/>
                <a:tabLst/>
                <a:defRPr/>
              </a:pPr>
              <a:r>
                <a:rPr kumimoji="0" lang="en-US" altLang="de-DE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26BB3">
                      <a:lumMod val="75000"/>
                    </a:srgbClr>
                  </a:solidFill>
                  <a:effectLst/>
                  <a:uLnTx/>
                  <a:uFillTx/>
                  <a:latin typeface="Allianz Neo" panose="020B0504020203020204" pitchFamily="34" charset="0"/>
                  <a:ea typeface="+mn-ea"/>
                  <a:cs typeface="+mn-cs"/>
                </a:rPr>
                <a:t>Consultant – </a:t>
              </a:r>
              <a:r>
                <a:rPr lang="en-US" altLang="de-DE" sz="1200" b="1" kern="0" dirty="0">
                  <a:solidFill>
                    <a:srgbClr val="426BB3">
                      <a:lumMod val="75000"/>
                    </a:srgbClr>
                  </a:solidFill>
                  <a:latin typeface="Allianz Neo" panose="020B0504020203020204" pitchFamily="34" charset="0"/>
                </a:rPr>
                <a:t>Business</a:t>
              </a:r>
              <a:r>
                <a:rPr kumimoji="0" lang="en-US" altLang="de-DE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26BB3">
                      <a:lumMod val="75000"/>
                    </a:srgbClr>
                  </a:solidFill>
                  <a:effectLst/>
                  <a:uLnTx/>
                  <a:uFillTx/>
                  <a:latin typeface="Allianz Neo" panose="020B0504020203020204" pitchFamily="34" charset="0"/>
                  <a:ea typeface="+mn-ea"/>
                  <a:cs typeface="+mn-cs"/>
                </a:rPr>
                <a:t> Analytics</a:t>
              </a:r>
              <a:br>
                <a:rPr kumimoji="0" lang="en-US" altLang="de-DE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7D8C"/>
                  </a:solidFill>
                  <a:effectLst/>
                  <a:uLnTx/>
                  <a:uFillTx/>
                  <a:latin typeface="Allianz Neo" panose="020B0504020203020204" pitchFamily="34" charset="0"/>
                  <a:ea typeface="+mn-ea"/>
                  <a:cs typeface="+mn-cs"/>
                </a:rPr>
              </a:br>
              <a:endParaRPr kumimoji="0" lang="en-US" altLang="de-DE" sz="1200" b="1" i="0" u="none" strike="noStrike" kern="0" cap="none" spc="0" normalizeH="0" baseline="0" noProof="0" dirty="0">
                <a:ln>
                  <a:noFill/>
                </a:ln>
                <a:solidFill>
                  <a:srgbClr val="007D8C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594C0C2-E936-428B-B15E-B263B77A86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2112" y="2643555"/>
              <a:ext cx="118898" cy="96021"/>
            </a:xfrm>
            <a:custGeom>
              <a:avLst/>
              <a:gdLst>
                <a:gd name="T0" fmla="*/ 511 w 531"/>
                <a:gd name="T1" fmla="*/ 0 h 289"/>
                <a:gd name="T2" fmla="*/ 19 w 531"/>
                <a:gd name="T3" fmla="*/ 0 h 289"/>
                <a:gd name="T4" fmla="*/ 0 w 531"/>
                <a:gd name="T5" fmla="*/ 20 h 289"/>
                <a:gd name="T6" fmla="*/ 0 w 531"/>
                <a:gd name="T7" fmla="*/ 270 h 289"/>
                <a:gd name="T8" fmla="*/ 19 w 531"/>
                <a:gd name="T9" fmla="*/ 289 h 289"/>
                <a:gd name="T10" fmla="*/ 511 w 531"/>
                <a:gd name="T11" fmla="*/ 289 h 289"/>
                <a:gd name="T12" fmla="*/ 531 w 531"/>
                <a:gd name="T13" fmla="*/ 270 h 289"/>
                <a:gd name="T14" fmla="*/ 531 w 531"/>
                <a:gd name="T15" fmla="*/ 20 h 289"/>
                <a:gd name="T16" fmla="*/ 511 w 531"/>
                <a:gd name="T17" fmla="*/ 0 h 289"/>
                <a:gd name="T18" fmla="*/ 508 w 531"/>
                <a:gd name="T19" fmla="*/ 35 h 289"/>
                <a:gd name="T20" fmla="*/ 367 w 531"/>
                <a:gd name="T21" fmla="*/ 127 h 289"/>
                <a:gd name="T22" fmla="*/ 427 w 531"/>
                <a:gd name="T23" fmla="*/ 219 h 289"/>
                <a:gd name="T24" fmla="*/ 426 w 531"/>
                <a:gd name="T25" fmla="*/ 226 h 289"/>
                <a:gd name="T26" fmla="*/ 415 w 531"/>
                <a:gd name="T27" fmla="*/ 233 h 289"/>
                <a:gd name="T28" fmla="*/ 408 w 531"/>
                <a:gd name="T29" fmla="*/ 232 h 289"/>
                <a:gd name="T30" fmla="*/ 348 w 531"/>
                <a:gd name="T31" fmla="*/ 140 h 289"/>
                <a:gd name="T32" fmla="*/ 269 w 531"/>
                <a:gd name="T33" fmla="*/ 192 h 289"/>
                <a:gd name="T34" fmla="*/ 265 w 531"/>
                <a:gd name="T35" fmla="*/ 192 h 289"/>
                <a:gd name="T36" fmla="*/ 262 w 531"/>
                <a:gd name="T37" fmla="*/ 192 h 289"/>
                <a:gd name="T38" fmla="*/ 186 w 531"/>
                <a:gd name="T39" fmla="*/ 142 h 289"/>
                <a:gd name="T40" fmla="*/ 128 w 531"/>
                <a:gd name="T41" fmla="*/ 232 h 289"/>
                <a:gd name="T42" fmla="*/ 121 w 531"/>
                <a:gd name="T43" fmla="*/ 233 h 289"/>
                <a:gd name="T44" fmla="*/ 110 w 531"/>
                <a:gd name="T45" fmla="*/ 226 h 289"/>
                <a:gd name="T46" fmla="*/ 109 w 531"/>
                <a:gd name="T47" fmla="*/ 219 h 289"/>
                <a:gd name="T48" fmla="*/ 167 w 531"/>
                <a:gd name="T49" fmla="*/ 130 h 289"/>
                <a:gd name="T50" fmla="*/ 23 w 531"/>
                <a:gd name="T51" fmla="*/ 35 h 289"/>
                <a:gd name="T52" fmla="*/ 22 w 531"/>
                <a:gd name="T53" fmla="*/ 28 h 289"/>
                <a:gd name="T54" fmla="*/ 29 w 531"/>
                <a:gd name="T55" fmla="*/ 18 h 289"/>
                <a:gd name="T56" fmla="*/ 36 w 531"/>
                <a:gd name="T57" fmla="*/ 16 h 289"/>
                <a:gd name="T58" fmla="*/ 265 w 531"/>
                <a:gd name="T59" fmla="*/ 167 h 289"/>
                <a:gd name="T60" fmla="*/ 495 w 531"/>
                <a:gd name="T61" fmla="*/ 16 h 289"/>
                <a:gd name="T62" fmla="*/ 502 w 531"/>
                <a:gd name="T63" fmla="*/ 18 h 289"/>
                <a:gd name="T64" fmla="*/ 509 w 531"/>
                <a:gd name="T65" fmla="*/ 28 h 289"/>
                <a:gd name="T66" fmla="*/ 508 w 531"/>
                <a:gd name="T67" fmla="*/ 3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1" h="289">
                  <a:moveTo>
                    <a:pt x="511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80"/>
                    <a:pt x="9" y="289"/>
                    <a:pt x="19" y="289"/>
                  </a:cubicBezTo>
                  <a:cubicBezTo>
                    <a:pt x="511" y="289"/>
                    <a:pt x="511" y="289"/>
                    <a:pt x="511" y="289"/>
                  </a:cubicBezTo>
                  <a:cubicBezTo>
                    <a:pt x="522" y="289"/>
                    <a:pt x="531" y="280"/>
                    <a:pt x="531" y="270"/>
                  </a:cubicBezTo>
                  <a:cubicBezTo>
                    <a:pt x="531" y="20"/>
                    <a:pt x="531" y="20"/>
                    <a:pt x="531" y="20"/>
                  </a:cubicBezTo>
                  <a:cubicBezTo>
                    <a:pt x="531" y="9"/>
                    <a:pt x="522" y="0"/>
                    <a:pt x="511" y="0"/>
                  </a:cubicBezTo>
                  <a:close/>
                  <a:moveTo>
                    <a:pt x="508" y="35"/>
                  </a:moveTo>
                  <a:cubicBezTo>
                    <a:pt x="367" y="127"/>
                    <a:pt x="367" y="127"/>
                    <a:pt x="367" y="127"/>
                  </a:cubicBezTo>
                  <a:cubicBezTo>
                    <a:pt x="427" y="219"/>
                    <a:pt x="427" y="219"/>
                    <a:pt x="427" y="219"/>
                  </a:cubicBezTo>
                  <a:cubicBezTo>
                    <a:pt x="429" y="221"/>
                    <a:pt x="428" y="225"/>
                    <a:pt x="426" y="226"/>
                  </a:cubicBezTo>
                  <a:cubicBezTo>
                    <a:pt x="415" y="233"/>
                    <a:pt x="415" y="233"/>
                    <a:pt x="415" y="233"/>
                  </a:cubicBezTo>
                  <a:cubicBezTo>
                    <a:pt x="413" y="235"/>
                    <a:pt x="410" y="234"/>
                    <a:pt x="408" y="232"/>
                  </a:cubicBezTo>
                  <a:cubicBezTo>
                    <a:pt x="348" y="140"/>
                    <a:pt x="348" y="140"/>
                    <a:pt x="348" y="140"/>
                  </a:cubicBezTo>
                  <a:cubicBezTo>
                    <a:pt x="269" y="192"/>
                    <a:pt x="269" y="192"/>
                    <a:pt x="269" y="192"/>
                  </a:cubicBezTo>
                  <a:cubicBezTo>
                    <a:pt x="268" y="192"/>
                    <a:pt x="267" y="193"/>
                    <a:pt x="265" y="192"/>
                  </a:cubicBezTo>
                  <a:cubicBezTo>
                    <a:pt x="264" y="193"/>
                    <a:pt x="263" y="192"/>
                    <a:pt x="262" y="192"/>
                  </a:cubicBezTo>
                  <a:cubicBezTo>
                    <a:pt x="186" y="142"/>
                    <a:pt x="186" y="142"/>
                    <a:pt x="186" y="14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6" y="234"/>
                    <a:pt x="123" y="235"/>
                    <a:pt x="121" y="233"/>
                  </a:cubicBezTo>
                  <a:cubicBezTo>
                    <a:pt x="110" y="226"/>
                    <a:pt x="110" y="226"/>
                    <a:pt x="110" y="226"/>
                  </a:cubicBezTo>
                  <a:cubicBezTo>
                    <a:pt x="108" y="225"/>
                    <a:pt x="107" y="221"/>
                    <a:pt x="109" y="219"/>
                  </a:cubicBezTo>
                  <a:cubicBezTo>
                    <a:pt x="167" y="130"/>
                    <a:pt x="167" y="130"/>
                    <a:pt x="167" y="130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4"/>
                    <a:pt x="20" y="31"/>
                    <a:pt x="22" y="2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0" y="15"/>
                    <a:pt x="33" y="15"/>
                    <a:pt x="36" y="16"/>
                  </a:cubicBezTo>
                  <a:cubicBezTo>
                    <a:pt x="265" y="167"/>
                    <a:pt x="265" y="167"/>
                    <a:pt x="265" y="167"/>
                  </a:cubicBezTo>
                  <a:cubicBezTo>
                    <a:pt x="495" y="16"/>
                    <a:pt x="495" y="16"/>
                    <a:pt x="495" y="16"/>
                  </a:cubicBezTo>
                  <a:cubicBezTo>
                    <a:pt x="497" y="15"/>
                    <a:pt x="501" y="15"/>
                    <a:pt x="502" y="18"/>
                  </a:cubicBezTo>
                  <a:cubicBezTo>
                    <a:pt x="509" y="28"/>
                    <a:pt x="509" y="28"/>
                    <a:pt x="509" y="28"/>
                  </a:cubicBezTo>
                  <a:cubicBezTo>
                    <a:pt x="511" y="31"/>
                    <a:pt x="510" y="34"/>
                    <a:pt x="508" y="35"/>
                  </a:cubicBezTo>
                  <a:close/>
                </a:path>
              </a:pathLst>
            </a:custGeom>
            <a:solidFill>
              <a:srgbClr val="426BB3"/>
            </a:solidFill>
            <a:ln>
              <a:noFill/>
            </a:ln>
          </p:spPr>
          <p:txBody>
            <a:bodyPr vert="horz" wrap="square" lIns="134425" tIns="67213" rIns="134425" bIns="672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03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0000"/>
                </a:spcAft>
                <a:buClr>
                  <a:srgbClr val="003781"/>
                </a:buClr>
                <a:buSzTx/>
                <a:buFontTx/>
                <a:buNone/>
                <a:tabLst/>
                <a:defRPr/>
              </a:pPr>
              <a:endPara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endParaRPr>
            </a:p>
          </p:txBody>
        </p:sp>
        <p:sp>
          <p:nvSpPr>
            <p:cNvPr id="35" name="Freeform 112">
              <a:extLst>
                <a:ext uri="{FF2B5EF4-FFF2-40B4-BE49-F238E27FC236}">
                  <a16:creationId xmlns:a16="http://schemas.microsoft.com/office/drawing/2014/main" id="{2774E38A-D530-4023-BD13-4A1F1B8873E1}"/>
                </a:ext>
              </a:extLst>
            </p:cNvPr>
            <p:cNvSpPr>
              <a:spLocks/>
            </p:cNvSpPr>
            <p:nvPr/>
          </p:nvSpPr>
          <p:spPr bwMode="auto">
            <a:xfrm rot="9690792">
              <a:off x="2659747" y="2262545"/>
              <a:ext cx="130331" cy="138840"/>
            </a:xfrm>
            <a:custGeom>
              <a:avLst/>
              <a:gdLst>
                <a:gd name="T0" fmla="*/ 72 w 120"/>
                <a:gd name="T1" fmla="*/ 59 h 128"/>
                <a:gd name="T2" fmla="*/ 81 w 120"/>
                <a:gd name="T3" fmla="*/ 118 h 128"/>
                <a:gd name="T4" fmla="*/ 93 w 120"/>
                <a:gd name="T5" fmla="*/ 128 h 128"/>
                <a:gd name="T6" fmla="*/ 93 w 120"/>
                <a:gd name="T7" fmla="*/ 128 h 128"/>
                <a:gd name="T8" fmla="*/ 111 w 120"/>
                <a:gd name="T9" fmla="*/ 118 h 128"/>
                <a:gd name="T10" fmla="*/ 89 w 120"/>
                <a:gd name="T11" fmla="*/ 45 h 128"/>
                <a:gd name="T12" fmla="*/ 22 w 120"/>
                <a:gd name="T13" fmla="*/ 7 h 128"/>
                <a:gd name="T14" fmla="*/ 15 w 120"/>
                <a:gd name="T15" fmla="*/ 36 h 128"/>
                <a:gd name="T16" fmla="*/ 72 w 120"/>
                <a:gd name="T17" fmla="*/ 5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8">
                  <a:moveTo>
                    <a:pt x="72" y="59"/>
                  </a:moveTo>
                  <a:cubicBezTo>
                    <a:pt x="111" y="107"/>
                    <a:pt x="58" y="82"/>
                    <a:pt x="81" y="118"/>
                  </a:cubicBezTo>
                  <a:cubicBezTo>
                    <a:pt x="84" y="126"/>
                    <a:pt x="89" y="128"/>
                    <a:pt x="93" y="128"/>
                  </a:cubicBezTo>
                  <a:cubicBezTo>
                    <a:pt x="93" y="128"/>
                    <a:pt x="93" y="128"/>
                    <a:pt x="93" y="128"/>
                  </a:cubicBezTo>
                  <a:cubicBezTo>
                    <a:pt x="99" y="128"/>
                    <a:pt x="106" y="122"/>
                    <a:pt x="111" y="118"/>
                  </a:cubicBezTo>
                  <a:cubicBezTo>
                    <a:pt x="120" y="111"/>
                    <a:pt x="116" y="79"/>
                    <a:pt x="89" y="45"/>
                  </a:cubicBezTo>
                  <a:cubicBezTo>
                    <a:pt x="61" y="11"/>
                    <a:pt x="31" y="0"/>
                    <a:pt x="22" y="7"/>
                  </a:cubicBezTo>
                  <a:cubicBezTo>
                    <a:pt x="14" y="14"/>
                    <a:pt x="0" y="21"/>
                    <a:pt x="15" y="36"/>
                  </a:cubicBezTo>
                  <a:cubicBezTo>
                    <a:pt x="42" y="68"/>
                    <a:pt x="33" y="10"/>
                    <a:pt x="72" y="59"/>
                  </a:cubicBezTo>
                  <a:close/>
                </a:path>
              </a:pathLst>
            </a:custGeom>
            <a:solidFill>
              <a:srgbClr val="426BB3"/>
            </a:solidFill>
            <a:ln>
              <a:noFill/>
            </a:ln>
          </p:spPr>
          <p:txBody>
            <a:bodyPr vert="horz" wrap="square" lIns="121948" tIns="60975" rIns="121948" bIns="6097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0000"/>
                </a:spcAft>
                <a:buClr>
                  <a:srgbClr val="003781"/>
                </a:buClr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CB7FBA6-9108-40BE-B2A2-0834A0584EDA}"/>
              </a:ext>
            </a:extLst>
          </p:cNvPr>
          <p:cNvSpPr txBox="1"/>
          <p:nvPr/>
        </p:nvSpPr>
        <p:spPr>
          <a:xfrm>
            <a:off x="6406526" y="1137089"/>
            <a:ext cx="2865835" cy="276896"/>
          </a:xfrm>
          <a:prstGeom prst="rect">
            <a:avLst/>
          </a:prstGeom>
          <a:noFill/>
        </p:spPr>
        <p:txBody>
          <a:bodyPr wrap="square" lIns="91344" tIns="45669" rIns="91344" bIns="45669" rtlCol="0" anchor="t">
            <a:spAutoFit/>
          </a:bodyPr>
          <a:lstStyle/>
          <a:p>
            <a:pPr marL="0" marR="0" lvl="0" indent="0" algn="l" defTabSz="914065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378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26BB3">
                    <a:lumMod val="75000"/>
                  </a:srgbClr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Main Areas of Expertise</a:t>
            </a:r>
            <a:endParaRPr kumimoji="0" lang="en-US" altLang="en-US" sz="10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2FF302-5D09-4C88-9E30-4574C0426924}"/>
              </a:ext>
            </a:extLst>
          </p:cNvPr>
          <p:cNvSpPr txBox="1"/>
          <p:nvPr/>
        </p:nvSpPr>
        <p:spPr>
          <a:xfrm>
            <a:off x="6480043" y="1372407"/>
            <a:ext cx="4534960" cy="904519"/>
          </a:xfrm>
          <a:prstGeom prst="rect">
            <a:avLst/>
          </a:prstGeom>
        </p:spPr>
        <p:txBody>
          <a:bodyPr vert="horz" wrap="square" lIns="96000" tIns="96000" rIns="96000" bIns="96000" rtlCol="0">
            <a:spAutoFit/>
          </a:bodyPr>
          <a:lstStyle/>
          <a:p>
            <a:pPr marL="0" marR="0" lvl="0" indent="0" algn="l" defTabSz="914065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rgbClr val="003781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426BB3">
                    <a:lumMod val="75000"/>
                  </a:srgbClr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Technical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426BB3">
                    <a:lumMod val="60000"/>
                    <a:lumOff val="40000"/>
                  </a:srgbClr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 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426BB3">
                    <a:lumMod val="75000"/>
                  </a:srgbClr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skills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426BB3">
                    <a:lumMod val="60000"/>
                    <a:lumOff val="40000"/>
                  </a:srgbClr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:</a:t>
            </a:r>
          </a:p>
          <a:p>
            <a:pPr marL="143931" lvl="1" indent="-143931" defTabSz="914065" eaLnBrk="0" fontAlgn="base" hangingPunct="0">
              <a:spcBef>
                <a:spcPct val="0"/>
              </a:spcBef>
              <a:spcAft>
                <a:spcPts val="200"/>
              </a:spcAft>
              <a:buClr>
                <a:srgbClr val="003781"/>
              </a:buClr>
              <a:buFont typeface="Wingdings" pitchFamily="2" charset="2"/>
              <a:buChar char="§"/>
              <a:defRPr/>
            </a:pPr>
            <a:r>
              <a:rPr kumimoji="0" lang="en-US" alt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Python, REST API, SQL, Foundry, Excel, </a:t>
            </a:r>
            <a:r>
              <a:rPr lang="en-US" altLang="en-US" sz="1067" kern="0" dirty="0">
                <a:solidFill>
                  <a:srgbClr val="000000"/>
                </a:solidFill>
                <a:latin typeface="Allianz Neo" panose="020B0504020203020204" pitchFamily="34" charset="0"/>
              </a:rPr>
              <a:t>Dagster/data orchestration</a:t>
            </a:r>
            <a:endParaRPr kumimoji="0" lang="en-US" altLang="en-US" sz="10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143931" marR="0" lvl="1" indent="-143931" algn="l" defTabSz="9140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>
                <a:srgbClr val="00378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en-US" sz="1067" kern="0" dirty="0">
                <a:solidFill>
                  <a:srgbClr val="000000"/>
                </a:solidFill>
                <a:latin typeface="Allianz Neo" panose="020B0504020203020204" pitchFamily="34" charset="0"/>
              </a:rPr>
              <a:t>AI-ML, </a:t>
            </a:r>
            <a:r>
              <a:rPr kumimoji="0" lang="en-US" alt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Data Analysis, </a:t>
            </a:r>
            <a:r>
              <a:rPr lang="en-US" altLang="en-US" sz="1067" kern="0" dirty="0">
                <a:solidFill>
                  <a:srgbClr val="000000"/>
                </a:solidFill>
                <a:latin typeface="Allianz Neo" panose="020B0504020203020204" pitchFamily="34" charset="0"/>
              </a:rPr>
              <a:t>Visualization</a:t>
            </a:r>
            <a:r>
              <a:rPr kumimoji="0" lang="en-US" alt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, modeling, Chatbot</a:t>
            </a:r>
          </a:p>
          <a:p>
            <a:pPr marL="0" marR="0" lvl="1" indent="0" algn="l" defTabSz="9140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>
                <a:srgbClr val="003781"/>
              </a:buClr>
              <a:buSzTx/>
              <a:buFontTx/>
              <a:buNone/>
              <a:tabLst/>
              <a:defRPr/>
            </a:pPr>
            <a:endParaRPr kumimoji="0" lang="en-US" altLang="en-US" sz="10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2264896F-958D-4E53-BB51-5A0516C2C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3" t="21759" r="13544" b="47822"/>
          <a:stretch/>
        </p:blipFill>
        <p:spPr bwMode="auto">
          <a:xfrm>
            <a:off x="913177" y="1266809"/>
            <a:ext cx="1524285" cy="16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03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Da9M.Szfg621vasYmFW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3NrwT1SBKd7wCQIeMUF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4HrHtxQDanPpShk1lBY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QwHjRvSbGTCCCu757Oe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AZ_Global_Master_16_9_June_2017">
  <a:themeElements>
    <a:clrScheme name="Global_Master_June_2017">
      <a:dk1>
        <a:srgbClr val="000000"/>
      </a:dk1>
      <a:lt1>
        <a:srgbClr val="FFFFFF"/>
      </a:lt1>
      <a:dk2>
        <a:srgbClr val="49648C"/>
      </a:dk2>
      <a:lt2>
        <a:srgbClr val="D4CDCD"/>
      </a:lt2>
      <a:accent1>
        <a:srgbClr val="96DCFA"/>
      </a:accent1>
      <a:accent2>
        <a:srgbClr val="CCDD61"/>
      </a:accent2>
      <a:accent3>
        <a:srgbClr val="EECCD5"/>
      </a:accent3>
      <a:accent4>
        <a:srgbClr val="FDD25C"/>
      </a:accent4>
      <a:accent5>
        <a:srgbClr val="FF934F"/>
      </a:accent5>
      <a:accent6>
        <a:srgbClr val="C0DDBD"/>
      </a:accent6>
      <a:hlink>
        <a:srgbClr val="003781"/>
      </a:hlink>
      <a:folHlink>
        <a:srgbClr val="5A3982"/>
      </a:folHlink>
    </a:clrScheme>
    <a:fontScheme name="Allianz_Arial_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2F2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ts val="100"/>
          </a:spcBef>
          <a:spcAft>
            <a:spcPts val="100"/>
          </a:spcAft>
          <a:defRPr sz="1400" dirty="0" smtClean="0"/>
        </a:defPPr>
      </a:lstStyle>
    </a:spDef>
    <a:txDef>
      <a:spPr/>
      <a:bodyPr vert="horz" wrap="square" lIns="72000" tIns="72000" rIns="72000" bIns="72000" rtlCol="0">
        <a:spAutoFit/>
      </a:bodyPr>
      <a:lstStyle>
        <a:defPPr>
          <a:defRPr sz="1800" dirty="0" smtClean="0"/>
        </a:defPPr>
      </a:lstStyle>
    </a:txDef>
  </a:objectDefaults>
  <a:extraClrSchemeLst/>
  <a:custClrLst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73,100,140)">
      <a:srgbClr val="49648C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0,55,129)">
      <a:srgbClr val="003781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93,235,251)">
      <a:srgbClr val="C1EBFB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3208eb9c-92d8-4bca-8786-5a20df24df72" origin="userSelected">
  <element uid="4adb7cba-ce81-4e57-9313-4682785c222c" value=""/>
</sisl>
</file>

<file path=customXml/itemProps1.xml><?xml version="1.0" encoding="utf-8"?>
<ds:datastoreItem xmlns:ds="http://schemas.openxmlformats.org/officeDocument/2006/customXml" ds:itemID="{BF673D1C-4BD9-49E0-B80A-4D092F9B5837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Allianz Neo</vt:lpstr>
      <vt:lpstr>Arial</vt:lpstr>
      <vt:lpstr>Calibri</vt:lpstr>
      <vt:lpstr>Symbol</vt:lpstr>
      <vt:lpstr>Wingdings</vt:lpstr>
      <vt:lpstr>1_AZ_Global_Master_16_9_June_2017</vt:lpstr>
      <vt:lpstr>think-cell Slide</vt:lpstr>
      <vt:lpstr>Consultant business analyst - Az SERVICES: Noufal Salim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TECHNICAL ANALYST Blended Platform – Az SERVICES: RESHMA MENON</dc:title>
  <dc:creator>Menon, Reshma (Allianz Technology)</dc:creator>
  <cp:lastModifiedBy>Salim, Noufal (Allianz Technology)</cp:lastModifiedBy>
  <cp:revision>69</cp:revision>
  <dcterms:created xsi:type="dcterms:W3CDTF">2021-11-10T15:55:07Z</dcterms:created>
  <dcterms:modified xsi:type="dcterms:W3CDTF">2023-02-24T06:03:40Z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-657383789</vt:i4>
  </property>
  <property fmtid="{D5CDD505-2E9C-101B-9397-08002B2CF9AE}" pid="3" name="_NewReviewCycle">
    <vt:lpwstr/>
  </property>
  <property fmtid="{D5CDD505-2E9C-101B-9397-08002B2CF9AE}" pid="4" name="_EmailSubject">
    <vt:lpwstr>Resume</vt:lpwstr>
  </property>
  <property fmtid="{D5CDD505-2E9C-101B-9397-08002B2CF9AE}" pid="5" name="docIndexRef">
    <vt:lpwstr>c8666fc6-363b-4e9b-9108-f3a664c683a9</vt:lpwstr>
  </property>
  <property fmtid="{D5CDD505-2E9C-101B-9397-08002B2CF9AE}" pid="6" name="bjSaver">
    <vt:lpwstr>yH0TUrko48psu2Y6rwF42evX0W/M7Ixc</vt:lpwstr>
  </property>
  <property fmtid="{D5CDD505-2E9C-101B-9397-08002B2CF9AE}" pid="7" name="_PreviousAdHocReviewCycleID">
    <vt:i4>-687501720</vt:i4>
  </property>
  <property fmtid="{D5CDD505-2E9C-101B-9397-08002B2CF9AE}" pid="8" name="bjDocumentLabelXML">
    <vt:lpwstr>&lt;?xml version="1.0" encoding="us-ascii"?&gt;&lt;sisl xmlns:xsi="http://www.w3.org/2001/XMLSchema-instance" xmlns:xsd="http://www.w3.org/2001/XMLSchema" sislVersion="0" policy="3208eb9c-92d8-4bca-8786-5a20df24df72" origin="userSelected" xmlns="http://www.boldonj</vt:lpwstr>
  </property>
  <property fmtid="{D5CDD505-2E9C-101B-9397-08002B2CF9AE}" pid="9" name="bjDocumentLabelXML-0">
    <vt:lpwstr>ames.com/2008/01/sie/internal/label"&gt;&lt;element uid="4adb7cba-ce81-4e57-9313-4682785c222c" value="" /&gt;&lt;/sisl&gt;</vt:lpwstr>
  </property>
  <property fmtid="{D5CDD505-2E9C-101B-9397-08002B2CF9AE}" pid="10" name="bjDocumentSecurityLabel">
    <vt:lpwstr>Internal</vt:lpwstr>
  </property>
  <property fmtid="{D5CDD505-2E9C-101B-9397-08002B2CF9AE}" pid="11" name="MetaData Tag">
    <vt:lpwstr>Internal</vt:lpwstr>
  </property>
  <property fmtid="{D5CDD505-2E9C-101B-9397-08002B2CF9AE}" pid="12" name="_AuthorEmail">
    <vt:lpwstr>noufal.salim@allianz.com</vt:lpwstr>
  </property>
  <property fmtid="{D5CDD505-2E9C-101B-9397-08002B2CF9AE}" pid="13" name="_AuthorEmailDisplayName">
    <vt:lpwstr>Salim, Noufal (Allianz Technology)</vt:lpwstr>
  </property>
  <property fmtid="{D5CDD505-2E9C-101B-9397-08002B2CF9AE}" pid="14" name="MSIP_Label_863bc15e-e7bf-41c1-bdb3-03882d8a2e2c_Enabled">
    <vt:lpwstr>true</vt:lpwstr>
  </property>
  <property fmtid="{D5CDD505-2E9C-101B-9397-08002B2CF9AE}" pid="15" name="MSIP_Label_863bc15e-e7bf-41c1-bdb3-03882d8a2e2c_SetDate">
    <vt:lpwstr>2023-02-24T06:03:39Z</vt:lpwstr>
  </property>
  <property fmtid="{D5CDD505-2E9C-101B-9397-08002B2CF9AE}" pid="16" name="MSIP_Label_863bc15e-e7bf-41c1-bdb3-03882d8a2e2c_Method">
    <vt:lpwstr>Privileged</vt:lpwstr>
  </property>
  <property fmtid="{D5CDD505-2E9C-101B-9397-08002B2CF9AE}" pid="17" name="MSIP_Label_863bc15e-e7bf-41c1-bdb3-03882d8a2e2c_Name">
    <vt:lpwstr>863bc15e-e7bf-41c1-bdb3-03882d8a2e2c</vt:lpwstr>
  </property>
  <property fmtid="{D5CDD505-2E9C-101B-9397-08002B2CF9AE}" pid="18" name="MSIP_Label_863bc15e-e7bf-41c1-bdb3-03882d8a2e2c_SiteId">
    <vt:lpwstr>6e06e42d-6925-47c6-b9e7-9581c7ca302a</vt:lpwstr>
  </property>
  <property fmtid="{D5CDD505-2E9C-101B-9397-08002B2CF9AE}" pid="19" name="MSIP_Label_863bc15e-e7bf-41c1-bdb3-03882d8a2e2c_ActionId">
    <vt:lpwstr>febcbf83-8a3a-4052-b4f6-3f4d8e8ba7e5</vt:lpwstr>
  </property>
  <property fmtid="{D5CDD505-2E9C-101B-9397-08002B2CF9AE}" pid="20" name="MSIP_Label_863bc15e-e7bf-41c1-bdb3-03882d8a2e2c_ContentBits">
    <vt:lpwstr>1</vt:lpwstr>
  </property>
</Properties>
</file>