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23A"/>
    <a:srgbClr val="197528"/>
    <a:srgbClr val="209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51DCD-EE68-4748-8A0A-4648AE4D8694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E1A3AED3-F60D-4F24-A410-80D6B47396D3}">
      <dgm:prSet phldrT="[Text]"/>
      <dgm:spPr/>
      <dgm:t>
        <a:bodyPr/>
        <a:lstStyle/>
        <a:p>
          <a:r>
            <a:rPr lang="en-US" dirty="0"/>
            <a:t>Blood Sugar Tracking</a:t>
          </a:r>
        </a:p>
      </dgm:t>
    </dgm:pt>
    <dgm:pt modelId="{E13EFF77-EFD5-4B59-97AD-FA10F4402DCF}" type="parTrans" cxnId="{32B10D64-55A2-488A-90F2-AAF8B77E7E99}">
      <dgm:prSet/>
      <dgm:spPr/>
      <dgm:t>
        <a:bodyPr/>
        <a:lstStyle/>
        <a:p>
          <a:endParaRPr lang="en-US"/>
        </a:p>
      </dgm:t>
    </dgm:pt>
    <dgm:pt modelId="{DA5B3935-0D6B-45A6-9EE3-47FED80F50A4}" type="sibTrans" cxnId="{32B10D64-55A2-488A-90F2-AAF8B77E7E99}">
      <dgm:prSet/>
      <dgm:spPr/>
      <dgm:t>
        <a:bodyPr/>
        <a:lstStyle/>
        <a:p>
          <a:endParaRPr lang="en-US"/>
        </a:p>
      </dgm:t>
    </dgm:pt>
    <dgm:pt modelId="{32780D24-87AD-4542-8DCE-5389249F6922}">
      <dgm:prSet phldrT="[Text]"/>
      <dgm:spPr/>
      <dgm:t>
        <a:bodyPr/>
        <a:lstStyle/>
        <a:p>
          <a:r>
            <a:rPr lang="en-US" dirty="0"/>
            <a:t>Medication Management</a:t>
          </a:r>
        </a:p>
      </dgm:t>
    </dgm:pt>
    <dgm:pt modelId="{1CDB4F68-E47B-467D-92C4-8F5968E2FB52}" type="parTrans" cxnId="{72DD9F36-82FA-49C4-B005-A1AE36E908A5}">
      <dgm:prSet/>
      <dgm:spPr/>
      <dgm:t>
        <a:bodyPr/>
        <a:lstStyle/>
        <a:p>
          <a:endParaRPr lang="en-US"/>
        </a:p>
      </dgm:t>
    </dgm:pt>
    <dgm:pt modelId="{46FB5DE6-88DA-4723-B6B5-2EA104460C61}" type="sibTrans" cxnId="{72DD9F36-82FA-49C4-B005-A1AE36E908A5}">
      <dgm:prSet/>
      <dgm:spPr/>
      <dgm:t>
        <a:bodyPr/>
        <a:lstStyle/>
        <a:p>
          <a:endParaRPr lang="en-US"/>
        </a:p>
      </dgm:t>
    </dgm:pt>
    <dgm:pt modelId="{4B768C27-1BC0-444D-9E7B-9728E3FDADDE}">
      <dgm:prSet phldrT="[Text]"/>
      <dgm:spPr/>
      <dgm:t>
        <a:bodyPr/>
        <a:lstStyle/>
        <a:p>
          <a:r>
            <a:rPr lang="en-US" dirty="0"/>
            <a:t>Quality of Life</a:t>
          </a:r>
        </a:p>
      </dgm:t>
    </dgm:pt>
    <dgm:pt modelId="{F3CC6CB0-D7BC-464C-AAA8-B2F3C4B02576}" type="parTrans" cxnId="{DE715976-4F2A-4D07-9341-732A778C9179}">
      <dgm:prSet/>
      <dgm:spPr/>
      <dgm:t>
        <a:bodyPr/>
        <a:lstStyle/>
        <a:p>
          <a:endParaRPr lang="en-US"/>
        </a:p>
      </dgm:t>
    </dgm:pt>
    <dgm:pt modelId="{C0FF074D-35FA-4992-9480-F8ED6941D634}" type="sibTrans" cxnId="{DE715976-4F2A-4D07-9341-732A778C9179}">
      <dgm:prSet/>
      <dgm:spPr/>
      <dgm:t>
        <a:bodyPr/>
        <a:lstStyle/>
        <a:p>
          <a:endParaRPr lang="en-US"/>
        </a:p>
      </dgm:t>
    </dgm:pt>
    <dgm:pt modelId="{72A0B30C-7AA7-4A2A-8BBF-5F0F321928E3}">
      <dgm:prSet phldrT="[Text]"/>
      <dgm:spPr/>
      <dgm:t>
        <a:bodyPr/>
        <a:lstStyle/>
        <a:p>
          <a:r>
            <a:rPr lang="en-US" dirty="0"/>
            <a:t>Physical Activity</a:t>
          </a:r>
        </a:p>
      </dgm:t>
    </dgm:pt>
    <dgm:pt modelId="{1C536A80-F8A1-4529-A061-BF94E835F94D}" type="parTrans" cxnId="{43A8DD30-4CCD-445C-BB29-CD0649246A0E}">
      <dgm:prSet/>
      <dgm:spPr/>
      <dgm:t>
        <a:bodyPr/>
        <a:lstStyle/>
        <a:p>
          <a:endParaRPr lang="en-US"/>
        </a:p>
      </dgm:t>
    </dgm:pt>
    <dgm:pt modelId="{F3384026-AC2C-497F-80BA-BEBB8139AE46}" type="sibTrans" cxnId="{43A8DD30-4CCD-445C-BB29-CD0649246A0E}">
      <dgm:prSet/>
      <dgm:spPr/>
      <dgm:t>
        <a:bodyPr/>
        <a:lstStyle/>
        <a:p>
          <a:endParaRPr lang="en-US"/>
        </a:p>
      </dgm:t>
    </dgm:pt>
    <dgm:pt modelId="{FBE6FC6A-7B82-46CD-A989-AE6C89CC77D0}">
      <dgm:prSet phldrT="[Text]"/>
      <dgm:spPr/>
      <dgm:t>
        <a:bodyPr/>
        <a:lstStyle/>
        <a:p>
          <a:r>
            <a:rPr lang="en-US"/>
            <a:t>Diet Tracking</a:t>
          </a:r>
          <a:endParaRPr lang="en-US" dirty="0"/>
        </a:p>
      </dgm:t>
    </dgm:pt>
    <dgm:pt modelId="{C4454370-FE72-4886-A68B-20B5AB76609A}" type="parTrans" cxnId="{ECD3E031-C56F-4738-9578-FD88E8D63ED9}">
      <dgm:prSet/>
      <dgm:spPr/>
      <dgm:t>
        <a:bodyPr/>
        <a:lstStyle/>
        <a:p>
          <a:endParaRPr lang="en-US"/>
        </a:p>
      </dgm:t>
    </dgm:pt>
    <dgm:pt modelId="{8F643868-75A6-4E66-AE5C-40541DBDD10D}" type="sibTrans" cxnId="{ECD3E031-C56F-4738-9578-FD88E8D63ED9}">
      <dgm:prSet/>
      <dgm:spPr/>
      <dgm:t>
        <a:bodyPr/>
        <a:lstStyle/>
        <a:p>
          <a:endParaRPr lang="en-US"/>
        </a:p>
      </dgm:t>
    </dgm:pt>
    <dgm:pt modelId="{7585AE25-59FC-4440-9416-7EF9339AD3B4}" type="pres">
      <dgm:prSet presAssocID="{53151DCD-EE68-4748-8A0A-4648AE4D8694}" presName="compositeShape" presStyleCnt="0">
        <dgm:presLayoutVars>
          <dgm:chMax val="7"/>
          <dgm:dir/>
          <dgm:resizeHandles val="exact"/>
        </dgm:presLayoutVars>
      </dgm:prSet>
      <dgm:spPr/>
    </dgm:pt>
    <dgm:pt modelId="{72115F9E-5C8B-43EA-91AD-EFB575987C26}" type="pres">
      <dgm:prSet presAssocID="{53151DCD-EE68-4748-8A0A-4648AE4D8694}" presName="wedge1" presStyleLbl="node1" presStyleIdx="0" presStyleCnt="5"/>
      <dgm:spPr/>
    </dgm:pt>
    <dgm:pt modelId="{5A8FC71E-0154-4C52-ACC6-E4707A9364D8}" type="pres">
      <dgm:prSet presAssocID="{53151DCD-EE68-4748-8A0A-4648AE4D8694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AB79430-A76A-46C5-B823-A99638EAD58E}" type="pres">
      <dgm:prSet presAssocID="{53151DCD-EE68-4748-8A0A-4648AE4D8694}" presName="wedge2" presStyleLbl="node1" presStyleIdx="1" presStyleCnt="5"/>
      <dgm:spPr/>
    </dgm:pt>
    <dgm:pt modelId="{8E64594D-CFAE-42AB-89F5-74FB3614748B}" type="pres">
      <dgm:prSet presAssocID="{53151DCD-EE68-4748-8A0A-4648AE4D8694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21DCF55-E129-4A79-9FDF-E55F8A3E2F90}" type="pres">
      <dgm:prSet presAssocID="{53151DCD-EE68-4748-8A0A-4648AE4D8694}" presName="wedge3" presStyleLbl="node1" presStyleIdx="2" presStyleCnt="5"/>
      <dgm:spPr/>
    </dgm:pt>
    <dgm:pt modelId="{05308C2E-17A0-4D4B-B774-0344FAC57075}" type="pres">
      <dgm:prSet presAssocID="{53151DCD-EE68-4748-8A0A-4648AE4D8694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F909138-FCE5-4E22-B1B8-683F31D0A062}" type="pres">
      <dgm:prSet presAssocID="{53151DCD-EE68-4748-8A0A-4648AE4D8694}" presName="wedge4" presStyleLbl="node1" presStyleIdx="3" presStyleCnt="5"/>
      <dgm:spPr/>
    </dgm:pt>
    <dgm:pt modelId="{AF3637DC-EBB9-4F98-AB0D-8329B911E6E7}" type="pres">
      <dgm:prSet presAssocID="{53151DCD-EE68-4748-8A0A-4648AE4D8694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5A638C0-5BDB-403F-8A85-2955C7117E8F}" type="pres">
      <dgm:prSet presAssocID="{53151DCD-EE68-4748-8A0A-4648AE4D8694}" presName="wedge5" presStyleLbl="node1" presStyleIdx="4" presStyleCnt="5"/>
      <dgm:spPr/>
    </dgm:pt>
    <dgm:pt modelId="{DB3E0000-BF39-4EF6-8F49-EDA9ABCBD3CB}" type="pres">
      <dgm:prSet presAssocID="{53151DCD-EE68-4748-8A0A-4648AE4D8694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4C30B09-D801-41E0-8B7C-220E8C967CAB}" type="presOf" srcId="{E1A3AED3-F60D-4F24-A410-80D6B47396D3}" destId="{5A8FC71E-0154-4C52-ACC6-E4707A9364D8}" srcOrd="1" destOrd="0" presId="urn:microsoft.com/office/officeart/2005/8/layout/chart3"/>
    <dgm:cxn modelId="{089F520C-F66B-48BB-B4B1-1117E7F8A8AE}" type="presOf" srcId="{4B768C27-1BC0-444D-9E7B-9728E3FDADDE}" destId="{7F909138-FCE5-4E22-B1B8-683F31D0A062}" srcOrd="0" destOrd="0" presId="urn:microsoft.com/office/officeart/2005/8/layout/chart3"/>
    <dgm:cxn modelId="{4FF3D10D-16CA-458A-9390-61A7E1A5C565}" type="presOf" srcId="{FBE6FC6A-7B82-46CD-A989-AE6C89CC77D0}" destId="{C21DCF55-E129-4A79-9FDF-E55F8A3E2F90}" srcOrd="0" destOrd="0" presId="urn:microsoft.com/office/officeart/2005/8/layout/chart3"/>
    <dgm:cxn modelId="{43A8DD30-4CCD-445C-BB29-CD0649246A0E}" srcId="{53151DCD-EE68-4748-8A0A-4648AE4D8694}" destId="{72A0B30C-7AA7-4A2A-8BBF-5F0F321928E3}" srcOrd="4" destOrd="0" parTransId="{1C536A80-F8A1-4529-A061-BF94E835F94D}" sibTransId="{F3384026-AC2C-497F-80BA-BEBB8139AE46}"/>
    <dgm:cxn modelId="{ECD3E031-C56F-4738-9578-FD88E8D63ED9}" srcId="{53151DCD-EE68-4748-8A0A-4648AE4D8694}" destId="{FBE6FC6A-7B82-46CD-A989-AE6C89CC77D0}" srcOrd="2" destOrd="0" parTransId="{C4454370-FE72-4886-A68B-20B5AB76609A}" sibTransId="{8F643868-75A6-4E66-AE5C-40541DBDD10D}"/>
    <dgm:cxn modelId="{72DD9F36-82FA-49C4-B005-A1AE36E908A5}" srcId="{53151DCD-EE68-4748-8A0A-4648AE4D8694}" destId="{32780D24-87AD-4542-8DCE-5389249F6922}" srcOrd="1" destOrd="0" parTransId="{1CDB4F68-E47B-467D-92C4-8F5968E2FB52}" sibTransId="{46FB5DE6-88DA-4723-B6B5-2EA104460C61}"/>
    <dgm:cxn modelId="{32B10D64-55A2-488A-90F2-AAF8B77E7E99}" srcId="{53151DCD-EE68-4748-8A0A-4648AE4D8694}" destId="{E1A3AED3-F60D-4F24-A410-80D6B47396D3}" srcOrd="0" destOrd="0" parTransId="{E13EFF77-EFD5-4B59-97AD-FA10F4402DCF}" sibTransId="{DA5B3935-0D6B-45A6-9EE3-47FED80F50A4}"/>
    <dgm:cxn modelId="{A19E0572-BC9B-4926-B595-E582D7BB9CC0}" type="presOf" srcId="{72A0B30C-7AA7-4A2A-8BBF-5F0F321928E3}" destId="{DB3E0000-BF39-4EF6-8F49-EDA9ABCBD3CB}" srcOrd="1" destOrd="0" presId="urn:microsoft.com/office/officeart/2005/8/layout/chart3"/>
    <dgm:cxn modelId="{ED797672-6D7E-411B-989F-705236FC5C36}" type="presOf" srcId="{32780D24-87AD-4542-8DCE-5389249F6922}" destId="{8E64594D-CFAE-42AB-89F5-74FB3614748B}" srcOrd="1" destOrd="0" presId="urn:microsoft.com/office/officeart/2005/8/layout/chart3"/>
    <dgm:cxn modelId="{DE715976-4F2A-4D07-9341-732A778C9179}" srcId="{53151DCD-EE68-4748-8A0A-4648AE4D8694}" destId="{4B768C27-1BC0-444D-9E7B-9728E3FDADDE}" srcOrd="3" destOrd="0" parTransId="{F3CC6CB0-D7BC-464C-AAA8-B2F3C4B02576}" sibTransId="{C0FF074D-35FA-4992-9480-F8ED6941D634}"/>
    <dgm:cxn modelId="{10209676-F2B1-4ACD-B60F-2FD3E1E0B4A0}" type="presOf" srcId="{E1A3AED3-F60D-4F24-A410-80D6B47396D3}" destId="{72115F9E-5C8B-43EA-91AD-EFB575987C26}" srcOrd="0" destOrd="0" presId="urn:microsoft.com/office/officeart/2005/8/layout/chart3"/>
    <dgm:cxn modelId="{DAE81883-F1BB-4EE8-8106-41DCD2DC0BFF}" type="presOf" srcId="{53151DCD-EE68-4748-8A0A-4648AE4D8694}" destId="{7585AE25-59FC-4440-9416-7EF9339AD3B4}" srcOrd="0" destOrd="0" presId="urn:microsoft.com/office/officeart/2005/8/layout/chart3"/>
    <dgm:cxn modelId="{E497828E-BA37-40C6-8C84-73E43814C691}" type="presOf" srcId="{FBE6FC6A-7B82-46CD-A989-AE6C89CC77D0}" destId="{05308C2E-17A0-4D4B-B774-0344FAC57075}" srcOrd="1" destOrd="0" presId="urn:microsoft.com/office/officeart/2005/8/layout/chart3"/>
    <dgm:cxn modelId="{6D189E9E-7612-4A0A-BAFE-113398455F2B}" type="presOf" srcId="{72A0B30C-7AA7-4A2A-8BBF-5F0F321928E3}" destId="{D5A638C0-5BDB-403F-8A85-2955C7117E8F}" srcOrd="0" destOrd="0" presId="urn:microsoft.com/office/officeart/2005/8/layout/chart3"/>
    <dgm:cxn modelId="{CFDA6BE4-9895-4CD3-BB3A-9FFED844FD4E}" type="presOf" srcId="{4B768C27-1BC0-444D-9E7B-9728E3FDADDE}" destId="{AF3637DC-EBB9-4F98-AB0D-8329B911E6E7}" srcOrd="1" destOrd="0" presId="urn:microsoft.com/office/officeart/2005/8/layout/chart3"/>
    <dgm:cxn modelId="{098E64EB-BCCF-4EB0-A7D4-CF22C96B563E}" type="presOf" srcId="{32780D24-87AD-4542-8DCE-5389249F6922}" destId="{9AB79430-A76A-46C5-B823-A99638EAD58E}" srcOrd="0" destOrd="0" presId="urn:microsoft.com/office/officeart/2005/8/layout/chart3"/>
    <dgm:cxn modelId="{DDACBCCE-18E6-42DC-B9EF-D188B7186FC8}" type="presParOf" srcId="{7585AE25-59FC-4440-9416-7EF9339AD3B4}" destId="{72115F9E-5C8B-43EA-91AD-EFB575987C26}" srcOrd="0" destOrd="0" presId="urn:microsoft.com/office/officeart/2005/8/layout/chart3"/>
    <dgm:cxn modelId="{046B442A-D5E5-41EE-9073-D9D999612F2A}" type="presParOf" srcId="{7585AE25-59FC-4440-9416-7EF9339AD3B4}" destId="{5A8FC71E-0154-4C52-ACC6-E4707A9364D8}" srcOrd="1" destOrd="0" presId="urn:microsoft.com/office/officeart/2005/8/layout/chart3"/>
    <dgm:cxn modelId="{43ABDA7A-3A59-45B7-AFFF-77248DBBED9D}" type="presParOf" srcId="{7585AE25-59FC-4440-9416-7EF9339AD3B4}" destId="{9AB79430-A76A-46C5-B823-A99638EAD58E}" srcOrd="2" destOrd="0" presId="urn:microsoft.com/office/officeart/2005/8/layout/chart3"/>
    <dgm:cxn modelId="{8F84152D-21E9-4E33-95A9-2BE46B2D50A2}" type="presParOf" srcId="{7585AE25-59FC-4440-9416-7EF9339AD3B4}" destId="{8E64594D-CFAE-42AB-89F5-74FB3614748B}" srcOrd="3" destOrd="0" presId="urn:microsoft.com/office/officeart/2005/8/layout/chart3"/>
    <dgm:cxn modelId="{3654E7D5-9939-40C0-A353-D6E35AA16115}" type="presParOf" srcId="{7585AE25-59FC-4440-9416-7EF9339AD3B4}" destId="{C21DCF55-E129-4A79-9FDF-E55F8A3E2F90}" srcOrd="4" destOrd="0" presId="urn:microsoft.com/office/officeart/2005/8/layout/chart3"/>
    <dgm:cxn modelId="{49B064A4-C70E-4788-8D03-A6C03A188913}" type="presParOf" srcId="{7585AE25-59FC-4440-9416-7EF9339AD3B4}" destId="{05308C2E-17A0-4D4B-B774-0344FAC57075}" srcOrd="5" destOrd="0" presId="urn:microsoft.com/office/officeart/2005/8/layout/chart3"/>
    <dgm:cxn modelId="{3B36AD3C-BE03-4339-A201-9AFD53F88C2E}" type="presParOf" srcId="{7585AE25-59FC-4440-9416-7EF9339AD3B4}" destId="{7F909138-FCE5-4E22-B1B8-683F31D0A062}" srcOrd="6" destOrd="0" presId="urn:microsoft.com/office/officeart/2005/8/layout/chart3"/>
    <dgm:cxn modelId="{E2A9E463-D384-429F-A3D6-08D8B99D74A7}" type="presParOf" srcId="{7585AE25-59FC-4440-9416-7EF9339AD3B4}" destId="{AF3637DC-EBB9-4F98-AB0D-8329B911E6E7}" srcOrd="7" destOrd="0" presId="urn:microsoft.com/office/officeart/2005/8/layout/chart3"/>
    <dgm:cxn modelId="{E7934C56-8D1B-440F-82A0-86627B318311}" type="presParOf" srcId="{7585AE25-59FC-4440-9416-7EF9339AD3B4}" destId="{D5A638C0-5BDB-403F-8A85-2955C7117E8F}" srcOrd="8" destOrd="0" presId="urn:microsoft.com/office/officeart/2005/8/layout/chart3"/>
    <dgm:cxn modelId="{B68D6A7F-82D3-4147-BC10-439F6C009CA6}" type="presParOf" srcId="{7585AE25-59FC-4440-9416-7EF9339AD3B4}" destId="{DB3E0000-BF39-4EF6-8F49-EDA9ABCBD3C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19433-9639-431F-AE0F-EB851AB8573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ED10FA1-0814-432A-86EC-355DD9E5EC53}">
      <dgm:prSet phldrT="[Text]"/>
      <dgm:spPr/>
      <dgm:t>
        <a:bodyPr/>
        <a:lstStyle/>
        <a:p>
          <a:r>
            <a:rPr lang="en-US" dirty="0"/>
            <a:t>BG Prediction</a:t>
          </a:r>
        </a:p>
      </dgm:t>
    </dgm:pt>
    <dgm:pt modelId="{A7D3908B-27BD-4C5B-B2A2-B1C5BBCE56B1}" type="parTrans" cxnId="{3BAE7A4D-623C-450A-8C0C-3412713B816B}">
      <dgm:prSet/>
      <dgm:spPr/>
      <dgm:t>
        <a:bodyPr/>
        <a:lstStyle/>
        <a:p>
          <a:endParaRPr lang="en-US"/>
        </a:p>
      </dgm:t>
    </dgm:pt>
    <dgm:pt modelId="{1C98860B-D800-4889-B366-BE3E12AB492A}" type="sibTrans" cxnId="{3BAE7A4D-623C-450A-8C0C-3412713B816B}">
      <dgm:prSet/>
      <dgm:spPr/>
      <dgm:t>
        <a:bodyPr/>
        <a:lstStyle/>
        <a:p>
          <a:endParaRPr lang="en-US"/>
        </a:p>
      </dgm:t>
    </dgm:pt>
    <dgm:pt modelId="{A523F25B-36D5-4B69-B713-2CB9F46E947E}">
      <dgm:prSet phldrT="[Text]"/>
      <dgm:spPr/>
      <dgm:t>
        <a:bodyPr/>
        <a:lstStyle/>
        <a:p>
          <a:r>
            <a:rPr lang="en-US" dirty="0"/>
            <a:t>Improved Analytics</a:t>
          </a:r>
        </a:p>
      </dgm:t>
    </dgm:pt>
    <dgm:pt modelId="{6AF4F410-FD24-44C1-BC9C-9489764C4C29}" type="parTrans" cxnId="{C8D4E0CD-E382-4034-BF74-FF696B2D2732}">
      <dgm:prSet/>
      <dgm:spPr/>
      <dgm:t>
        <a:bodyPr/>
        <a:lstStyle/>
        <a:p>
          <a:endParaRPr lang="en-US"/>
        </a:p>
      </dgm:t>
    </dgm:pt>
    <dgm:pt modelId="{B3771CC3-4BD0-423E-9A2C-FE659ACA52AF}" type="sibTrans" cxnId="{C8D4E0CD-E382-4034-BF74-FF696B2D2732}">
      <dgm:prSet/>
      <dgm:spPr/>
      <dgm:t>
        <a:bodyPr/>
        <a:lstStyle/>
        <a:p>
          <a:endParaRPr lang="en-US"/>
        </a:p>
      </dgm:t>
    </dgm:pt>
    <dgm:pt modelId="{38C9E80D-239D-4302-BB28-A8539DB4401F}">
      <dgm:prSet phldrT="[Text]"/>
      <dgm:spPr/>
      <dgm:t>
        <a:bodyPr/>
        <a:lstStyle/>
        <a:p>
          <a:r>
            <a:rPr lang="en-US" dirty="0"/>
            <a:t>Market Expansion</a:t>
          </a:r>
        </a:p>
      </dgm:t>
    </dgm:pt>
    <dgm:pt modelId="{4DC6310D-B381-4188-94C3-3F4FF0E6D9B9}" type="parTrans" cxnId="{FE760206-C687-4BE8-8C85-F2A022F17C8C}">
      <dgm:prSet/>
      <dgm:spPr/>
      <dgm:t>
        <a:bodyPr/>
        <a:lstStyle/>
        <a:p>
          <a:endParaRPr lang="en-US"/>
        </a:p>
      </dgm:t>
    </dgm:pt>
    <dgm:pt modelId="{ECE6FA28-67A8-444B-BF7A-D70B7F3B2F2A}" type="sibTrans" cxnId="{FE760206-C687-4BE8-8C85-F2A022F17C8C}">
      <dgm:prSet/>
      <dgm:spPr/>
      <dgm:t>
        <a:bodyPr/>
        <a:lstStyle/>
        <a:p>
          <a:endParaRPr lang="en-US"/>
        </a:p>
      </dgm:t>
    </dgm:pt>
    <dgm:pt modelId="{095CE814-C1BD-4BEC-A236-0F26AD33D6F2}">
      <dgm:prSet phldrT="[Text]"/>
      <dgm:spPr/>
      <dgm:t>
        <a:bodyPr/>
        <a:lstStyle/>
        <a:p>
          <a:r>
            <a:rPr lang="en-US" dirty="0"/>
            <a:t>Product Refinement</a:t>
          </a:r>
        </a:p>
      </dgm:t>
    </dgm:pt>
    <dgm:pt modelId="{7AF10E4D-B5F4-4EE6-9DDE-CE69EF7A59E7}" type="parTrans" cxnId="{784DF2E4-B502-437D-A5A1-F52DEC9C1F9D}">
      <dgm:prSet/>
      <dgm:spPr/>
      <dgm:t>
        <a:bodyPr/>
        <a:lstStyle/>
        <a:p>
          <a:endParaRPr lang="en-US"/>
        </a:p>
      </dgm:t>
    </dgm:pt>
    <dgm:pt modelId="{C21A3C79-0FF1-452E-B677-F3F51745F380}" type="sibTrans" cxnId="{784DF2E4-B502-437D-A5A1-F52DEC9C1F9D}">
      <dgm:prSet/>
      <dgm:spPr/>
      <dgm:t>
        <a:bodyPr/>
        <a:lstStyle/>
        <a:p>
          <a:endParaRPr lang="en-US"/>
        </a:p>
      </dgm:t>
    </dgm:pt>
    <dgm:pt modelId="{9C2ACEE7-CABF-46BC-9D0B-2B3E01E512D4}" type="pres">
      <dgm:prSet presAssocID="{CE619433-9639-431F-AE0F-EB851AB8573E}" presName="CompostProcess" presStyleCnt="0">
        <dgm:presLayoutVars>
          <dgm:dir/>
          <dgm:resizeHandles val="exact"/>
        </dgm:presLayoutVars>
      </dgm:prSet>
      <dgm:spPr/>
    </dgm:pt>
    <dgm:pt modelId="{EB5E6910-8B05-40C8-BA9A-34A47C854A9F}" type="pres">
      <dgm:prSet presAssocID="{CE619433-9639-431F-AE0F-EB851AB8573E}" presName="arrow" presStyleLbl="bgShp" presStyleIdx="0" presStyleCnt="1"/>
      <dgm:spPr>
        <a:solidFill>
          <a:srgbClr val="92D050"/>
        </a:solidFill>
      </dgm:spPr>
    </dgm:pt>
    <dgm:pt modelId="{F77AF050-474C-4712-A0AA-2D50564E4303}" type="pres">
      <dgm:prSet presAssocID="{CE619433-9639-431F-AE0F-EB851AB8573E}" presName="linearProcess" presStyleCnt="0"/>
      <dgm:spPr/>
    </dgm:pt>
    <dgm:pt modelId="{BBCCA3A1-CF34-43D6-A533-7DB40B0FDED2}" type="pres">
      <dgm:prSet presAssocID="{BED10FA1-0814-432A-86EC-355DD9E5EC53}" presName="textNode" presStyleLbl="node1" presStyleIdx="0" presStyleCnt="4">
        <dgm:presLayoutVars>
          <dgm:bulletEnabled val="1"/>
        </dgm:presLayoutVars>
      </dgm:prSet>
      <dgm:spPr/>
    </dgm:pt>
    <dgm:pt modelId="{92676942-A485-4B73-AC1B-EBA349E18BF0}" type="pres">
      <dgm:prSet presAssocID="{1C98860B-D800-4889-B366-BE3E12AB492A}" presName="sibTrans" presStyleCnt="0"/>
      <dgm:spPr/>
    </dgm:pt>
    <dgm:pt modelId="{54AAF966-50F3-4300-96C3-5AFB1894A579}" type="pres">
      <dgm:prSet presAssocID="{A523F25B-36D5-4B69-B713-2CB9F46E947E}" presName="textNode" presStyleLbl="node1" presStyleIdx="1" presStyleCnt="4">
        <dgm:presLayoutVars>
          <dgm:bulletEnabled val="1"/>
        </dgm:presLayoutVars>
      </dgm:prSet>
      <dgm:spPr/>
    </dgm:pt>
    <dgm:pt modelId="{C6149EBD-BF87-4047-89AF-FA06E32E8EDF}" type="pres">
      <dgm:prSet presAssocID="{B3771CC3-4BD0-423E-9A2C-FE659ACA52AF}" presName="sibTrans" presStyleCnt="0"/>
      <dgm:spPr/>
    </dgm:pt>
    <dgm:pt modelId="{027FA8A2-D753-4DFF-8F9D-4CA566B2145F}" type="pres">
      <dgm:prSet presAssocID="{38C9E80D-239D-4302-BB28-A8539DB4401F}" presName="textNode" presStyleLbl="node1" presStyleIdx="2" presStyleCnt="4">
        <dgm:presLayoutVars>
          <dgm:bulletEnabled val="1"/>
        </dgm:presLayoutVars>
      </dgm:prSet>
      <dgm:spPr/>
    </dgm:pt>
    <dgm:pt modelId="{F2C8ED2D-923B-43D5-8E87-4252B545617F}" type="pres">
      <dgm:prSet presAssocID="{ECE6FA28-67A8-444B-BF7A-D70B7F3B2F2A}" presName="sibTrans" presStyleCnt="0"/>
      <dgm:spPr/>
    </dgm:pt>
    <dgm:pt modelId="{ED2C2382-6C1C-418B-AD56-5BFA75BE2A60}" type="pres">
      <dgm:prSet presAssocID="{095CE814-C1BD-4BEC-A236-0F26AD33D6F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E760206-C687-4BE8-8C85-F2A022F17C8C}" srcId="{CE619433-9639-431F-AE0F-EB851AB8573E}" destId="{38C9E80D-239D-4302-BB28-A8539DB4401F}" srcOrd="2" destOrd="0" parTransId="{4DC6310D-B381-4188-94C3-3F4FF0E6D9B9}" sibTransId="{ECE6FA28-67A8-444B-BF7A-D70B7F3B2F2A}"/>
    <dgm:cxn modelId="{9FACDC32-0B2F-4189-AAC8-DF0B6EB4ABFB}" type="presOf" srcId="{095CE814-C1BD-4BEC-A236-0F26AD33D6F2}" destId="{ED2C2382-6C1C-418B-AD56-5BFA75BE2A60}" srcOrd="0" destOrd="0" presId="urn:microsoft.com/office/officeart/2005/8/layout/hProcess9"/>
    <dgm:cxn modelId="{5E14585D-E562-4C2A-9B79-3C93CECDF818}" type="presOf" srcId="{A523F25B-36D5-4B69-B713-2CB9F46E947E}" destId="{54AAF966-50F3-4300-96C3-5AFB1894A579}" srcOrd="0" destOrd="0" presId="urn:microsoft.com/office/officeart/2005/8/layout/hProcess9"/>
    <dgm:cxn modelId="{C845174B-2F00-4E6C-88A5-0F7996D578C0}" type="presOf" srcId="{38C9E80D-239D-4302-BB28-A8539DB4401F}" destId="{027FA8A2-D753-4DFF-8F9D-4CA566B2145F}" srcOrd="0" destOrd="0" presId="urn:microsoft.com/office/officeart/2005/8/layout/hProcess9"/>
    <dgm:cxn modelId="{3BAE7A4D-623C-450A-8C0C-3412713B816B}" srcId="{CE619433-9639-431F-AE0F-EB851AB8573E}" destId="{BED10FA1-0814-432A-86EC-355DD9E5EC53}" srcOrd="0" destOrd="0" parTransId="{A7D3908B-27BD-4C5B-B2A2-B1C5BBCE56B1}" sibTransId="{1C98860B-D800-4889-B366-BE3E12AB492A}"/>
    <dgm:cxn modelId="{C8D4E0CD-E382-4034-BF74-FF696B2D2732}" srcId="{CE619433-9639-431F-AE0F-EB851AB8573E}" destId="{A523F25B-36D5-4B69-B713-2CB9F46E947E}" srcOrd="1" destOrd="0" parTransId="{6AF4F410-FD24-44C1-BC9C-9489764C4C29}" sibTransId="{B3771CC3-4BD0-423E-9A2C-FE659ACA52AF}"/>
    <dgm:cxn modelId="{D6EEE8CE-2F5C-474C-A638-96C1B654F838}" type="presOf" srcId="{CE619433-9639-431F-AE0F-EB851AB8573E}" destId="{9C2ACEE7-CABF-46BC-9D0B-2B3E01E512D4}" srcOrd="0" destOrd="0" presId="urn:microsoft.com/office/officeart/2005/8/layout/hProcess9"/>
    <dgm:cxn modelId="{784DF2E4-B502-437D-A5A1-F52DEC9C1F9D}" srcId="{CE619433-9639-431F-AE0F-EB851AB8573E}" destId="{095CE814-C1BD-4BEC-A236-0F26AD33D6F2}" srcOrd="3" destOrd="0" parTransId="{7AF10E4D-B5F4-4EE6-9DDE-CE69EF7A59E7}" sibTransId="{C21A3C79-0FF1-452E-B677-F3F51745F380}"/>
    <dgm:cxn modelId="{33AA66FB-E629-4EA5-87D9-4D9F832DD825}" type="presOf" srcId="{BED10FA1-0814-432A-86EC-355DD9E5EC53}" destId="{BBCCA3A1-CF34-43D6-A533-7DB40B0FDED2}" srcOrd="0" destOrd="0" presId="urn:microsoft.com/office/officeart/2005/8/layout/hProcess9"/>
    <dgm:cxn modelId="{F1D4F9E0-BDA7-4BF4-A3FE-3008F22DBEAA}" type="presParOf" srcId="{9C2ACEE7-CABF-46BC-9D0B-2B3E01E512D4}" destId="{EB5E6910-8B05-40C8-BA9A-34A47C854A9F}" srcOrd="0" destOrd="0" presId="urn:microsoft.com/office/officeart/2005/8/layout/hProcess9"/>
    <dgm:cxn modelId="{5F2901E2-941A-4E2C-8BA0-8141B177CAF7}" type="presParOf" srcId="{9C2ACEE7-CABF-46BC-9D0B-2B3E01E512D4}" destId="{F77AF050-474C-4712-A0AA-2D50564E4303}" srcOrd="1" destOrd="0" presId="urn:microsoft.com/office/officeart/2005/8/layout/hProcess9"/>
    <dgm:cxn modelId="{7B13E05E-49F9-4DF7-B89C-740BE3741ADC}" type="presParOf" srcId="{F77AF050-474C-4712-A0AA-2D50564E4303}" destId="{BBCCA3A1-CF34-43D6-A533-7DB40B0FDED2}" srcOrd="0" destOrd="0" presId="urn:microsoft.com/office/officeart/2005/8/layout/hProcess9"/>
    <dgm:cxn modelId="{E35401A7-0B88-43E0-B0FE-834C23FDF430}" type="presParOf" srcId="{F77AF050-474C-4712-A0AA-2D50564E4303}" destId="{92676942-A485-4B73-AC1B-EBA349E18BF0}" srcOrd="1" destOrd="0" presId="urn:microsoft.com/office/officeart/2005/8/layout/hProcess9"/>
    <dgm:cxn modelId="{692052CE-C243-4219-8812-D792ABF69485}" type="presParOf" srcId="{F77AF050-474C-4712-A0AA-2D50564E4303}" destId="{54AAF966-50F3-4300-96C3-5AFB1894A579}" srcOrd="2" destOrd="0" presId="urn:microsoft.com/office/officeart/2005/8/layout/hProcess9"/>
    <dgm:cxn modelId="{E69F097C-A54A-4BF1-A0E1-3F5743CAA923}" type="presParOf" srcId="{F77AF050-474C-4712-A0AA-2D50564E4303}" destId="{C6149EBD-BF87-4047-89AF-FA06E32E8EDF}" srcOrd="3" destOrd="0" presId="urn:microsoft.com/office/officeart/2005/8/layout/hProcess9"/>
    <dgm:cxn modelId="{8025AA43-85B6-4C6E-90E5-19C9FC2B9893}" type="presParOf" srcId="{F77AF050-474C-4712-A0AA-2D50564E4303}" destId="{027FA8A2-D753-4DFF-8F9D-4CA566B2145F}" srcOrd="4" destOrd="0" presId="urn:microsoft.com/office/officeart/2005/8/layout/hProcess9"/>
    <dgm:cxn modelId="{F460B4F6-9588-4519-A1AF-8D4A3FDBA9D3}" type="presParOf" srcId="{F77AF050-474C-4712-A0AA-2D50564E4303}" destId="{F2C8ED2D-923B-43D5-8E87-4252B545617F}" srcOrd="5" destOrd="0" presId="urn:microsoft.com/office/officeart/2005/8/layout/hProcess9"/>
    <dgm:cxn modelId="{7ADDE1C1-4A23-4BD5-8394-9FC216118FD1}" type="presParOf" srcId="{F77AF050-474C-4712-A0AA-2D50564E4303}" destId="{ED2C2382-6C1C-418B-AD56-5BFA75BE2A6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15F9E-5C8B-43EA-91AD-EFB575987C26}">
      <dsp:nvSpPr>
        <dsp:cNvPr id="0" name=""/>
        <dsp:cNvSpPr/>
      </dsp:nvSpPr>
      <dsp:spPr>
        <a:xfrm>
          <a:off x="661876" y="270242"/>
          <a:ext cx="3799230" cy="3799230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Blood Sugar Tracking</a:t>
          </a:r>
        </a:p>
      </dsp:txBody>
      <dsp:txXfrm>
        <a:off x="2609434" y="837866"/>
        <a:ext cx="1289024" cy="881964"/>
      </dsp:txXfrm>
    </dsp:sp>
    <dsp:sp modelId="{9AB79430-A76A-46C5-B823-A99638EAD58E}">
      <dsp:nvSpPr>
        <dsp:cNvPr id="0" name=""/>
        <dsp:cNvSpPr/>
      </dsp:nvSpPr>
      <dsp:spPr>
        <a:xfrm>
          <a:off x="528903" y="453420"/>
          <a:ext cx="3799230" cy="379923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Medication Management</a:t>
          </a:r>
        </a:p>
      </dsp:txBody>
      <dsp:txXfrm>
        <a:off x="3011972" y="2172119"/>
        <a:ext cx="1130723" cy="954330"/>
      </dsp:txXfrm>
    </dsp:sp>
    <dsp:sp modelId="{C21DCF55-E129-4A79-9FDF-E55F8A3E2F90}">
      <dsp:nvSpPr>
        <dsp:cNvPr id="0" name=""/>
        <dsp:cNvSpPr/>
      </dsp:nvSpPr>
      <dsp:spPr>
        <a:xfrm>
          <a:off x="528903" y="453420"/>
          <a:ext cx="3799230" cy="379923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Diet Tracking</a:t>
          </a:r>
          <a:endParaRPr lang="en-US" sz="1500" kern="1200" dirty="0"/>
        </a:p>
      </dsp:txBody>
      <dsp:txXfrm>
        <a:off x="1750084" y="3302843"/>
        <a:ext cx="1356868" cy="814120"/>
      </dsp:txXfrm>
    </dsp:sp>
    <dsp:sp modelId="{7F909138-FCE5-4E22-B1B8-683F31D0A062}">
      <dsp:nvSpPr>
        <dsp:cNvPr id="0" name=""/>
        <dsp:cNvSpPr/>
      </dsp:nvSpPr>
      <dsp:spPr>
        <a:xfrm>
          <a:off x="528903" y="453420"/>
          <a:ext cx="3799230" cy="3799230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Quality of Life</a:t>
          </a:r>
        </a:p>
      </dsp:txBody>
      <dsp:txXfrm>
        <a:off x="709819" y="2172119"/>
        <a:ext cx="1130723" cy="954330"/>
      </dsp:txXfrm>
    </dsp:sp>
    <dsp:sp modelId="{D5A638C0-5BDB-403F-8A85-2955C7117E8F}">
      <dsp:nvSpPr>
        <dsp:cNvPr id="0" name=""/>
        <dsp:cNvSpPr/>
      </dsp:nvSpPr>
      <dsp:spPr>
        <a:xfrm>
          <a:off x="528903" y="453420"/>
          <a:ext cx="3799230" cy="379923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Physical Activity</a:t>
          </a:r>
        </a:p>
      </dsp:txBody>
      <dsp:txXfrm>
        <a:off x="1082957" y="1032350"/>
        <a:ext cx="1289024" cy="881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E6910-8B05-40C8-BA9A-34A47C854A9F}">
      <dsp:nvSpPr>
        <dsp:cNvPr id="0" name=""/>
        <dsp:cNvSpPr/>
      </dsp:nvSpPr>
      <dsp:spPr>
        <a:xfrm>
          <a:off x="718382" y="0"/>
          <a:ext cx="8141663" cy="2148840"/>
        </a:xfrm>
        <a:prstGeom prst="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CA3A1-CF34-43D6-A533-7DB40B0FDED2}">
      <dsp:nvSpPr>
        <dsp:cNvPr id="0" name=""/>
        <dsp:cNvSpPr/>
      </dsp:nvSpPr>
      <dsp:spPr>
        <a:xfrm>
          <a:off x="1870" y="644651"/>
          <a:ext cx="2244067" cy="859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BG Prediction</a:t>
          </a:r>
        </a:p>
      </dsp:txBody>
      <dsp:txXfrm>
        <a:off x="43829" y="686610"/>
        <a:ext cx="2160149" cy="775618"/>
      </dsp:txXfrm>
    </dsp:sp>
    <dsp:sp modelId="{54AAF966-50F3-4300-96C3-5AFB1894A579}">
      <dsp:nvSpPr>
        <dsp:cNvPr id="0" name=""/>
        <dsp:cNvSpPr/>
      </dsp:nvSpPr>
      <dsp:spPr>
        <a:xfrm>
          <a:off x="2445410" y="644651"/>
          <a:ext cx="2244067" cy="859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Improved Analytics</a:t>
          </a:r>
        </a:p>
      </dsp:txBody>
      <dsp:txXfrm>
        <a:off x="2487369" y="686610"/>
        <a:ext cx="2160149" cy="775618"/>
      </dsp:txXfrm>
    </dsp:sp>
    <dsp:sp modelId="{027FA8A2-D753-4DFF-8F9D-4CA566B2145F}">
      <dsp:nvSpPr>
        <dsp:cNvPr id="0" name=""/>
        <dsp:cNvSpPr/>
      </dsp:nvSpPr>
      <dsp:spPr>
        <a:xfrm>
          <a:off x="4888950" y="644651"/>
          <a:ext cx="2244067" cy="859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Market Expansion</a:t>
          </a:r>
        </a:p>
      </dsp:txBody>
      <dsp:txXfrm>
        <a:off x="4930909" y="686610"/>
        <a:ext cx="2160149" cy="775618"/>
      </dsp:txXfrm>
    </dsp:sp>
    <dsp:sp modelId="{ED2C2382-6C1C-418B-AD56-5BFA75BE2A60}">
      <dsp:nvSpPr>
        <dsp:cNvPr id="0" name=""/>
        <dsp:cNvSpPr/>
      </dsp:nvSpPr>
      <dsp:spPr>
        <a:xfrm>
          <a:off x="7332490" y="644651"/>
          <a:ext cx="2244067" cy="859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 Refinement</a:t>
          </a:r>
        </a:p>
      </dsp:txBody>
      <dsp:txXfrm>
        <a:off x="7374449" y="686610"/>
        <a:ext cx="2160149" cy="775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hyperlink" Target="mailto:josephmuema443@gmail.com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myglooco.jhubafric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10" Type="http://schemas.openxmlformats.org/officeDocument/2006/relationships/image" Target="../media/image15.sv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3CEF-F684-4093-83CC-13F1B83A7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317621"/>
            <a:ext cx="8574622" cy="2616199"/>
          </a:xfrm>
        </p:spPr>
        <p:txBody>
          <a:bodyPr>
            <a:normAutofit/>
          </a:bodyPr>
          <a:lstStyle/>
          <a:p>
            <a:pPr algn="l"/>
            <a:r>
              <a:rPr lang="en-US" sz="9600" dirty="0">
                <a:solidFill>
                  <a:srgbClr val="55823A"/>
                </a:solidFill>
                <a:latin typeface="Bahnschrift SemiBold" panose="020B0502040204020203" pitchFamily="34" charset="0"/>
                <a:cs typeface="Cascadia Mono SemiBold" panose="020B0609020000020004" pitchFamily="49" charset="0"/>
              </a:rPr>
              <a:t>MyGlooco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F7033-016C-45E2-B6D0-9DE50CA7F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8886" y="2933820"/>
            <a:ext cx="6987645" cy="138853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sz="2400" dirty="0">
                <a:latin typeface="Bahnschrift SemiBold" panose="020B0502040204020203" pitchFamily="34" charset="0"/>
              </a:rPr>
              <a:t>Empowering</a:t>
            </a:r>
            <a:r>
              <a:rPr lang="en-US" dirty="0">
                <a:latin typeface="Bahnschrift SemiBold" panose="020B0502040204020203" pitchFamily="34" charset="0"/>
              </a:rPr>
              <a:t> Diabetes Self-Management</a:t>
            </a:r>
          </a:p>
          <a:p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1C93D-3784-4F63-AE92-60E489D7D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66" y="5985002"/>
            <a:ext cx="2457223" cy="83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31C7C7-ACED-4D13-AF2C-A812359B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48" y="5465570"/>
            <a:ext cx="1870937" cy="187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0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DC9E-914B-4228-8C9B-9351EDE4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23" y="317860"/>
            <a:ext cx="10018713" cy="899160"/>
          </a:xfrm>
        </p:spPr>
        <p:txBody>
          <a:bodyPr/>
          <a:lstStyle/>
          <a:p>
            <a:r>
              <a:rPr lang="en-US" b="1" dirty="0"/>
              <a:t>The Team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4F6EBB-C08A-42C3-BC3E-C654C7126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22" y="1379099"/>
            <a:ext cx="2224717" cy="1532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89E13-6EDF-4056-862D-216903DAD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270" y="1375955"/>
            <a:ext cx="2224717" cy="1534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41B3D-7421-4532-A1D3-DFE1B1F8D7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5" y="4108270"/>
            <a:ext cx="2224717" cy="1532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8BB31-3A89-477A-A0BB-6FD2C22834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23" y="4108270"/>
            <a:ext cx="2224717" cy="1532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1CFAE-71D2-4632-BAC0-5F08020FB8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271" y="4106093"/>
            <a:ext cx="2224717" cy="1534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764BA4-D18B-46D2-A87A-580F1E224D11}"/>
              </a:ext>
            </a:extLst>
          </p:cNvPr>
          <p:cNvSpPr txBox="1"/>
          <p:nvPr/>
        </p:nvSpPr>
        <p:spPr>
          <a:xfrm>
            <a:off x="1907175" y="2982423"/>
            <a:ext cx="222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 Lawrence </a:t>
            </a:r>
            <a:r>
              <a:rPr lang="en-US" dirty="0" err="1"/>
              <a:t>Nderu</a:t>
            </a:r>
            <a:endParaRPr lang="en-US" dirty="0"/>
          </a:p>
          <a:p>
            <a:r>
              <a:rPr lang="en-US" dirty="0"/>
              <a:t>Principal Investigator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85729-D2C7-4273-A3D1-5059CB53BAF8}"/>
              </a:ext>
            </a:extLst>
          </p:cNvPr>
          <p:cNvSpPr txBox="1"/>
          <p:nvPr/>
        </p:nvSpPr>
        <p:spPr>
          <a:xfrm>
            <a:off x="5398723" y="2979704"/>
            <a:ext cx="222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Joseph Muema</a:t>
            </a:r>
          </a:p>
          <a:p>
            <a:r>
              <a:rPr lang="en-US" dirty="0"/>
              <a:t>Team Lead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81575-BBD6-4C5C-8434-37DA81F83BA8}"/>
              </a:ext>
            </a:extLst>
          </p:cNvPr>
          <p:cNvSpPr txBox="1"/>
          <p:nvPr/>
        </p:nvSpPr>
        <p:spPr>
          <a:xfrm>
            <a:off x="1907174" y="5712560"/>
            <a:ext cx="222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Kelly Kasina</a:t>
            </a:r>
          </a:p>
          <a:p>
            <a:r>
              <a:rPr lang="en-US" dirty="0"/>
              <a:t>Frontend Dev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D0B81-7472-48B2-AFDF-72372F01D1BF}"/>
              </a:ext>
            </a:extLst>
          </p:cNvPr>
          <p:cNvSpPr txBox="1"/>
          <p:nvPr/>
        </p:nvSpPr>
        <p:spPr>
          <a:xfrm>
            <a:off x="5398722" y="5712560"/>
            <a:ext cx="222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Joseph </a:t>
            </a:r>
            <a:r>
              <a:rPr lang="en-US" dirty="0" err="1"/>
              <a:t>Njenga</a:t>
            </a:r>
            <a:endParaRPr lang="en-US" dirty="0"/>
          </a:p>
          <a:p>
            <a:r>
              <a:rPr lang="en-US" dirty="0"/>
              <a:t>Database 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9CC62-EBAB-4B34-A72F-E193EDAF798A}"/>
              </a:ext>
            </a:extLst>
          </p:cNvPr>
          <p:cNvSpPr txBox="1"/>
          <p:nvPr/>
        </p:nvSpPr>
        <p:spPr>
          <a:xfrm>
            <a:off x="8890271" y="5709841"/>
            <a:ext cx="222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Terry </a:t>
            </a:r>
            <a:r>
              <a:rPr lang="en-US" dirty="0" err="1"/>
              <a:t>Mutheu</a:t>
            </a:r>
            <a:endParaRPr lang="en-US" dirty="0"/>
          </a:p>
          <a:p>
            <a:r>
              <a:rPr lang="en-US" dirty="0"/>
              <a:t>Frontend Dev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EEFAAE-45A4-4F1C-A74D-DE4CF0F74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173" y="1379099"/>
            <a:ext cx="2224717" cy="1532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08A4B0-FEC1-4EF7-8C8D-7ED3E14F1CB3}"/>
              </a:ext>
            </a:extLst>
          </p:cNvPr>
          <p:cNvSpPr txBox="1"/>
          <p:nvPr/>
        </p:nvSpPr>
        <p:spPr>
          <a:xfrm>
            <a:off x="8890270" y="2979703"/>
            <a:ext cx="222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Jayden Mathenge</a:t>
            </a:r>
          </a:p>
          <a:p>
            <a:r>
              <a:rPr lang="en-US" dirty="0"/>
              <a:t>UI/UX Designer</a:t>
            </a:r>
          </a:p>
        </p:txBody>
      </p:sp>
    </p:spTree>
    <p:extLst>
      <p:ext uri="{BB962C8B-B14F-4D97-AF65-F5344CB8AC3E}">
        <p14:creationId xmlns:p14="http://schemas.microsoft.com/office/powerpoint/2010/main" val="166923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3FE-5207-4C7E-BD1A-CB14677F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937" y="509451"/>
            <a:ext cx="10018713" cy="1029789"/>
          </a:xfrm>
        </p:spPr>
        <p:txBody>
          <a:bodyPr>
            <a:noAutofit/>
          </a:bodyPr>
          <a:lstStyle/>
          <a:p>
            <a:r>
              <a:rPr lang="en-US" b="1" dirty="0"/>
              <a:t>Problem Statement &amp; Justification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FCA6-0EA2-422F-A0A1-C5DEC409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21" y="1302475"/>
            <a:ext cx="5816402" cy="4253049"/>
          </a:xfrm>
        </p:spPr>
        <p:txBody>
          <a:bodyPr>
            <a:normAutofit/>
          </a:bodyPr>
          <a:lstStyle/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dirty="0"/>
              <a:t>Rising diabetes prevalence worldwide.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dirty="0"/>
              <a:t>Traditional management tools lack personalization and portability.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dirty="0"/>
              <a:t>Current challenges: inconsistent monitoring, generic solutions, and lack of integration across health domains.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2B18B-2F9F-4707-9743-85C87B31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023" y="1462192"/>
            <a:ext cx="5259977" cy="43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0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912A-7147-4832-BE5D-8AA86F9D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37458"/>
            <a:ext cx="10018713" cy="1256211"/>
          </a:xfrm>
        </p:spPr>
        <p:txBody>
          <a:bodyPr/>
          <a:lstStyle/>
          <a:p>
            <a:r>
              <a:rPr lang="en-US" b="1" dirty="0"/>
              <a:t>What we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1FAE-75EA-4C17-8329-B566DCCA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60" y="1398937"/>
            <a:ext cx="6154109" cy="4914778"/>
          </a:xfrm>
        </p:spPr>
        <p:txBody>
          <a:bodyPr/>
          <a:lstStyle/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b="1" dirty="0"/>
              <a:t>Blood Sugar Tracking:</a:t>
            </a:r>
            <a:r>
              <a:rPr lang="en-US" dirty="0"/>
              <a:t> Manual input and dual-curve visualization.</a:t>
            </a:r>
            <a:endParaRPr lang="en-US" sz="1400" dirty="0"/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b="1" dirty="0"/>
              <a:t>Diet Tracking:</a:t>
            </a:r>
            <a:r>
              <a:rPr lang="en-US" dirty="0"/>
              <a:t> Meal logging, local recipe database, and plate interface for custom meals.</a:t>
            </a:r>
            <a:endParaRPr lang="en-US" sz="1400" dirty="0"/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b="1" dirty="0"/>
              <a:t>Physical Activity :</a:t>
            </a:r>
            <a:r>
              <a:rPr lang="en-US" dirty="0"/>
              <a:t> Logging exercises and tracking activity history.</a:t>
            </a:r>
            <a:endParaRPr lang="en-US" sz="1400" dirty="0"/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b="1" dirty="0"/>
              <a:t>Medication :</a:t>
            </a:r>
            <a:r>
              <a:rPr lang="en-US" dirty="0"/>
              <a:t> Management, reminders, and refill alerts.</a:t>
            </a:r>
            <a:endParaRPr lang="en-US" sz="1400" dirty="0"/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b="1" dirty="0"/>
              <a:t>Quality of Life Systems:</a:t>
            </a:r>
            <a:r>
              <a:rPr lang="en-US" dirty="0"/>
              <a:t> Report generation and educational resources.</a:t>
            </a:r>
            <a:endParaRPr lang="en-US" sz="1400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06937F-3C7E-4207-93D6-DE15A3720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07246"/>
              </p:ext>
            </p:extLst>
          </p:nvPr>
        </p:nvGraphicFramePr>
        <p:xfrm>
          <a:off x="7201989" y="1398935"/>
          <a:ext cx="4990011" cy="452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74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E2AF-0E75-4BA0-BF77-246B49CD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7" y="818605"/>
            <a:ext cx="10018713" cy="1066800"/>
          </a:xfrm>
        </p:spPr>
        <p:txBody>
          <a:bodyPr>
            <a:noAutofit/>
          </a:bodyPr>
          <a:lstStyle/>
          <a:p>
            <a:r>
              <a:rPr lang="en-US" b="1" dirty="0"/>
              <a:t>Commercial Viability &amp; Revenue Model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01DD-D8A0-4DD1-A0C9-D4BBEC41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7" y="1177834"/>
            <a:ext cx="10018713" cy="5018318"/>
          </a:xfrm>
        </p:spPr>
        <p:txBody>
          <a:bodyPr>
            <a:normAutofit/>
          </a:bodyPr>
          <a:lstStyle/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200" b="1" dirty="0"/>
              <a:t>Revenue Generation:</a:t>
            </a:r>
            <a:r>
              <a:rPr lang="en-US" sz="2200" dirty="0"/>
              <a:t> Freemium model with paid subscription tiers.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200" b="1" dirty="0"/>
              <a:t>Target Users:</a:t>
            </a:r>
            <a:r>
              <a:rPr lang="en-US" sz="2200" dirty="0"/>
              <a:t> Individuals with diabetes, caregivers, and healthcare professionals.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200" b="1" dirty="0"/>
              <a:t>Pricing Model:</a:t>
            </a:r>
            <a:r>
              <a:rPr lang="en-US" sz="2200" dirty="0"/>
              <a:t> Free access to basic features (blood sugar recording, meal logging, medication tracking, education) with advanced features (prediction, detailed analytics, comprehensive reports, etc.) available via subscription.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200" b="1" dirty="0"/>
              <a:t>Competitor Analysis:</a:t>
            </a:r>
            <a:r>
              <a:rPr lang="en-US" sz="2200" dirty="0"/>
              <a:t> Differentiation through cultural relevance and user personalization.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56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BD23-FEBA-49AD-B2F8-71DA314D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79" y="551361"/>
            <a:ext cx="10018713" cy="1176746"/>
          </a:xfrm>
        </p:spPr>
        <p:txBody>
          <a:bodyPr/>
          <a:lstStyle/>
          <a:p>
            <a:r>
              <a:rPr lang="en-US" b="1" dirty="0"/>
              <a:t>Market Entry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1307-69E6-4CA4-B4FA-8321F087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979" y="1139734"/>
            <a:ext cx="10018713" cy="4578532"/>
          </a:xfrm>
        </p:spPr>
        <p:txBody>
          <a:bodyPr>
            <a:normAutofit/>
          </a:bodyPr>
          <a:lstStyle/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b="1" dirty="0"/>
              <a:t>Marketing Approach:</a:t>
            </a:r>
            <a:r>
              <a:rPr lang="en-US" sz="2400" dirty="0"/>
              <a:t> Digital marketing, social media campaigns, partnerships with local clinics and diabetes associations.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b="1" dirty="0"/>
              <a:t>User Acquisition:</a:t>
            </a:r>
            <a:r>
              <a:rPr lang="en-US" sz="2400" dirty="0"/>
              <a:t> Early-adopter incentives/benefits, pilot testing in key urban areas, and word-of-mouth.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b="1" dirty="0"/>
              <a:t>Pilot Testing Plan:</a:t>
            </a:r>
            <a:r>
              <a:rPr lang="en-US" sz="2400" dirty="0"/>
              <a:t> Structured testing with real users through feedback collection and iterative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2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B274-4CB5-49FD-BC36-ED41AAFD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565" y="963931"/>
            <a:ext cx="10018713" cy="876300"/>
          </a:xfrm>
        </p:spPr>
        <p:txBody>
          <a:bodyPr>
            <a:noAutofit/>
          </a:bodyPr>
          <a:lstStyle/>
          <a:p>
            <a:r>
              <a:rPr lang="en-US" b="1" dirty="0"/>
              <a:t>Resources Required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1016-0459-4C50-BE8A-4E108110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565" y="1611087"/>
            <a:ext cx="9713909" cy="4040776"/>
          </a:xfrm>
        </p:spPr>
        <p:txBody>
          <a:bodyPr>
            <a:normAutofit/>
          </a:bodyPr>
          <a:lstStyle/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b="1" dirty="0"/>
              <a:t>Software:</a:t>
            </a:r>
            <a:r>
              <a:rPr lang="en-US" sz="2400" dirty="0"/>
              <a:t> Flutter development tools, Firebase cloud services.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b="1" dirty="0"/>
              <a:t>Possible External Partnerships:</a:t>
            </a:r>
            <a:r>
              <a:rPr lang="en-US" sz="2400" dirty="0"/>
              <a:t> Collaborations with local health organizations, government agencies, and healthcare providers.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b="1" dirty="0"/>
              <a:t>Budget Considerations:</a:t>
            </a:r>
            <a:r>
              <a:rPr lang="en-US" sz="2400" dirty="0"/>
              <a:t> Flutterflow and Blaze(Firebase) subscriptions.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0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8AB5-618B-44E6-A12B-88016EC6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728796"/>
            <a:ext cx="10018713" cy="975361"/>
          </a:xfrm>
        </p:spPr>
        <p:txBody>
          <a:bodyPr>
            <a:noAutofit/>
          </a:bodyPr>
          <a:lstStyle/>
          <a:p>
            <a:r>
              <a:rPr lang="en-US" b="1" dirty="0"/>
              <a:t> Future Roadmap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DEC6-5381-4CD2-A742-6FFB26B79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106" y="3182980"/>
            <a:ext cx="9818916" cy="3156859"/>
          </a:xfrm>
        </p:spPr>
        <p:txBody>
          <a:bodyPr>
            <a:normAutofit/>
          </a:bodyPr>
          <a:lstStyle/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b="1" dirty="0"/>
              <a:t>Short-Term Enhancements:</a:t>
            </a:r>
            <a:r>
              <a:rPr lang="en-US" sz="2400" dirty="0"/>
              <a:t> Integration of blood sugar prediction model, improved analytics.</a:t>
            </a:r>
          </a:p>
          <a:p>
            <a:pPr lvl="1">
              <a:buSzPct val="110000"/>
              <a:buFont typeface="Wingdings" panose="05000000000000000000" pitchFamily="2" charset="2"/>
              <a:buChar char="v"/>
            </a:pPr>
            <a:r>
              <a:rPr lang="en-US" sz="2400" b="1" dirty="0"/>
              <a:t>Long-Term Vision:</a:t>
            </a:r>
            <a:r>
              <a:rPr lang="en-US" sz="2400" dirty="0"/>
              <a:t> Broader data integration, Regional Market expansion, and continuous product refinement.</a:t>
            </a:r>
          </a:p>
          <a:p>
            <a:endParaRPr lang="en-US" sz="2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5ADEA0-8A00-4E67-A3D8-F36D77755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981692"/>
              </p:ext>
            </p:extLst>
          </p:nvPr>
        </p:nvGraphicFramePr>
        <p:xfrm>
          <a:off x="1924594" y="1435825"/>
          <a:ext cx="9578428" cy="214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11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E87B-5FD5-43CD-982C-371DBA2F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184" y="160002"/>
            <a:ext cx="10018713" cy="55512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Thank you!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Our Website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Contact us:</a:t>
            </a:r>
          </a:p>
          <a:p>
            <a:pPr marL="0" indent="0" algn="ctr">
              <a:buNone/>
            </a:pPr>
            <a:r>
              <a:rPr lang="en-US" dirty="0"/>
              <a:t>	+254 798 730 844	          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josephmuema443@gmail.com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In partnership with: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611851-F2A2-43BD-B7C0-06745EA0D0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66" y="5985002"/>
            <a:ext cx="2457223" cy="83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0E5434-0609-4B11-957D-80A4DC4A9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793" y="4362183"/>
            <a:ext cx="832075" cy="832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D39FAE-E179-4021-8770-41E267F15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207" y="3842753"/>
            <a:ext cx="1870937" cy="1870937"/>
          </a:xfrm>
          <a:prstGeom prst="rect">
            <a:avLst/>
          </a:prstGeom>
        </p:spPr>
      </p:pic>
      <p:pic>
        <p:nvPicPr>
          <p:cNvPr id="15" name="Graphic 14" descr="Speaker Phone">
            <a:extLst>
              <a:ext uri="{FF2B5EF4-FFF2-40B4-BE49-F238E27FC236}">
                <a16:creationId xmlns:a16="http://schemas.microsoft.com/office/drawing/2014/main" id="{13AB728D-C756-4AE6-8DBB-1DF684259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1793" y="2852805"/>
            <a:ext cx="462067" cy="462067"/>
          </a:xfrm>
          <a:prstGeom prst="rect">
            <a:avLst/>
          </a:prstGeom>
        </p:spPr>
      </p:pic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6B8E8CFA-7E05-4FC1-8CC3-E5C459872C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2875" y="3379009"/>
            <a:ext cx="463744" cy="4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2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</TotalTime>
  <Words>383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Cascadia Mono SemiBold</vt:lpstr>
      <vt:lpstr>Corbel</vt:lpstr>
      <vt:lpstr>Wingdings</vt:lpstr>
      <vt:lpstr>Parallax</vt:lpstr>
      <vt:lpstr>MyGlooco</vt:lpstr>
      <vt:lpstr>The Team</vt:lpstr>
      <vt:lpstr>Problem Statement &amp; Justification </vt:lpstr>
      <vt:lpstr>What we offer</vt:lpstr>
      <vt:lpstr>Commercial Viability &amp; Revenue Model </vt:lpstr>
      <vt:lpstr>Market Entry Strategy</vt:lpstr>
      <vt:lpstr>Resources Required </vt:lpstr>
      <vt:lpstr> Future Roadmap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MyGlooco</dc:title>
  <dc:creator>HP</dc:creator>
  <cp:lastModifiedBy>HP</cp:lastModifiedBy>
  <cp:revision>25</cp:revision>
  <dcterms:created xsi:type="dcterms:W3CDTF">2025-03-10T09:50:42Z</dcterms:created>
  <dcterms:modified xsi:type="dcterms:W3CDTF">2025-03-10T12:30:36Z</dcterms:modified>
</cp:coreProperties>
</file>