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2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E308A-D23C-4F60-8311-37D252EDF52E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EC1F0-114D-43C1-875B-2DE8BC908E08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DFB352FE-9258-4376-8847-6D142965B4EA}" type="parTrans" cxnId="{8607193D-0C0B-4EF0-99AB-485BE810551A}">
      <dgm:prSet/>
      <dgm:spPr/>
      <dgm:t>
        <a:bodyPr/>
        <a:lstStyle/>
        <a:p>
          <a:endParaRPr lang="en-US"/>
        </a:p>
      </dgm:t>
    </dgm:pt>
    <dgm:pt modelId="{D292C886-8EAA-452B-8CF1-1653C4D964E5}" type="sibTrans" cxnId="{8607193D-0C0B-4EF0-99AB-485BE810551A}">
      <dgm:prSet/>
      <dgm:spPr/>
      <dgm:t>
        <a:bodyPr/>
        <a:lstStyle/>
        <a:p>
          <a:endParaRPr lang="en-US"/>
        </a:p>
      </dgm:t>
    </dgm:pt>
    <dgm:pt modelId="{63DC3BD7-5501-4464-81A0-00B47A1BF40D}">
      <dgm:prSet phldrT="[Text]"/>
      <dgm:spPr/>
      <dgm:t>
        <a:bodyPr/>
        <a:lstStyle/>
        <a:p>
          <a:r>
            <a:rPr lang="en-US" dirty="0" smtClean="0"/>
            <a:t>Air enters the alveoli</a:t>
          </a:r>
          <a:endParaRPr lang="en-US" dirty="0"/>
        </a:p>
      </dgm:t>
    </dgm:pt>
    <dgm:pt modelId="{44DB8A3F-11A2-4E0E-BB38-BC5510561849}" type="parTrans" cxnId="{41DA0437-EF2C-44D2-8506-C412A08D737D}">
      <dgm:prSet/>
      <dgm:spPr/>
      <dgm:t>
        <a:bodyPr/>
        <a:lstStyle/>
        <a:p>
          <a:endParaRPr lang="en-US"/>
        </a:p>
      </dgm:t>
    </dgm:pt>
    <dgm:pt modelId="{AAF180B7-DA6D-423F-B4CE-160F575193C0}" type="sibTrans" cxnId="{41DA0437-EF2C-44D2-8506-C412A08D737D}">
      <dgm:prSet/>
      <dgm:spPr/>
      <dgm:t>
        <a:bodyPr/>
        <a:lstStyle/>
        <a:p>
          <a:endParaRPr lang="en-US"/>
        </a:p>
      </dgm:t>
    </dgm:pt>
    <dgm:pt modelId="{CE2AB892-1B07-4508-82C8-7ED1047D82CD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570938D1-765E-4D63-8B39-11862C3FF9DE}" type="parTrans" cxnId="{D8EC322F-5642-4B5F-AC60-AFC8C83E3301}">
      <dgm:prSet/>
      <dgm:spPr/>
      <dgm:t>
        <a:bodyPr/>
        <a:lstStyle/>
        <a:p>
          <a:endParaRPr lang="en-US"/>
        </a:p>
      </dgm:t>
    </dgm:pt>
    <dgm:pt modelId="{74C33F06-90CD-41FD-A463-495D1F33A15C}" type="sibTrans" cxnId="{D8EC322F-5642-4B5F-AC60-AFC8C83E3301}">
      <dgm:prSet/>
      <dgm:spPr/>
      <dgm:t>
        <a:bodyPr/>
        <a:lstStyle/>
        <a:p>
          <a:endParaRPr lang="en-US"/>
        </a:p>
      </dgm:t>
    </dgm:pt>
    <dgm:pt modelId="{A6F8267B-46A6-46BE-971F-8CB7AB39C851}">
      <dgm:prSet phldrT="[Text]"/>
      <dgm:spPr/>
      <dgm:t>
        <a:bodyPr/>
        <a:lstStyle/>
        <a:p>
          <a:r>
            <a:rPr lang="en-US" dirty="0" smtClean="0"/>
            <a:t>Scar tissue thickens walls</a:t>
          </a:r>
          <a:endParaRPr lang="en-US" dirty="0"/>
        </a:p>
      </dgm:t>
    </dgm:pt>
    <dgm:pt modelId="{15D00B9E-C6EF-4E1F-92CB-7764140FAC33}" type="parTrans" cxnId="{0176C1CB-D719-4849-A2B1-A0795DE66864}">
      <dgm:prSet/>
      <dgm:spPr/>
      <dgm:t>
        <a:bodyPr/>
        <a:lstStyle/>
        <a:p>
          <a:endParaRPr lang="en-US"/>
        </a:p>
      </dgm:t>
    </dgm:pt>
    <dgm:pt modelId="{D3A6D827-902F-40A8-8A9F-AFBC26E39715}" type="sibTrans" cxnId="{0176C1CB-D719-4849-A2B1-A0795DE66864}">
      <dgm:prSet/>
      <dgm:spPr/>
      <dgm:t>
        <a:bodyPr/>
        <a:lstStyle/>
        <a:p>
          <a:endParaRPr lang="en-US"/>
        </a:p>
      </dgm:t>
    </dgm:pt>
    <dgm:pt modelId="{F8BBED59-E972-4D72-A862-E07ED9BCD37A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A0CB01ED-FBA4-4B79-82D8-8CCF798CD25B}" type="parTrans" cxnId="{D3B78122-50A3-4EB8-A028-A83DA40C003A}">
      <dgm:prSet/>
      <dgm:spPr/>
      <dgm:t>
        <a:bodyPr/>
        <a:lstStyle/>
        <a:p>
          <a:endParaRPr lang="en-US"/>
        </a:p>
      </dgm:t>
    </dgm:pt>
    <dgm:pt modelId="{2AE3F295-6D1C-4A89-A4F2-30F098E2DF69}" type="sibTrans" cxnId="{D3B78122-50A3-4EB8-A028-A83DA40C003A}">
      <dgm:prSet/>
      <dgm:spPr/>
      <dgm:t>
        <a:bodyPr/>
        <a:lstStyle/>
        <a:p>
          <a:endParaRPr lang="en-US"/>
        </a:p>
      </dgm:t>
    </dgm:pt>
    <dgm:pt modelId="{CA98BFF0-7DDA-43FE-99DD-514AE81D3FFF}">
      <dgm:prSet phldrT="[Text]"/>
      <dgm:spPr/>
      <dgm:t>
        <a:bodyPr/>
        <a:lstStyle/>
        <a:p>
          <a:r>
            <a:rPr lang="en-US" dirty="0" smtClean="0"/>
            <a:t>Oxygen</a:t>
          </a:r>
          <a:endParaRPr lang="en-US" dirty="0"/>
        </a:p>
      </dgm:t>
    </dgm:pt>
    <dgm:pt modelId="{95F61DF9-2D16-44A1-BFC2-C011B2CBD1D7}" type="parTrans" cxnId="{7FDD0E81-0F00-49D9-85A6-04746F37463A}">
      <dgm:prSet/>
      <dgm:spPr/>
      <dgm:t>
        <a:bodyPr/>
        <a:lstStyle/>
        <a:p>
          <a:endParaRPr lang="en-US"/>
        </a:p>
      </dgm:t>
    </dgm:pt>
    <dgm:pt modelId="{2021776A-4B90-488E-BDE9-B6C1E12BAEBD}" type="sibTrans" cxnId="{7FDD0E81-0F00-49D9-85A6-04746F37463A}">
      <dgm:prSet/>
      <dgm:spPr/>
      <dgm:t>
        <a:bodyPr/>
        <a:lstStyle/>
        <a:p>
          <a:endParaRPr lang="en-US"/>
        </a:p>
      </dgm:t>
    </dgm:pt>
    <dgm:pt modelId="{450E2D34-DD18-4DDC-96AA-3AFD7D151DE8}">
      <dgm:prSet phldrT="[Text]"/>
      <dgm:spPr/>
      <dgm:t>
        <a:bodyPr/>
        <a:lstStyle/>
        <a:p>
          <a:r>
            <a:rPr lang="en-US" dirty="0" smtClean="0"/>
            <a:t>Diffuses</a:t>
          </a:r>
          <a:endParaRPr lang="en-US" dirty="0"/>
        </a:p>
      </dgm:t>
    </dgm:pt>
    <dgm:pt modelId="{6D51B939-1AA8-4372-9AC5-15372807B47F}" type="parTrans" cxnId="{7D2BB8EC-AD33-436E-8CDE-D9FF9577BBDB}">
      <dgm:prSet/>
      <dgm:spPr/>
      <dgm:t>
        <a:bodyPr/>
        <a:lstStyle/>
        <a:p>
          <a:endParaRPr lang="en-US"/>
        </a:p>
      </dgm:t>
    </dgm:pt>
    <dgm:pt modelId="{432B27E1-76F8-4C1C-997E-0665847D8DE5}" type="sibTrans" cxnId="{7D2BB8EC-AD33-436E-8CDE-D9FF9577BBDB}">
      <dgm:prSet/>
      <dgm:spPr/>
      <dgm:t>
        <a:bodyPr/>
        <a:lstStyle/>
        <a:p>
          <a:endParaRPr lang="en-US"/>
        </a:p>
      </dgm:t>
    </dgm:pt>
    <dgm:pt modelId="{43184737-2AE9-474A-87AC-619C4EF55069}">
      <dgm:prSet phldrT="[Text]"/>
      <dgm:spPr/>
      <dgm:t>
        <a:bodyPr/>
        <a:lstStyle/>
        <a:p>
          <a:r>
            <a:rPr lang="en-US" dirty="0" smtClean="0"/>
            <a:t>Step 4</a:t>
          </a:r>
          <a:endParaRPr lang="en-US" dirty="0"/>
        </a:p>
      </dgm:t>
    </dgm:pt>
    <dgm:pt modelId="{26E59004-8DED-4885-B25E-E9BF400115D4}" type="parTrans" cxnId="{7CBF2028-0128-428D-8331-86417EE83A5D}">
      <dgm:prSet/>
      <dgm:spPr/>
      <dgm:t>
        <a:bodyPr/>
        <a:lstStyle/>
        <a:p>
          <a:endParaRPr lang="en-US"/>
        </a:p>
      </dgm:t>
    </dgm:pt>
    <dgm:pt modelId="{09245E4C-B95F-4762-9D1D-D03C0BEBA887}" type="sibTrans" cxnId="{7CBF2028-0128-428D-8331-86417EE83A5D}">
      <dgm:prSet/>
      <dgm:spPr/>
      <dgm:t>
        <a:bodyPr/>
        <a:lstStyle/>
        <a:p>
          <a:endParaRPr lang="en-US"/>
        </a:p>
      </dgm:t>
    </dgm:pt>
    <dgm:pt modelId="{144AFB0A-040B-4485-8282-AC4A0EF5378A}">
      <dgm:prSet phldrT="[Text]"/>
      <dgm:spPr/>
      <dgm:t>
        <a:bodyPr/>
        <a:lstStyle/>
        <a:p>
          <a:r>
            <a:rPr lang="en-US" dirty="0" smtClean="0"/>
            <a:t>Tissues become hypoxic</a:t>
          </a:r>
          <a:endParaRPr lang="en-US" dirty="0"/>
        </a:p>
      </dgm:t>
    </dgm:pt>
    <dgm:pt modelId="{09F0F648-91CA-4492-BCDC-7FE2280C61BE}" type="parTrans" cxnId="{84B1445B-4DDA-4751-B9B1-BE6B6D8F47AC}">
      <dgm:prSet/>
      <dgm:spPr/>
      <dgm:t>
        <a:bodyPr/>
        <a:lstStyle/>
        <a:p>
          <a:endParaRPr lang="en-US"/>
        </a:p>
      </dgm:t>
    </dgm:pt>
    <dgm:pt modelId="{41150BCD-C0AD-4373-A598-C49B0D6FBC5F}" type="sibTrans" cxnId="{84B1445B-4DDA-4751-B9B1-BE6B6D8F47AC}">
      <dgm:prSet/>
      <dgm:spPr/>
      <dgm:t>
        <a:bodyPr/>
        <a:lstStyle/>
        <a:p>
          <a:endParaRPr lang="en-US"/>
        </a:p>
      </dgm:t>
    </dgm:pt>
    <dgm:pt modelId="{C41A35E6-0A14-42C0-938B-7E8AFB348192}" type="pres">
      <dgm:prSet presAssocID="{D51E308A-D23C-4F60-8311-37D252EDF5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A7A56-B0F9-4E60-91C2-DFD79DDA8AC4}" type="pres">
      <dgm:prSet presAssocID="{FC9EC1F0-114D-43C1-875B-2DE8BC908E08}" presName="composite" presStyleCnt="0"/>
      <dgm:spPr/>
    </dgm:pt>
    <dgm:pt modelId="{2EDD41D2-05EC-4770-96B0-7EE34E44C304}" type="pres">
      <dgm:prSet presAssocID="{FC9EC1F0-114D-43C1-875B-2DE8BC908E08}" presName="imagSh" presStyleLbl="bgImgPlace1" presStyleIdx="0" presStyleCnt="4" custScaleX="116547" custScaleY="12763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  <dgm:t>
        <a:bodyPr/>
        <a:lstStyle/>
        <a:p>
          <a:endParaRPr lang="en-US"/>
        </a:p>
      </dgm:t>
    </dgm:pt>
    <dgm:pt modelId="{BBCBA336-B3BC-42BD-B547-0C853CB511F9}" type="pres">
      <dgm:prSet presAssocID="{FC9EC1F0-114D-43C1-875B-2DE8BC908E08}" presName="txNode" presStyleLbl="node1" presStyleIdx="0" presStyleCnt="4" custLinFactNeighborX="3804" custLinFactNeighborY="422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A808A-3A9D-4A2E-AED4-D7D5F676AC33}" type="pres">
      <dgm:prSet presAssocID="{D292C886-8EAA-452B-8CF1-1653C4D964E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2669926-1679-4BE1-A286-A93740555DC3}" type="pres">
      <dgm:prSet presAssocID="{D292C886-8EAA-452B-8CF1-1653C4D964E5}" presName="connTx" presStyleLbl="sibTrans2D1" presStyleIdx="0" presStyleCnt="3"/>
      <dgm:spPr/>
      <dgm:t>
        <a:bodyPr/>
        <a:lstStyle/>
        <a:p>
          <a:endParaRPr lang="en-US"/>
        </a:p>
      </dgm:t>
    </dgm:pt>
    <dgm:pt modelId="{5FA9579D-9405-4D1A-8512-9E0FD8ECF50F}" type="pres">
      <dgm:prSet presAssocID="{CE2AB892-1B07-4508-82C8-7ED1047D82CD}" presName="composite" presStyleCnt="0"/>
      <dgm:spPr/>
    </dgm:pt>
    <dgm:pt modelId="{51784EEF-1EE7-4903-9269-4A785A6D7F0D}" type="pres">
      <dgm:prSet presAssocID="{CE2AB892-1B07-4508-82C8-7ED1047D82CD}" presName="imagSh" presStyleLbl="bgImgPlace1" presStyleIdx="1" presStyleCnt="4" custScaleY="16131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  <dgm:t>
        <a:bodyPr/>
        <a:lstStyle/>
        <a:p>
          <a:endParaRPr lang="en-US"/>
        </a:p>
      </dgm:t>
    </dgm:pt>
    <dgm:pt modelId="{EE2CE117-0A98-4CAB-8DC3-0C49374DF8C5}" type="pres">
      <dgm:prSet presAssocID="{CE2AB892-1B07-4508-82C8-7ED1047D82CD}" presName="txNode" presStyleLbl="node1" presStyleIdx="1" presStyleCnt="4" custLinFactNeighborX="7049" custLinFactNeighborY="783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E39AE-4979-4CF9-AB24-502FE68DE2B8}" type="pres">
      <dgm:prSet presAssocID="{74C33F06-90CD-41FD-A463-495D1F33A15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005B300-3BA3-49E5-A9F5-78663C716E7C}" type="pres">
      <dgm:prSet presAssocID="{74C33F06-90CD-41FD-A463-495D1F33A15C}" presName="connTx" presStyleLbl="sibTrans2D1" presStyleIdx="1" presStyleCnt="3"/>
      <dgm:spPr/>
      <dgm:t>
        <a:bodyPr/>
        <a:lstStyle/>
        <a:p>
          <a:endParaRPr lang="en-US"/>
        </a:p>
      </dgm:t>
    </dgm:pt>
    <dgm:pt modelId="{B58A2B45-049C-4D56-9C54-8715F2E3E691}" type="pres">
      <dgm:prSet presAssocID="{F8BBED59-E972-4D72-A862-E07ED9BCD37A}" presName="composite" presStyleCnt="0"/>
      <dgm:spPr/>
    </dgm:pt>
    <dgm:pt modelId="{C7245834-E79E-42C9-A516-8F81C7E19585}" type="pres">
      <dgm:prSet presAssocID="{F8BBED59-E972-4D72-A862-E07ED9BCD37A}" presName="imagSh" presStyleLbl="bgImgPlace1" presStyleIdx="2" presStyleCnt="4" custScaleY="23017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US"/>
        </a:p>
      </dgm:t>
    </dgm:pt>
    <dgm:pt modelId="{1EEFD38B-8004-4872-AB32-0AAACCF87832}" type="pres">
      <dgm:prSet presAssocID="{F8BBED59-E972-4D72-A862-E07ED9BCD37A}" presName="txNode" presStyleLbl="node1" presStyleIdx="2" presStyleCnt="4" custLinFactNeighborX="13115" custLinFactNeighborY="931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066F2-B84D-49AD-96B3-1447CC5DFCE6}" type="pres">
      <dgm:prSet presAssocID="{2AE3F295-6D1C-4A89-A4F2-30F098E2DF6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DA3213E-DF89-4E41-88B2-53894B53BE52}" type="pres">
      <dgm:prSet presAssocID="{2AE3F295-6D1C-4A89-A4F2-30F098E2DF69}" presName="connTx" presStyleLbl="sibTrans2D1" presStyleIdx="2" presStyleCnt="3"/>
      <dgm:spPr/>
      <dgm:t>
        <a:bodyPr/>
        <a:lstStyle/>
        <a:p>
          <a:endParaRPr lang="en-US"/>
        </a:p>
      </dgm:t>
    </dgm:pt>
    <dgm:pt modelId="{26CC3F43-C284-4704-88C2-A3D873A30775}" type="pres">
      <dgm:prSet presAssocID="{43184737-2AE9-474A-87AC-619C4EF55069}" presName="composite" presStyleCnt="0"/>
      <dgm:spPr/>
    </dgm:pt>
    <dgm:pt modelId="{8FA65F24-2E01-486D-9D0E-6240B56FD844}" type="pres">
      <dgm:prSet presAssocID="{43184737-2AE9-474A-87AC-619C4EF55069}" presName="imagSh" presStyleLbl="bgImgPlace1" presStyleIdx="3" presStyleCnt="4" custScaleY="28919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12B6DE06-6368-4E49-AF9B-8B022482C1A1}" type="pres">
      <dgm:prSet presAssocID="{43184737-2AE9-474A-87AC-619C4EF55069}" presName="txNode" presStyleLbl="node1" presStyleIdx="3" presStyleCnt="4" custLinFactY="32829" custLinFactNeighborX="-5825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0EFA6F-46F7-439D-81B5-55C8DABF8B50}" type="presOf" srcId="{2AE3F295-6D1C-4A89-A4F2-30F098E2DF69}" destId="{8DA3213E-DF89-4E41-88B2-53894B53BE52}" srcOrd="1" destOrd="0" presId="urn:microsoft.com/office/officeart/2005/8/layout/hProcess10"/>
    <dgm:cxn modelId="{56BC03E2-34DB-40B6-9A7D-C966C62E0205}" type="presOf" srcId="{D51E308A-D23C-4F60-8311-37D252EDF52E}" destId="{C41A35E6-0A14-42C0-938B-7E8AFB348192}" srcOrd="0" destOrd="0" presId="urn:microsoft.com/office/officeart/2005/8/layout/hProcess10"/>
    <dgm:cxn modelId="{88F36B94-B3EA-4A23-95AB-1E81156D6AE9}" type="presOf" srcId="{D292C886-8EAA-452B-8CF1-1653C4D964E5}" destId="{E2669926-1679-4BE1-A286-A93740555DC3}" srcOrd="1" destOrd="0" presId="urn:microsoft.com/office/officeart/2005/8/layout/hProcess10"/>
    <dgm:cxn modelId="{6F932BA5-8C2D-41D7-AE28-37FC4330491C}" type="presOf" srcId="{CA98BFF0-7DDA-43FE-99DD-514AE81D3FFF}" destId="{1EEFD38B-8004-4872-AB32-0AAACCF87832}" srcOrd="0" destOrd="1" presId="urn:microsoft.com/office/officeart/2005/8/layout/hProcess10"/>
    <dgm:cxn modelId="{536C065B-1854-4D1A-8234-2583459C1D1C}" type="presOf" srcId="{43184737-2AE9-474A-87AC-619C4EF55069}" destId="{12B6DE06-6368-4E49-AF9B-8B022482C1A1}" srcOrd="0" destOrd="0" presId="urn:microsoft.com/office/officeart/2005/8/layout/hProcess10"/>
    <dgm:cxn modelId="{7CBF2028-0128-428D-8331-86417EE83A5D}" srcId="{D51E308A-D23C-4F60-8311-37D252EDF52E}" destId="{43184737-2AE9-474A-87AC-619C4EF55069}" srcOrd="3" destOrd="0" parTransId="{26E59004-8DED-4885-B25E-E9BF400115D4}" sibTransId="{09245E4C-B95F-4762-9D1D-D03C0BEBA887}"/>
    <dgm:cxn modelId="{260A72C7-2411-435F-935D-C55ECBB20AF9}" type="presOf" srcId="{D292C886-8EAA-452B-8CF1-1653C4D964E5}" destId="{179A808A-3A9D-4A2E-AED4-D7D5F676AC33}" srcOrd="0" destOrd="0" presId="urn:microsoft.com/office/officeart/2005/8/layout/hProcess10"/>
    <dgm:cxn modelId="{6F72C832-6D70-4349-9D80-8ED70077131B}" type="presOf" srcId="{F8BBED59-E972-4D72-A862-E07ED9BCD37A}" destId="{1EEFD38B-8004-4872-AB32-0AAACCF87832}" srcOrd="0" destOrd="0" presId="urn:microsoft.com/office/officeart/2005/8/layout/hProcess10"/>
    <dgm:cxn modelId="{D8EC322F-5642-4B5F-AC60-AFC8C83E3301}" srcId="{D51E308A-D23C-4F60-8311-37D252EDF52E}" destId="{CE2AB892-1B07-4508-82C8-7ED1047D82CD}" srcOrd="1" destOrd="0" parTransId="{570938D1-765E-4D63-8B39-11862C3FF9DE}" sibTransId="{74C33F06-90CD-41FD-A463-495D1F33A15C}"/>
    <dgm:cxn modelId="{7FDD0E81-0F00-49D9-85A6-04746F37463A}" srcId="{F8BBED59-E972-4D72-A862-E07ED9BCD37A}" destId="{CA98BFF0-7DDA-43FE-99DD-514AE81D3FFF}" srcOrd="0" destOrd="0" parTransId="{95F61DF9-2D16-44A1-BFC2-C011B2CBD1D7}" sibTransId="{2021776A-4B90-488E-BDE9-B6C1E12BAEBD}"/>
    <dgm:cxn modelId="{54944E14-7CA8-4900-AC47-F0D4CCF6DBB1}" type="presOf" srcId="{144AFB0A-040B-4485-8282-AC4A0EF5378A}" destId="{12B6DE06-6368-4E49-AF9B-8B022482C1A1}" srcOrd="0" destOrd="1" presId="urn:microsoft.com/office/officeart/2005/8/layout/hProcess10"/>
    <dgm:cxn modelId="{41DA0437-EF2C-44D2-8506-C412A08D737D}" srcId="{FC9EC1F0-114D-43C1-875B-2DE8BC908E08}" destId="{63DC3BD7-5501-4464-81A0-00B47A1BF40D}" srcOrd="0" destOrd="0" parTransId="{44DB8A3F-11A2-4E0E-BB38-BC5510561849}" sibTransId="{AAF180B7-DA6D-423F-B4CE-160F575193C0}"/>
    <dgm:cxn modelId="{21B40ACF-B798-477D-8324-175EBFF4E495}" type="presOf" srcId="{63DC3BD7-5501-4464-81A0-00B47A1BF40D}" destId="{BBCBA336-B3BC-42BD-B547-0C853CB511F9}" srcOrd="0" destOrd="1" presId="urn:microsoft.com/office/officeart/2005/8/layout/hProcess10"/>
    <dgm:cxn modelId="{0176C1CB-D719-4849-A2B1-A0795DE66864}" srcId="{CE2AB892-1B07-4508-82C8-7ED1047D82CD}" destId="{A6F8267B-46A6-46BE-971F-8CB7AB39C851}" srcOrd="0" destOrd="0" parTransId="{15D00B9E-C6EF-4E1F-92CB-7764140FAC33}" sibTransId="{D3A6D827-902F-40A8-8A9F-AFBC26E39715}"/>
    <dgm:cxn modelId="{BA964D32-C32A-45D6-87FA-58A35584A9D3}" type="presOf" srcId="{74C33F06-90CD-41FD-A463-495D1F33A15C}" destId="{B1CE39AE-4979-4CF9-AB24-502FE68DE2B8}" srcOrd="0" destOrd="0" presId="urn:microsoft.com/office/officeart/2005/8/layout/hProcess10"/>
    <dgm:cxn modelId="{7D2BB8EC-AD33-436E-8CDE-D9FF9577BBDB}" srcId="{F8BBED59-E972-4D72-A862-E07ED9BCD37A}" destId="{450E2D34-DD18-4DDC-96AA-3AFD7D151DE8}" srcOrd="1" destOrd="0" parTransId="{6D51B939-1AA8-4372-9AC5-15372807B47F}" sibTransId="{432B27E1-76F8-4C1C-997E-0665847D8DE5}"/>
    <dgm:cxn modelId="{D3B78122-50A3-4EB8-A028-A83DA40C003A}" srcId="{D51E308A-D23C-4F60-8311-37D252EDF52E}" destId="{F8BBED59-E972-4D72-A862-E07ED9BCD37A}" srcOrd="2" destOrd="0" parTransId="{A0CB01ED-FBA4-4B79-82D8-8CCF798CD25B}" sibTransId="{2AE3F295-6D1C-4A89-A4F2-30F098E2DF69}"/>
    <dgm:cxn modelId="{78C90628-2075-4D66-B0A8-A865E68D69E5}" type="presOf" srcId="{CE2AB892-1B07-4508-82C8-7ED1047D82CD}" destId="{EE2CE117-0A98-4CAB-8DC3-0C49374DF8C5}" srcOrd="0" destOrd="0" presId="urn:microsoft.com/office/officeart/2005/8/layout/hProcess10"/>
    <dgm:cxn modelId="{0250C946-EC13-43AC-8928-5E55C26E7938}" type="presOf" srcId="{A6F8267B-46A6-46BE-971F-8CB7AB39C851}" destId="{EE2CE117-0A98-4CAB-8DC3-0C49374DF8C5}" srcOrd="0" destOrd="1" presId="urn:microsoft.com/office/officeart/2005/8/layout/hProcess10"/>
    <dgm:cxn modelId="{2A74CAE3-1672-42F4-A112-F2A7B50452C3}" type="presOf" srcId="{FC9EC1F0-114D-43C1-875B-2DE8BC908E08}" destId="{BBCBA336-B3BC-42BD-B547-0C853CB511F9}" srcOrd="0" destOrd="0" presId="urn:microsoft.com/office/officeart/2005/8/layout/hProcess10"/>
    <dgm:cxn modelId="{8607193D-0C0B-4EF0-99AB-485BE810551A}" srcId="{D51E308A-D23C-4F60-8311-37D252EDF52E}" destId="{FC9EC1F0-114D-43C1-875B-2DE8BC908E08}" srcOrd="0" destOrd="0" parTransId="{DFB352FE-9258-4376-8847-6D142965B4EA}" sibTransId="{D292C886-8EAA-452B-8CF1-1653C4D964E5}"/>
    <dgm:cxn modelId="{84B1445B-4DDA-4751-B9B1-BE6B6D8F47AC}" srcId="{43184737-2AE9-474A-87AC-619C4EF55069}" destId="{144AFB0A-040B-4485-8282-AC4A0EF5378A}" srcOrd="0" destOrd="0" parTransId="{09F0F648-91CA-4492-BCDC-7FE2280C61BE}" sibTransId="{41150BCD-C0AD-4373-A598-C49B0D6FBC5F}"/>
    <dgm:cxn modelId="{7053159C-D8FB-47CE-9AAD-4777813337CF}" type="presOf" srcId="{74C33F06-90CD-41FD-A463-495D1F33A15C}" destId="{4005B300-3BA3-49E5-A9F5-78663C716E7C}" srcOrd="1" destOrd="0" presId="urn:microsoft.com/office/officeart/2005/8/layout/hProcess10"/>
    <dgm:cxn modelId="{9E50A7EF-CE0A-4F98-8026-6D4500245CC2}" type="presOf" srcId="{2AE3F295-6D1C-4A89-A4F2-30F098E2DF69}" destId="{9B8066F2-B84D-49AD-96B3-1447CC5DFCE6}" srcOrd="0" destOrd="0" presId="urn:microsoft.com/office/officeart/2005/8/layout/hProcess10"/>
    <dgm:cxn modelId="{60D40E97-D468-4EF4-9C39-51B9F81F270B}" type="presOf" srcId="{450E2D34-DD18-4DDC-96AA-3AFD7D151DE8}" destId="{1EEFD38B-8004-4872-AB32-0AAACCF87832}" srcOrd="0" destOrd="2" presId="urn:microsoft.com/office/officeart/2005/8/layout/hProcess10"/>
    <dgm:cxn modelId="{87E26C30-B52E-4A7C-A772-A260E64700A2}" type="presParOf" srcId="{C41A35E6-0A14-42C0-938B-7E8AFB348192}" destId="{9D8A7A56-B0F9-4E60-91C2-DFD79DDA8AC4}" srcOrd="0" destOrd="0" presId="urn:microsoft.com/office/officeart/2005/8/layout/hProcess10"/>
    <dgm:cxn modelId="{8A927789-7498-4EFE-BBC7-06C7D97FB74D}" type="presParOf" srcId="{9D8A7A56-B0F9-4E60-91C2-DFD79DDA8AC4}" destId="{2EDD41D2-05EC-4770-96B0-7EE34E44C304}" srcOrd="0" destOrd="0" presId="urn:microsoft.com/office/officeart/2005/8/layout/hProcess10"/>
    <dgm:cxn modelId="{68951631-D95D-4084-9015-9C337BF94C84}" type="presParOf" srcId="{9D8A7A56-B0F9-4E60-91C2-DFD79DDA8AC4}" destId="{BBCBA336-B3BC-42BD-B547-0C853CB511F9}" srcOrd="1" destOrd="0" presId="urn:microsoft.com/office/officeart/2005/8/layout/hProcess10"/>
    <dgm:cxn modelId="{1500DC56-A5FF-4795-9B1F-35CCAA93531E}" type="presParOf" srcId="{C41A35E6-0A14-42C0-938B-7E8AFB348192}" destId="{179A808A-3A9D-4A2E-AED4-D7D5F676AC33}" srcOrd="1" destOrd="0" presId="urn:microsoft.com/office/officeart/2005/8/layout/hProcess10"/>
    <dgm:cxn modelId="{2F380329-1671-46DD-9D69-CFE0985708C2}" type="presParOf" srcId="{179A808A-3A9D-4A2E-AED4-D7D5F676AC33}" destId="{E2669926-1679-4BE1-A286-A93740555DC3}" srcOrd="0" destOrd="0" presId="urn:microsoft.com/office/officeart/2005/8/layout/hProcess10"/>
    <dgm:cxn modelId="{5D242ACF-3221-45BA-8E43-08574F87C2D0}" type="presParOf" srcId="{C41A35E6-0A14-42C0-938B-7E8AFB348192}" destId="{5FA9579D-9405-4D1A-8512-9E0FD8ECF50F}" srcOrd="2" destOrd="0" presId="urn:microsoft.com/office/officeart/2005/8/layout/hProcess10"/>
    <dgm:cxn modelId="{427FDA60-5EE6-4B0C-A392-26000FB48488}" type="presParOf" srcId="{5FA9579D-9405-4D1A-8512-9E0FD8ECF50F}" destId="{51784EEF-1EE7-4903-9269-4A785A6D7F0D}" srcOrd="0" destOrd="0" presId="urn:microsoft.com/office/officeart/2005/8/layout/hProcess10"/>
    <dgm:cxn modelId="{9F0C2C58-1D35-4612-A89F-CF4426746DCE}" type="presParOf" srcId="{5FA9579D-9405-4D1A-8512-9E0FD8ECF50F}" destId="{EE2CE117-0A98-4CAB-8DC3-0C49374DF8C5}" srcOrd="1" destOrd="0" presId="urn:microsoft.com/office/officeart/2005/8/layout/hProcess10"/>
    <dgm:cxn modelId="{485D53BB-1FED-4C4E-ADE5-66649FD0726D}" type="presParOf" srcId="{C41A35E6-0A14-42C0-938B-7E8AFB348192}" destId="{B1CE39AE-4979-4CF9-AB24-502FE68DE2B8}" srcOrd="3" destOrd="0" presId="urn:microsoft.com/office/officeart/2005/8/layout/hProcess10"/>
    <dgm:cxn modelId="{2EDE3864-599B-41C1-9E90-06ADBF00A50B}" type="presParOf" srcId="{B1CE39AE-4979-4CF9-AB24-502FE68DE2B8}" destId="{4005B300-3BA3-49E5-A9F5-78663C716E7C}" srcOrd="0" destOrd="0" presId="urn:microsoft.com/office/officeart/2005/8/layout/hProcess10"/>
    <dgm:cxn modelId="{6DED0603-3BF4-410A-80E6-E92E04FF03B8}" type="presParOf" srcId="{C41A35E6-0A14-42C0-938B-7E8AFB348192}" destId="{B58A2B45-049C-4D56-9C54-8715F2E3E691}" srcOrd="4" destOrd="0" presId="urn:microsoft.com/office/officeart/2005/8/layout/hProcess10"/>
    <dgm:cxn modelId="{CD57B556-ACD0-41E0-9B3D-63A0301B8665}" type="presParOf" srcId="{B58A2B45-049C-4D56-9C54-8715F2E3E691}" destId="{C7245834-E79E-42C9-A516-8F81C7E19585}" srcOrd="0" destOrd="0" presId="urn:microsoft.com/office/officeart/2005/8/layout/hProcess10"/>
    <dgm:cxn modelId="{FF43A690-0B0D-421D-BC0D-0038BAE4F49E}" type="presParOf" srcId="{B58A2B45-049C-4D56-9C54-8715F2E3E691}" destId="{1EEFD38B-8004-4872-AB32-0AAACCF87832}" srcOrd="1" destOrd="0" presId="urn:microsoft.com/office/officeart/2005/8/layout/hProcess10"/>
    <dgm:cxn modelId="{FEF3474C-F19B-40FA-ABC6-0B49524575B3}" type="presParOf" srcId="{C41A35E6-0A14-42C0-938B-7E8AFB348192}" destId="{9B8066F2-B84D-49AD-96B3-1447CC5DFCE6}" srcOrd="5" destOrd="0" presId="urn:microsoft.com/office/officeart/2005/8/layout/hProcess10"/>
    <dgm:cxn modelId="{DC23E38D-8E34-4B92-9D65-8FF77917CF89}" type="presParOf" srcId="{9B8066F2-B84D-49AD-96B3-1447CC5DFCE6}" destId="{8DA3213E-DF89-4E41-88B2-53894B53BE52}" srcOrd="0" destOrd="0" presId="urn:microsoft.com/office/officeart/2005/8/layout/hProcess10"/>
    <dgm:cxn modelId="{BE5C1068-0AA4-4A86-ABF7-39176186D7A5}" type="presParOf" srcId="{C41A35E6-0A14-42C0-938B-7E8AFB348192}" destId="{26CC3F43-C284-4704-88C2-A3D873A30775}" srcOrd="6" destOrd="0" presId="urn:microsoft.com/office/officeart/2005/8/layout/hProcess10"/>
    <dgm:cxn modelId="{D2EE6AFB-8D3E-4388-B084-83EDF20BB80C}" type="presParOf" srcId="{26CC3F43-C284-4704-88C2-A3D873A30775}" destId="{8FA65F24-2E01-486D-9D0E-6240B56FD844}" srcOrd="0" destOrd="0" presId="urn:microsoft.com/office/officeart/2005/8/layout/hProcess10"/>
    <dgm:cxn modelId="{3F23B383-435A-4689-B7FE-8D5B14309DD7}" type="presParOf" srcId="{26CC3F43-C284-4704-88C2-A3D873A30775}" destId="{12B6DE06-6368-4E49-AF9B-8B022482C1A1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D41D2-05EC-4770-96B0-7EE34E44C304}">
      <dsp:nvSpPr>
        <dsp:cNvPr id="0" name=""/>
        <dsp:cNvSpPr/>
      </dsp:nvSpPr>
      <dsp:spPr>
        <a:xfrm>
          <a:off x="1280" y="397983"/>
          <a:ext cx="566023" cy="6198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BA336-B3BC-42BD-B547-0C853CB511F9}">
      <dsp:nvSpPr>
        <dsp:cNvPr id="0" name=""/>
        <dsp:cNvSpPr/>
      </dsp:nvSpPr>
      <dsp:spPr>
        <a:xfrm>
          <a:off x="138997" y="961901"/>
          <a:ext cx="485660" cy="485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Step 1</a:t>
          </a:r>
          <a:endParaRPr lang="en-US" sz="7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Air enters the alveoli</a:t>
          </a:r>
          <a:endParaRPr lang="en-US" sz="500" kern="1200" dirty="0"/>
        </a:p>
      </dsp:txBody>
      <dsp:txXfrm>
        <a:off x="153221" y="976125"/>
        <a:ext cx="457212" cy="457212"/>
      </dsp:txXfrm>
    </dsp:sp>
    <dsp:sp modelId="{179A808A-3A9D-4A2E-AED4-D7D5F676AC33}">
      <dsp:nvSpPr>
        <dsp:cNvPr id="0" name=""/>
        <dsp:cNvSpPr/>
      </dsp:nvSpPr>
      <dsp:spPr>
        <a:xfrm rot="186522">
          <a:off x="646731" y="671426"/>
          <a:ext cx="79602" cy="11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46749" y="694117"/>
        <a:ext cx="55721" cy="70019"/>
      </dsp:txXfrm>
    </dsp:sp>
    <dsp:sp modelId="{51784EEF-1EE7-4903-9269-4A785A6D7F0D}">
      <dsp:nvSpPr>
        <dsp:cNvPr id="0" name=""/>
        <dsp:cNvSpPr/>
      </dsp:nvSpPr>
      <dsp:spPr>
        <a:xfrm>
          <a:off x="794406" y="357090"/>
          <a:ext cx="485660" cy="7834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CE117-0A98-4CAB-8DC3-0C49374DF8C5}">
      <dsp:nvSpPr>
        <dsp:cNvPr id="0" name=""/>
        <dsp:cNvSpPr/>
      </dsp:nvSpPr>
      <dsp:spPr>
        <a:xfrm>
          <a:off x="907701" y="1154479"/>
          <a:ext cx="485660" cy="485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Step 2</a:t>
          </a:r>
          <a:endParaRPr lang="en-US" sz="7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Scar tissue thickens walls</a:t>
          </a:r>
          <a:endParaRPr lang="en-US" sz="500" kern="1200" dirty="0"/>
        </a:p>
      </dsp:txBody>
      <dsp:txXfrm>
        <a:off x="921925" y="1168703"/>
        <a:ext cx="457212" cy="457212"/>
      </dsp:txXfrm>
    </dsp:sp>
    <dsp:sp modelId="{B1CE39AE-4979-4CF9-AB24-502FE68DE2B8}">
      <dsp:nvSpPr>
        <dsp:cNvPr id="0" name=""/>
        <dsp:cNvSpPr/>
      </dsp:nvSpPr>
      <dsp:spPr>
        <a:xfrm rot="324333">
          <a:off x="1373407" y="726729"/>
          <a:ext cx="93966" cy="11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73470" y="748740"/>
        <a:ext cx="65776" cy="70019"/>
      </dsp:txXfrm>
    </dsp:sp>
    <dsp:sp modelId="{C7245834-E79E-42C9-A516-8F81C7E19585}">
      <dsp:nvSpPr>
        <dsp:cNvPr id="0" name=""/>
        <dsp:cNvSpPr/>
      </dsp:nvSpPr>
      <dsp:spPr>
        <a:xfrm>
          <a:off x="1547350" y="261137"/>
          <a:ext cx="485660" cy="11178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FD38B-8004-4872-AB32-0AAACCF87832}">
      <dsp:nvSpPr>
        <dsp:cNvPr id="0" name=""/>
        <dsp:cNvSpPr/>
      </dsp:nvSpPr>
      <dsp:spPr>
        <a:xfrm>
          <a:off x="1690105" y="1154479"/>
          <a:ext cx="485660" cy="485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Step 3</a:t>
          </a:r>
          <a:endParaRPr lang="en-US" sz="7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Oxygen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Diffuses</a:t>
          </a:r>
          <a:endParaRPr lang="en-US" sz="500" kern="1200" dirty="0"/>
        </a:p>
      </dsp:txBody>
      <dsp:txXfrm>
        <a:off x="1704329" y="1168703"/>
        <a:ext cx="457212" cy="457212"/>
      </dsp:txXfrm>
    </dsp:sp>
    <dsp:sp modelId="{9B8066F2-B84D-49AD-96B3-1447CC5DFCE6}">
      <dsp:nvSpPr>
        <dsp:cNvPr id="0" name=""/>
        <dsp:cNvSpPr/>
      </dsp:nvSpPr>
      <dsp:spPr>
        <a:xfrm>
          <a:off x="2126560" y="761721"/>
          <a:ext cx="93549" cy="116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126560" y="785060"/>
        <a:ext cx="65484" cy="70019"/>
      </dsp:txXfrm>
    </dsp:sp>
    <dsp:sp modelId="{8FA65F24-2E01-486D-9D0E-6240B56FD844}">
      <dsp:nvSpPr>
        <dsp:cNvPr id="0" name=""/>
        <dsp:cNvSpPr/>
      </dsp:nvSpPr>
      <dsp:spPr>
        <a:xfrm>
          <a:off x="2300293" y="117823"/>
          <a:ext cx="485660" cy="14044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6DE06-6368-4E49-AF9B-8B022482C1A1}">
      <dsp:nvSpPr>
        <dsp:cNvPr id="0" name=""/>
        <dsp:cNvSpPr/>
      </dsp:nvSpPr>
      <dsp:spPr>
        <a:xfrm>
          <a:off x="2351065" y="1154479"/>
          <a:ext cx="485660" cy="485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Step 4</a:t>
          </a:r>
          <a:endParaRPr lang="en-US" sz="7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Tissues become hypoxic</a:t>
          </a:r>
          <a:endParaRPr lang="en-US" sz="500" kern="1200" dirty="0"/>
        </a:p>
      </dsp:txBody>
      <dsp:txXfrm>
        <a:off x="2365289" y="1168703"/>
        <a:ext cx="457212" cy="457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1B8F-9DDA-4B51-A797-A0F364BCE37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4F5C-1366-4DF1-B9FC-CF21A0B31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1B8F-9DDA-4B51-A797-A0F364BCE37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4F5C-1366-4DF1-B9FC-CF21A0B31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5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1B8F-9DDA-4B51-A797-A0F364BCE37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4F5C-1366-4DF1-B9FC-CF21A0B31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4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1B8F-9DDA-4B51-A797-A0F364BCE37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4F5C-1366-4DF1-B9FC-CF21A0B31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3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1B8F-9DDA-4B51-A797-A0F364BCE37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4F5C-1366-4DF1-B9FC-CF21A0B31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7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1B8F-9DDA-4B51-A797-A0F364BCE37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4F5C-1366-4DF1-B9FC-CF21A0B31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5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1B8F-9DDA-4B51-A797-A0F364BCE37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4F5C-1366-4DF1-B9FC-CF21A0B31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1B8F-9DDA-4B51-A797-A0F364BCE37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4F5C-1366-4DF1-B9FC-CF21A0B31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9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1B8F-9DDA-4B51-A797-A0F364BCE37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4F5C-1366-4DF1-B9FC-CF21A0B31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7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1B8F-9DDA-4B51-A797-A0F364BCE37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4F5C-1366-4DF1-B9FC-CF21A0B31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F1B8F-9DDA-4B51-A797-A0F364BCE37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4F5C-1366-4DF1-B9FC-CF21A0B31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1B8F-9DDA-4B51-A797-A0F364BCE37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4F5C-1366-4DF1-B9FC-CF21A0B31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diagramData" Target="../diagrams/data1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diagramColors" Target="../diagrams/colors1.xml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30" y="0"/>
            <a:ext cx="448581" cy="448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90" y="203100"/>
            <a:ext cx="1259779" cy="7093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8285" y="38624"/>
            <a:ext cx="220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Rockwell Extra Bold" panose="02060903040505020403" pitchFamily="18" charset="0"/>
              </a:rPr>
              <a:t>Scarred </a:t>
            </a:r>
            <a:r>
              <a:rPr lang="en-US" sz="1400" b="1" dirty="0" smtClean="0">
                <a:solidFill>
                  <a:srgbClr val="C00000"/>
                </a:solidFill>
                <a:latin typeface="Rockwell Extra Bold" panose="02060903040505020403" pitchFamily="18" charset="0"/>
              </a:rPr>
              <a:t>Lungs,</a:t>
            </a:r>
            <a:r>
              <a:rPr lang="en-US" sz="1400" b="1" dirty="0" smtClean="0">
                <a:solidFill>
                  <a:srgbClr val="0E9A25"/>
                </a:solidFill>
                <a:latin typeface="Rockwell Extra Bold" panose="02060903040505020403" pitchFamily="18" charset="0"/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Stolen Breath: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69" y="709335"/>
            <a:ext cx="19877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 Understanding </a:t>
            </a:r>
            <a:r>
              <a:rPr lang="en-US" sz="2000" b="1" dirty="0" smtClean="0">
                <a:solidFill>
                  <a:srgbClr val="C00000"/>
                </a:solidFill>
                <a:latin typeface="Rockwell Extra Bold" panose="02060903040505020403" pitchFamily="18" charset="0"/>
              </a:rPr>
              <a:t>Pulmonary</a:t>
            </a:r>
            <a:r>
              <a:rPr lang="en-US" sz="2000" b="1" dirty="0" smtClean="0">
                <a:solidFill>
                  <a:srgbClr val="0E9A25"/>
                </a:solidFill>
                <a:latin typeface="Rockwell Extra Bold" panose="02060903040505020403" pitchFamily="18" charset="0"/>
              </a:rPr>
              <a:t>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Fibrosis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59" y="1571109"/>
            <a:ext cx="24766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1.What is Pulmonary Fibrosis?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5" y="2039027"/>
            <a:ext cx="571712" cy="7605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64" y="2039027"/>
            <a:ext cx="633119" cy="8111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30630" y="3440255"/>
            <a:ext cx="248412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Comparing  a healthy lung to an infected lung</a:t>
            </a:r>
            <a:endParaRPr lang="en-US" sz="700" i="1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5059" y="2724159"/>
            <a:ext cx="9620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Normal airways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Unimpeded gas exchange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Thin alveolar walls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997154" y="2780362"/>
            <a:ext cx="19936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Disrupted lung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Inflammation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Dilated bronchi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Poor gas exchange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Irregular, distorted air sacs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Scarred, thickened, fibrotic alveolar walls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034" y="1718652"/>
            <a:ext cx="32787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b="0" i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ElsevierGulliver"/>
              </a:rPr>
              <a:t>Idiopathic pulmonary fibrosis (IPF) is an interstitial lung disease (ILD), characterized by disease progression and functional decline. [1]</a:t>
            </a:r>
            <a:endParaRPr lang="en-US" sz="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30623" y="1678831"/>
            <a:ext cx="26273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2.How It Disrupts Oxygen Delivery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030876748"/>
              </p:ext>
            </p:extLst>
          </p:nvPr>
        </p:nvGraphicFramePr>
        <p:xfrm>
          <a:off x="3799709" y="1786553"/>
          <a:ext cx="2866297" cy="1640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Rectangle 18"/>
          <p:cNvSpPr/>
          <p:nvPr/>
        </p:nvSpPr>
        <p:spPr>
          <a:xfrm>
            <a:off x="4345397" y="3459279"/>
            <a:ext cx="232638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how pulmonary fibrosis disrupts oxygen delivery</a:t>
            </a:r>
            <a:endParaRPr lang="en-US" sz="600" i="1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1284" y="3879595"/>
            <a:ext cx="7328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3.Causes 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1284" y="4143048"/>
            <a:ext cx="23374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The causes of IPF remain unknown [1]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24" y="4648446"/>
            <a:ext cx="655627" cy="10759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12" y="4911899"/>
            <a:ext cx="1172889" cy="149060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83" y="4537264"/>
            <a:ext cx="1059000" cy="10590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213392" y="3987317"/>
            <a:ext cx="10230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4.Symptoms[1]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27989" y="4309800"/>
            <a:ext cx="10054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Shortness of breath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37109" y="4546133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Fatigue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82153" y="5126656"/>
            <a:ext cx="8947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Chest discomfort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230623" y="4664282"/>
            <a:ext cx="6062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Dry cough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01" y="4879726"/>
            <a:ext cx="655717" cy="65571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08" y="4537264"/>
            <a:ext cx="390094" cy="56493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70" y="4089070"/>
            <a:ext cx="903821" cy="67825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37" y="5034530"/>
            <a:ext cx="346110" cy="34611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92396" y="6019008"/>
            <a:ext cx="11769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5.Facts &amp; Figures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3447" y="6354112"/>
            <a:ext cx="1865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There are high incidences in North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Incidences are moderate in Europe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Japan also has a notable value.</a:t>
            </a:r>
          </a:p>
          <a:p>
            <a:endParaRPr lang="en-US" sz="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5725" y="6769610"/>
            <a:ext cx="1441153" cy="70536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90807" y="6769610"/>
            <a:ext cx="1421695" cy="721747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792396" y="6172896"/>
            <a:ext cx="731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</a:rPr>
              <a:t>Incidence[2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46948" y="6180218"/>
            <a:ext cx="8210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</a:rPr>
              <a:t>Prevalence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</a:rPr>
              <a:t>[2]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78529" y="6340448"/>
            <a:ext cx="1821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South Korea has the highest prevalence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Its moderate in Europe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Its also high in north America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-18712" y="7700285"/>
            <a:ext cx="16593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Study covers years 1960- 2020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Diagnosis age increases over time</a:t>
            </a:r>
            <a:endParaRPr lang="en-US" sz="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48696" y="7941944"/>
            <a:ext cx="1274990" cy="803952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112618" y="7504784"/>
            <a:ext cx="12330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tx2">
                    <a:lumMod val="75000"/>
                  </a:schemeClr>
                </a:solidFill>
              </a:rPr>
              <a:t>Mean age at diagnosis[5]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356" y="8396430"/>
            <a:ext cx="2688163" cy="150956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1845814" y="7735819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Early treatment shows low mortality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There is a stronger effect in older patients</a:t>
            </a:r>
            <a:endParaRPr lang="en-US" sz="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77577" y="7552749"/>
            <a:ext cx="16289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</a:rPr>
              <a:t>Antifibrotic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</a:rPr>
              <a:t> effect on mortality [4]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48826" y="551412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Green area indicates healthier tissues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Gray area shows healthy tissues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Shows the baseline images for comparison</a:t>
            </a:r>
            <a:endParaRPr lang="en-US" sz="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83502" y="219167"/>
            <a:ext cx="1386895" cy="951521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125723" y="175738"/>
            <a:ext cx="2209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>
                    <a:lumMod val="75000"/>
                  </a:schemeClr>
                </a:solidFill>
              </a:rPr>
              <a:t>Opacity based quantification of fibrosis [3]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404976" y="5788144"/>
            <a:ext cx="180136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6.Management &amp; Solutions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68292" y="5972019"/>
            <a:ext cx="13875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800" b="1" u="sng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sz="800" b="1" u="sng" dirty="0" smtClean="0">
                <a:solidFill>
                  <a:schemeClr val="tx2">
                    <a:lumMod val="75000"/>
                  </a:schemeClr>
                </a:solidFill>
              </a:rPr>
              <a:t>ral </a:t>
            </a:r>
            <a:r>
              <a:rPr lang="en-US" sz="800" b="1" u="sng" dirty="0" err="1" smtClean="0">
                <a:solidFill>
                  <a:schemeClr val="tx2">
                    <a:lumMod val="75000"/>
                  </a:schemeClr>
                </a:solidFill>
              </a:rPr>
              <a:t>antifibrotic</a:t>
            </a:r>
            <a:r>
              <a:rPr lang="en-US" sz="800" b="1" u="sng" dirty="0" smtClean="0">
                <a:solidFill>
                  <a:schemeClr val="tx2">
                    <a:lumMod val="75000"/>
                  </a:schemeClr>
                </a:solidFill>
              </a:rPr>
              <a:t> drugs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47101" y="6431567"/>
            <a:ext cx="96697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sz="600" dirty="0" err="1" smtClean="0">
                <a:solidFill>
                  <a:schemeClr val="tx2">
                    <a:lumMod val="75000"/>
                  </a:schemeClr>
                </a:solidFill>
              </a:rPr>
              <a:t>irfenidone</a:t>
            </a:r>
            <a:r>
              <a:rPr lang="en-US" sz="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80789" y="7114889"/>
            <a:ext cx="65112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600" dirty="0" err="1" smtClean="0">
                <a:solidFill>
                  <a:schemeClr val="tx2">
                    <a:lumMod val="75000"/>
                  </a:schemeClr>
                </a:solidFill>
              </a:rPr>
              <a:t>intedanib</a:t>
            </a:r>
            <a:endParaRPr lang="en-US" sz="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565" y="6202333"/>
            <a:ext cx="1271780" cy="75556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73" y="6957894"/>
            <a:ext cx="756616" cy="75661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659948" y="8288708"/>
            <a:ext cx="9284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7.References</a:t>
            </a:r>
            <a:endParaRPr lang="en-US" sz="8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45814" y="8548142"/>
            <a:ext cx="4880631" cy="1299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Glass, D. S.,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Grossfeld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D.,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Renna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H. A.,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Agarwala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P.,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Spiegler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P.,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DeLeon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J., &amp; Reiss, A. B. (2022). Idiopathic pulmonary fibrosis: Current and future treatment. </a:t>
            </a:r>
            <a:r>
              <a:rPr lang="en-US" sz="600" i="1" dirty="0">
                <a:solidFill>
                  <a:schemeClr val="tx2">
                    <a:lumMod val="75000"/>
                  </a:schemeClr>
                </a:solidFill>
              </a:rPr>
              <a:t>The Clinical Respiratory Journal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600" i="1" dirty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(2), 84–96. https://doi.org/10.1111/crj.13466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Maher, T. M.,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Bendstrup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E.,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Dron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L., Langley, J., Smith, G., Khalid, J. M., Patel, H., &amp;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Kreuter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M. (2021). Global incidence and prevalence of idiopathic pulmonary fibrosis. </a:t>
            </a:r>
            <a:r>
              <a:rPr lang="en-US" sz="600" i="1" dirty="0">
                <a:solidFill>
                  <a:schemeClr val="tx2">
                    <a:lumMod val="75000"/>
                  </a:schemeClr>
                </a:solidFill>
              </a:rPr>
              <a:t>Respiratory Research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600" i="1" dirty="0">
                <a:solidFill>
                  <a:schemeClr val="tx2">
                    <a:lumMod val="75000"/>
                  </a:schemeClr>
                </a:solidFill>
              </a:rPr>
              <a:t>22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(1), 197. https://doi.org/10.1186/s12931-021-01791-z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Nowak, S.,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Creuzberg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D.,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Theis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M., Pizarro, C., Isaak, A., Pieper, C. C.,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Luetkens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J. A.,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Skowasch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D.,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Sprinkart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A. M., &amp;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Kütting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D. (2025). Comparing multi-texture fibrosis analysis versus binary opacity-based abnormality detection for quantitative assessment of idiopathic pulmonary fibrosis. </a:t>
            </a:r>
            <a:r>
              <a:rPr lang="en-US" sz="600" i="1" dirty="0">
                <a:solidFill>
                  <a:schemeClr val="tx2">
                    <a:lumMod val="75000"/>
                  </a:schemeClr>
                </a:solidFill>
              </a:rPr>
              <a:t>Scientific Reports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600" i="1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(1), 1479. https://doi.org/10.1038/s41598-025-85135-7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Xu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H.,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Hui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S. L., Lee, J. S., Zhang, Z., &amp;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Boente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R. D. (2024). Effect of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Antifibrotic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 Use on Mortality in Patients with Idiopathic Pulmonary Fibrosis. </a:t>
            </a:r>
            <a:r>
              <a:rPr lang="en-US" sz="600" i="1" dirty="0">
                <a:solidFill>
                  <a:schemeClr val="tx2">
                    <a:lumMod val="75000"/>
                  </a:schemeClr>
                </a:solidFill>
              </a:rPr>
              <a:t>Annals of the American Thoracic Society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600" i="1" dirty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(10), 1407–1415. https://doi.org/10.1513/AnnalsATS.202312-1054OC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Zheng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Q., Cox, I. A., Campbell, J. A., Xia, Q.,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Otahal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P., De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Graaff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B., Corte, T. J.,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</a:rPr>
              <a:t>Teoh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A. K. Y., Walters, E. H., &amp; Palmer, A. J. (2022). Mortality and survival in idiopathic pulmonary fibrosis: A systematic review and meta-analysis. </a:t>
            </a:r>
            <a:r>
              <a:rPr lang="en-US" sz="600" i="1" dirty="0">
                <a:solidFill>
                  <a:schemeClr val="tx2">
                    <a:lumMod val="75000"/>
                  </a:schemeClr>
                </a:solidFill>
              </a:rPr>
              <a:t>ERJ Open Research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600" i="1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</a:rPr>
              <a:t>(1), 00591–02021. https://doi.org/10.1183/23120541.00591-2021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600" b="1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9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579</Words>
  <Application>Microsoft Office PowerPoint</Application>
  <PresentationFormat>A4 Paper (210x297 mm)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ElsevierGulliver</vt:lpstr>
      <vt:lpstr>Rockwell Extra Bold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12</cp:revision>
  <dcterms:created xsi:type="dcterms:W3CDTF">2025-05-15T10:10:20Z</dcterms:created>
  <dcterms:modified xsi:type="dcterms:W3CDTF">2025-05-15T12:34:28Z</dcterms:modified>
</cp:coreProperties>
</file>