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4"/>
  </p:notesMasterIdLst>
  <p:sldIdLst>
    <p:sldId id="267" r:id="rId2"/>
    <p:sldId id="256" r:id="rId3"/>
    <p:sldId id="257" r:id="rId4"/>
    <p:sldId id="269" r:id="rId5"/>
    <p:sldId id="268" r:id="rId6"/>
    <p:sldId id="270" r:id="rId7"/>
    <p:sldId id="273" r:id="rId8"/>
    <p:sldId id="272" r:id="rId9"/>
    <p:sldId id="274" r:id="rId10"/>
    <p:sldId id="275" r:id="rId11"/>
    <p:sldId id="277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3CD"/>
    <a:srgbClr val="4472C4"/>
    <a:srgbClr val="87A7D0"/>
    <a:srgbClr val="000000"/>
    <a:srgbClr val="58FC00"/>
    <a:srgbClr val="70AD47"/>
    <a:srgbClr val="0DFCF4"/>
    <a:srgbClr val="F7940A"/>
    <a:srgbClr val="DFD693"/>
    <a:srgbClr val="E76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AF1206-7A70-3C60-DB8B-23167E0E35AB}" v="3194" dt="2025-01-21T22:19:30.108"/>
    <p1510:client id="{B386BA16-670D-098D-329E-0696C4D09328}" v="136" dt="2025-01-22T04:17:10.282"/>
    <p1510:client id="{DCFD7966-F24A-639A-4B34-AAB7255E0452}" v="868" dt="2025-01-21T23:48:45.2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48992-F585-1047-B5EB-9D6B54EE0AE7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4FDEA-605E-4247-B714-0BAF2FBC8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1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4b554b7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24b554b7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4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25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06410" lvl="0" indent="-304808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812821" lvl="1" indent="-28222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219230" lvl="2" indent="-28222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625641" lvl="3" indent="-28222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032051" lvl="4" indent="-28222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438461" lvl="5" indent="-28222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844871" lvl="6" indent="-28222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51281" lvl="7" indent="-28222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92" lvl="8" indent="-28222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98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0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4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0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5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2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3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4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2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E7FFB81-14B3-BD44-BDBF-EABB58B18F32}"/>
              </a:ext>
            </a:extLst>
          </p:cNvPr>
          <p:cNvSpPr/>
          <p:nvPr/>
        </p:nvSpPr>
        <p:spPr>
          <a:xfrm>
            <a:off x="2953026" y="1918252"/>
            <a:ext cx="1219200" cy="1219200"/>
          </a:xfrm>
          <a:prstGeom prst="ellipse">
            <a:avLst/>
          </a:prstGeom>
          <a:solidFill>
            <a:srgbClr val="87A7D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D971B7-0884-9B43-B9B9-C0D7B4600CD6}"/>
              </a:ext>
            </a:extLst>
          </p:cNvPr>
          <p:cNvSpPr/>
          <p:nvPr/>
        </p:nvSpPr>
        <p:spPr>
          <a:xfrm>
            <a:off x="3733895" y="1810846"/>
            <a:ext cx="1219200" cy="1219200"/>
          </a:xfrm>
          <a:prstGeom prst="ellipse">
            <a:avLst/>
          </a:prstGeom>
          <a:solidFill>
            <a:srgbClr val="E76D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2A4260-2D85-3649-844D-CB1281951425}"/>
              </a:ext>
            </a:extLst>
          </p:cNvPr>
          <p:cNvSpPr/>
          <p:nvPr/>
        </p:nvSpPr>
        <p:spPr>
          <a:xfrm>
            <a:off x="3469735" y="2608755"/>
            <a:ext cx="1219200" cy="1219200"/>
          </a:xfrm>
          <a:prstGeom prst="ellipse">
            <a:avLst/>
          </a:prstGeom>
          <a:solidFill>
            <a:srgbClr val="DFD69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EC2F5E0C-B6D8-BA45-A0F8-43A896DB534A}"/>
              </a:ext>
            </a:extLst>
          </p:cNvPr>
          <p:cNvSpPr/>
          <p:nvPr/>
        </p:nvSpPr>
        <p:spPr>
          <a:xfrm>
            <a:off x="3733895" y="1810846"/>
            <a:ext cx="1219200" cy="1219200"/>
          </a:xfrm>
          <a:prstGeom prst="arc">
            <a:avLst>
              <a:gd name="adj1" fmla="val 13265971"/>
              <a:gd name="adj2" fmla="val 3743219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79214930-E82C-CE48-ABD3-4B3CC414FB39}"/>
              </a:ext>
            </a:extLst>
          </p:cNvPr>
          <p:cNvSpPr/>
          <p:nvPr/>
        </p:nvSpPr>
        <p:spPr>
          <a:xfrm>
            <a:off x="2953026" y="1926961"/>
            <a:ext cx="1219200" cy="1219200"/>
          </a:xfrm>
          <a:prstGeom prst="arc">
            <a:avLst>
              <a:gd name="adj1" fmla="val 5981136"/>
              <a:gd name="adj2" fmla="val 18051539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243C758-9637-7A43-A616-34B883E1C9FA}"/>
              </a:ext>
            </a:extLst>
          </p:cNvPr>
          <p:cNvSpPr/>
          <p:nvPr/>
        </p:nvSpPr>
        <p:spPr>
          <a:xfrm>
            <a:off x="3469735" y="2600046"/>
            <a:ext cx="1219200" cy="1219200"/>
          </a:xfrm>
          <a:prstGeom prst="arc">
            <a:avLst>
              <a:gd name="adj1" fmla="val 20171941"/>
              <a:gd name="adj2" fmla="val 1119803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BDF36E-644A-C64F-AAE3-1058264B0721}"/>
              </a:ext>
            </a:extLst>
          </p:cNvPr>
          <p:cNvSpPr/>
          <p:nvPr/>
        </p:nvSpPr>
        <p:spPr>
          <a:xfrm>
            <a:off x="5339619" y="1586064"/>
            <a:ext cx="1219200" cy="1219200"/>
          </a:xfrm>
          <a:prstGeom prst="ellipse">
            <a:avLst/>
          </a:prstGeom>
          <a:solidFill>
            <a:srgbClr val="87A7D0">
              <a:alpha val="69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4085DA-2FC3-E140-BF9B-B08DD8CE8035}"/>
              </a:ext>
            </a:extLst>
          </p:cNvPr>
          <p:cNvSpPr/>
          <p:nvPr/>
        </p:nvSpPr>
        <p:spPr>
          <a:xfrm>
            <a:off x="6734255" y="1586064"/>
            <a:ext cx="1219200" cy="1219200"/>
          </a:xfrm>
          <a:prstGeom prst="ellipse">
            <a:avLst/>
          </a:prstGeom>
          <a:solidFill>
            <a:srgbClr val="E76D00">
              <a:alpha val="69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A9AF0E-306B-134F-896C-C9ECA0D2047C}"/>
              </a:ext>
            </a:extLst>
          </p:cNvPr>
          <p:cNvSpPr/>
          <p:nvPr/>
        </p:nvSpPr>
        <p:spPr>
          <a:xfrm>
            <a:off x="6081299" y="2753201"/>
            <a:ext cx="1219200" cy="1219200"/>
          </a:xfrm>
          <a:prstGeom prst="ellipse">
            <a:avLst/>
          </a:prstGeom>
          <a:solidFill>
            <a:srgbClr val="DFD693">
              <a:alpha val="69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D2F04F-0D0D-4546-8E32-684C1F3E759D}"/>
              </a:ext>
            </a:extLst>
          </p:cNvPr>
          <p:cNvSpPr txBox="1"/>
          <p:nvPr/>
        </p:nvSpPr>
        <p:spPr>
          <a:xfrm>
            <a:off x="3259635" y="2210197"/>
            <a:ext cx="56199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sz="2133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2133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C5A8CD-6586-2948-B7F3-697B5C579509}"/>
              </a:ext>
            </a:extLst>
          </p:cNvPr>
          <p:cNvSpPr txBox="1"/>
          <p:nvPr/>
        </p:nvSpPr>
        <p:spPr>
          <a:xfrm>
            <a:off x="5786946" y="1926962"/>
            <a:ext cx="56199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sz="2133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2133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0923EC-03F2-7044-838B-C27CBFAEFAAA}"/>
              </a:ext>
            </a:extLst>
          </p:cNvPr>
          <p:cNvSpPr txBox="1"/>
          <p:nvPr/>
        </p:nvSpPr>
        <p:spPr>
          <a:xfrm>
            <a:off x="4311663" y="2138003"/>
            <a:ext cx="56199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sz="2133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2133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FF0CC4-4D38-7043-AA4B-709A1F9E1AD6}"/>
              </a:ext>
            </a:extLst>
          </p:cNvPr>
          <p:cNvSpPr txBox="1"/>
          <p:nvPr/>
        </p:nvSpPr>
        <p:spPr>
          <a:xfrm>
            <a:off x="7168706" y="1926961"/>
            <a:ext cx="56199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sz="2133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2133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5A57C9-8CF8-9F44-BC55-1EE0BD19BE55}"/>
              </a:ext>
            </a:extLst>
          </p:cNvPr>
          <p:cNvSpPr txBox="1"/>
          <p:nvPr/>
        </p:nvSpPr>
        <p:spPr>
          <a:xfrm>
            <a:off x="6558819" y="3152156"/>
            <a:ext cx="56199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sz="2133" baseline="-2500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213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8766D1-E5B4-F14E-B962-47C3CAA50376}"/>
              </a:ext>
            </a:extLst>
          </p:cNvPr>
          <p:cNvSpPr txBox="1"/>
          <p:nvPr/>
        </p:nvSpPr>
        <p:spPr>
          <a:xfrm>
            <a:off x="3960947" y="3122128"/>
            <a:ext cx="56199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sz="2133" baseline="-2500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2133"/>
          </a:p>
        </p:txBody>
      </p:sp>
    </p:spTree>
    <p:extLst>
      <p:ext uri="{BB962C8B-B14F-4D97-AF65-F5344CB8AC3E}">
        <p14:creationId xmlns:p14="http://schemas.microsoft.com/office/powerpoint/2010/main" val="3547709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F5BD67-AF44-DAB0-85CC-50E8E59A0E1C}"/>
              </a:ext>
            </a:extLst>
          </p:cNvPr>
          <p:cNvSpPr/>
          <p:nvPr/>
        </p:nvSpPr>
        <p:spPr>
          <a:xfrm>
            <a:off x="223442" y="1562859"/>
            <a:ext cx="3304906" cy="2272125"/>
          </a:xfrm>
          <a:prstGeom prst="rect">
            <a:avLst/>
          </a:prstGeom>
          <a:solidFill>
            <a:srgbClr val="4472C4">
              <a:alpha val="67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1A6EED-40C9-D487-53D2-840380B62AB1}"/>
              </a:ext>
            </a:extLst>
          </p:cNvPr>
          <p:cNvSpPr/>
          <p:nvPr/>
        </p:nvSpPr>
        <p:spPr>
          <a:xfrm>
            <a:off x="72004" y="1780551"/>
            <a:ext cx="3304906" cy="2272125"/>
          </a:xfrm>
          <a:prstGeom prst="rect">
            <a:avLst/>
          </a:prstGeom>
          <a:solidFill>
            <a:srgbClr val="87A7D0">
              <a:alpha val="5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31E244CA-95EB-CAC5-8A08-28F85E8A6F19}"/>
              </a:ext>
            </a:extLst>
          </p:cNvPr>
          <p:cNvSpPr/>
          <p:nvPr/>
        </p:nvSpPr>
        <p:spPr>
          <a:xfrm rot="-5400000">
            <a:off x="4122146" y="1789828"/>
            <a:ext cx="1273638" cy="1978103"/>
          </a:xfrm>
          <a:prstGeom prst="flowChartManualOperatio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BF4F8B-64C6-1414-FFEE-91E833AAF2A1}"/>
              </a:ext>
            </a:extLst>
          </p:cNvPr>
          <p:cNvSpPr txBox="1"/>
          <p:nvPr/>
        </p:nvSpPr>
        <p:spPr>
          <a:xfrm>
            <a:off x="3876599" y="2533675"/>
            <a:ext cx="1765893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ea typeface="Calibri"/>
                <a:cs typeface="Calibri"/>
              </a:rPr>
              <a:t>ENCODER</a:t>
            </a:r>
            <a:endParaRPr lang="en-US" sz="2800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562D18-A1E4-060E-2450-E3C9E90E792E}"/>
              </a:ext>
            </a:extLst>
          </p:cNvPr>
          <p:cNvSpPr/>
          <p:nvPr/>
        </p:nvSpPr>
        <p:spPr>
          <a:xfrm>
            <a:off x="6039754" y="1730145"/>
            <a:ext cx="358077" cy="22508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57024A-1ADC-F436-5E58-4BFEB543E3C7}"/>
              </a:ext>
            </a:extLst>
          </p:cNvPr>
          <p:cNvSpPr txBox="1"/>
          <p:nvPr/>
        </p:nvSpPr>
        <p:spPr>
          <a:xfrm>
            <a:off x="5635248" y="3980689"/>
            <a:ext cx="115956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ea typeface="Calibri"/>
                <a:cs typeface="Calibri"/>
              </a:rPr>
              <a:t>Z </a:t>
            </a:r>
            <a:r>
              <a:rPr lang="en-US" sz="3200" b="1">
                <a:ea typeface="+mn-lt"/>
                <a:cs typeface="+mn-lt"/>
              </a:rPr>
              <a:t> </a:t>
            </a:r>
            <a:endParaRPr lang="en-US" sz="3200" b="1">
              <a:ea typeface="Calibri"/>
              <a:cs typeface="Calibri"/>
            </a:endParaRPr>
          </a:p>
        </p:txBody>
      </p:sp>
      <p:sp>
        <p:nvSpPr>
          <p:cNvPr id="11" name="Flowchart: Manual Operation 10">
            <a:extLst>
              <a:ext uri="{FF2B5EF4-FFF2-40B4-BE49-F238E27FC236}">
                <a16:creationId xmlns:a16="http://schemas.microsoft.com/office/drawing/2014/main" id="{78C5F5AA-8B93-4FD3-7711-ACA0B84513E8}"/>
              </a:ext>
            </a:extLst>
          </p:cNvPr>
          <p:cNvSpPr/>
          <p:nvPr/>
        </p:nvSpPr>
        <p:spPr>
          <a:xfrm rot="5400000">
            <a:off x="6985794" y="1843520"/>
            <a:ext cx="1213707" cy="1806868"/>
          </a:xfrm>
          <a:prstGeom prst="flowChartManualOperation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AB335B-67D1-18AD-95E0-796192644E66}"/>
              </a:ext>
            </a:extLst>
          </p:cNvPr>
          <p:cNvSpPr txBox="1"/>
          <p:nvPr/>
        </p:nvSpPr>
        <p:spPr>
          <a:xfrm>
            <a:off x="6777587" y="2507989"/>
            <a:ext cx="179119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ea typeface="Calibri"/>
                <a:cs typeface="Calibri"/>
              </a:rPr>
              <a:t>DECODER</a:t>
            </a:r>
            <a:endParaRPr lang="en-US" sz="2800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E78424-A33D-ACEA-CBB7-94850A5B8ECE}"/>
              </a:ext>
            </a:extLst>
          </p:cNvPr>
          <p:cNvSpPr/>
          <p:nvPr/>
        </p:nvSpPr>
        <p:spPr>
          <a:xfrm>
            <a:off x="8785240" y="1434432"/>
            <a:ext cx="3304906" cy="2272125"/>
          </a:xfrm>
          <a:prstGeom prst="rect">
            <a:avLst/>
          </a:prstGeom>
          <a:solidFill>
            <a:srgbClr val="4472C4">
              <a:alpha val="67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411297-ADAD-552C-67E5-34DE2400C11B}"/>
              </a:ext>
            </a:extLst>
          </p:cNvPr>
          <p:cNvSpPr/>
          <p:nvPr/>
        </p:nvSpPr>
        <p:spPr>
          <a:xfrm>
            <a:off x="8633802" y="1652124"/>
            <a:ext cx="3304906" cy="2272125"/>
          </a:xfrm>
          <a:prstGeom prst="rect">
            <a:avLst/>
          </a:prstGeom>
          <a:solidFill>
            <a:srgbClr val="87A7D0">
              <a:alpha val="5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CFCA8B-01A5-025E-70DB-62E7851A0D46}"/>
              </a:ext>
            </a:extLst>
          </p:cNvPr>
          <p:cNvCxnSpPr/>
          <p:nvPr/>
        </p:nvCxnSpPr>
        <p:spPr>
          <a:xfrm>
            <a:off x="2583234" y="3854570"/>
            <a:ext cx="440781" cy="1044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F7C2B0E-D93C-CD70-1D70-71D60B90DD9E}"/>
              </a:ext>
            </a:extLst>
          </p:cNvPr>
          <p:cNvSpPr txBox="1"/>
          <p:nvPr/>
        </p:nvSpPr>
        <p:spPr>
          <a:xfrm>
            <a:off x="1720740" y="4811670"/>
            <a:ext cx="295582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accent1"/>
                </a:solidFill>
                <a:ea typeface="Calibri"/>
                <a:cs typeface="Calibri"/>
              </a:rPr>
              <a:t>Channels of Image</a:t>
            </a:r>
            <a:endParaRPr lang="en-US" sz="2400" b="1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B35B60-3A5E-ED9D-517D-AA4BC8660ABF}"/>
              </a:ext>
            </a:extLst>
          </p:cNvPr>
          <p:cNvSpPr txBox="1"/>
          <p:nvPr/>
        </p:nvSpPr>
        <p:spPr>
          <a:xfrm>
            <a:off x="4497432" y="1655523"/>
            <a:ext cx="52961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>
                <a:solidFill>
                  <a:schemeClr val="accent2"/>
                </a:solidFill>
                <a:ea typeface="Calibri"/>
                <a:cs typeface="Calibri"/>
              </a:rPr>
              <a:t>f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9C7575-E9CB-2F6A-F29A-6034F53C4F89}"/>
              </a:ext>
            </a:extLst>
          </p:cNvPr>
          <p:cNvSpPr txBox="1"/>
          <p:nvPr/>
        </p:nvSpPr>
        <p:spPr>
          <a:xfrm>
            <a:off x="7057409" y="1655522"/>
            <a:ext cx="52961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>
                <a:solidFill>
                  <a:schemeClr val="accent6"/>
                </a:solidFill>
                <a:ea typeface="Calibri"/>
                <a:cs typeface="Calibri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899733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E6F19CF-E71F-D7A6-E1CC-35F370A7B2BF}"/>
              </a:ext>
            </a:extLst>
          </p:cNvPr>
          <p:cNvGrpSpPr/>
          <p:nvPr/>
        </p:nvGrpSpPr>
        <p:grpSpPr>
          <a:xfrm>
            <a:off x="2668812" y="836169"/>
            <a:ext cx="5417471" cy="4605341"/>
            <a:chOff x="2035342" y="1350290"/>
            <a:chExt cx="5417471" cy="46053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AAC780-17B3-5D5E-2D41-500E7E73DA77}"/>
                </a:ext>
              </a:extLst>
            </p:cNvPr>
            <p:cNvSpPr/>
            <p:nvPr/>
          </p:nvSpPr>
          <p:spPr>
            <a:xfrm>
              <a:off x="2035342" y="1423737"/>
              <a:ext cx="5344026" cy="45318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BDC3DE-619E-E141-FD0D-77E91F2139B7}"/>
                </a:ext>
              </a:extLst>
            </p:cNvPr>
            <p:cNvSpPr/>
            <p:nvPr/>
          </p:nvSpPr>
          <p:spPr>
            <a:xfrm>
              <a:off x="2108787" y="1350290"/>
              <a:ext cx="5344026" cy="45318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0888F2D-B711-1BF9-4C06-D4289933DA47}"/>
              </a:ext>
            </a:extLst>
          </p:cNvPr>
          <p:cNvSpPr txBox="1"/>
          <p:nvPr/>
        </p:nvSpPr>
        <p:spPr>
          <a:xfrm>
            <a:off x="2265585" y="2951119"/>
            <a:ext cx="3996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Calibri"/>
                <a:cs typeface="Calibri"/>
              </a:rPr>
              <a:t>Z</a:t>
            </a:r>
            <a:r>
              <a:rPr lang="en-US" baseline="-25000" dirty="0">
                <a:ea typeface="Calibri"/>
                <a:cs typeface="Calibri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9E7FA-79AB-DCD0-6027-E6E52CD8B76B}"/>
              </a:ext>
            </a:extLst>
          </p:cNvPr>
          <p:cNvSpPr txBox="1"/>
          <p:nvPr/>
        </p:nvSpPr>
        <p:spPr>
          <a:xfrm>
            <a:off x="5175874" y="5448275"/>
            <a:ext cx="399603" cy="380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Calibri"/>
                <a:cs typeface="Calibri"/>
              </a:rPr>
              <a:t>Z</a:t>
            </a:r>
            <a:r>
              <a:rPr lang="en-US" baseline="-25000" dirty="0">
                <a:ea typeface="Calibri"/>
                <a:cs typeface="Calibri"/>
              </a:rPr>
              <a:t>1</a:t>
            </a:r>
            <a:endParaRPr lang="en-US" baseline="-25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69CE82-51E6-3087-8410-D1FE3C755E1B}"/>
              </a:ext>
            </a:extLst>
          </p:cNvPr>
          <p:cNvSpPr/>
          <p:nvPr/>
        </p:nvSpPr>
        <p:spPr>
          <a:xfrm>
            <a:off x="3448049" y="1828800"/>
            <a:ext cx="114299" cy="114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D01428-2F5A-7DB2-A9C1-725979F85E83}"/>
              </a:ext>
            </a:extLst>
          </p:cNvPr>
          <p:cNvSpPr/>
          <p:nvPr/>
        </p:nvSpPr>
        <p:spPr>
          <a:xfrm>
            <a:off x="3594940" y="1975691"/>
            <a:ext cx="114299" cy="114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8CD12E-37E2-E831-C856-1C21A418F767}"/>
              </a:ext>
            </a:extLst>
          </p:cNvPr>
          <p:cNvSpPr/>
          <p:nvPr/>
        </p:nvSpPr>
        <p:spPr>
          <a:xfrm>
            <a:off x="3741832" y="2122583"/>
            <a:ext cx="114299" cy="114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40222B-FF18-005F-ED79-9659E5C1EF24}"/>
              </a:ext>
            </a:extLst>
          </p:cNvPr>
          <p:cNvSpPr/>
          <p:nvPr/>
        </p:nvSpPr>
        <p:spPr>
          <a:xfrm>
            <a:off x="3448048" y="2241932"/>
            <a:ext cx="114299" cy="114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58D50E-8674-C24E-519D-F64A1AC7E6EA}"/>
              </a:ext>
            </a:extLst>
          </p:cNvPr>
          <p:cNvSpPr/>
          <p:nvPr/>
        </p:nvSpPr>
        <p:spPr>
          <a:xfrm>
            <a:off x="3650025" y="2361282"/>
            <a:ext cx="114299" cy="114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297C5B-830F-C135-ABC1-C494DA5259E3}"/>
              </a:ext>
            </a:extLst>
          </p:cNvPr>
          <p:cNvSpPr/>
          <p:nvPr/>
        </p:nvSpPr>
        <p:spPr>
          <a:xfrm>
            <a:off x="3852000" y="2306197"/>
            <a:ext cx="114299" cy="114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DDB7C0-CD89-D716-F7D8-9452BE038A4B}"/>
              </a:ext>
            </a:extLst>
          </p:cNvPr>
          <p:cNvSpPr/>
          <p:nvPr/>
        </p:nvSpPr>
        <p:spPr>
          <a:xfrm>
            <a:off x="3962169" y="2095041"/>
            <a:ext cx="114299" cy="114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20F864-C98F-68D9-C0DD-8CF46FB0018D}"/>
              </a:ext>
            </a:extLst>
          </p:cNvPr>
          <p:cNvSpPr/>
          <p:nvPr/>
        </p:nvSpPr>
        <p:spPr>
          <a:xfrm>
            <a:off x="3796916" y="1920606"/>
            <a:ext cx="114299" cy="114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5FD788-0823-2AEE-6BA3-2CDC0ADF140E}"/>
              </a:ext>
            </a:extLst>
          </p:cNvPr>
          <p:cNvSpPr/>
          <p:nvPr/>
        </p:nvSpPr>
        <p:spPr>
          <a:xfrm>
            <a:off x="4072338" y="2297016"/>
            <a:ext cx="114299" cy="114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6A0216E-D017-40DC-1A1D-02F2526E3192}"/>
              </a:ext>
            </a:extLst>
          </p:cNvPr>
          <p:cNvSpPr/>
          <p:nvPr/>
        </p:nvSpPr>
        <p:spPr>
          <a:xfrm>
            <a:off x="4274314" y="2030776"/>
            <a:ext cx="114299" cy="114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F091D1-634B-EC94-CF73-FABFAEDD88D9}"/>
              </a:ext>
            </a:extLst>
          </p:cNvPr>
          <p:cNvSpPr/>
          <p:nvPr/>
        </p:nvSpPr>
        <p:spPr>
          <a:xfrm>
            <a:off x="4274313" y="2425546"/>
            <a:ext cx="114299" cy="114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607FA4-26FF-5CF2-20BC-1F3FBF322506}"/>
              </a:ext>
            </a:extLst>
          </p:cNvPr>
          <p:cNvSpPr/>
          <p:nvPr/>
        </p:nvSpPr>
        <p:spPr>
          <a:xfrm>
            <a:off x="4549736" y="2214390"/>
            <a:ext cx="114299" cy="114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6F2B747-F4FA-CF92-5B4C-1A7AF608AC35}"/>
              </a:ext>
            </a:extLst>
          </p:cNvPr>
          <p:cNvSpPr/>
          <p:nvPr/>
        </p:nvSpPr>
        <p:spPr>
          <a:xfrm>
            <a:off x="4494651" y="1911426"/>
            <a:ext cx="114299" cy="114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33A8806-7E92-EEF4-5004-7B4155B4ACE4}"/>
              </a:ext>
            </a:extLst>
          </p:cNvPr>
          <p:cNvSpPr/>
          <p:nvPr/>
        </p:nvSpPr>
        <p:spPr>
          <a:xfrm>
            <a:off x="4791075" y="1819274"/>
            <a:ext cx="171450" cy="1428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4F2A348-B322-5B77-049E-A85D58BF2A52}"/>
              </a:ext>
            </a:extLst>
          </p:cNvPr>
          <p:cNvSpPr/>
          <p:nvPr/>
        </p:nvSpPr>
        <p:spPr>
          <a:xfrm>
            <a:off x="4405484" y="2048792"/>
            <a:ext cx="171450" cy="1428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CF1C2C5F-1DEB-F5B8-8A8F-A90FCDE42200}"/>
              </a:ext>
            </a:extLst>
          </p:cNvPr>
          <p:cNvSpPr/>
          <p:nvPr/>
        </p:nvSpPr>
        <p:spPr>
          <a:xfrm>
            <a:off x="4616641" y="2002888"/>
            <a:ext cx="171450" cy="1428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709FAB0-D471-4288-108B-3A1A1B2AFC13}"/>
              </a:ext>
            </a:extLst>
          </p:cNvPr>
          <p:cNvSpPr/>
          <p:nvPr/>
        </p:nvSpPr>
        <p:spPr>
          <a:xfrm>
            <a:off x="4295316" y="2195684"/>
            <a:ext cx="171450" cy="1428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9F3DF764-FB5D-C270-F9CB-8BB5567111E0}"/>
              </a:ext>
            </a:extLst>
          </p:cNvPr>
          <p:cNvSpPr/>
          <p:nvPr/>
        </p:nvSpPr>
        <p:spPr>
          <a:xfrm>
            <a:off x="4469749" y="2351756"/>
            <a:ext cx="171450" cy="1428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2BBE097C-E6CE-57A6-1A12-8422F0512103}"/>
              </a:ext>
            </a:extLst>
          </p:cNvPr>
          <p:cNvSpPr/>
          <p:nvPr/>
        </p:nvSpPr>
        <p:spPr>
          <a:xfrm>
            <a:off x="4708448" y="2214044"/>
            <a:ext cx="171450" cy="1428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EC0BE039-DA61-4CB4-D011-E3E09DA9112D}"/>
              </a:ext>
            </a:extLst>
          </p:cNvPr>
          <p:cNvSpPr/>
          <p:nvPr/>
        </p:nvSpPr>
        <p:spPr>
          <a:xfrm>
            <a:off x="4882882" y="2048792"/>
            <a:ext cx="171450" cy="1428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31929AD-F37E-7E39-E884-4C9317265F25}"/>
              </a:ext>
            </a:extLst>
          </p:cNvPr>
          <p:cNvSpPr/>
          <p:nvPr/>
        </p:nvSpPr>
        <p:spPr>
          <a:xfrm>
            <a:off x="4974689" y="2305851"/>
            <a:ext cx="171450" cy="1428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1BACC502-BF3B-BE58-A92D-7F262DDC625F}"/>
              </a:ext>
            </a:extLst>
          </p:cNvPr>
          <p:cNvSpPr/>
          <p:nvPr/>
        </p:nvSpPr>
        <p:spPr>
          <a:xfrm>
            <a:off x="4791074" y="2452743"/>
            <a:ext cx="171450" cy="1428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314F1EC-0DF2-CE76-D0ED-2AF1C7AD1EA8}"/>
              </a:ext>
            </a:extLst>
          </p:cNvPr>
          <p:cNvSpPr/>
          <p:nvPr/>
        </p:nvSpPr>
        <p:spPr>
          <a:xfrm>
            <a:off x="5149123" y="2113057"/>
            <a:ext cx="171450" cy="1428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12B2246D-0E5C-2E9B-5277-42279A99CEA0}"/>
              </a:ext>
            </a:extLst>
          </p:cNvPr>
          <p:cNvSpPr/>
          <p:nvPr/>
        </p:nvSpPr>
        <p:spPr>
          <a:xfrm>
            <a:off x="5084857" y="1846816"/>
            <a:ext cx="171450" cy="1428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7E2B860D-38DB-210B-B325-1DE310D13847}"/>
              </a:ext>
            </a:extLst>
          </p:cNvPr>
          <p:cNvSpPr/>
          <p:nvPr/>
        </p:nvSpPr>
        <p:spPr>
          <a:xfrm>
            <a:off x="5378641" y="1828455"/>
            <a:ext cx="171450" cy="1428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159C6E58-FA3E-79FF-8573-8362A6488554}"/>
              </a:ext>
            </a:extLst>
          </p:cNvPr>
          <p:cNvSpPr/>
          <p:nvPr/>
        </p:nvSpPr>
        <p:spPr>
          <a:xfrm>
            <a:off x="4120881" y="2113056"/>
            <a:ext cx="171450" cy="1428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3DB5915-AC62-4DE3-4F6D-144932FF300F}"/>
              </a:ext>
            </a:extLst>
          </p:cNvPr>
          <p:cNvSpPr/>
          <p:nvPr/>
        </p:nvSpPr>
        <p:spPr>
          <a:xfrm>
            <a:off x="4066830" y="1847505"/>
            <a:ext cx="749464" cy="75385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26F8A3E-200A-11E5-4E7E-A7FB062C91D7}"/>
              </a:ext>
            </a:extLst>
          </p:cNvPr>
          <p:cNvCxnSpPr/>
          <p:nvPr/>
        </p:nvCxnSpPr>
        <p:spPr>
          <a:xfrm flipH="1" flipV="1">
            <a:off x="4616065" y="2547192"/>
            <a:ext cx="551304" cy="9888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55F553F-1A71-84C0-7843-52B16F42E7BB}"/>
              </a:ext>
            </a:extLst>
          </p:cNvPr>
          <p:cNvSpPr txBox="1"/>
          <p:nvPr/>
        </p:nvSpPr>
        <p:spPr>
          <a:xfrm>
            <a:off x="5085660" y="33808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Calibri"/>
                <a:cs typeface="Calibri"/>
              </a:rPr>
              <a:t>collisions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59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F5BD67-AF44-DAB0-85CC-50E8E59A0E1C}"/>
              </a:ext>
            </a:extLst>
          </p:cNvPr>
          <p:cNvSpPr/>
          <p:nvPr/>
        </p:nvSpPr>
        <p:spPr>
          <a:xfrm>
            <a:off x="86453" y="1734095"/>
            <a:ext cx="3304906" cy="2272125"/>
          </a:xfrm>
          <a:prstGeom prst="rect">
            <a:avLst/>
          </a:prstGeom>
          <a:solidFill>
            <a:srgbClr val="4472C4">
              <a:alpha val="67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31E244CA-95EB-CAC5-8A08-28F85E8A6F19}"/>
              </a:ext>
            </a:extLst>
          </p:cNvPr>
          <p:cNvSpPr/>
          <p:nvPr/>
        </p:nvSpPr>
        <p:spPr>
          <a:xfrm rot="16200000">
            <a:off x="3166538" y="2079878"/>
            <a:ext cx="2271490" cy="1590077"/>
          </a:xfrm>
          <a:prstGeom prst="flowChartManualOperatio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BF4F8B-64C6-1414-FFEE-91E833AAF2A1}"/>
              </a:ext>
            </a:extLst>
          </p:cNvPr>
          <p:cNvSpPr txBox="1"/>
          <p:nvPr/>
        </p:nvSpPr>
        <p:spPr>
          <a:xfrm>
            <a:off x="3613930" y="2654186"/>
            <a:ext cx="176589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ea typeface="Calibri"/>
                <a:cs typeface="Calibri"/>
              </a:rPr>
              <a:t>ENCODER</a:t>
            </a:r>
            <a:endParaRPr lang="en-US" sz="2400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562D18-A1E4-060E-2450-E3C9E90E792E}"/>
              </a:ext>
            </a:extLst>
          </p:cNvPr>
          <p:cNvSpPr/>
          <p:nvPr/>
        </p:nvSpPr>
        <p:spPr>
          <a:xfrm>
            <a:off x="6707573" y="1661650"/>
            <a:ext cx="358077" cy="22508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57024A-1ADC-F436-5E58-4BFEB543E3C7}"/>
              </a:ext>
            </a:extLst>
          </p:cNvPr>
          <p:cNvSpPr txBox="1"/>
          <p:nvPr/>
        </p:nvSpPr>
        <p:spPr>
          <a:xfrm>
            <a:off x="6628416" y="3912194"/>
            <a:ext cx="51743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ea typeface="Calibri"/>
                <a:cs typeface="Calibri"/>
              </a:rPr>
              <a:t>Z </a:t>
            </a:r>
            <a:r>
              <a:rPr lang="en-US" sz="3200" b="1">
                <a:ea typeface="+mn-lt"/>
                <a:cs typeface="+mn-lt"/>
              </a:rPr>
              <a:t> </a:t>
            </a:r>
            <a:endParaRPr lang="en-US" sz="3200" b="1">
              <a:ea typeface="Calibri"/>
              <a:cs typeface="Calibri"/>
            </a:endParaRPr>
          </a:p>
        </p:txBody>
      </p:sp>
      <p:sp>
        <p:nvSpPr>
          <p:cNvPr id="11" name="Flowchart: Manual Operation 10">
            <a:extLst>
              <a:ext uri="{FF2B5EF4-FFF2-40B4-BE49-F238E27FC236}">
                <a16:creationId xmlns:a16="http://schemas.microsoft.com/office/drawing/2014/main" id="{78C5F5AA-8B93-4FD3-7711-ACA0B84513E8}"/>
              </a:ext>
            </a:extLst>
          </p:cNvPr>
          <p:cNvSpPr/>
          <p:nvPr/>
        </p:nvSpPr>
        <p:spPr>
          <a:xfrm rot="5400000">
            <a:off x="6878528" y="2054819"/>
            <a:ext cx="2270684" cy="1461650"/>
          </a:xfrm>
          <a:prstGeom prst="flowChartManualOperation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AB335B-67D1-18AD-95E0-796192644E66}"/>
              </a:ext>
            </a:extLst>
          </p:cNvPr>
          <p:cNvSpPr txBox="1"/>
          <p:nvPr/>
        </p:nvSpPr>
        <p:spPr>
          <a:xfrm>
            <a:off x="7248485" y="2550798"/>
            <a:ext cx="158571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ea typeface="Calibri"/>
                <a:cs typeface="Calibri"/>
              </a:rPr>
              <a:t>DECODER</a:t>
            </a:r>
            <a:endParaRPr lang="en-US" sz="2400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E78424-A33D-ACEA-CBB7-94850A5B8ECE}"/>
              </a:ext>
            </a:extLst>
          </p:cNvPr>
          <p:cNvSpPr/>
          <p:nvPr/>
        </p:nvSpPr>
        <p:spPr>
          <a:xfrm>
            <a:off x="8887982" y="1648477"/>
            <a:ext cx="3304906" cy="2272125"/>
          </a:xfrm>
          <a:prstGeom prst="rect">
            <a:avLst/>
          </a:prstGeom>
          <a:solidFill>
            <a:srgbClr val="4472C4">
              <a:alpha val="67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15D3ECB6-1C3A-FBDA-26EE-17599623D0E3}"/>
              </a:ext>
            </a:extLst>
          </p:cNvPr>
          <p:cNvCxnSpPr/>
          <p:nvPr/>
        </p:nvCxnSpPr>
        <p:spPr>
          <a:xfrm flipV="1">
            <a:off x="5100403" y="1957361"/>
            <a:ext cx="871591" cy="823645"/>
          </a:xfrm>
          <a:prstGeom prst="bentConnector3">
            <a:avLst/>
          </a:prstGeom>
          <a:ln w="12700">
            <a:solidFill>
              <a:srgbClr val="F723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0EA7E83E-3737-DE72-5ABA-CFD5EAB01EE4}"/>
              </a:ext>
            </a:extLst>
          </p:cNvPr>
          <p:cNvCxnSpPr>
            <a:cxnSpLocks/>
          </p:cNvCxnSpPr>
          <p:nvPr/>
        </p:nvCxnSpPr>
        <p:spPr>
          <a:xfrm>
            <a:off x="5097656" y="2781005"/>
            <a:ext cx="871590" cy="817472"/>
          </a:xfrm>
          <a:prstGeom prst="bentConnector3">
            <a:avLst/>
          </a:prstGeom>
          <a:ln w="12700">
            <a:solidFill>
              <a:srgbClr val="F723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82E8BF1-AC0D-30D8-73C6-6D978A5565A4}"/>
              </a:ext>
            </a:extLst>
          </p:cNvPr>
          <p:cNvSpPr/>
          <p:nvPr/>
        </p:nvSpPr>
        <p:spPr>
          <a:xfrm>
            <a:off x="6014067" y="1635964"/>
            <a:ext cx="161156" cy="6498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264597-D52C-F993-322F-6EC4D8172931}"/>
              </a:ext>
            </a:extLst>
          </p:cNvPr>
          <p:cNvSpPr/>
          <p:nvPr/>
        </p:nvSpPr>
        <p:spPr>
          <a:xfrm>
            <a:off x="6014066" y="3262705"/>
            <a:ext cx="161156" cy="6498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1F7384-74ED-A196-B844-E5C6EF0ADC96}"/>
              </a:ext>
            </a:extLst>
          </p:cNvPr>
          <p:cNvSpPr txBox="1"/>
          <p:nvPr/>
        </p:nvSpPr>
        <p:spPr>
          <a:xfrm>
            <a:off x="5950995" y="1188936"/>
            <a:ext cx="3630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ea typeface="+mn-lt"/>
                <a:cs typeface="+mn-lt"/>
              </a:rPr>
              <a:t>μ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029C66-F832-0745-3D02-2C7645981B87}"/>
              </a:ext>
            </a:extLst>
          </p:cNvPr>
          <p:cNvSpPr txBox="1"/>
          <p:nvPr/>
        </p:nvSpPr>
        <p:spPr>
          <a:xfrm>
            <a:off x="5925309" y="2892733"/>
            <a:ext cx="3630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ea typeface="+mn-lt"/>
                <a:cs typeface="+mn-lt"/>
              </a:rPr>
              <a:t>σ</a:t>
            </a:r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83269F-8631-151A-163F-0F1E1829C4B5}"/>
              </a:ext>
            </a:extLst>
          </p:cNvPr>
          <p:cNvCxnSpPr>
            <a:cxnSpLocks/>
          </p:cNvCxnSpPr>
          <p:nvPr/>
        </p:nvCxnSpPr>
        <p:spPr>
          <a:xfrm>
            <a:off x="6747546" y="4357711"/>
            <a:ext cx="6921" cy="1058506"/>
          </a:xfrm>
          <a:prstGeom prst="straightConnector1">
            <a:avLst/>
          </a:prstGeom>
          <a:ln>
            <a:solidFill>
              <a:srgbClr val="F723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DEBC32-EA73-098A-1165-7E54A5929889}"/>
              </a:ext>
            </a:extLst>
          </p:cNvPr>
          <p:cNvSpPr txBox="1"/>
          <p:nvPr/>
        </p:nvSpPr>
        <p:spPr>
          <a:xfrm>
            <a:off x="5953244" y="5416764"/>
            <a:ext cx="208604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Calibri"/>
                <a:cs typeface="Calibri"/>
              </a:rPr>
              <a:t>Z = μ + σ</a:t>
            </a:r>
            <a:r>
              <a:rPr lang="en-US" sz="2000" b="1" dirty="0">
                <a:solidFill>
                  <a:srgbClr val="282828"/>
                </a:solidFill>
                <a:latin typeface="Calibri"/>
                <a:ea typeface="Calibri"/>
                <a:cs typeface="Arial"/>
              </a:rPr>
              <a:t>ε</a:t>
            </a:r>
          </a:p>
          <a:p>
            <a:r>
              <a:rPr lang="en-US" sz="2000" b="1" dirty="0">
                <a:solidFill>
                  <a:srgbClr val="282828"/>
                </a:solidFill>
                <a:latin typeface="Calibri"/>
                <a:ea typeface="Calibri"/>
                <a:cs typeface="Arial"/>
              </a:rPr>
              <a:t>Where: </a:t>
            </a:r>
          </a:p>
          <a:p>
            <a:r>
              <a:rPr lang="en-US" sz="2000" b="1" dirty="0">
                <a:solidFill>
                  <a:srgbClr val="282828"/>
                </a:solidFill>
                <a:ea typeface="Calibri"/>
                <a:cs typeface="Calibri"/>
              </a:rPr>
              <a:t>ε~ N(σ, I) </a:t>
            </a:r>
          </a:p>
          <a:p>
            <a:r>
              <a:rPr lang="en-US" sz="2000" b="1" dirty="0">
                <a:solidFill>
                  <a:srgbClr val="282828"/>
                </a:solidFill>
                <a:ea typeface="Calibri"/>
                <a:cs typeface="Calibri"/>
              </a:rPr>
              <a:t>Z ~ N(μ, diag(σ</a:t>
            </a:r>
            <a:r>
              <a:rPr lang="en-US" sz="2000" b="1" baseline="30000" dirty="0">
                <a:solidFill>
                  <a:srgbClr val="282828"/>
                </a:solidFill>
                <a:ea typeface="Calibri"/>
                <a:cs typeface="Calibri"/>
              </a:rPr>
              <a:t>2</a:t>
            </a:r>
            <a:r>
              <a:rPr lang="en-US" sz="2000" b="1" dirty="0">
                <a:solidFill>
                  <a:srgbClr val="282828"/>
                </a:solidFill>
                <a:ea typeface="Calibri"/>
                <a:cs typeface="Calibri"/>
              </a:rPr>
              <a:t>))</a:t>
            </a:r>
            <a:endParaRPr lang="en-US" sz="2000" b="1" baseline="30000" dirty="0">
              <a:solidFill>
                <a:srgbClr val="282828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431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891" y="2442823"/>
            <a:ext cx="777555" cy="1914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579" y="2442823"/>
            <a:ext cx="777555" cy="191444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291467" y="2855934"/>
            <a:ext cx="724267" cy="106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n-GB" sz="1600">
                <a:solidFill>
                  <a:schemeClr val="dk2"/>
                </a:solidFill>
              </a:rPr>
              <a:t>X</a:t>
            </a:r>
            <a:r>
              <a:rPr lang="en-GB" sz="1067">
                <a:solidFill>
                  <a:schemeClr val="dk2"/>
                </a:solidFill>
              </a:rPr>
              <a:t>1</a:t>
            </a:r>
          </a:p>
          <a:p>
            <a:r>
              <a:rPr lang="en-GB" sz="1600">
                <a:solidFill>
                  <a:schemeClr val="dk2"/>
                </a:solidFill>
              </a:rPr>
              <a:t>X</a:t>
            </a:r>
            <a:r>
              <a:rPr lang="en-GB" sz="1067">
                <a:solidFill>
                  <a:schemeClr val="dk2"/>
                </a:solidFill>
              </a:rPr>
              <a:t>2</a:t>
            </a:r>
          </a:p>
          <a:p>
            <a:r>
              <a:rPr lang="en-GB" sz="1067">
                <a:solidFill>
                  <a:schemeClr val="dk2"/>
                </a:solidFill>
              </a:rPr>
              <a:t>…</a:t>
            </a:r>
          </a:p>
          <a:p>
            <a:r>
              <a:rPr lang="en-GB" sz="1600">
                <a:solidFill>
                  <a:schemeClr val="dk2"/>
                </a:solidFill>
              </a:rPr>
              <a:t>X</a:t>
            </a:r>
            <a:r>
              <a:rPr lang="en-GB" sz="1067">
                <a:solidFill>
                  <a:schemeClr val="dk2"/>
                </a:solidFill>
              </a:rPr>
              <a:t>d</a:t>
            </a:r>
          </a:p>
        </p:txBody>
      </p:sp>
      <p:sp>
        <p:nvSpPr>
          <p:cNvPr id="57" name="Google Shape;57;p13"/>
          <p:cNvSpPr txBox="1"/>
          <p:nvPr/>
        </p:nvSpPr>
        <p:spPr>
          <a:xfrm>
            <a:off x="3135311" y="2773801"/>
            <a:ext cx="434667" cy="114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n-GB" sz="1600">
                <a:solidFill>
                  <a:schemeClr val="dk2"/>
                </a:solidFill>
              </a:rPr>
              <a:t>W</a:t>
            </a:r>
            <a:r>
              <a:rPr lang="en-GB" sz="1067">
                <a:solidFill>
                  <a:schemeClr val="dk2"/>
                </a:solidFill>
              </a:rPr>
              <a:t>1</a:t>
            </a:r>
          </a:p>
          <a:p>
            <a:r>
              <a:rPr lang="en-GB" sz="1600">
                <a:solidFill>
                  <a:schemeClr val="dk2"/>
                </a:solidFill>
              </a:rPr>
              <a:t>W</a:t>
            </a:r>
            <a:r>
              <a:rPr lang="en-GB" sz="1067">
                <a:solidFill>
                  <a:schemeClr val="dk2"/>
                </a:solidFill>
              </a:rPr>
              <a:t>2</a:t>
            </a:r>
            <a:br>
              <a:rPr lang="en-GB" sz="1600">
                <a:solidFill>
                  <a:schemeClr val="dk2"/>
                </a:solidFill>
              </a:rPr>
            </a:br>
            <a:r>
              <a:rPr lang="en-GB" sz="1600">
                <a:solidFill>
                  <a:schemeClr val="dk2"/>
                </a:solidFill>
              </a:rPr>
              <a:t>…</a:t>
            </a:r>
            <a:br>
              <a:rPr lang="en-GB" sz="1600">
                <a:solidFill>
                  <a:schemeClr val="dk2"/>
                </a:solidFill>
              </a:rPr>
            </a:br>
            <a:r>
              <a:rPr lang="en-GB" sz="1600">
                <a:solidFill>
                  <a:schemeClr val="dk2"/>
                </a:solidFill>
              </a:rPr>
              <a:t>W</a:t>
            </a:r>
            <a:r>
              <a:rPr lang="en-GB" sz="1067">
                <a:solidFill>
                  <a:schemeClr val="dk2"/>
                </a:solidFill>
              </a:rPr>
              <a:t>d</a:t>
            </a:r>
          </a:p>
        </p:txBody>
      </p:sp>
      <p:sp>
        <p:nvSpPr>
          <p:cNvPr id="58" name="Google Shape;58;p13"/>
          <p:cNvSpPr txBox="1"/>
          <p:nvPr/>
        </p:nvSpPr>
        <p:spPr>
          <a:xfrm>
            <a:off x="4389822" y="2822590"/>
            <a:ext cx="3627467" cy="50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n-GB" sz="1600">
                <a:solidFill>
                  <a:schemeClr val="dk2"/>
                </a:solidFill>
              </a:rPr>
              <a:t>X</a:t>
            </a:r>
            <a:r>
              <a:rPr lang="en-GB" sz="2222" b="1">
                <a:solidFill>
                  <a:schemeClr val="dk2"/>
                </a:solidFill>
              </a:rPr>
              <a:t>⋅</a:t>
            </a:r>
            <a:r>
              <a:rPr lang="en-GB" sz="1600">
                <a:solidFill>
                  <a:schemeClr val="dk2"/>
                </a:solidFill>
              </a:rPr>
              <a:t>W</a:t>
            </a: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979" y="2442823"/>
            <a:ext cx="777555" cy="1914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3668" y="2442823"/>
            <a:ext cx="777555" cy="191444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5363555" y="2855934"/>
            <a:ext cx="724267" cy="106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n-GB" sz="1600">
                <a:solidFill>
                  <a:schemeClr val="dk2"/>
                </a:solidFill>
              </a:rPr>
              <a:t>X</a:t>
            </a:r>
            <a:r>
              <a:rPr lang="en-GB" sz="1067">
                <a:solidFill>
                  <a:schemeClr val="dk2"/>
                </a:solidFill>
              </a:rPr>
              <a:t>1</a:t>
            </a:r>
          </a:p>
          <a:p>
            <a:r>
              <a:rPr lang="en-GB" sz="1600">
                <a:solidFill>
                  <a:schemeClr val="dk2"/>
                </a:solidFill>
              </a:rPr>
              <a:t>X</a:t>
            </a:r>
            <a:r>
              <a:rPr lang="en-GB" sz="1067">
                <a:solidFill>
                  <a:schemeClr val="dk2"/>
                </a:solidFill>
              </a:rPr>
              <a:t>2</a:t>
            </a:r>
          </a:p>
          <a:p>
            <a:r>
              <a:rPr lang="en-GB" sz="1067">
                <a:solidFill>
                  <a:schemeClr val="dk2"/>
                </a:solidFill>
              </a:rPr>
              <a:t>…</a:t>
            </a:r>
          </a:p>
          <a:p>
            <a:r>
              <a:rPr lang="en-GB" sz="1600">
                <a:solidFill>
                  <a:schemeClr val="dk2"/>
                </a:solidFill>
              </a:rPr>
              <a:t>X</a:t>
            </a:r>
            <a:r>
              <a:rPr lang="en-GB" sz="1067">
                <a:solidFill>
                  <a:schemeClr val="dk2"/>
                </a:solidFill>
              </a:rPr>
              <a:t>d</a:t>
            </a:r>
          </a:p>
        </p:txBody>
      </p:sp>
      <p:sp>
        <p:nvSpPr>
          <p:cNvPr id="62" name="Google Shape;62;p13"/>
          <p:cNvSpPr txBox="1"/>
          <p:nvPr/>
        </p:nvSpPr>
        <p:spPr>
          <a:xfrm>
            <a:off x="6207400" y="2773801"/>
            <a:ext cx="434667" cy="114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n-GB" sz="1600">
                <a:solidFill>
                  <a:schemeClr val="dk2"/>
                </a:solidFill>
              </a:rPr>
              <a:t>W</a:t>
            </a:r>
            <a:r>
              <a:rPr lang="en-GB" sz="1067">
                <a:solidFill>
                  <a:schemeClr val="dk2"/>
                </a:solidFill>
              </a:rPr>
              <a:t>1</a:t>
            </a:r>
          </a:p>
          <a:p>
            <a:r>
              <a:rPr lang="en-GB" sz="1600">
                <a:solidFill>
                  <a:schemeClr val="dk2"/>
                </a:solidFill>
              </a:rPr>
              <a:t>W</a:t>
            </a:r>
            <a:r>
              <a:rPr lang="en-GB" sz="1067">
                <a:solidFill>
                  <a:schemeClr val="dk2"/>
                </a:solidFill>
              </a:rPr>
              <a:t>2</a:t>
            </a:r>
            <a:br>
              <a:rPr lang="en-GB" sz="1600">
                <a:solidFill>
                  <a:schemeClr val="dk2"/>
                </a:solidFill>
              </a:rPr>
            </a:br>
            <a:r>
              <a:rPr lang="en-GB" sz="1600">
                <a:solidFill>
                  <a:schemeClr val="dk2"/>
                </a:solidFill>
              </a:rPr>
              <a:t>…</a:t>
            </a:r>
            <a:br>
              <a:rPr lang="en-GB" sz="1600">
                <a:solidFill>
                  <a:schemeClr val="dk2"/>
                </a:solidFill>
              </a:rPr>
            </a:br>
            <a:r>
              <a:rPr lang="en-GB" sz="1600">
                <a:solidFill>
                  <a:schemeClr val="dk2"/>
                </a:solidFill>
              </a:rPr>
              <a:t>W</a:t>
            </a:r>
            <a:r>
              <a:rPr lang="en-GB" sz="1067">
                <a:solidFill>
                  <a:schemeClr val="dk2"/>
                </a:solidFill>
              </a:rPr>
              <a:t>d</a:t>
            </a:r>
          </a:p>
        </p:txBody>
      </p:sp>
      <p:sp>
        <p:nvSpPr>
          <p:cNvPr id="63" name="Google Shape;63;p13"/>
          <p:cNvSpPr txBox="1"/>
          <p:nvPr/>
        </p:nvSpPr>
        <p:spPr>
          <a:xfrm>
            <a:off x="7461911" y="2822590"/>
            <a:ext cx="3627467" cy="50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n-GB" sz="1600">
                <a:solidFill>
                  <a:schemeClr val="dk2"/>
                </a:solidFill>
              </a:rPr>
              <a:t>X</a:t>
            </a:r>
            <a:r>
              <a:rPr lang="en-GB" sz="2222" b="1">
                <a:solidFill>
                  <a:schemeClr val="dk2"/>
                </a:solidFill>
              </a:rPr>
              <a:t>⋅</a:t>
            </a:r>
            <a:r>
              <a:rPr lang="en-GB" sz="1600">
                <a:solidFill>
                  <a:schemeClr val="dk2"/>
                </a:solidFill>
              </a:rPr>
              <a:t>W</a:t>
            </a:r>
          </a:p>
        </p:txBody>
      </p:sp>
      <p:sp>
        <p:nvSpPr>
          <p:cNvPr id="64" name="Google Shape;64;p13"/>
          <p:cNvSpPr txBox="1"/>
          <p:nvPr/>
        </p:nvSpPr>
        <p:spPr>
          <a:xfrm>
            <a:off x="7535533" y="2442823"/>
            <a:ext cx="2666667" cy="4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n-GB" sz="1600" b="1"/>
              <a:t>∈ R</a:t>
            </a:r>
          </a:p>
        </p:txBody>
      </p:sp>
      <p:cxnSp>
        <p:nvCxnSpPr>
          <p:cNvPr id="65" name="Google Shape;65;p13"/>
          <p:cNvCxnSpPr>
            <a:endCxn id="58" idx="1"/>
          </p:cNvCxnSpPr>
          <p:nvPr/>
        </p:nvCxnSpPr>
        <p:spPr>
          <a:xfrm>
            <a:off x="3806622" y="3072458"/>
            <a:ext cx="583200" cy="31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3"/>
          <p:cNvCxnSpPr/>
          <p:nvPr/>
        </p:nvCxnSpPr>
        <p:spPr>
          <a:xfrm>
            <a:off x="6801222" y="3074067"/>
            <a:ext cx="583200" cy="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67;p13"/>
          <p:cNvCxnSpPr/>
          <p:nvPr/>
        </p:nvCxnSpPr>
        <p:spPr>
          <a:xfrm>
            <a:off x="8089778" y="3074067"/>
            <a:ext cx="583200" cy="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8;p13"/>
          <p:cNvCxnSpPr/>
          <p:nvPr/>
        </p:nvCxnSpPr>
        <p:spPr>
          <a:xfrm>
            <a:off x="7736289" y="2745089"/>
            <a:ext cx="0" cy="2266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3"/>
          <p:cNvSpPr txBox="1"/>
          <p:nvPr/>
        </p:nvSpPr>
        <p:spPr>
          <a:xfrm>
            <a:off x="8190978" y="2680556"/>
            <a:ext cx="2666667" cy="4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l-GR" sz="1600"/>
              <a:t>σ</a:t>
            </a:r>
          </a:p>
        </p:txBody>
      </p:sp>
      <p:sp>
        <p:nvSpPr>
          <p:cNvPr id="70" name="Google Shape;70;p13"/>
          <p:cNvSpPr txBox="1"/>
          <p:nvPr/>
        </p:nvSpPr>
        <p:spPr>
          <a:xfrm>
            <a:off x="8677978" y="2855934"/>
            <a:ext cx="2666667" cy="4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n-GB" sz="1600"/>
              <a:t>x ∈ [0,1]</a:t>
            </a:r>
          </a:p>
        </p:txBody>
      </p:sp>
      <p:sp>
        <p:nvSpPr>
          <p:cNvPr id="71" name="Google Shape;71;p13"/>
          <p:cNvSpPr txBox="1"/>
          <p:nvPr/>
        </p:nvSpPr>
        <p:spPr>
          <a:xfrm>
            <a:off x="2215889" y="2115379"/>
            <a:ext cx="7661600" cy="4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n-GB" sz="1600" b="1">
                <a:solidFill>
                  <a:schemeClr val="dk1"/>
                </a:solidFill>
              </a:rPr>
              <a:t>Linear Regression  </a:t>
            </a:r>
            <a:r>
              <a:rPr lang="en-GB" sz="1600" b="1">
                <a:solidFill>
                  <a:schemeClr val="dk2"/>
                </a:solidFill>
              </a:rPr>
              <a:t>                        </a:t>
            </a:r>
            <a:r>
              <a:rPr lang="en-GB" sz="1600" b="1">
                <a:solidFill>
                  <a:schemeClr val="dk1"/>
                </a:solidFill>
              </a:rPr>
              <a:t>Logistic Regression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459800" y="1542400"/>
            <a:ext cx="541600" cy="554133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267" tIns="81267" rIns="81267" bIns="81267" anchor="ctr" anchorCtr="0">
            <a:noAutofit/>
          </a:bodyPr>
          <a:lstStyle/>
          <a:p>
            <a:pPr algn="ctr"/>
            <a:endParaRPr lang="en-US" sz="1600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2459800" y="2556378"/>
            <a:ext cx="541600" cy="554133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267" tIns="81267" rIns="81267" bIns="81267" anchor="ctr" anchorCtr="0">
            <a:noAutofit/>
          </a:bodyPr>
          <a:lstStyle/>
          <a:p>
            <a:pPr algn="ctr"/>
            <a:endParaRPr lang="en-US" sz="1600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2459800" y="3570356"/>
            <a:ext cx="541600" cy="554133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267" tIns="81267" rIns="81267" bIns="81267" anchor="ctr" anchorCtr="0">
            <a:noAutofit/>
          </a:bodyPr>
          <a:lstStyle/>
          <a:p>
            <a:pPr algn="ctr"/>
            <a:endParaRPr lang="en-US" sz="1600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2459800" y="5097556"/>
            <a:ext cx="541600" cy="554133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267" tIns="81267" rIns="81267" bIns="81267" anchor="ctr" anchorCtr="0">
            <a:noAutofit/>
          </a:bodyPr>
          <a:lstStyle/>
          <a:p>
            <a:pPr algn="ctr"/>
            <a:endParaRPr lang="en-US" sz="1600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2598355" y="4086601"/>
            <a:ext cx="497600" cy="902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n-GB" sz="1600" b="1">
                <a:solidFill>
                  <a:schemeClr val="dk1"/>
                </a:solidFill>
              </a:rPr>
              <a:t>.</a:t>
            </a:r>
          </a:p>
          <a:p>
            <a:r>
              <a:rPr lang="en-GB" sz="1600" b="1">
                <a:solidFill>
                  <a:schemeClr val="dk1"/>
                </a:solidFill>
              </a:rPr>
              <a:t>.</a:t>
            </a:r>
          </a:p>
          <a:p>
            <a:r>
              <a:rPr lang="en-GB" sz="1600" b="1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81" name="Google Shape;81;p14"/>
          <p:cNvSpPr txBox="1"/>
          <p:nvPr/>
        </p:nvSpPr>
        <p:spPr>
          <a:xfrm>
            <a:off x="2532245" y="1586935"/>
            <a:ext cx="3665333" cy="465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n-GB" sz="1955">
                <a:solidFill>
                  <a:schemeClr val="dk1"/>
                </a:solidFill>
              </a:rPr>
              <a:t>X</a:t>
            </a:r>
            <a:r>
              <a:rPr lang="en-GB" sz="1333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82" name="Google Shape;82;p14"/>
          <p:cNvSpPr txBox="1"/>
          <p:nvPr/>
        </p:nvSpPr>
        <p:spPr>
          <a:xfrm>
            <a:off x="2532245" y="2578646"/>
            <a:ext cx="3665333" cy="465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n-GB" sz="1955">
                <a:solidFill>
                  <a:schemeClr val="dk1"/>
                </a:solidFill>
              </a:rPr>
              <a:t>X</a:t>
            </a:r>
            <a:r>
              <a:rPr lang="en-GB" sz="1333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83" name="Google Shape;83;p14"/>
          <p:cNvSpPr txBox="1"/>
          <p:nvPr/>
        </p:nvSpPr>
        <p:spPr>
          <a:xfrm>
            <a:off x="2532245" y="3614890"/>
            <a:ext cx="3665333" cy="465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n-GB" sz="1955">
                <a:solidFill>
                  <a:schemeClr val="dk1"/>
                </a:solidFill>
              </a:rPr>
              <a:t>X</a:t>
            </a:r>
            <a:r>
              <a:rPr lang="en-GB" sz="1333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84" name="Google Shape;84;p14"/>
          <p:cNvSpPr txBox="1"/>
          <p:nvPr/>
        </p:nvSpPr>
        <p:spPr>
          <a:xfrm>
            <a:off x="2532245" y="5142090"/>
            <a:ext cx="3665333" cy="465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n-GB" sz="1955">
                <a:solidFill>
                  <a:schemeClr val="dk1"/>
                </a:solidFill>
              </a:rPr>
              <a:t>X</a:t>
            </a:r>
            <a:r>
              <a:rPr lang="en-GB" sz="1333">
                <a:solidFill>
                  <a:schemeClr val="dk1"/>
                </a:solidFill>
              </a:rPr>
              <a:t>m</a:t>
            </a:r>
          </a:p>
        </p:txBody>
      </p:sp>
      <p:sp>
        <p:nvSpPr>
          <p:cNvPr id="85" name="Google Shape;85;p14"/>
          <p:cNvSpPr/>
          <p:nvPr/>
        </p:nvSpPr>
        <p:spPr>
          <a:xfrm>
            <a:off x="4701734" y="2084000"/>
            <a:ext cx="856533" cy="465067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267" tIns="81267" rIns="81267" bIns="81267" anchor="ctr" anchorCtr="0"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86" name="Google Shape;86;p14"/>
          <p:cNvSpPr/>
          <p:nvPr/>
        </p:nvSpPr>
        <p:spPr>
          <a:xfrm>
            <a:off x="4701734" y="3096767"/>
            <a:ext cx="856533" cy="465067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267" tIns="81267" rIns="81267" bIns="81267" anchor="ctr" anchorCtr="0"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87" name="Google Shape;87;p14"/>
          <p:cNvSpPr/>
          <p:nvPr/>
        </p:nvSpPr>
        <p:spPr>
          <a:xfrm>
            <a:off x="4701734" y="4305533"/>
            <a:ext cx="856533" cy="465067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267" tIns="81267" rIns="81267" bIns="81267" anchor="ctr" anchorCtr="0">
            <a:noAutofit/>
          </a:bodyPr>
          <a:lstStyle/>
          <a:p>
            <a:pPr algn="ctr"/>
            <a:endParaRPr lang="en-US" sz="1600"/>
          </a:p>
        </p:txBody>
      </p:sp>
      <p:cxnSp>
        <p:nvCxnSpPr>
          <p:cNvPr id="88" name="Google Shape;88;p14"/>
          <p:cNvCxnSpPr/>
          <p:nvPr/>
        </p:nvCxnSpPr>
        <p:spPr>
          <a:xfrm>
            <a:off x="3139933" y="1920245"/>
            <a:ext cx="1410667" cy="39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3139933" y="1920245"/>
            <a:ext cx="1417067" cy="13917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3139933" y="1926555"/>
            <a:ext cx="1454667" cy="25946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" name="Google Shape;91;p14"/>
          <p:cNvCxnSpPr/>
          <p:nvPr/>
        </p:nvCxnSpPr>
        <p:spPr>
          <a:xfrm rot="10800000" flipH="1">
            <a:off x="3089555" y="2329511"/>
            <a:ext cx="1461067" cy="5290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p14"/>
          <p:cNvCxnSpPr/>
          <p:nvPr/>
        </p:nvCxnSpPr>
        <p:spPr>
          <a:xfrm>
            <a:off x="3108467" y="2871178"/>
            <a:ext cx="1423200" cy="4346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" name="Google Shape;93;p14"/>
          <p:cNvCxnSpPr/>
          <p:nvPr/>
        </p:nvCxnSpPr>
        <p:spPr>
          <a:xfrm>
            <a:off x="3108467" y="2858578"/>
            <a:ext cx="1473600" cy="16562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4"/>
          <p:cNvCxnSpPr/>
          <p:nvPr/>
        </p:nvCxnSpPr>
        <p:spPr>
          <a:xfrm rot="10800000" flipH="1">
            <a:off x="3014000" y="2335822"/>
            <a:ext cx="1536533" cy="15114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4"/>
          <p:cNvCxnSpPr/>
          <p:nvPr/>
        </p:nvCxnSpPr>
        <p:spPr>
          <a:xfrm rot="10800000" flipH="1">
            <a:off x="3020289" y="3330933"/>
            <a:ext cx="1505067" cy="5226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4"/>
          <p:cNvCxnSpPr/>
          <p:nvPr/>
        </p:nvCxnSpPr>
        <p:spPr>
          <a:xfrm>
            <a:off x="3026578" y="3859889"/>
            <a:ext cx="1568000" cy="6613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" name="Google Shape;97;p14"/>
          <p:cNvCxnSpPr/>
          <p:nvPr/>
        </p:nvCxnSpPr>
        <p:spPr>
          <a:xfrm rot="10800000" flipH="1">
            <a:off x="3014000" y="2354800"/>
            <a:ext cx="1505067" cy="299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4"/>
          <p:cNvCxnSpPr/>
          <p:nvPr/>
        </p:nvCxnSpPr>
        <p:spPr>
          <a:xfrm rot="10800000" flipH="1">
            <a:off x="3014000" y="3356133"/>
            <a:ext cx="1505067" cy="19962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4"/>
          <p:cNvCxnSpPr/>
          <p:nvPr/>
        </p:nvCxnSpPr>
        <p:spPr>
          <a:xfrm rot="10800000" flipH="1">
            <a:off x="3026578" y="4552533"/>
            <a:ext cx="1549333" cy="8250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100;p14"/>
          <p:cNvSpPr txBox="1"/>
          <p:nvPr/>
        </p:nvSpPr>
        <p:spPr>
          <a:xfrm>
            <a:off x="4695533" y="2082779"/>
            <a:ext cx="1190400" cy="465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n-GB" sz="1955">
                <a:solidFill>
                  <a:schemeClr val="dk1"/>
                </a:solidFill>
              </a:rPr>
              <a:t>W</a:t>
            </a:r>
            <a:r>
              <a:rPr lang="en-GB" sz="1600">
                <a:solidFill>
                  <a:schemeClr val="dk1"/>
                </a:solidFill>
              </a:rPr>
              <a:t>1 </a:t>
            </a:r>
            <a:r>
              <a:rPr lang="en-GB" sz="1955" b="1">
                <a:solidFill>
                  <a:schemeClr val="dk1"/>
                </a:solidFill>
              </a:rPr>
              <a:t>⋅ </a:t>
            </a:r>
            <a:r>
              <a:rPr lang="en-GB" sz="1600">
                <a:solidFill>
                  <a:schemeClr val="dk1"/>
                </a:solidFill>
              </a:rPr>
              <a:t>X</a:t>
            </a:r>
          </a:p>
        </p:txBody>
      </p:sp>
      <p:sp>
        <p:nvSpPr>
          <p:cNvPr id="101" name="Google Shape;101;p14"/>
          <p:cNvSpPr txBox="1"/>
          <p:nvPr/>
        </p:nvSpPr>
        <p:spPr>
          <a:xfrm>
            <a:off x="4689133" y="3096779"/>
            <a:ext cx="1324000" cy="465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n-GB" sz="1955">
                <a:solidFill>
                  <a:schemeClr val="dk1"/>
                </a:solidFill>
              </a:rPr>
              <a:t>W</a:t>
            </a:r>
            <a:r>
              <a:rPr lang="en-GB" sz="1600">
                <a:solidFill>
                  <a:schemeClr val="dk1"/>
                </a:solidFill>
              </a:rPr>
              <a:t>2 </a:t>
            </a:r>
            <a:r>
              <a:rPr lang="en-GB" sz="1955" b="1">
                <a:solidFill>
                  <a:schemeClr val="dk1"/>
                </a:solidFill>
              </a:rPr>
              <a:t>⋅ </a:t>
            </a:r>
            <a:r>
              <a:rPr lang="en-GB" sz="1600">
                <a:solidFill>
                  <a:schemeClr val="dk1"/>
                </a:solidFill>
              </a:rPr>
              <a:t>X</a:t>
            </a:r>
          </a:p>
        </p:txBody>
      </p:sp>
      <p:sp>
        <p:nvSpPr>
          <p:cNvPr id="102" name="Google Shape;102;p14"/>
          <p:cNvSpPr txBox="1"/>
          <p:nvPr/>
        </p:nvSpPr>
        <p:spPr>
          <a:xfrm>
            <a:off x="4695533" y="4305535"/>
            <a:ext cx="1133600" cy="465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n-GB" sz="1955">
                <a:solidFill>
                  <a:schemeClr val="dk1"/>
                </a:solidFill>
              </a:rPr>
              <a:t>W</a:t>
            </a:r>
            <a:r>
              <a:rPr lang="en-GB" sz="1600">
                <a:solidFill>
                  <a:schemeClr val="dk1"/>
                </a:solidFill>
              </a:rPr>
              <a:t>k </a:t>
            </a:r>
            <a:r>
              <a:rPr lang="en-GB" sz="1955" b="1">
                <a:solidFill>
                  <a:schemeClr val="dk1"/>
                </a:solidFill>
              </a:rPr>
              <a:t>⋅ </a:t>
            </a:r>
            <a:r>
              <a:rPr lang="en-GB" sz="1600">
                <a:solidFill>
                  <a:schemeClr val="dk1"/>
                </a:solidFill>
              </a:rPr>
              <a:t>X</a:t>
            </a:r>
          </a:p>
        </p:txBody>
      </p:sp>
      <p:sp>
        <p:nvSpPr>
          <p:cNvPr id="103" name="Google Shape;103;p14"/>
          <p:cNvSpPr txBox="1"/>
          <p:nvPr/>
        </p:nvSpPr>
        <p:spPr>
          <a:xfrm>
            <a:off x="4969422" y="3444401"/>
            <a:ext cx="497600" cy="902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n-GB" sz="1600" b="1">
                <a:solidFill>
                  <a:schemeClr val="dk1"/>
                </a:solidFill>
              </a:rPr>
              <a:t>.</a:t>
            </a:r>
          </a:p>
          <a:p>
            <a:r>
              <a:rPr lang="en-GB" sz="1600" b="1">
                <a:solidFill>
                  <a:schemeClr val="dk1"/>
                </a:solidFill>
              </a:rPr>
              <a:t>.</a:t>
            </a:r>
          </a:p>
          <a:p>
            <a:r>
              <a:rPr lang="en-GB" sz="1600" b="1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104" name="Google Shape;104;p14"/>
          <p:cNvSpPr/>
          <p:nvPr/>
        </p:nvSpPr>
        <p:spPr>
          <a:xfrm>
            <a:off x="5892800" y="1904000"/>
            <a:ext cx="1417067" cy="825067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267" tIns="81267" rIns="81267" bIns="81267" anchor="ctr" anchorCtr="0"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105" name="Google Shape;105;p14"/>
          <p:cNvSpPr/>
          <p:nvPr/>
        </p:nvSpPr>
        <p:spPr>
          <a:xfrm>
            <a:off x="5892800" y="2916778"/>
            <a:ext cx="1417067" cy="825067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267" tIns="81267" rIns="81267" bIns="81267" anchor="ctr" anchorCtr="0"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106" name="Google Shape;106;p14"/>
          <p:cNvSpPr/>
          <p:nvPr/>
        </p:nvSpPr>
        <p:spPr>
          <a:xfrm>
            <a:off x="5892800" y="4110778"/>
            <a:ext cx="1417067" cy="825067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267" tIns="81267" rIns="81267" bIns="81267" anchor="ctr" anchorCtr="0">
            <a:noAutofit/>
          </a:bodyPr>
          <a:lstStyle/>
          <a:p>
            <a:pPr algn="ctr"/>
            <a:endParaRPr lang="en-US" sz="1600"/>
          </a:p>
        </p:txBody>
      </p:sp>
      <p:cxnSp>
        <p:nvCxnSpPr>
          <p:cNvPr id="107" name="Google Shape;107;p14"/>
          <p:cNvCxnSpPr/>
          <p:nvPr/>
        </p:nvCxnSpPr>
        <p:spPr>
          <a:xfrm>
            <a:off x="5578222" y="2322045"/>
            <a:ext cx="22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5578222" y="3334555"/>
            <a:ext cx="22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5590800" y="4542022"/>
            <a:ext cx="207467" cy="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0" name="Google Shape;11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801" y="1927211"/>
            <a:ext cx="1349422" cy="789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0423" y="2927413"/>
            <a:ext cx="1332867" cy="779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1355" y="4133001"/>
            <a:ext cx="1323888" cy="78966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/>
          <p:nvPr/>
        </p:nvSpPr>
        <p:spPr>
          <a:xfrm>
            <a:off x="8099667" y="2047923"/>
            <a:ext cx="541600" cy="554133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267" tIns="81267" rIns="81267" bIns="81267" anchor="ctr" anchorCtr="0">
            <a:noAutofit/>
          </a:bodyPr>
          <a:lstStyle/>
          <a:p>
            <a:pPr algn="ctr"/>
            <a:endParaRPr lang="en-US" sz="1600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8099667" y="3067168"/>
            <a:ext cx="541600" cy="554133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267" tIns="81267" rIns="81267" bIns="81267" anchor="ctr" anchorCtr="0">
            <a:noAutofit/>
          </a:bodyPr>
          <a:lstStyle/>
          <a:p>
            <a:pPr algn="ctr"/>
            <a:endParaRPr lang="en-US" sz="1600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8099667" y="4255923"/>
            <a:ext cx="541600" cy="554133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267" tIns="81267" rIns="81267" bIns="81267" anchor="ctr" anchorCtr="0">
            <a:noAutofit/>
          </a:bodyPr>
          <a:lstStyle/>
          <a:p>
            <a:pPr algn="ctr"/>
            <a:endParaRPr lang="en-US" sz="1600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8172112" y="2092457"/>
            <a:ext cx="3665333" cy="465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n-GB" sz="1955">
                <a:solidFill>
                  <a:schemeClr val="dk1"/>
                </a:solidFill>
              </a:rPr>
              <a:t>P</a:t>
            </a:r>
            <a:r>
              <a:rPr lang="en-GB" sz="1333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117" name="Google Shape;117;p14"/>
          <p:cNvSpPr txBox="1"/>
          <p:nvPr/>
        </p:nvSpPr>
        <p:spPr>
          <a:xfrm>
            <a:off x="8172112" y="3089435"/>
            <a:ext cx="3665333" cy="465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n-GB" sz="1955">
                <a:solidFill>
                  <a:schemeClr val="dk1"/>
                </a:solidFill>
              </a:rPr>
              <a:t>P</a:t>
            </a:r>
            <a:r>
              <a:rPr lang="en-GB" sz="1333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118" name="Google Shape;118;p14"/>
          <p:cNvSpPr txBox="1"/>
          <p:nvPr/>
        </p:nvSpPr>
        <p:spPr>
          <a:xfrm>
            <a:off x="8172112" y="4300457"/>
            <a:ext cx="3665333" cy="465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n-GB" sz="1955">
                <a:solidFill>
                  <a:schemeClr val="dk1"/>
                </a:solidFill>
              </a:rPr>
              <a:t>P</a:t>
            </a:r>
            <a:r>
              <a:rPr lang="en-GB" sz="1333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119" name="Google Shape;119;p14"/>
          <p:cNvSpPr txBox="1"/>
          <p:nvPr/>
        </p:nvSpPr>
        <p:spPr>
          <a:xfrm>
            <a:off x="8224578" y="3586823"/>
            <a:ext cx="497600" cy="68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pPr>
              <a:lnSpc>
                <a:spcPct val="70000"/>
              </a:lnSpc>
            </a:pPr>
            <a:r>
              <a:rPr lang="en-GB" sz="1600" b="1">
                <a:solidFill>
                  <a:schemeClr val="dk1"/>
                </a:solidFill>
              </a:rPr>
              <a:t>.</a:t>
            </a:r>
          </a:p>
          <a:p>
            <a:pPr>
              <a:lnSpc>
                <a:spcPct val="70000"/>
              </a:lnSpc>
            </a:pPr>
            <a:r>
              <a:rPr lang="en-GB" sz="1600" b="1">
                <a:solidFill>
                  <a:schemeClr val="dk1"/>
                </a:solidFill>
              </a:rPr>
              <a:t>.</a:t>
            </a:r>
          </a:p>
          <a:p>
            <a:pPr>
              <a:lnSpc>
                <a:spcPct val="70000"/>
              </a:lnSpc>
            </a:pPr>
            <a:r>
              <a:rPr lang="en-GB" sz="1600" b="1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120" name="Google Shape;120;p14"/>
          <p:cNvSpPr txBox="1"/>
          <p:nvPr/>
        </p:nvSpPr>
        <p:spPr>
          <a:xfrm>
            <a:off x="6006133" y="1433423"/>
            <a:ext cx="1190400" cy="4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pPr algn="ctr"/>
            <a:r>
              <a:rPr lang="en-GB" sz="1600" b="1">
                <a:solidFill>
                  <a:schemeClr val="dk1"/>
                </a:solidFill>
              </a:rPr>
              <a:t>softmax            </a:t>
            </a:r>
          </a:p>
        </p:txBody>
      </p:sp>
      <p:cxnSp>
        <p:nvCxnSpPr>
          <p:cNvPr id="121" name="Google Shape;121;p14"/>
          <p:cNvCxnSpPr>
            <a:stCxn id="104" idx="3"/>
          </p:cNvCxnSpPr>
          <p:nvPr/>
        </p:nvCxnSpPr>
        <p:spPr>
          <a:xfrm>
            <a:off x="7309867" y="2316533"/>
            <a:ext cx="650400" cy="34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p14"/>
          <p:cNvCxnSpPr>
            <a:stCxn id="105" idx="3"/>
          </p:cNvCxnSpPr>
          <p:nvPr/>
        </p:nvCxnSpPr>
        <p:spPr>
          <a:xfrm>
            <a:off x="7309867" y="3329311"/>
            <a:ext cx="650400" cy="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123;p14"/>
          <p:cNvCxnSpPr>
            <a:stCxn id="106" idx="3"/>
          </p:cNvCxnSpPr>
          <p:nvPr/>
        </p:nvCxnSpPr>
        <p:spPr>
          <a:xfrm>
            <a:off x="7309867" y="4523311"/>
            <a:ext cx="650400" cy="2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Google Shape;124;p14"/>
          <p:cNvSpPr txBox="1"/>
          <p:nvPr/>
        </p:nvSpPr>
        <p:spPr>
          <a:xfrm>
            <a:off x="7405378" y="1310224"/>
            <a:ext cx="2136000" cy="65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pPr algn="ctr"/>
            <a:r>
              <a:rPr lang="en-GB" sz="1600" b="1">
                <a:solidFill>
                  <a:schemeClr val="dk1"/>
                </a:solidFill>
              </a:rPr>
              <a:t>class</a:t>
            </a:r>
          </a:p>
          <a:p>
            <a:pPr algn="ctr"/>
            <a:r>
              <a:rPr lang="en-GB" sz="1600" b="1">
                <a:solidFill>
                  <a:schemeClr val="dk1"/>
                </a:solidFill>
              </a:rPr>
              <a:t>probabilities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ABEA7C-F291-CECC-D706-FC8FBA6FA2D6}"/>
              </a:ext>
            </a:extLst>
          </p:cNvPr>
          <p:cNvSpPr txBox="1"/>
          <p:nvPr/>
        </p:nvSpPr>
        <p:spPr>
          <a:xfrm>
            <a:off x="2446935" y="4179017"/>
            <a:ext cx="1515928" cy="6360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67">
                <a:ea typeface="Calibri"/>
                <a:cs typeface="Calibri"/>
              </a:rPr>
              <a:t>d</a:t>
            </a:r>
          </a:p>
          <a:p>
            <a:pPr algn="ctr"/>
            <a:endParaRPr lang="en-US" sz="1867">
              <a:ea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CF5837-3D57-8300-26C1-6F036C7E5AC4}"/>
              </a:ext>
            </a:extLst>
          </p:cNvPr>
          <p:cNvSpPr/>
          <p:nvPr/>
        </p:nvSpPr>
        <p:spPr>
          <a:xfrm>
            <a:off x="2842672" y="1752379"/>
            <a:ext cx="739376" cy="23499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D3CE44-C950-2FEC-2A14-FA3A36D4B3A5}"/>
              </a:ext>
            </a:extLst>
          </p:cNvPr>
          <p:cNvCxnSpPr/>
          <p:nvPr/>
        </p:nvCxnSpPr>
        <p:spPr>
          <a:xfrm>
            <a:off x="2845852" y="2246440"/>
            <a:ext cx="746957" cy="501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78A246-F3D6-C34F-9B0D-173000070AB3}"/>
              </a:ext>
            </a:extLst>
          </p:cNvPr>
          <p:cNvCxnSpPr>
            <a:cxnSpLocks/>
          </p:cNvCxnSpPr>
          <p:nvPr/>
        </p:nvCxnSpPr>
        <p:spPr>
          <a:xfrm>
            <a:off x="2842060" y="2712738"/>
            <a:ext cx="746957" cy="501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107C47-0E64-B133-325C-C078A7FC96E8}"/>
              </a:ext>
            </a:extLst>
          </p:cNvPr>
          <p:cNvCxnSpPr>
            <a:cxnSpLocks/>
          </p:cNvCxnSpPr>
          <p:nvPr/>
        </p:nvCxnSpPr>
        <p:spPr>
          <a:xfrm>
            <a:off x="2838269" y="3197992"/>
            <a:ext cx="746957" cy="501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826786A-F8CD-65E4-D1D5-B17706F61E48}"/>
              </a:ext>
            </a:extLst>
          </p:cNvPr>
          <p:cNvSpPr txBox="1"/>
          <p:nvPr/>
        </p:nvSpPr>
        <p:spPr>
          <a:xfrm>
            <a:off x="2976704" y="2321281"/>
            <a:ext cx="478649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>
                <a:ea typeface="Calibri"/>
                <a:cs typeface="Calibri"/>
              </a:rPr>
              <a:t>X2</a:t>
            </a:r>
            <a:endParaRPr lang="en-US" sz="1867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815D1C-8773-9C7A-7506-03E90BD8104B}"/>
              </a:ext>
            </a:extLst>
          </p:cNvPr>
          <p:cNvSpPr txBox="1"/>
          <p:nvPr/>
        </p:nvSpPr>
        <p:spPr>
          <a:xfrm>
            <a:off x="2976704" y="1847400"/>
            <a:ext cx="478649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>
                <a:ea typeface="Calibri"/>
                <a:cs typeface="Calibri"/>
              </a:rPr>
              <a:t>X1</a:t>
            </a:r>
            <a:endParaRPr lang="en-US" sz="1867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F5C0A2-1380-C739-65CF-6FAE7BCF82F5}"/>
              </a:ext>
            </a:extLst>
          </p:cNvPr>
          <p:cNvSpPr txBox="1"/>
          <p:nvPr/>
        </p:nvSpPr>
        <p:spPr>
          <a:xfrm>
            <a:off x="2986586" y="2825466"/>
            <a:ext cx="441277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67" b="1">
                <a:ea typeface="Calibri"/>
                <a:cs typeface="Calibri"/>
              </a:rPr>
              <a:t>X3</a:t>
            </a:r>
            <a:endParaRPr lang="en-US" sz="1867">
              <a:ea typeface="Calibri"/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028B22-58DA-2847-2FCD-0CC08DB9D862}"/>
              </a:ext>
            </a:extLst>
          </p:cNvPr>
          <p:cNvSpPr txBox="1"/>
          <p:nvPr/>
        </p:nvSpPr>
        <p:spPr>
          <a:xfrm>
            <a:off x="3085153" y="3200780"/>
            <a:ext cx="44127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67" b="1">
                <a:ea typeface="Calibri"/>
                <a:cs typeface="Calibri"/>
              </a:rPr>
              <a:t>.</a:t>
            </a:r>
          </a:p>
          <a:p>
            <a:r>
              <a:rPr lang="en-US" sz="1867" b="1">
                <a:ea typeface="Calibri"/>
                <a:cs typeface="Calibri"/>
              </a:rPr>
              <a:t>.</a:t>
            </a:r>
          </a:p>
          <a:p>
            <a:r>
              <a:rPr lang="en-US" sz="1867" b="1">
                <a:ea typeface="Calibri"/>
                <a:cs typeface="Calibri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45845F-6FA5-B586-F741-141A88C5D924}"/>
              </a:ext>
            </a:extLst>
          </p:cNvPr>
          <p:cNvSpPr txBox="1"/>
          <p:nvPr/>
        </p:nvSpPr>
        <p:spPr>
          <a:xfrm>
            <a:off x="7185741" y="4152479"/>
            <a:ext cx="1515928" cy="6360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67">
                <a:ea typeface="Calibri"/>
                <a:cs typeface="Calibri"/>
              </a:rPr>
              <a:t>d'</a:t>
            </a:r>
            <a:endParaRPr lang="en-US" sz="1200"/>
          </a:p>
          <a:p>
            <a:pPr algn="ctr"/>
            <a:endParaRPr lang="en-US" sz="1867">
              <a:ea typeface="Calibri"/>
              <a:cs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C151B-46E9-1C04-99D0-FBB3615E2CAC}"/>
              </a:ext>
            </a:extLst>
          </p:cNvPr>
          <p:cNvSpPr/>
          <p:nvPr/>
        </p:nvSpPr>
        <p:spPr>
          <a:xfrm>
            <a:off x="7581478" y="1725842"/>
            <a:ext cx="739376" cy="23499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38C17C-9F2F-6415-C473-FE1FFB048E1C}"/>
              </a:ext>
            </a:extLst>
          </p:cNvPr>
          <p:cNvCxnSpPr>
            <a:cxnSpLocks/>
          </p:cNvCxnSpPr>
          <p:nvPr/>
        </p:nvCxnSpPr>
        <p:spPr>
          <a:xfrm>
            <a:off x="7584658" y="2219902"/>
            <a:ext cx="746957" cy="501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0AC453-88EA-7986-5F7C-0ED3B0F07B89}"/>
              </a:ext>
            </a:extLst>
          </p:cNvPr>
          <p:cNvCxnSpPr>
            <a:cxnSpLocks/>
          </p:cNvCxnSpPr>
          <p:nvPr/>
        </p:nvCxnSpPr>
        <p:spPr>
          <a:xfrm>
            <a:off x="7580866" y="2686201"/>
            <a:ext cx="746957" cy="501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2437082-4A26-69E0-4910-6D2F404A5036}"/>
              </a:ext>
            </a:extLst>
          </p:cNvPr>
          <p:cNvCxnSpPr>
            <a:cxnSpLocks/>
          </p:cNvCxnSpPr>
          <p:nvPr/>
        </p:nvCxnSpPr>
        <p:spPr>
          <a:xfrm>
            <a:off x="7577075" y="3171454"/>
            <a:ext cx="746957" cy="501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ABC0B3A-5135-61FA-7A4F-8B3842F15954}"/>
              </a:ext>
            </a:extLst>
          </p:cNvPr>
          <p:cNvSpPr txBox="1"/>
          <p:nvPr/>
        </p:nvSpPr>
        <p:spPr>
          <a:xfrm>
            <a:off x="7715510" y="2294744"/>
            <a:ext cx="478649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>
                <a:ea typeface="Calibri"/>
                <a:cs typeface="Calibri"/>
              </a:rPr>
              <a:t>X2</a:t>
            </a:r>
            <a:endParaRPr lang="en-US" sz="1867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6C6DF1-1DB7-CB8C-69AE-89923BD5D832}"/>
              </a:ext>
            </a:extLst>
          </p:cNvPr>
          <p:cNvSpPr txBox="1"/>
          <p:nvPr/>
        </p:nvSpPr>
        <p:spPr>
          <a:xfrm>
            <a:off x="7715510" y="1820863"/>
            <a:ext cx="478649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>
                <a:ea typeface="Calibri"/>
                <a:cs typeface="Calibri"/>
              </a:rPr>
              <a:t>X1</a:t>
            </a:r>
            <a:endParaRPr lang="en-US" sz="1867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7CD402-5973-5308-EE84-6E6BCA5936B4}"/>
              </a:ext>
            </a:extLst>
          </p:cNvPr>
          <p:cNvSpPr txBox="1"/>
          <p:nvPr/>
        </p:nvSpPr>
        <p:spPr>
          <a:xfrm>
            <a:off x="7725392" y="2798928"/>
            <a:ext cx="441277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67" b="1">
                <a:ea typeface="Calibri"/>
                <a:cs typeface="Calibri"/>
              </a:rPr>
              <a:t>X3</a:t>
            </a:r>
            <a:endParaRPr lang="en-US" sz="1867">
              <a:ea typeface="Calibri"/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06146C-B896-1D75-BA03-478F30CD4646}"/>
              </a:ext>
            </a:extLst>
          </p:cNvPr>
          <p:cNvSpPr txBox="1"/>
          <p:nvPr/>
        </p:nvSpPr>
        <p:spPr>
          <a:xfrm>
            <a:off x="7823959" y="3174242"/>
            <a:ext cx="44127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67" b="1">
                <a:ea typeface="Calibri"/>
                <a:cs typeface="Calibri"/>
              </a:rPr>
              <a:t>.</a:t>
            </a:r>
          </a:p>
          <a:p>
            <a:r>
              <a:rPr lang="en-US" sz="1867" b="1">
                <a:ea typeface="Calibri"/>
                <a:cs typeface="Calibri"/>
              </a:rPr>
              <a:t>.</a:t>
            </a:r>
          </a:p>
          <a:p>
            <a:r>
              <a:rPr lang="en-US" sz="1867" b="1">
                <a:ea typeface="Calibri"/>
                <a:cs typeface="Calibri"/>
              </a:rPr>
              <a:t>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31B6B8-3BB9-2EC1-62EF-4091EBE91061}"/>
              </a:ext>
            </a:extLst>
          </p:cNvPr>
          <p:cNvCxnSpPr/>
          <p:nvPr/>
        </p:nvCxnSpPr>
        <p:spPr>
          <a:xfrm>
            <a:off x="3580581" y="1945967"/>
            <a:ext cx="3785419" cy="65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F00DC6-665E-B630-D950-1A89E290ADBB}"/>
              </a:ext>
            </a:extLst>
          </p:cNvPr>
          <p:cNvCxnSpPr>
            <a:cxnSpLocks/>
          </p:cNvCxnSpPr>
          <p:nvPr/>
        </p:nvCxnSpPr>
        <p:spPr>
          <a:xfrm>
            <a:off x="3527507" y="1995252"/>
            <a:ext cx="4024255" cy="444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5DCA50-07E7-A39D-9569-3EC097A65635}"/>
              </a:ext>
            </a:extLst>
          </p:cNvPr>
          <p:cNvCxnSpPr>
            <a:cxnSpLocks/>
          </p:cNvCxnSpPr>
          <p:nvPr/>
        </p:nvCxnSpPr>
        <p:spPr>
          <a:xfrm>
            <a:off x="3527506" y="2044535"/>
            <a:ext cx="4043210" cy="937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91484E-6B5C-99C4-352F-6DDFA14550E3}"/>
              </a:ext>
            </a:extLst>
          </p:cNvPr>
          <p:cNvCxnSpPr>
            <a:cxnSpLocks/>
          </p:cNvCxnSpPr>
          <p:nvPr/>
        </p:nvCxnSpPr>
        <p:spPr>
          <a:xfrm>
            <a:off x="3542669" y="2074863"/>
            <a:ext cx="4028047" cy="1555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DDCCEA-80FF-C6A9-453E-62C023CC2BB2}"/>
              </a:ext>
            </a:extLst>
          </p:cNvPr>
          <p:cNvCxnSpPr>
            <a:cxnSpLocks/>
          </p:cNvCxnSpPr>
          <p:nvPr/>
        </p:nvCxnSpPr>
        <p:spPr>
          <a:xfrm flipV="1">
            <a:off x="3542669" y="2129038"/>
            <a:ext cx="4012883" cy="290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3F65F9-4353-294B-730D-CA62DA96DEAF}"/>
              </a:ext>
            </a:extLst>
          </p:cNvPr>
          <p:cNvCxnSpPr>
            <a:cxnSpLocks/>
          </p:cNvCxnSpPr>
          <p:nvPr/>
        </p:nvCxnSpPr>
        <p:spPr>
          <a:xfrm>
            <a:off x="3572998" y="2438804"/>
            <a:ext cx="4016674" cy="1716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8AFC82E-4A2F-57A1-C9CE-97740390CCD9}"/>
              </a:ext>
            </a:extLst>
          </p:cNvPr>
          <p:cNvCxnSpPr>
            <a:cxnSpLocks/>
          </p:cNvCxnSpPr>
          <p:nvPr/>
        </p:nvCxnSpPr>
        <p:spPr>
          <a:xfrm>
            <a:off x="3538879" y="2510834"/>
            <a:ext cx="4035628" cy="562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B176F9-146A-B2CD-AD4E-14CE19E3CF2A}"/>
              </a:ext>
            </a:extLst>
          </p:cNvPr>
          <p:cNvCxnSpPr>
            <a:cxnSpLocks/>
          </p:cNvCxnSpPr>
          <p:nvPr/>
        </p:nvCxnSpPr>
        <p:spPr>
          <a:xfrm>
            <a:off x="3595745" y="2548744"/>
            <a:ext cx="3978763" cy="1305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5ED3C22-C0A7-B057-259C-7C5EAD190022}"/>
              </a:ext>
            </a:extLst>
          </p:cNvPr>
          <p:cNvCxnSpPr>
            <a:cxnSpLocks/>
          </p:cNvCxnSpPr>
          <p:nvPr/>
        </p:nvCxnSpPr>
        <p:spPr>
          <a:xfrm flipV="1">
            <a:off x="3572997" y="1973606"/>
            <a:ext cx="3993928" cy="9618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9C23966-0FC6-5151-F479-F680808EED0C}"/>
              </a:ext>
            </a:extLst>
          </p:cNvPr>
          <p:cNvCxnSpPr>
            <a:cxnSpLocks/>
          </p:cNvCxnSpPr>
          <p:nvPr/>
        </p:nvCxnSpPr>
        <p:spPr>
          <a:xfrm flipV="1">
            <a:off x="3595744" y="2530888"/>
            <a:ext cx="4001510" cy="40833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113E69-49E2-32B9-C52E-998463CD5CFE}"/>
              </a:ext>
            </a:extLst>
          </p:cNvPr>
          <p:cNvCxnSpPr>
            <a:cxnSpLocks/>
          </p:cNvCxnSpPr>
          <p:nvPr/>
        </p:nvCxnSpPr>
        <p:spPr>
          <a:xfrm>
            <a:off x="3599536" y="2920267"/>
            <a:ext cx="4020465" cy="12999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1ECECD1-368B-7F4B-6CC7-9D51A9F8B982}"/>
              </a:ext>
            </a:extLst>
          </p:cNvPr>
          <p:cNvCxnSpPr>
            <a:cxnSpLocks/>
          </p:cNvCxnSpPr>
          <p:nvPr/>
        </p:nvCxnSpPr>
        <p:spPr>
          <a:xfrm>
            <a:off x="3607118" y="2943014"/>
            <a:ext cx="3993927" cy="46360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1476240-4E34-BFF2-F88E-2DF710F934EE}"/>
              </a:ext>
            </a:extLst>
          </p:cNvPr>
          <p:cNvCxnSpPr>
            <a:cxnSpLocks/>
          </p:cNvCxnSpPr>
          <p:nvPr/>
        </p:nvCxnSpPr>
        <p:spPr>
          <a:xfrm flipV="1">
            <a:off x="3572998" y="2034262"/>
            <a:ext cx="3993927" cy="1382633"/>
          </a:xfrm>
          <a:prstGeom prst="straightConnector1">
            <a:avLst/>
          </a:prstGeom>
          <a:ln>
            <a:solidFill>
              <a:srgbClr val="F723CD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CD9F182-CF28-9FE8-ED23-493003E11A7F}"/>
              </a:ext>
            </a:extLst>
          </p:cNvPr>
          <p:cNvCxnSpPr>
            <a:cxnSpLocks/>
          </p:cNvCxnSpPr>
          <p:nvPr/>
        </p:nvCxnSpPr>
        <p:spPr>
          <a:xfrm flipV="1">
            <a:off x="3610909" y="2386829"/>
            <a:ext cx="3990135" cy="1003529"/>
          </a:xfrm>
          <a:prstGeom prst="straightConnector1">
            <a:avLst/>
          </a:prstGeom>
          <a:ln>
            <a:solidFill>
              <a:srgbClr val="F723CD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5C1F6CF-CF49-781A-F912-7BE43C30DEE9}"/>
              </a:ext>
            </a:extLst>
          </p:cNvPr>
          <p:cNvCxnSpPr>
            <a:cxnSpLocks/>
          </p:cNvCxnSpPr>
          <p:nvPr/>
        </p:nvCxnSpPr>
        <p:spPr>
          <a:xfrm flipV="1">
            <a:off x="3614699" y="2875873"/>
            <a:ext cx="4001508" cy="537231"/>
          </a:xfrm>
          <a:prstGeom prst="straightConnector1">
            <a:avLst/>
          </a:prstGeom>
          <a:ln>
            <a:solidFill>
              <a:srgbClr val="F723CD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0F992F8-323B-30E0-618A-DAD4CF32D955}"/>
              </a:ext>
            </a:extLst>
          </p:cNvPr>
          <p:cNvCxnSpPr>
            <a:cxnSpLocks/>
          </p:cNvCxnSpPr>
          <p:nvPr/>
        </p:nvCxnSpPr>
        <p:spPr>
          <a:xfrm>
            <a:off x="3610908" y="3439640"/>
            <a:ext cx="3963597" cy="490143"/>
          </a:xfrm>
          <a:prstGeom prst="straightConnector1">
            <a:avLst/>
          </a:prstGeom>
          <a:ln>
            <a:solidFill>
              <a:srgbClr val="F723CD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DD7FF74-0A4B-766B-1A68-B4A79F9EF0B5}"/>
              </a:ext>
            </a:extLst>
          </p:cNvPr>
          <p:cNvSpPr txBox="1"/>
          <p:nvPr/>
        </p:nvSpPr>
        <p:spPr>
          <a:xfrm>
            <a:off x="4748101" y="3978091"/>
            <a:ext cx="1455271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67">
                <a:ea typeface="Calibri"/>
                <a:cs typeface="Calibri"/>
              </a:rPr>
              <a:t>W </a:t>
            </a:r>
            <a:r>
              <a:rPr lang="en-US" sz="1867">
                <a:ea typeface="+mn-lt"/>
                <a:cs typeface="+mn-lt"/>
              </a:rPr>
              <a:t>⊆ R </a:t>
            </a:r>
            <a:r>
              <a:rPr lang="en-US" sz="1867" baseline="30000">
                <a:ea typeface="+mn-lt"/>
                <a:cs typeface="+mn-lt"/>
              </a:rPr>
              <a:t>d' X d</a:t>
            </a:r>
            <a:r>
              <a:rPr lang="en-US" sz="1867">
                <a:ea typeface="+mn-lt"/>
                <a:cs typeface="+mn-lt"/>
              </a:rPr>
              <a:t> </a:t>
            </a:r>
            <a:endParaRPr lang="en-US" sz="1867">
              <a:ea typeface="Calibri"/>
              <a:cs typeface="Calibri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250955B-93AE-C518-C647-0581496859E3}"/>
              </a:ext>
            </a:extLst>
          </p:cNvPr>
          <p:cNvSpPr txBox="1"/>
          <p:nvPr/>
        </p:nvSpPr>
        <p:spPr>
          <a:xfrm>
            <a:off x="4750692" y="1337200"/>
            <a:ext cx="1541762" cy="389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33" b="1">
                <a:ea typeface="Calibri"/>
                <a:cs typeface="Calibri"/>
              </a:rPr>
              <a:t>Linear Layer</a:t>
            </a:r>
            <a:endParaRPr lang="en-US" sz="2133" b="1"/>
          </a:p>
        </p:txBody>
      </p:sp>
    </p:spTree>
    <p:extLst>
      <p:ext uri="{BB962C8B-B14F-4D97-AF65-F5344CB8AC3E}">
        <p14:creationId xmlns:p14="http://schemas.microsoft.com/office/powerpoint/2010/main" val="337043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5E858-0B3A-C54E-1115-5BD103EADC84}"/>
              </a:ext>
            </a:extLst>
          </p:cNvPr>
          <p:cNvSpPr/>
          <p:nvPr/>
        </p:nvSpPr>
        <p:spPr>
          <a:xfrm>
            <a:off x="2778225" y="1816828"/>
            <a:ext cx="750749" cy="19443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DD65F3-7954-9D5F-C5FB-67FA61B2A3F5}"/>
              </a:ext>
            </a:extLst>
          </p:cNvPr>
          <p:cNvSpPr txBox="1"/>
          <p:nvPr/>
        </p:nvSpPr>
        <p:spPr>
          <a:xfrm>
            <a:off x="2397651" y="3762001"/>
            <a:ext cx="1515928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67">
                <a:ea typeface="Calibri"/>
                <a:cs typeface="Calibri"/>
              </a:rPr>
              <a:t>d</a:t>
            </a:r>
            <a:endParaRPr lang="en-US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103C2F-25EB-CA23-9F59-FCF379B6D02C}"/>
              </a:ext>
            </a:extLst>
          </p:cNvPr>
          <p:cNvSpPr/>
          <p:nvPr/>
        </p:nvSpPr>
        <p:spPr>
          <a:xfrm>
            <a:off x="5080244" y="1918942"/>
            <a:ext cx="490389" cy="841979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3D503D-05EB-F6B3-8200-3BB5CC1FAF24}"/>
              </a:ext>
            </a:extLst>
          </p:cNvPr>
          <p:cNvSpPr txBox="1"/>
          <p:nvPr/>
        </p:nvSpPr>
        <p:spPr>
          <a:xfrm>
            <a:off x="4683652" y="2882479"/>
            <a:ext cx="1159569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67">
                <a:ea typeface="Calibri"/>
                <a:cs typeface="Calibri"/>
              </a:rPr>
              <a:t>W </a:t>
            </a:r>
            <a:r>
              <a:rPr lang="en-US" sz="1867">
                <a:ea typeface="+mn-lt"/>
                <a:cs typeface="+mn-lt"/>
              </a:rPr>
              <a:t>⊆ </a:t>
            </a:r>
            <a:r>
              <a:rPr lang="en-US" sz="1867" err="1">
                <a:ea typeface="+mn-lt"/>
                <a:cs typeface="+mn-lt"/>
              </a:rPr>
              <a:t>R</a:t>
            </a:r>
            <a:r>
              <a:rPr lang="en-US" sz="1867" baseline="30000" err="1">
                <a:ea typeface="+mn-lt"/>
                <a:cs typeface="+mn-lt"/>
              </a:rPr>
              <a:t>w</a:t>
            </a:r>
            <a:r>
              <a:rPr lang="en-US" sz="1867" baseline="30000">
                <a:ea typeface="+mn-lt"/>
                <a:cs typeface="+mn-lt"/>
              </a:rPr>
              <a:t>'</a:t>
            </a:r>
            <a:r>
              <a:rPr lang="en-US" sz="1867">
                <a:ea typeface="+mn-lt"/>
                <a:cs typeface="+mn-lt"/>
              </a:rPr>
              <a:t> </a:t>
            </a:r>
            <a:endParaRPr lang="en-US" sz="1867">
              <a:ea typeface="Calibri"/>
              <a:cs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9B5B13-13D4-8D58-5C82-3A471C6EEBD7}"/>
              </a:ext>
            </a:extLst>
          </p:cNvPr>
          <p:cNvCxnSpPr/>
          <p:nvPr/>
        </p:nvCxnSpPr>
        <p:spPr>
          <a:xfrm>
            <a:off x="3527017" y="1835050"/>
            <a:ext cx="1544421" cy="219881"/>
          </a:xfrm>
          <a:prstGeom prst="straightConnector1">
            <a:avLst/>
          </a:prstGeom>
          <a:ln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0E3C2F-B4B3-C2B1-410B-28B8888B0001}"/>
              </a:ext>
            </a:extLst>
          </p:cNvPr>
          <p:cNvCxnSpPr/>
          <p:nvPr/>
        </p:nvCxnSpPr>
        <p:spPr>
          <a:xfrm flipV="1">
            <a:off x="5080734" y="2335712"/>
            <a:ext cx="496137" cy="195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DDBBE7-CB70-607D-6F2B-3E1C7F66F01F}"/>
              </a:ext>
            </a:extLst>
          </p:cNvPr>
          <p:cNvCxnSpPr/>
          <p:nvPr/>
        </p:nvCxnSpPr>
        <p:spPr>
          <a:xfrm flipV="1">
            <a:off x="3525795" y="2540917"/>
            <a:ext cx="1551882" cy="32653"/>
          </a:xfrm>
          <a:prstGeom prst="straightConnector1">
            <a:avLst/>
          </a:prstGeom>
          <a:ln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A0520A-A4FE-7998-225B-F84BBD167696}"/>
              </a:ext>
            </a:extLst>
          </p:cNvPr>
          <p:cNvCxnSpPr/>
          <p:nvPr/>
        </p:nvCxnSpPr>
        <p:spPr>
          <a:xfrm>
            <a:off x="2781404" y="2310888"/>
            <a:ext cx="746957" cy="501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9AD40A-8FF4-9CEB-70B6-33D901157D19}"/>
              </a:ext>
            </a:extLst>
          </p:cNvPr>
          <p:cNvCxnSpPr>
            <a:cxnSpLocks/>
          </p:cNvCxnSpPr>
          <p:nvPr/>
        </p:nvCxnSpPr>
        <p:spPr>
          <a:xfrm>
            <a:off x="2777612" y="2777186"/>
            <a:ext cx="746957" cy="501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B9C07F-C0EC-F37D-9E39-45BCCC27553A}"/>
              </a:ext>
            </a:extLst>
          </p:cNvPr>
          <p:cNvCxnSpPr>
            <a:cxnSpLocks/>
          </p:cNvCxnSpPr>
          <p:nvPr/>
        </p:nvCxnSpPr>
        <p:spPr>
          <a:xfrm>
            <a:off x="2773821" y="3262440"/>
            <a:ext cx="746957" cy="501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B5BB37E-F282-797D-6DF9-69AB9CC1842E}"/>
              </a:ext>
            </a:extLst>
          </p:cNvPr>
          <p:cNvSpPr txBox="1"/>
          <p:nvPr/>
        </p:nvSpPr>
        <p:spPr>
          <a:xfrm>
            <a:off x="2912256" y="2385729"/>
            <a:ext cx="478649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>
                <a:ea typeface="Calibri"/>
                <a:cs typeface="Calibri"/>
              </a:rPr>
              <a:t>X2</a:t>
            </a:r>
            <a:endParaRPr lang="en-US" sz="1867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649C06-5A0F-4BC5-3D54-9F2BF4375B68}"/>
              </a:ext>
            </a:extLst>
          </p:cNvPr>
          <p:cNvSpPr txBox="1"/>
          <p:nvPr/>
        </p:nvSpPr>
        <p:spPr>
          <a:xfrm>
            <a:off x="2912256" y="1911848"/>
            <a:ext cx="478649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>
                <a:ea typeface="Calibri"/>
                <a:cs typeface="Calibri"/>
              </a:rPr>
              <a:t>X1</a:t>
            </a:r>
            <a:endParaRPr lang="en-US" sz="1867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F5DF27-8921-847B-D315-224F6C5B2638}"/>
              </a:ext>
            </a:extLst>
          </p:cNvPr>
          <p:cNvSpPr txBox="1"/>
          <p:nvPr/>
        </p:nvSpPr>
        <p:spPr>
          <a:xfrm>
            <a:off x="2922138" y="2889914"/>
            <a:ext cx="441277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67" b="1">
                <a:ea typeface="Calibri"/>
                <a:cs typeface="Calibri"/>
              </a:rPr>
              <a:t>X3</a:t>
            </a:r>
            <a:endParaRPr lang="en-US" sz="1867">
              <a:ea typeface="Calibri"/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A9BC6B-4B7A-60A3-A659-BF3389818277}"/>
              </a:ext>
            </a:extLst>
          </p:cNvPr>
          <p:cNvSpPr txBox="1"/>
          <p:nvPr/>
        </p:nvSpPr>
        <p:spPr>
          <a:xfrm>
            <a:off x="2929720" y="3310720"/>
            <a:ext cx="441277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67" b="1">
                <a:ea typeface="Calibri"/>
                <a:cs typeface="Calibri"/>
              </a:rPr>
              <a:t>X4</a:t>
            </a:r>
            <a:endParaRPr lang="en-US" sz="1867">
              <a:ea typeface="Calibri"/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A69587-B7D1-81B1-DCE1-5B49DE2F61A8}"/>
              </a:ext>
            </a:extLst>
          </p:cNvPr>
          <p:cNvSpPr txBox="1"/>
          <p:nvPr/>
        </p:nvSpPr>
        <p:spPr>
          <a:xfrm>
            <a:off x="5120845" y="1972260"/>
            <a:ext cx="418532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>
                <a:ea typeface="Calibri"/>
                <a:cs typeface="Calibri"/>
              </a:rPr>
              <a:t>Y1</a:t>
            </a:r>
            <a:endParaRPr lang="en-US" sz="1867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8F9B78-E980-A30E-08C9-5DF1864B88B3}"/>
              </a:ext>
            </a:extLst>
          </p:cNvPr>
          <p:cNvSpPr txBox="1"/>
          <p:nvPr/>
        </p:nvSpPr>
        <p:spPr>
          <a:xfrm>
            <a:off x="5117053" y="2355156"/>
            <a:ext cx="418532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>
                <a:ea typeface="Calibri"/>
                <a:cs typeface="Calibri"/>
              </a:rPr>
              <a:t>Y2</a:t>
            </a:r>
            <a:endParaRPr lang="en-US" sz="1867" b="1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754D05-82E4-C68B-AF92-DE86F53EC469}"/>
              </a:ext>
            </a:extLst>
          </p:cNvPr>
          <p:cNvCxnSpPr>
            <a:cxnSpLocks/>
          </p:cNvCxnSpPr>
          <p:nvPr/>
        </p:nvCxnSpPr>
        <p:spPr>
          <a:xfrm flipV="1">
            <a:off x="3525793" y="2605365"/>
            <a:ext cx="1548091" cy="407965"/>
          </a:xfrm>
          <a:prstGeom prst="straightConnector1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A26C1E-2614-CC67-057F-D815645F9B59}"/>
              </a:ext>
            </a:extLst>
          </p:cNvPr>
          <p:cNvCxnSpPr>
            <a:cxnSpLocks/>
          </p:cNvCxnSpPr>
          <p:nvPr/>
        </p:nvCxnSpPr>
        <p:spPr>
          <a:xfrm flipV="1">
            <a:off x="3525793" y="2169394"/>
            <a:ext cx="1563255" cy="559608"/>
          </a:xfrm>
          <a:prstGeom prst="straightConnector1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7F2742-8FCD-70A2-1085-5A4A7D54BDE4}"/>
              </a:ext>
            </a:extLst>
          </p:cNvPr>
          <p:cNvCxnSpPr>
            <a:cxnSpLocks/>
          </p:cNvCxnSpPr>
          <p:nvPr/>
        </p:nvCxnSpPr>
        <p:spPr>
          <a:xfrm flipV="1">
            <a:off x="3537167" y="2620530"/>
            <a:ext cx="1517763" cy="840145"/>
          </a:xfrm>
          <a:prstGeom prst="straightConnector1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AFD5C6-F257-6A1C-44A7-5B9620181AFD}"/>
              </a:ext>
            </a:extLst>
          </p:cNvPr>
          <p:cNvCxnSpPr>
            <a:cxnSpLocks/>
          </p:cNvCxnSpPr>
          <p:nvPr/>
        </p:nvCxnSpPr>
        <p:spPr>
          <a:xfrm flipV="1">
            <a:off x="3522001" y="2101157"/>
            <a:ext cx="1544300" cy="1082771"/>
          </a:xfrm>
          <a:prstGeom prst="straightConnector1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1D9F0C3-1AFC-41E2-4CD2-BB9794501734}"/>
              </a:ext>
            </a:extLst>
          </p:cNvPr>
          <p:cNvSpPr/>
          <p:nvPr/>
        </p:nvSpPr>
        <p:spPr>
          <a:xfrm>
            <a:off x="8021851" y="1836271"/>
            <a:ext cx="516193" cy="14748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13F7DC-EF8D-50C3-C079-AD082EFF7A4F}"/>
              </a:ext>
            </a:extLst>
          </p:cNvPr>
          <p:cNvCxnSpPr>
            <a:cxnSpLocks/>
          </p:cNvCxnSpPr>
          <p:nvPr/>
        </p:nvCxnSpPr>
        <p:spPr>
          <a:xfrm flipV="1">
            <a:off x="8020627" y="2270410"/>
            <a:ext cx="519495" cy="256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FA22AA-B2EE-3074-22DF-EFCE0562662E}"/>
              </a:ext>
            </a:extLst>
          </p:cNvPr>
          <p:cNvCxnSpPr>
            <a:cxnSpLocks/>
          </p:cNvCxnSpPr>
          <p:nvPr/>
        </p:nvCxnSpPr>
        <p:spPr>
          <a:xfrm flipV="1">
            <a:off x="8016836" y="2820111"/>
            <a:ext cx="519495" cy="256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DD61C15-F5FE-AD75-A591-E8F3B6FCE32C}"/>
              </a:ext>
            </a:extLst>
          </p:cNvPr>
          <p:cNvSpPr txBox="1"/>
          <p:nvPr/>
        </p:nvSpPr>
        <p:spPr>
          <a:xfrm>
            <a:off x="8100973" y="1903654"/>
            <a:ext cx="367364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>
                <a:solidFill>
                  <a:srgbClr val="92D050"/>
                </a:solidFill>
                <a:ea typeface="Calibri"/>
                <a:cs typeface="Calibri"/>
              </a:rPr>
              <a:t>Z1</a:t>
            </a:r>
            <a:endParaRPr lang="en-US" sz="1867" b="1">
              <a:solidFill>
                <a:srgbClr val="92D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D53FEF-D317-CD9D-1F25-73AFC6655CE9}"/>
              </a:ext>
            </a:extLst>
          </p:cNvPr>
          <p:cNvSpPr txBox="1"/>
          <p:nvPr/>
        </p:nvSpPr>
        <p:spPr>
          <a:xfrm>
            <a:off x="8100975" y="2332043"/>
            <a:ext cx="416647" cy="3563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>
                <a:solidFill>
                  <a:srgbClr val="7030A0"/>
                </a:solidFill>
                <a:ea typeface="Calibri"/>
                <a:cs typeface="Calibri"/>
              </a:rPr>
              <a:t>Z2</a:t>
            </a:r>
            <a:endParaRPr lang="en-US" sz="1867" b="1">
              <a:solidFill>
                <a:srgbClr val="7030A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45B4A1-3150-7909-22BB-E4650A44C60C}"/>
              </a:ext>
            </a:extLst>
          </p:cNvPr>
          <p:cNvSpPr txBox="1"/>
          <p:nvPr/>
        </p:nvSpPr>
        <p:spPr>
          <a:xfrm>
            <a:off x="8093391" y="2870370"/>
            <a:ext cx="367364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>
                <a:solidFill>
                  <a:schemeClr val="accent2"/>
                </a:solidFill>
                <a:ea typeface="Calibri"/>
                <a:cs typeface="Calibri"/>
              </a:rPr>
              <a:t>Z3</a:t>
            </a:r>
            <a:endParaRPr lang="en-US" sz="1867" b="1">
              <a:solidFill>
                <a:schemeClr val="accent2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C4C59F-00CA-D98A-4ADF-11A31FD1972D}"/>
              </a:ext>
            </a:extLst>
          </p:cNvPr>
          <p:cNvCxnSpPr>
            <a:cxnSpLocks/>
          </p:cNvCxnSpPr>
          <p:nvPr/>
        </p:nvCxnSpPr>
        <p:spPr>
          <a:xfrm flipV="1">
            <a:off x="5570390" y="2028395"/>
            <a:ext cx="608034" cy="291909"/>
          </a:xfrm>
          <a:prstGeom prst="straightConnector1">
            <a:avLst/>
          </a:prstGeom>
          <a:ln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F30706D-43ED-3EBF-6368-7A4878E3C24E}"/>
              </a:ext>
            </a:extLst>
          </p:cNvPr>
          <p:cNvSpPr txBox="1"/>
          <p:nvPr/>
        </p:nvSpPr>
        <p:spPr>
          <a:xfrm>
            <a:off x="6096612" y="1904877"/>
            <a:ext cx="1453069" cy="2705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33">
                <a:ea typeface="Calibri"/>
                <a:cs typeface="Calibri"/>
              </a:rPr>
              <a:t>(X1*Y1) + (X2 * Y2)</a:t>
            </a:r>
            <a:endParaRPr lang="en-US" sz="1333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268181-C6E7-4A4B-9B7D-5F8EF2FCF066}"/>
              </a:ext>
            </a:extLst>
          </p:cNvPr>
          <p:cNvCxnSpPr>
            <a:cxnSpLocks/>
          </p:cNvCxnSpPr>
          <p:nvPr/>
        </p:nvCxnSpPr>
        <p:spPr>
          <a:xfrm>
            <a:off x="7450746" y="2054930"/>
            <a:ext cx="573915" cy="7583"/>
          </a:xfrm>
          <a:prstGeom prst="straightConnector1">
            <a:avLst/>
          </a:prstGeom>
          <a:ln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8002BB7-5C19-BE58-F53D-CDE93AAF2169}"/>
              </a:ext>
            </a:extLst>
          </p:cNvPr>
          <p:cNvSpPr txBox="1"/>
          <p:nvPr/>
        </p:nvSpPr>
        <p:spPr>
          <a:xfrm>
            <a:off x="6096612" y="2371175"/>
            <a:ext cx="1453069" cy="2705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33">
                <a:ea typeface="Calibri"/>
                <a:cs typeface="Calibri"/>
              </a:rPr>
              <a:t>(X2*Y1) + (X3 * Y2)</a:t>
            </a:r>
            <a:endParaRPr lang="en-US" sz="1333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6BD7953-52F4-176F-CD37-D0DD3AD4A97D}"/>
              </a:ext>
            </a:extLst>
          </p:cNvPr>
          <p:cNvCxnSpPr>
            <a:cxnSpLocks/>
          </p:cNvCxnSpPr>
          <p:nvPr/>
        </p:nvCxnSpPr>
        <p:spPr>
          <a:xfrm>
            <a:off x="5538838" y="2338525"/>
            <a:ext cx="623077" cy="149316"/>
          </a:xfrm>
          <a:prstGeom prst="straightConnector1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E8EF19-A7EA-FBCB-2E77-423F09A9BF5B}"/>
              </a:ext>
            </a:extLst>
          </p:cNvPr>
          <p:cNvCxnSpPr>
            <a:cxnSpLocks/>
          </p:cNvCxnSpPr>
          <p:nvPr/>
        </p:nvCxnSpPr>
        <p:spPr>
          <a:xfrm flipV="1">
            <a:off x="7438151" y="2506796"/>
            <a:ext cx="588958" cy="13699"/>
          </a:xfrm>
          <a:prstGeom prst="straightConnector1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3C986FF-66AD-E89A-343D-6A06AD9F440F}"/>
              </a:ext>
            </a:extLst>
          </p:cNvPr>
          <p:cNvCxnSpPr>
            <a:cxnSpLocks/>
          </p:cNvCxnSpPr>
          <p:nvPr/>
        </p:nvCxnSpPr>
        <p:spPr>
          <a:xfrm>
            <a:off x="5554005" y="2372645"/>
            <a:ext cx="528299" cy="524631"/>
          </a:xfrm>
          <a:prstGeom prst="straightConnector1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55DA9B1-FA38-9AD5-4AD3-5646175D99C9}"/>
              </a:ext>
            </a:extLst>
          </p:cNvPr>
          <p:cNvSpPr txBox="1"/>
          <p:nvPr/>
        </p:nvSpPr>
        <p:spPr>
          <a:xfrm>
            <a:off x="6092821" y="2822309"/>
            <a:ext cx="1453069" cy="2705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33">
                <a:ea typeface="Calibri"/>
                <a:cs typeface="Calibri"/>
              </a:rPr>
              <a:t>(X3*Y1) + (X4 * Y2)</a:t>
            </a:r>
            <a:endParaRPr lang="en-US" sz="1333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C274BED-D2F9-ACF3-2BAD-027E56DB410B}"/>
              </a:ext>
            </a:extLst>
          </p:cNvPr>
          <p:cNvCxnSpPr>
            <a:cxnSpLocks/>
          </p:cNvCxnSpPr>
          <p:nvPr/>
        </p:nvCxnSpPr>
        <p:spPr>
          <a:xfrm>
            <a:off x="7449525" y="2964048"/>
            <a:ext cx="588956" cy="1467"/>
          </a:xfrm>
          <a:prstGeom prst="straightConnector1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EF66D86-98BB-F6DC-3352-A581E4E4333F}"/>
              </a:ext>
            </a:extLst>
          </p:cNvPr>
          <p:cNvSpPr txBox="1"/>
          <p:nvPr/>
        </p:nvSpPr>
        <p:spPr>
          <a:xfrm>
            <a:off x="4643174" y="1426228"/>
            <a:ext cx="2177525" cy="389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33" b="1">
                <a:ea typeface="Calibri"/>
                <a:cs typeface="Calibri"/>
              </a:rPr>
              <a:t>Convolution (1D)</a:t>
            </a:r>
            <a:endParaRPr lang="en-US" sz="2133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32D8DC-C1DD-F814-3069-23E9EE03746E}"/>
              </a:ext>
            </a:extLst>
          </p:cNvPr>
          <p:cNvSpPr txBox="1"/>
          <p:nvPr/>
        </p:nvSpPr>
        <p:spPr>
          <a:xfrm>
            <a:off x="7549681" y="3310866"/>
            <a:ext cx="1515928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67">
                <a:ea typeface="Calibri"/>
                <a:cs typeface="Calibri"/>
              </a:rPr>
              <a:t>d'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4ED384-1A8A-3821-5832-9F5D617B574D}"/>
              </a:ext>
            </a:extLst>
          </p:cNvPr>
          <p:cNvSpPr txBox="1"/>
          <p:nvPr/>
        </p:nvSpPr>
        <p:spPr>
          <a:xfrm>
            <a:off x="4912093" y="3273691"/>
            <a:ext cx="826080" cy="3115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>
                <a:solidFill>
                  <a:schemeClr val="accent6"/>
                </a:solidFill>
                <a:ea typeface="Calibri"/>
                <a:cs typeface="Calibri"/>
              </a:rPr>
              <a:t>KERNEL</a:t>
            </a:r>
            <a:endParaRPr lang="en-US" sz="1600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11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val 77">
            <a:extLst>
              <a:ext uri="{FF2B5EF4-FFF2-40B4-BE49-F238E27FC236}">
                <a16:creationId xmlns:a16="http://schemas.microsoft.com/office/drawing/2014/main" id="{A36357DD-64C6-2183-EFFD-5911C1009627}"/>
              </a:ext>
            </a:extLst>
          </p:cNvPr>
          <p:cNvSpPr/>
          <p:nvPr/>
        </p:nvSpPr>
        <p:spPr>
          <a:xfrm>
            <a:off x="2579126" y="-222293"/>
            <a:ext cx="4298366" cy="1996497"/>
          </a:xfrm>
          <a:prstGeom prst="ellipse">
            <a:avLst/>
          </a:prstGeom>
          <a:solidFill>
            <a:srgbClr val="58FC00">
              <a:alpha val="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1E1719-E00B-94A4-BF7F-9AC23B937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366"/>
              </p:ext>
            </p:extLst>
          </p:nvPr>
        </p:nvGraphicFramePr>
        <p:xfrm>
          <a:off x="1077152" y="1599395"/>
          <a:ext cx="317282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282">
                  <a:extLst>
                    <a:ext uri="{9D8B030D-6E8A-4147-A177-3AD203B41FA5}">
                      <a16:colId xmlns:a16="http://schemas.microsoft.com/office/drawing/2014/main" val="1415267145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427706942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1163989445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393302743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3627379920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2086044067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2586938575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1985082063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3177961080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718106064"/>
                    </a:ext>
                  </a:extLst>
                </a:gridCol>
              </a:tblGrid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120355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805782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420454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346171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464182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218367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956096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4373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A5D2DB-CB17-B7FE-E546-2A25E92DF282}"/>
              </a:ext>
            </a:extLst>
          </p:cNvPr>
          <p:cNvSpPr txBox="1"/>
          <p:nvPr/>
        </p:nvSpPr>
        <p:spPr>
          <a:xfrm>
            <a:off x="2162912" y="1282147"/>
            <a:ext cx="846920" cy="3601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>
                <a:ea typeface="Calibri"/>
                <a:cs typeface="Calibri"/>
              </a:rPr>
              <a:t>IMAGE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7CAEBA-9943-99FF-EC64-8C6C240513FE}"/>
              </a:ext>
            </a:extLst>
          </p:cNvPr>
          <p:cNvCxnSpPr/>
          <p:nvPr/>
        </p:nvCxnSpPr>
        <p:spPr>
          <a:xfrm flipV="1">
            <a:off x="1086559" y="4352197"/>
            <a:ext cx="237021" cy="272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CC41DF-3FFC-5C42-F50C-6D30DE371CA4}"/>
              </a:ext>
            </a:extLst>
          </p:cNvPr>
          <p:cNvSpPr txBox="1"/>
          <p:nvPr/>
        </p:nvSpPr>
        <p:spPr>
          <a:xfrm>
            <a:off x="629447" y="4539895"/>
            <a:ext cx="61231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>
                <a:solidFill>
                  <a:srgbClr val="0DFCF4"/>
                </a:solidFill>
                <a:ea typeface="Calibri"/>
                <a:cs typeface="Calibri"/>
              </a:rPr>
              <a:t>Pixel</a:t>
            </a:r>
            <a:endParaRPr lang="en-US" sz="1600" b="1">
              <a:solidFill>
                <a:srgbClr val="0DFCF4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2EDBD69-73E0-2811-8999-2D066ED6E25E}"/>
              </a:ext>
            </a:extLst>
          </p:cNvPr>
          <p:cNvSpPr/>
          <p:nvPr/>
        </p:nvSpPr>
        <p:spPr>
          <a:xfrm>
            <a:off x="1019169" y="1596002"/>
            <a:ext cx="700420" cy="701875"/>
          </a:xfrm>
          <a:prstGeom prst="rect">
            <a:avLst/>
          </a:prstGeom>
          <a:solidFill>
            <a:srgbClr val="F7940A">
              <a:alpha val="26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0AAB943-6E83-9189-9617-370952CCF86B}"/>
              </a:ext>
            </a:extLst>
          </p:cNvPr>
          <p:cNvGrpSpPr/>
          <p:nvPr/>
        </p:nvGrpSpPr>
        <p:grpSpPr>
          <a:xfrm>
            <a:off x="5300548" y="176576"/>
            <a:ext cx="1070051" cy="1010863"/>
            <a:chOff x="5199907" y="162199"/>
            <a:chExt cx="1070051" cy="101086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2D33D37-0625-6862-B372-52BFCCE453E4}"/>
                </a:ext>
              </a:extLst>
            </p:cNvPr>
            <p:cNvSpPr/>
            <p:nvPr/>
          </p:nvSpPr>
          <p:spPr>
            <a:xfrm>
              <a:off x="5213724" y="171249"/>
              <a:ext cx="1021503" cy="100181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960" tIns="30480" rIns="60960" bIns="30480" rtlCol="0" anchor="ctr"/>
            <a:lstStyle/>
            <a:p>
              <a:pPr algn="ctr"/>
              <a:endParaRPr lang="en-US" sz="12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D97B42B-B296-140F-685F-63D5EB5DAF47}"/>
                </a:ext>
              </a:extLst>
            </p:cNvPr>
            <p:cNvSpPr txBox="1"/>
            <p:nvPr/>
          </p:nvSpPr>
          <p:spPr>
            <a:xfrm>
              <a:off x="5199907" y="165990"/>
              <a:ext cx="501395" cy="34881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67" b="1">
                  <a:ea typeface="Calibri"/>
                  <a:cs typeface="Calibri"/>
                </a:rPr>
                <a:t>w1</a:t>
              </a:r>
              <a:endParaRPr lang="en-US" sz="1867" b="1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A97C2B1-95B4-12B2-EE2F-C8C526A95642}"/>
                </a:ext>
              </a:extLst>
            </p:cNvPr>
            <p:cNvSpPr txBox="1"/>
            <p:nvPr/>
          </p:nvSpPr>
          <p:spPr>
            <a:xfrm>
              <a:off x="5821637" y="162199"/>
              <a:ext cx="448321" cy="34881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67" b="1">
                  <a:ea typeface="Calibri"/>
                  <a:cs typeface="Calibri"/>
                </a:rPr>
                <a:t>w2</a:t>
              </a:r>
              <a:endParaRPr lang="en-US" sz="1867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0D53377-BEC5-87EB-60BD-477B4E63D5E8}"/>
                </a:ext>
              </a:extLst>
            </p:cNvPr>
            <p:cNvSpPr txBox="1"/>
            <p:nvPr/>
          </p:nvSpPr>
          <p:spPr>
            <a:xfrm>
              <a:off x="5215070" y="821841"/>
              <a:ext cx="448321" cy="34881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67" b="1">
                  <a:ea typeface="Calibri"/>
                  <a:cs typeface="Calibri"/>
                </a:rPr>
                <a:t>w3</a:t>
              </a:r>
              <a:endParaRPr lang="en-US" sz="1867" b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9C0CD7-F949-1E0D-48FB-1AACBCFE4D0B}"/>
                </a:ext>
              </a:extLst>
            </p:cNvPr>
            <p:cNvSpPr txBox="1"/>
            <p:nvPr/>
          </p:nvSpPr>
          <p:spPr>
            <a:xfrm>
              <a:off x="5821637" y="821841"/>
              <a:ext cx="448321" cy="34881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67" b="1">
                  <a:ea typeface="Calibri"/>
                  <a:cs typeface="Calibri"/>
                </a:rPr>
                <a:t>w4</a:t>
              </a:r>
              <a:endParaRPr lang="en-US" sz="1867" b="1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9A91EA80-5634-77D9-5D5D-9AB9950BF8D9}"/>
              </a:ext>
            </a:extLst>
          </p:cNvPr>
          <p:cNvSpPr/>
          <p:nvPr/>
        </p:nvSpPr>
        <p:spPr>
          <a:xfrm>
            <a:off x="1082983" y="4176027"/>
            <a:ext cx="278964" cy="355428"/>
          </a:xfrm>
          <a:prstGeom prst="rect">
            <a:avLst/>
          </a:prstGeom>
          <a:solidFill>
            <a:srgbClr val="0DFCF4">
              <a:alpha val="4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D5783E1-EDD2-CEB4-9A8A-D30DA4CB2B39}"/>
              </a:ext>
            </a:extLst>
          </p:cNvPr>
          <p:cNvCxnSpPr/>
          <p:nvPr/>
        </p:nvCxnSpPr>
        <p:spPr>
          <a:xfrm flipH="1">
            <a:off x="1645714" y="971037"/>
            <a:ext cx="1953147" cy="567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CB30EEF-29E9-1265-955C-B3EE04ACC770}"/>
              </a:ext>
            </a:extLst>
          </p:cNvPr>
          <p:cNvSpPr/>
          <p:nvPr/>
        </p:nvSpPr>
        <p:spPr>
          <a:xfrm>
            <a:off x="3871695" y="171249"/>
            <a:ext cx="1085950" cy="10018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A241CFB-5587-EB9E-E8E5-BB6261C1AA6C}"/>
              </a:ext>
            </a:extLst>
          </p:cNvPr>
          <p:cNvSpPr txBox="1"/>
          <p:nvPr/>
        </p:nvSpPr>
        <p:spPr>
          <a:xfrm>
            <a:off x="3873040" y="162199"/>
            <a:ext cx="478649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>
                <a:ea typeface="Calibri"/>
                <a:cs typeface="Calibri"/>
              </a:rPr>
              <a:t>X1</a:t>
            </a:r>
            <a:endParaRPr lang="en-US" sz="1867" b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D1C80C-9171-124B-653E-52727E923014}"/>
              </a:ext>
            </a:extLst>
          </p:cNvPr>
          <p:cNvSpPr txBox="1"/>
          <p:nvPr/>
        </p:nvSpPr>
        <p:spPr>
          <a:xfrm>
            <a:off x="4479607" y="162199"/>
            <a:ext cx="478649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>
                <a:ea typeface="Calibri"/>
                <a:cs typeface="Calibri"/>
              </a:rPr>
              <a:t>X2</a:t>
            </a:r>
            <a:endParaRPr lang="en-US" sz="1867" b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E060123-C47A-F43E-0890-FA01DBC5F8CF}"/>
              </a:ext>
            </a:extLst>
          </p:cNvPr>
          <p:cNvSpPr txBox="1"/>
          <p:nvPr/>
        </p:nvSpPr>
        <p:spPr>
          <a:xfrm>
            <a:off x="3873040" y="821841"/>
            <a:ext cx="478649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>
                <a:ea typeface="Calibri"/>
                <a:cs typeface="Calibri"/>
              </a:rPr>
              <a:t>X3</a:t>
            </a:r>
            <a:endParaRPr lang="en-US" sz="1867" b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661C9D-F1AA-56C0-C682-731958E56341}"/>
              </a:ext>
            </a:extLst>
          </p:cNvPr>
          <p:cNvSpPr txBox="1"/>
          <p:nvPr/>
        </p:nvSpPr>
        <p:spPr>
          <a:xfrm>
            <a:off x="4479607" y="821841"/>
            <a:ext cx="478649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>
                <a:ea typeface="Calibri"/>
                <a:cs typeface="Calibri"/>
              </a:rPr>
              <a:t>X4</a:t>
            </a:r>
            <a:endParaRPr lang="en-US" sz="1867" b="1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8E1FAB6-8535-BD4C-95D4-A81D4AC9D73B}"/>
              </a:ext>
            </a:extLst>
          </p:cNvPr>
          <p:cNvSpPr/>
          <p:nvPr/>
        </p:nvSpPr>
        <p:spPr>
          <a:xfrm>
            <a:off x="6645760" y="1758840"/>
            <a:ext cx="2107087" cy="14024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CDE8DD3-2248-814C-673E-E4D00FDA8FDF}"/>
              </a:ext>
            </a:extLst>
          </p:cNvPr>
          <p:cNvCxnSpPr/>
          <p:nvPr/>
        </p:nvCxnSpPr>
        <p:spPr>
          <a:xfrm>
            <a:off x="6521023" y="1497259"/>
            <a:ext cx="361249" cy="254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DC1CB41-88F0-74AC-2229-787BA7C6321D}"/>
              </a:ext>
            </a:extLst>
          </p:cNvPr>
          <p:cNvSpPr txBox="1"/>
          <p:nvPr/>
        </p:nvSpPr>
        <p:spPr>
          <a:xfrm>
            <a:off x="6669118" y="1776940"/>
            <a:ext cx="437487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>
                <a:ea typeface="Calibri"/>
                <a:cs typeface="Calibri"/>
              </a:rPr>
              <a:t>Y1</a:t>
            </a:r>
            <a:endParaRPr lang="en-US" sz="1867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518F74-6776-60C1-A6FE-3C1687A823B6}"/>
              </a:ext>
            </a:extLst>
          </p:cNvPr>
          <p:cNvSpPr txBox="1"/>
          <p:nvPr/>
        </p:nvSpPr>
        <p:spPr>
          <a:xfrm>
            <a:off x="1670738" y="4527384"/>
            <a:ext cx="1828800" cy="6360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67">
                <a:cs typeface="Segoe UI"/>
              </a:rPr>
              <a:t>X matrix</a:t>
            </a:r>
          </a:p>
          <a:p>
            <a:pPr algn="ctr"/>
            <a:r>
              <a:rPr lang="en-US" sz="1867">
                <a:cs typeface="Segoe UI"/>
              </a:rPr>
              <a:t>(d x d)</a:t>
            </a:r>
            <a:endParaRPr lang="en-US" sz="1867">
              <a:ea typeface="Calibri"/>
              <a:cs typeface="Segoe U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7DEE3C-0A55-6700-2261-B58CCC5B4E39}"/>
              </a:ext>
            </a:extLst>
          </p:cNvPr>
          <p:cNvSpPr txBox="1"/>
          <p:nvPr/>
        </p:nvSpPr>
        <p:spPr>
          <a:xfrm>
            <a:off x="4899993" y="1170592"/>
            <a:ext cx="1760562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67">
                <a:ea typeface="Calibri"/>
                <a:cs typeface="Segoe UI"/>
              </a:rPr>
              <a:t>Kernel (w' x w')</a:t>
            </a:r>
            <a:endParaRPr lang="en-US" sz="12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D420F35-83ED-8D8D-0EE2-A3F6AF642B4F}"/>
              </a:ext>
            </a:extLst>
          </p:cNvPr>
          <p:cNvSpPr txBox="1"/>
          <p:nvPr/>
        </p:nvSpPr>
        <p:spPr>
          <a:xfrm>
            <a:off x="6885427" y="3301160"/>
            <a:ext cx="1828800" cy="6360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67">
                <a:cs typeface="Segoe UI"/>
              </a:rPr>
              <a:t>Y matrix</a:t>
            </a:r>
          </a:p>
          <a:p>
            <a:pPr algn="ctr"/>
            <a:r>
              <a:rPr lang="en-US" sz="1867">
                <a:cs typeface="Segoe UI"/>
              </a:rPr>
              <a:t>(d' x d')</a:t>
            </a:r>
            <a:endParaRPr lang="en-US" sz="1867">
              <a:ea typeface="Calibri"/>
              <a:cs typeface="Segoe UI"/>
            </a:endParaRP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D4A8F754-C58A-09D6-25AD-2BE74BF3E277}"/>
              </a:ext>
            </a:extLst>
          </p:cNvPr>
          <p:cNvSpPr/>
          <p:nvPr/>
        </p:nvSpPr>
        <p:spPr>
          <a:xfrm>
            <a:off x="1891932" y="1773584"/>
            <a:ext cx="843935" cy="27858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46568388-9502-85A5-CC69-39591839C12F}"/>
              </a:ext>
            </a:extLst>
          </p:cNvPr>
          <p:cNvSpPr/>
          <p:nvPr/>
        </p:nvSpPr>
        <p:spPr>
          <a:xfrm rot="5400000">
            <a:off x="915844" y="2734506"/>
            <a:ext cx="843935" cy="27858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B65AD39-095E-76C8-D801-1690D48878F9}"/>
              </a:ext>
            </a:extLst>
          </p:cNvPr>
          <p:cNvSpPr/>
          <p:nvPr/>
        </p:nvSpPr>
        <p:spPr>
          <a:xfrm>
            <a:off x="1082830" y="1531554"/>
            <a:ext cx="686043" cy="701875"/>
          </a:xfrm>
          <a:prstGeom prst="rect">
            <a:avLst/>
          </a:prstGeom>
          <a:solidFill>
            <a:srgbClr val="70AD47">
              <a:alpha val="3900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79" name="Picture 78" descr="Summation Symbol">
            <a:extLst>
              <a:ext uri="{FF2B5EF4-FFF2-40B4-BE49-F238E27FC236}">
                <a16:creationId xmlns:a16="http://schemas.microsoft.com/office/drawing/2014/main" id="{0F77EB49-147B-3F5C-9439-1C2D8E002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720" y="-103862"/>
            <a:ext cx="1587500" cy="1587500"/>
          </a:xfrm>
          <a:prstGeom prst="rect">
            <a:avLst/>
          </a:prstGeom>
        </p:spPr>
      </p:pic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id="{88E71301-3EC1-3460-9E62-BD3B37915E92}"/>
              </a:ext>
            </a:extLst>
          </p:cNvPr>
          <p:cNvSpPr/>
          <p:nvPr/>
        </p:nvSpPr>
        <p:spPr>
          <a:xfrm>
            <a:off x="5051407" y="615233"/>
            <a:ext cx="153939" cy="1462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D5E14F2-9EFF-82E1-A41D-F775DA4AE598}"/>
              </a:ext>
            </a:extLst>
          </p:cNvPr>
          <p:cNvSpPr txBox="1"/>
          <p:nvPr/>
        </p:nvSpPr>
        <p:spPr>
          <a:xfrm>
            <a:off x="4479877" y="4148009"/>
            <a:ext cx="2177525" cy="389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33" b="1">
                <a:ea typeface="Calibri"/>
                <a:cs typeface="Calibri"/>
              </a:rPr>
              <a:t>Convolution (2D)</a:t>
            </a:r>
            <a:endParaRPr lang="en-US" sz="2133" b="1"/>
          </a:p>
        </p:txBody>
      </p:sp>
    </p:spTree>
    <p:extLst>
      <p:ext uri="{BB962C8B-B14F-4D97-AF65-F5344CB8AC3E}">
        <p14:creationId xmlns:p14="http://schemas.microsoft.com/office/powerpoint/2010/main" val="56456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A5D2DB-CB17-B7FE-E546-2A25E92DF282}"/>
              </a:ext>
            </a:extLst>
          </p:cNvPr>
          <p:cNvSpPr txBox="1"/>
          <p:nvPr/>
        </p:nvSpPr>
        <p:spPr>
          <a:xfrm>
            <a:off x="3488129" y="2485886"/>
            <a:ext cx="846920" cy="3601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>
                <a:ea typeface="Calibri"/>
                <a:cs typeface="Calibri"/>
              </a:rPr>
              <a:t>IMAGE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33D37-0625-6862-B372-52BFCCE453E4}"/>
              </a:ext>
            </a:extLst>
          </p:cNvPr>
          <p:cNvSpPr/>
          <p:nvPr/>
        </p:nvSpPr>
        <p:spPr>
          <a:xfrm>
            <a:off x="6538941" y="1374988"/>
            <a:ext cx="1021503" cy="10018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97B42B-B296-140F-685F-63D5EB5DAF47}"/>
              </a:ext>
            </a:extLst>
          </p:cNvPr>
          <p:cNvSpPr txBox="1"/>
          <p:nvPr/>
        </p:nvSpPr>
        <p:spPr>
          <a:xfrm>
            <a:off x="6525124" y="1369729"/>
            <a:ext cx="501395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>
                <a:ea typeface="Calibri"/>
                <a:cs typeface="Calibri"/>
              </a:rPr>
              <a:t>w1</a:t>
            </a:r>
            <a:endParaRPr lang="en-US" sz="1867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7C2B1-95B4-12B2-EE2F-C8C526A95642}"/>
              </a:ext>
            </a:extLst>
          </p:cNvPr>
          <p:cNvSpPr txBox="1"/>
          <p:nvPr/>
        </p:nvSpPr>
        <p:spPr>
          <a:xfrm>
            <a:off x="7146854" y="1365938"/>
            <a:ext cx="448321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>
                <a:ea typeface="Calibri"/>
                <a:cs typeface="Calibri"/>
              </a:rPr>
              <a:t>w2</a:t>
            </a:r>
            <a:endParaRPr lang="en-US" sz="1867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D53377-BEC5-87EB-60BD-477B4E63D5E8}"/>
              </a:ext>
            </a:extLst>
          </p:cNvPr>
          <p:cNvSpPr txBox="1"/>
          <p:nvPr/>
        </p:nvSpPr>
        <p:spPr>
          <a:xfrm>
            <a:off x="6540287" y="2025580"/>
            <a:ext cx="448321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>
                <a:ea typeface="Calibri"/>
                <a:cs typeface="Calibri"/>
              </a:rPr>
              <a:t>w3</a:t>
            </a:r>
            <a:endParaRPr lang="en-US" sz="1867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9C0CD7-F949-1E0D-48FB-1AACBCFE4D0B}"/>
              </a:ext>
            </a:extLst>
          </p:cNvPr>
          <p:cNvSpPr txBox="1"/>
          <p:nvPr/>
        </p:nvSpPr>
        <p:spPr>
          <a:xfrm>
            <a:off x="7146854" y="2025580"/>
            <a:ext cx="448321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>
                <a:ea typeface="Calibri"/>
                <a:cs typeface="Calibri"/>
              </a:rPr>
              <a:t>w4</a:t>
            </a:r>
            <a:endParaRPr lang="en-US" sz="1867" b="1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D5783E1-EDD2-CEB4-9A8A-D30DA4CB2B39}"/>
              </a:ext>
            </a:extLst>
          </p:cNvPr>
          <p:cNvCxnSpPr/>
          <p:nvPr/>
        </p:nvCxnSpPr>
        <p:spPr>
          <a:xfrm flipH="1">
            <a:off x="2970931" y="2174776"/>
            <a:ext cx="1953147" cy="567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CB30EEF-29E9-1265-955C-B3EE04ACC770}"/>
              </a:ext>
            </a:extLst>
          </p:cNvPr>
          <p:cNvSpPr/>
          <p:nvPr/>
        </p:nvSpPr>
        <p:spPr>
          <a:xfrm>
            <a:off x="5196912" y="1374988"/>
            <a:ext cx="1085950" cy="10018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A241CFB-5587-EB9E-E8E5-BB6261C1AA6C}"/>
              </a:ext>
            </a:extLst>
          </p:cNvPr>
          <p:cNvSpPr txBox="1"/>
          <p:nvPr/>
        </p:nvSpPr>
        <p:spPr>
          <a:xfrm>
            <a:off x="5198257" y="1365938"/>
            <a:ext cx="478649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>
                <a:ea typeface="Calibri"/>
                <a:cs typeface="Calibri"/>
              </a:rPr>
              <a:t>X1</a:t>
            </a:r>
            <a:endParaRPr lang="en-US" sz="1867" b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D1C80C-9171-124B-653E-52727E923014}"/>
              </a:ext>
            </a:extLst>
          </p:cNvPr>
          <p:cNvSpPr txBox="1"/>
          <p:nvPr/>
        </p:nvSpPr>
        <p:spPr>
          <a:xfrm>
            <a:off x="5804824" y="1365938"/>
            <a:ext cx="478649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>
                <a:ea typeface="Calibri"/>
                <a:cs typeface="Calibri"/>
              </a:rPr>
              <a:t>X2</a:t>
            </a:r>
            <a:endParaRPr lang="en-US" sz="1867" b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E060123-C47A-F43E-0890-FA01DBC5F8CF}"/>
              </a:ext>
            </a:extLst>
          </p:cNvPr>
          <p:cNvSpPr txBox="1"/>
          <p:nvPr/>
        </p:nvSpPr>
        <p:spPr>
          <a:xfrm>
            <a:off x="5198257" y="2025580"/>
            <a:ext cx="478649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>
                <a:ea typeface="Calibri"/>
                <a:cs typeface="Calibri"/>
              </a:rPr>
              <a:t>X3</a:t>
            </a:r>
            <a:endParaRPr lang="en-US" sz="1867" b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661C9D-F1AA-56C0-C682-731958E56341}"/>
              </a:ext>
            </a:extLst>
          </p:cNvPr>
          <p:cNvSpPr txBox="1"/>
          <p:nvPr/>
        </p:nvSpPr>
        <p:spPr>
          <a:xfrm>
            <a:off x="5804824" y="2025580"/>
            <a:ext cx="478649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>
                <a:ea typeface="Calibri"/>
                <a:cs typeface="Calibri"/>
              </a:rPr>
              <a:t>X4</a:t>
            </a:r>
            <a:endParaRPr lang="en-US" sz="1867" b="1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8E1FAB6-8535-BD4C-95D4-A81D4AC9D73B}"/>
              </a:ext>
            </a:extLst>
          </p:cNvPr>
          <p:cNvSpPr/>
          <p:nvPr/>
        </p:nvSpPr>
        <p:spPr>
          <a:xfrm>
            <a:off x="7970977" y="2962579"/>
            <a:ext cx="2107087" cy="14024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CDE8DD3-2248-814C-673E-E4D00FDA8FDF}"/>
              </a:ext>
            </a:extLst>
          </p:cNvPr>
          <p:cNvCxnSpPr/>
          <p:nvPr/>
        </p:nvCxnSpPr>
        <p:spPr>
          <a:xfrm>
            <a:off x="7846240" y="2700998"/>
            <a:ext cx="361249" cy="254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DC1CB41-88F0-74AC-2229-787BA7C6321D}"/>
              </a:ext>
            </a:extLst>
          </p:cNvPr>
          <p:cNvSpPr txBox="1"/>
          <p:nvPr/>
        </p:nvSpPr>
        <p:spPr>
          <a:xfrm>
            <a:off x="7994335" y="2980679"/>
            <a:ext cx="437487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>
                <a:ea typeface="Calibri"/>
                <a:cs typeface="Calibri"/>
              </a:rPr>
              <a:t>Y1</a:t>
            </a:r>
            <a:endParaRPr lang="en-US" sz="1867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518F74-6776-60C1-A6FE-3C1687A823B6}"/>
              </a:ext>
            </a:extLst>
          </p:cNvPr>
          <p:cNvSpPr txBox="1"/>
          <p:nvPr/>
        </p:nvSpPr>
        <p:spPr>
          <a:xfrm>
            <a:off x="1945210" y="5850353"/>
            <a:ext cx="3936620" cy="6398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50">
                <a:cs typeface="Segoe UI"/>
              </a:rPr>
              <a:t>X matrix</a:t>
            </a:r>
          </a:p>
          <a:p>
            <a:pPr algn="ctr"/>
            <a:r>
              <a:rPr lang="en-US" sz="1850">
                <a:cs typeface="Segoe UI"/>
              </a:rPr>
              <a:t>(d x d)</a:t>
            </a:r>
            <a:endParaRPr lang="en-US" sz="1850">
              <a:ea typeface="Calibri"/>
              <a:cs typeface="Segoe U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7DEE3C-0A55-6700-2261-B58CCC5B4E39}"/>
              </a:ext>
            </a:extLst>
          </p:cNvPr>
          <p:cNvSpPr txBox="1"/>
          <p:nvPr/>
        </p:nvSpPr>
        <p:spPr>
          <a:xfrm>
            <a:off x="6383361" y="2374331"/>
            <a:ext cx="1760562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67">
                <a:ea typeface="Calibri"/>
                <a:cs typeface="Segoe UI"/>
              </a:rPr>
              <a:t>Kernel (w' x w')</a:t>
            </a:r>
            <a:endParaRPr lang="en-US" sz="12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D420F35-83ED-8D8D-0EE2-A3F6AF642B4F}"/>
              </a:ext>
            </a:extLst>
          </p:cNvPr>
          <p:cNvSpPr txBox="1"/>
          <p:nvPr/>
        </p:nvSpPr>
        <p:spPr>
          <a:xfrm>
            <a:off x="8210644" y="4504899"/>
            <a:ext cx="1828800" cy="6360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67">
                <a:cs typeface="Segoe UI"/>
              </a:rPr>
              <a:t>Y matrix</a:t>
            </a:r>
          </a:p>
          <a:p>
            <a:pPr algn="ctr"/>
            <a:r>
              <a:rPr lang="en-US" sz="1867">
                <a:cs typeface="Segoe UI"/>
              </a:rPr>
              <a:t>(d' x d')</a:t>
            </a:r>
            <a:endParaRPr lang="en-US" sz="1867">
              <a:ea typeface="Calibri"/>
              <a:cs typeface="Segoe UI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36357DD-64C6-2183-EFFD-5911C1009627}"/>
              </a:ext>
            </a:extLst>
          </p:cNvPr>
          <p:cNvSpPr/>
          <p:nvPr/>
        </p:nvSpPr>
        <p:spPr>
          <a:xfrm>
            <a:off x="3947475" y="1153974"/>
            <a:ext cx="4399007" cy="1852723"/>
          </a:xfrm>
          <a:prstGeom prst="ellipse">
            <a:avLst/>
          </a:prstGeom>
          <a:solidFill>
            <a:srgbClr val="58FC00">
              <a:alpha val="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79" name="Picture 78" descr="Summation Symbol">
            <a:extLst>
              <a:ext uri="{FF2B5EF4-FFF2-40B4-BE49-F238E27FC236}">
                <a16:creationId xmlns:a16="http://schemas.microsoft.com/office/drawing/2014/main" id="{0F77EB49-147B-3F5C-9439-1C2D8E002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340" y="1137787"/>
            <a:ext cx="1587500" cy="1587500"/>
          </a:xfrm>
          <a:prstGeom prst="rect">
            <a:avLst/>
          </a:prstGeom>
        </p:spPr>
      </p:pic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id="{88E71301-3EC1-3460-9E62-BD3B37915E92}"/>
              </a:ext>
            </a:extLst>
          </p:cNvPr>
          <p:cNvSpPr/>
          <p:nvPr/>
        </p:nvSpPr>
        <p:spPr>
          <a:xfrm>
            <a:off x="6304738" y="1804595"/>
            <a:ext cx="153939" cy="1462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59F8544-84FC-DD17-B00A-ACA6AFC7F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770654"/>
              </p:ext>
            </p:extLst>
          </p:nvPr>
        </p:nvGraphicFramePr>
        <p:xfrm>
          <a:off x="2170991" y="2914460"/>
          <a:ext cx="317282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282">
                  <a:extLst>
                    <a:ext uri="{9D8B030D-6E8A-4147-A177-3AD203B41FA5}">
                      <a16:colId xmlns:a16="http://schemas.microsoft.com/office/drawing/2014/main" val="1415267145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427706942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1163989445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393302743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3627379920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2086044067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2586938575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1985082063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3177961080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718106064"/>
                    </a:ext>
                  </a:extLst>
                </a:gridCol>
              </a:tblGrid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120355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805782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420454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346171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464182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218367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956096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437357"/>
                  </a:ext>
                </a:extLst>
              </a:tr>
            </a:tbl>
          </a:graphicData>
        </a:graphic>
      </p:graphicFrame>
      <p:sp>
        <p:nvSpPr>
          <p:cNvPr id="44" name="Rectangle 43">
            <a:extLst>
              <a:ext uri="{FF2B5EF4-FFF2-40B4-BE49-F238E27FC236}">
                <a16:creationId xmlns:a16="http://schemas.microsoft.com/office/drawing/2014/main" id="{6A724BE9-5679-F9DC-4796-F09CFC4BF616}"/>
              </a:ext>
            </a:extLst>
          </p:cNvPr>
          <p:cNvSpPr/>
          <p:nvPr/>
        </p:nvSpPr>
        <p:spPr>
          <a:xfrm>
            <a:off x="2125298" y="2911067"/>
            <a:ext cx="737291" cy="689585"/>
          </a:xfrm>
          <a:prstGeom prst="rect">
            <a:avLst/>
          </a:prstGeom>
          <a:solidFill>
            <a:srgbClr val="F7940A">
              <a:alpha val="26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1E4A232-5827-8497-34A6-1F3B80B0B598}"/>
              </a:ext>
            </a:extLst>
          </p:cNvPr>
          <p:cNvSpPr/>
          <p:nvPr/>
        </p:nvSpPr>
        <p:spPr>
          <a:xfrm>
            <a:off x="2176669" y="2846619"/>
            <a:ext cx="686043" cy="701875"/>
          </a:xfrm>
          <a:prstGeom prst="rect">
            <a:avLst/>
          </a:prstGeom>
          <a:solidFill>
            <a:srgbClr val="70AD47">
              <a:alpha val="3900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F59F403-30CB-5DC4-1218-B2BC97DB284A}"/>
              </a:ext>
            </a:extLst>
          </p:cNvPr>
          <p:cNvSpPr/>
          <p:nvPr/>
        </p:nvSpPr>
        <p:spPr>
          <a:xfrm>
            <a:off x="4743136" y="2898776"/>
            <a:ext cx="700420" cy="701875"/>
          </a:xfrm>
          <a:prstGeom prst="rect">
            <a:avLst/>
          </a:prstGeom>
          <a:solidFill>
            <a:srgbClr val="F7940A">
              <a:alpha val="26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49AE78-FD44-7FE4-1B03-5515B7B542A2}"/>
              </a:ext>
            </a:extLst>
          </p:cNvPr>
          <p:cNvSpPr/>
          <p:nvPr/>
        </p:nvSpPr>
        <p:spPr>
          <a:xfrm>
            <a:off x="4806797" y="2834328"/>
            <a:ext cx="686043" cy="701875"/>
          </a:xfrm>
          <a:prstGeom prst="rect">
            <a:avLst/>
          </a:prstGeom>
          <a:solidFill>
            <a:srgbClr val="70AD47">
              <a:alpha val="3900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19E5001-8AAE-C821-D85D-7849F52A11D8}"/>
              </a:ext>
            </a:extLst>
          </p:cNvPr>
          <p:cNvSpPr/>
          <p:nvPr/>
        </p:nvSpPr>
        <p:spPr>
          <a:xfrm>
            <a:off x="3489523" y="2911066"/>
            <a:ext cx="602098" cy="689585"/>
          </a:xfrm>
          <a:prstGeom prst="rect">
            <a:avLst/>
          </a:prstGeom>
          <a:solidFill>
            <a:srgbClr val="F7940A">
              <a:alpha val="26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CA53B60-9A77-BDEB-6327-0FC4282A7E4D}"/>
              </a:ext>
            </a:extLst>
          </p:cNvPr>
          <p:cNvSpPr/>
          <p:nvPr/>
        </p:nvSpPr>
        <p:spPr>
          <a:xfrm>
            <a:off x="3516314" y="2871199"/>
            <a:ext cx="575430" cy="677295"/>
          </a:xfrm>
          <a:prstGeom prst="rect">
            <a:avLst/>
          </a:prstGeom>
          <a:solidFill>
            <a:srgbClr val="70AD47">
              <a:alpha val="3900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5" name="Arrow: Curved Up 64">
            <a:extLst>
              <a:ext uri="{FF2B5EF4-FFF2-40B4-BE49-F238E27FC236}">
                <a16:creationId xmlns:a16="http://schemas.microsoft.com/office/drawing/2014/main" id="{8DE76A82-E756-9E6D-6974-2300AB59C6C4}"/>
              </a:ext>
            </a:extLst>
          </p:cNvPr>
          <p:cNvSpPr/>
          <p:nvPr/>
        </p:nvSpPr>
        <p:spPr>
          <a:xfrm>
            <a:off x="2509665" y="3660342"/>
            <a:ext cx="1378828" cy="535659"/>
          </a:xfrm>
          <a:prstGeom prst="curvedUp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Arrow: Curved Up 69">
            <a:extLst>
              <a:ext uri="{FF2B5EF4-FFF2-40B4-BE49-F238E27FC236}">
                <a16:creationId xmlns:a16="http://schemas.microsoft.com/office/drawing/2014/main" id="{6976565E-6EA7-1126-F8D3-DA425C46E132}"/>
              </a:ext>
            </a:extLst>
          </p:cNvPr>
          <p:cNvSpPr/>
          <p:nvPr/>
        </p:nvSpPr>
        <p:spPr>
          <a:xfrm>
            <a:off x="3886180" y="3660341"/>
            <a:ext cx="1378828" cy="535659"/>
          </a:xfrm>
          <a:prstGeom prst="curvedUp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D85E6D7-39D9-9E85-E925-F856C36C5C1B}"/>
              </a:ext>
            </a:extLst>
          </p:cNvPr>
          <p:cNvSpPr txBox="1"/>
          <p:nvPr/>
        </p:nvSpPr>
        <p:spPr>
          <a:xfrm>
            <a:off x="3069906" y="4131743"/>
            <a:ext cx="2482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S</a:t>
            </a:r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D26D4C-3931-F2D8-6DC4-92718E3E4358}"/>
              </a:ext>
            </a:extLst>
          </p:cNvPr>
          <p:cNvSpPr txBox="1"/>
          <p:nvPr/>
        </p:nvSpPr>
        <p:spPr>
          <a:xfrm>
            <a:off x="4446421" y="4131742"/>
            <a:ext cx="2482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90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val 81">
            <a:extLst>
              <a:ext uri="{FF2B5EF4-FFF2-40B4-BE49-F238E27FC236}">
                <a16:creationId xmlns:a16="http://schemas.microsoft.com/office/drawing/2014/main" id="{A6F37B13-23D5-3B5E-F4CA-52281155DBA9}"/>
              </a:ext>
            </a:extLst>
          </p:cNvPr>
          <p:cNvSpPr/>
          <p:nvPr/>
        </p:nvSpPr>
        <p:spPr>
          <a:xfrm>
            <a:off x="4580579" y="1002333"/>
            <a:ext cx="4368679" cy="1204455"/>
          </a:xfrm>
          <a:prstGeom prst="ellipse">
            <a:avLst/>
          </a:prstGeom>
          <a:solidFill>
            <a:srgbClr val="58FC00">
              <a:alpha val="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5D2DB-CB17-B7FE-E546-2A25E92DF282}"/>
              </a:ext>
            </a:extLst>
          </p:cNvPr>
          <p:cNvSpPr txBox="1"/>
          <p:nvPr/>
        </p:nvSpPr>
        <p:spPr>
          <a:xfrm>
            <a:off x="3142716" y="1984673"/>
            <a:ext cx="1730233" cy="3488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50" b="1">
                <a:ea typeface="Calibri"/>
                <a:cs typeface="Calibri"/>
              </a:rPr>
              <a:t>  IMAGE </a:t>
            </a:r>
            <a:endParaRPr lang="en-US" sz="185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8E1FAB6-8535-BD4C-95D4-A81D4AC9D73B}"/>
              </a:ext>
            </a:extLst>
          </p:cNvPr>
          <p:cNvSpPr/>
          <p:nvPr/>
        </p:nvSpPr>
        <p:spPr>
          <a:xfrm>
            <a:off x="7353036" y="2515236"/>
            <a:ext cx="2725027" cy="18080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518F74-6776-60C1-A6FE-3C1687A823B6}"/>
              </a:ext>
            </a:extLst>
          </p:cNvPr>
          <p:cNvSpPr txBox="1"/>
          <p:nvPr/>
        </p:nvSpPr>
        <p:spPr>
          <a:xfrm>
            <a:off x="2357150" y="5601610"/>
            <a:ext cx="2314297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50">
                <a:cs typeface="Segoe UI"/>
              </a:rPr>
              <a:t>X matrix (d + p x d + p)</a:t>
            </a:r>
            <a:endParaRPr lang="en-US" sz="1850">
              <a:ea typeface="Calibri"/>
              <a:cs typeface="Segoe UI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D420F35-83ED-8D8D-0EE2-A3F6AF642B4F}"/>
              </a:ext>
            </a:extLst>
          </p:cNvPr>
          <p:cNvSpPr txBox="1"/>
          <p:nvPr/>
        </p:nvSpPr>
        <p:spPr>
          <a:xfrm>
            <a:off x="7190060" y="4321218"/>
            <a:ext cx="3333538" cy="9156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50">
                <a:cs typeface="Segoe UI"/>
              </a:rPr>
              <a:t>Y matrix</a:t>
            </a:r>
          </a:p>
          <a:p>
            <a:pPr algn="ctr"/>
            <a:r>
              <a:rPr lang="en-US" sz="1850">
                <a:cs typeface="Segoe UI"/>
              </a:rPr>
              <a:t>(d' x d')</a:t>
            </a:r>
            <a:endParaRPr lang="en-US" sz="1850">
              <a:ea typeface="Calibri"/>
              <a:cs typeface="Segoe UI"/>
            </a:endParaRPr>
          </a:p>
          <a:p>
            <a:pPr algn="ctr"/>
            <a:r>
              <a:rPr lang="en-US" sz="1850">
                <a:ea typeface="Calibri"/>
                <a:cs typeface="Segoe UI"/>
              </a:rPr>
              <a:t>(Size increases due to padding)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5140A88-B63E-9D83-393F-14A8964CBAAB}"/>
              </a:ext>
            </a:extLst>
          </p:cNvPr>
          <p:cNvCxnSpPr/>
          <p:nvPr/>
        </p:nvCxnSpPr>
        <p:spPr>
          <a:xfrm flipH="1">
            <a:off x="2706266" y="1707730"/>
            <a:ext cx="2141262" cy="544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47C43DE-DF5F-8B16-3BE2-5F15F55C9AE8}"/>
              </a:ext>
            </a:extLst>
          </p:cNvPr>
          <p:cNvSpPr/>
          <p:nvPr/>
        </p:nvSpPr>
        <p:spPr>
          <a:xfrm>
            <a:off x="7335062" y="1181645"/>
            <a:ext cx="892607" cy="7212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8D50B79-9FF4-A8CA-CC8E-B1DB07790783}"/>
              </a:ext>
            </a:extLst>
          </p:cNvPr>
          <p:cNvSpPr txBox="1"/>
          <p:nvPr/>
        </p:nvSpPr>
        <p:spPr>
          <a:xfrm>
            <a:off x="7335490" y="1607282"/>
            <a:ext cx="433157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50" b="1">
                <a:ea typeface="Calibri"/>
                <a:cs typeface="Calibri"/>
              </a:rPr>
              <a:t>w3</a:t>
            </a:r>
            <a:endParaRPr lang="en-US" sz="1867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EFA2DC0-2D08-9B8F-78BE-F71F3AC857E2}"/>
              </a:ext>
            </a:extLst>
          </p:cNvPr>
          <p:cNvSpPr txBox="1"/>
          <p:nvPr/>
        </p:nvSpPr>
        <p:spPr>
          <a:xfrm>
            <a:off x="7794206" y="1607282"/>
            <a:ext cx="478649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50" b="1">
                <a:ea typeface="Calibri"/>
                <a:cs typeface="Calibri"/>
              </a:rPr>
              <a:t>w4</a:t>
            </a:r>
            <a:endParaRPr lang="en-US" sz="1867" b="1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EE35105-697A-957C-5A57-DC53F3A35ECC}"/>
              </a:ext>
            </a:extLst>
          </p:cNvPr>
          <p:cNvSpPr/>
          <p:nvPr/>
        </p:nvSpPr>
        <p:spPr>
          <a:xfrm>
            <a:off x="6011986" y="1189227"/>
            <a:ext cx="941891" cy="7174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57DDCB-4D73-9C5B-A185-4585BD4C18CE}"/>
              </a:ext>
            </a:extLst>
          </p:cNvPr>
          <p:cNvSpPr txBox="1"/>
          <p:nvPr/>
        </p:nvSpPr>
        <p:spPr>
          <a:xfrm>
            <a:off x="6087074" y="1502416"/>
            <a:ext cx="414202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50" b="1">
                <a:ea typeface="Calibri"/>
                <a:cs typeface="Calibri"/>
              </a:rPr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AA2C60B-4C18-7816-5D07-2543999C4288}"/>
              </a:ext>
            </a:extLst>
          </p:cNvPr>
          <p:cNvSpPr txBox="1"/>
          <p:nvPr/>
        </p:nvSpPr>
        <p:spPr>
          <a:xfrm>
            <a:off x="6540287" y="1502416"/>
            <a:ext cx="414202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50" b="1">
                <a:ea typeface="Calibri"/>
                <a:cs typeface="Calibri"/>
              </a:rPr>
              <a:t>X2</a:t>
            </a:r>
            <a:endParaRPr lang="en-US" sz="1867" b="1"/>
          </a:p>
        </p:txBody>
      </p:sp>
      <p:pic>
        <p:nvPicPr>
          <p:cNvPr id="84" name="Picture 83" descr="Summation Symbol">
            <a:extLst>
              <a:ext uri="{FF2B5EF4-FFF2-40B4-BE49-F238E27FC236}">
                <a16:creationId xmlns:a16="http://schemas.microsoft.com/office/drawing/2014/main" id="{8A75214E-8476-8742-89EC-6DE7C3A81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012" y="917907"/>
            <a:ext cx="1375202" cy="1375202"/>
          </a:xfrm>
          <a:prstGeom prst="rect">
            <a:avLst/>
          </a:prstGeom>
        </p:spPr>
      </p:pic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5C927FAF-CD98-96E6-0F2C-53D0234466FA}"/>
              </a:ext>
            </a:extLst>
          </p:cNvPr>
          <p:cNvSpPr/>
          <p:nvPr/>
        </p:nvSpPr>
        <p:spPr>
          <a:xfrm>
            <a:off x="7095231" y="1499721"/>
            <a:ext cx="134985" cy="10833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3583437-2748-C382-5924-60782665C20B}"/>
              </a:ext>
            </a:extLst>
          </p:cNvPr>
          <p:cNvSpPr txBox="1"/>
          <p:nvPr/>
        </p:nvSpPr>
        <p:spPr>
          <a:xfrm>
            <a:off x="6094778" y="1185925"/>
            <a:ext cx="414202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>
                <a:ea typeface="Calibri"/>
                <a:cs typeface="Calibri"/>
              </a:rPr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7FD9523-C3DA-134A-AF5C-476BEE741D71}"/>
              </a:ext>
            </a:extLst>
          </p:cNvPr>
          <p:cNvSpPr txBox="1"/>
          <p:nvPr/>
        </p:nvSpPr>
        <p:spPr>
          <a:xfrm>
            <a:off x="6678477" y="1185925"/>
            <a:ext cx="414202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>
                <a:ea typeface="Calibri"/>
                <a:cs typeface="Calibri"/>
              </a:rPr>
              <a:t>0</a:t>
            </a:r>
            <a:endParaRPr lang="en-US" sz="1867" b="1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DA03C4E-50D9-1EC8-EFBD-E06FF060C908}"/>
              </a:ext>
            </a:extLst>
          </p:cNvPr>
          <p:cNvSpPr txBox="1"/>
          <p:nvPr/>
        </p:nvSpPr>
        <p:spPr>
          <a:xfrm>
            <a:off x="7337567" y="1200050"/>
            <a:ext cx="492528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50" b="1">
                <a:ea typeface="Calibri"/>
                <a:cs typeface="Calibri"/>
              </a:rPr>
              <a:t>w1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BFE0FBE-B527-C244-D61F-B4EEE96738FA}"/>
              </a:ext>
            </a:extLst>
          </p:cNvPr>
          <p:cNvSpPr txBox="1"/>
          <p:nvPr/>
        </p:nvSpPr>
        <p:spPr>
          <a:xfrm>
            <a:off x="7778369" y="1191550"/>
            <a:ext cx="436458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50" b="1">
                <a:ea typeface="Calibri"/>
                <a:cs typeface="Calibri"/>
              </a:rPr>
              <a:t>w2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DC1CB41-88F0-74AC-2229-787BA7C6321D}"/>
              </a:ext>
            </a:extLst>
          </p:cNvPr>
          <p:cNvSpPr txBox="1"/>
          <p:nvPr/>
        </p:nvSpPr>
        <p:spPr>
          <a:xfrm>
            <a:off x="7421887" y="2578828"/>
            <a:ext cx="437487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>
                <a:ea typeface="Calibri"/>
                <a:cs typeface="Calibri"/>
              </a:rPr>
              <a:t>Y1</a:t>
            </a:r>
            <a:endParaRPr lang="en-US" sz="1867" b="1"/>
          </a:p>
        </p:txBody>
      </p:sp>
      <p:sp>
        <p:nvSpPr>
          <p:cNvPr id="97" name="Arrow: Up-Down 96">
            <a:extLst>
              <a:ext uri="{FF2B5EF4-FFF2-40B4-BE49-F238E27FC236}">
                <a16:creationId xmlns:a16="http://schemas.microsoft.com/office/drawing/2014/main" id="{97AD7023-08CE-418A-F26A-82475EC6A62F}"/>
              </a:ext>
            </a:extLst>
          </p:cNvPr>
          <p:cNvSpPr/>
          <p:nvPr/>
        </p:nvSpPr>
        <p:spPr>
          <a:xfrm>
            <a:off x="6952157" y="2596439"/>
            <a:ext cx="284715" cy="1627751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98" name="Arrow: Up-Down 97">
            <a:extLst>
              <a:ext uri="{FF2B5EF4-FFF2-40B4-BE49-F238E27FC236}">
                <a16:creationId xmlns:a16="http://schemas.microsoft.com/office/drawing/2014/main" id="{32C144EA-4DFC-4381-BFB2-5A5B3138916E}"/>
              </a:ext>
            </a:extLst>
          </p:cNvPr>
          <p:cNvSpPr/>
          <p:nvPr/>
        </p:nvSpPr>
        <p:spPr>
          <a:xfrm rot="5400000">
            <a:off x="8476157" y="1531155"/>
            <a:ext cx="284715" cy="1627751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40755BF-C62C-F352-EAF3-E0C376561C47}"/>
              </a:ext>
            </a:extLst>
          </p:cNvPr>
          <p:cNvCxnSpPr/>
          <p:nvPr/>
        </p:nvCxnSpPr>
        <p:spPr>
          <a:xfrm>
            <a:off x="7485224" y="2107164"/>
            <a:ext cx="41469" cy="445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D1E02F4E-2C96-DFF9-BE2A-6821E1673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512353"/>
              </p:ext>
            </p:extLst>
          </p:nvPr>
        </p:nvGraphicFramePr>
        <p:xfrm>
          <a:off x="1851442" y="2299943"/>
          <a:ext cx="3480565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415">
                  <a:extLst>
                    <a:ext uri="{9D8B030D-6E8A-4147-A177-3AD203B41FA5}">
                      <a16:colId xmlns:a16="http://schemas.microsoft.com/office/drawing/2014/main" val="1415267145"/>
                    </a:ext>
                  </a:extLst>
                </a:gridCol>
                <a:gridCol w="316415">
                  <a:extLst>
                    <a:ext uri="{9D8B030D-6E8A-4147-A177-3AD203B41FA5}">
                      <a16:colId xmlns:a16="http://schemas.microsoft.com/office/drawing/2014/main" val="427706942"/>
                    </a:ext>
                  </a:extLst>
                </a:gridCol>
                <a:gridCol w="316415">
                  <a:extLst>
                    <a:ext uri="{9D8B030D-6E8A-4147-A177-3AD203B41FA5}">
                      <a16:colId xmlns:a16="http://schemas.microsoft.com/office/drawing/2014/main" val="1163989445"/>
                    </a:ext>
                  </a:extLst>
                </a:gridCol>
                <a:gridCol w="316415">
                  <a:extLst>
                    <a:ext uri="{9D8B030D-6E8A-4147-A177-3AD203B41FA5}">
                      <a16:colId xmlns:a16="http://schemas.microsoft.com/office/drawing/2014/main" val="393302743"/>
                    </a:ext>
                  </a:extLst>
                </a:gridCol>
                <a:gridCol w="316415">
                  <a:extLst>
                    <a:ext uri="{9D8B030D-6E8A-4147-A177-3AD203B41FA5}">
                      <a16:colId xmlns:a16="http://schemas.microsoft.com/office/drawing/2014/main" val="3627379920"/>
                    </a:ext>
                  </a:extLst>
                </a:gridCol>
                <a:gridCol w="316415">
                  <a:extLst>
                    <a:ext uri="{9D8B030D-6E8A-4147-A177-3AD203B41FA5}">
                      <a16:colId xmlns:a16="http://schemas.microsoft.com/office/drawing/2014/main" val="2086044067"/>
                    </a:ext>
                  </a:extLst>
                </a:gridCol>
                <a:gridCol w="316415">
                  <a:extLst>
                    <a:ext uri="{9D8B030D-6E8A-4147-A177-3AD203B41FA5}">
                      <a16:colId xmlns:a16="http://schemas.microsoft.com/office/drawing/2014/main" val="2586938575"/>
                    </a:ext>
                  </a:extLst>
                </a:gridCol>
                <a:gridCol w="316415">
                  <a:extLst>
                    <a:ext uri="{9D8B030D-6E8A-4147-A177-3AD203B41FA5}">
                      <a16:colId xmlns:a16="http://schemas.microsoft.com/office/drawing/2014/main" val="1985082063"/>
                    </a:ext>
                  </a:extLst>
                </a:gridCol>
                <a:gridCol w="316415">
                  <a:extLst>
                    <a:ext uri="{9D8B030D-6E8A-4147-A177-3AD203B41FA5}">
                      <a16:colId xmlns:a16="http://schemas.microsoft.com/office/drawing/2014/main" val="3177961080"/>
                    </a:ext>
                  </a:extLst>
                </a:gridCol>
                <a:gridCol w="316415">
                  <a:extLst>
                    <a:ext uri="{9D8B030D-6E8A-4147-A177-3AD203B41FA5}">
                      <a16:colId xmlns:a16="http://schemas.microsoft.com/office/drawing/2014/main" val="718106064"/>
                    </a:ext>
                  </a:extLst>
                </a:gridCol>
                <a:gridCol w="316415">
                  <a:extLst>
                    <a:ext uri="{9D8B030D-6E8A-4147-A177-3AD203B41FA5}">
                      <a16:colId xmlns:a16="http://schemas.microsoft.com/office/drawing/2014/main" val="1845360413"/>
                    </a:ext>
                  </a:extLst>
                </a:gridCol>
              </a:tblGrid>
              <a:tr h="22825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120355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805782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20454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6171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464182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218367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956096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437357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122749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AB8F57F1-FE21-62E4-675A-F15D392C1027}"/>
              </a:ext>
            </a:extLst>
          </p:cNvPr>
          <p:cNvSpPr/>
          <p:nvPr/>
        </p:nvSpPr>
        <p:spPr>
          <a:xfrm>
            <a:off x="1793459" y="2296550"/>
            <a:ext cx="700420" cy="701875"/>
          </a:xfrm>
          <a:prstGeom prst="rect">
            <a:avLst/>
          </a:prstGeom>
          <a:solidFill>
            <a:srgbClr val="F7940A">
              <a:alpha val="26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0AD2CBB-62DE-C0C4-1AE6-7CBBE4DB7DD8}"/>
              </a:ext>
            </a:extLst>
          </p:cNvPr>
          <p:cNvSpPr/>
          <p:nvPr/>
        </p:nvSpPr>
        <p:spPr>
          <a:xfrm>
            <a:off x="2666222" y="2474132"/>
            <a:ext cx="843935" cy="27858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5EF1E3A9-CEEF-90EC-22D0-901F829139EE}"/>
              </a:ext>
            </a:extLst>
          </p:cNvPr>
          <p:cNvSpPr/>
          <p:nvPr/>
        </p:nvSpPr>
        <p:spPr>
          <a:xfrm rot="5400000">
            <a:off x="1690134" y="3435054"/>
            <a:ext cx="843935" cy="27858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CA427D4-A906-AC0A-F6C8-75EC722C099E}"/>
              </a:ext>
            </a:extLst>
          </p:cNvPr>
          <p:cNvSpPr/>
          <p:nvPr/>
        </p:nvSpPr>
        <p:spPr>
          <a:xfrm>
            <a:off x="1857120" y="2232102"/>
            <a:ext cx="686043" cy="701875"/>
          </a:xfrm>
          <a:prstGeom prst="rect">
            <a:avLst/>
          </a:prstGeom>
          <a:solidFill>
            <a:srgbClr val="70AD47">
              <a:alpha val="3900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43336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A5D2DB-CB17-B7FE-E546-2A25E92DF282}"/>
              </a:ext>
            </a:extLst>
          </p:cNvPr>
          <p:cNvSpPr txBox="1"/>
          <p:nvPr/>
        </p:nvSpPr>
        <p:spPr>
          <a:xfrm>
            <a:off x="3488129" y="2485886"/>
            <a:ext cx="846920" cy="3601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>
                <a:ea typeface="Calibri"/>
                <a:cs typeface="Calibri"/>
              </a:rPr>
              <a:t>IMAGE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33D37-0625-6862-B372-52BFCCE453E4}"/>
              </a:ext>
            </a:extLst>
          </p:cNvPr>
          <p:cNvSpPr/>
          <p:nvPr/>
        </p:nvSpPr>
        <p:spPr>
          <a:xfrm>
            <a:off x="6538941" y="1374988"/>
            <a:ext cx="1021503" cy="10018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97B42B-B296-140F-685F-63D5EB5DAF47}"/>
              </a:ext>
            </a:extLst>
          </p:cNvPr>
          <p:cNvSpPr txBox="1"/>
          <p:nvPr/>
        </p:nvSpPr>
        <p:spPr>
          <a:xfrm>
            <a:off x="6525124" y="1369729"/>
            <a:ext cx="501395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>
                <a:ea typeface="Calibri"/>
                <a:cs typeface="Calibri"/>
              </a:rPr>
              <a:t>w1</a:t>
            </a:r>
            <a:endParaRPr lang="en-US" sz="1867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7C2B1-95B4-12B2-EE2F-C8C526A95642}"/>
              </a:ext>
            </a:extLst>
          </p:cNvPr>
          <p:cNvSpPr txBox="1"/>
          <p:nvPr/>
        </p:nvSpPr>
        <p:spPr>
          <a:xfrm>
            <a:off x="7146854" y="1365938"/>
            <a:ext cx="448321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>
                <a:ea typeface="Calibri"/>
                <a:cs typeface="Calibri"/>
              </a:rPr>
              <a:t>w2</a:t>
            </a:r>
            <a:endParaRPr lang="en-US" sz="1867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D53377-BEC5-87EB-60BD-477B4E63D5E8}"/>
              </a:ext>
            </a:extLst>
          </p:cNvPr>
          <p:cNvSpPr txBox="1"/>
          <p:nvPr/>
        </p:nvSpPr>
        <p:spPr>
          <a:xfrm>
            <a:off x="6540287" y="2025580"/>
            <a:ext cx="448321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>
                <a:ea typeface="Calibri"/>
                <a:cs typeface="Calibri"/>
              </a:rPr>
              <a:t>w3</a:t>
            </a:r>
            <a:endParaRPr lang="en-US" sz="1867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9C0CD7-F949-1E0D-48FB-1AACBCFE4D0B}"/>
              </a:ext>
            </a:extLst>
          </p:cNvPr>
          <p:cNvSpPr txBox="1"/>
          <p:nvPr/>
        </p:nvSpPr>
        <p:spPr>
          <a:xfrm>
            <a:off x="7146854" y="2025580"/>
            <a:ext cx="448321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>
                <a:ea typeface="Calibri"/>
                <a:cs typeface="Calibri"/>
              </a:rPr>
              <a:t>w4</a:t>
            </a:r>
            <a:endParaRPr lang="en-US" sz="1867" b="1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D5783E1-EDD2-CEB4-9A8A-D30DA4CB2B39}"/>
              </a:ext>
            </a:extLst>
          </p:cNvPr>
          <p:cNvCxnSpPr/>
          <p:nvPr/>
        </p:nvCxnSpPr>
        <p:spPr>
          <a:xfrm flipH="1">
            <a:off x="2970931" y="2174776"/>
            <a:ext cx="1953147" cy="567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CB30EEF-29E9-1265-955C-B3EE04ACC770}"/>
              </a:ext>
            </a:extLst>
          </p:cNvPr>
          <p:cNvSpPr/>
          <p:nvPr/>
        </p:nvSpPr>
        <p:spPr>
          <a:xfrm>
            <a:off x="5196912" y="1374988"/>
            <a:ext cx="1085950" cy="10018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A241CFB-5587-EB9E-E8E5-BB6261C1AA6C}"/>
              </a:ext>
            </a:extLst>
          </p:cNvPr>
          <p:cNvSpPr txBox="1"/>
          <p:nvPr/>
        </p:nvSpPr>
        <p:spPr>
          <a:xfrm>
            <a:off x="5198257" y="1365938"/>
            <a:ext cx="478649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>
                <a:ea typeface="Calibri"/>
                <a:cs typeface="Calibri"/>
              </a:rPr>
              <a:t>X1</a:t>
            </a:r>
            <a:endParaRPr lang="en-US" sz="1867" b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D1C80C-9171-124B-653E-52727E923014}"/>
              </a:ext>
            </a:extLst>
          </p:cNvPr>
          <p:cNvSpPr txBox="1"/>
          <p:nvPr/>
        </p:nvSpPr>
        <p:spPr>
          <a:xfrm>
            <a:off x="5804824" y="1365938"/>
            <a:ext cx="478649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>
                <a:ea typeface="Calibri"/>
                <a:cs typeface="Calibri"/>
              </a:rPr>
              <a:t>X2</a:t>
            </a:r>
            <a:endParaRPr lang="en-US" sz="1867" b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E060123-C47A-F43E-0890-FA01DBC5F8CF}"/>
              </a:ext>
            </a:extLst>
          </p:cNvPr>
          <p:cNvSpPr txBox="1"/>
          <p:nvPr/>
        </p:nvSpPr>
        <p:spPr>
          <a:xfrm>
            <a:off x="5198257" y="2025580"/>
            <a:ext cx="478649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>
                <a:ea typeface="Calibri"/>
                <a:cs typeface="Calibri"/>
              </a:rPr>
              <a:t>X3</a:t>
            </a:r>
            <a:endParaRPr lang="en-US" sz="1867" b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661C9D-F1AA-56C0-C682-731958E56341}"/>
              </a:ext>
            </a:extLst>
          </p:cNvPr>
          <p:cNvSpPr txBox="1"/>
          <p:nvPr/>
        </p:nvSpPr>
        <p:spPr>
          <a:xfrm>
            <a:off x="5804824" y="2025580"/>
            <a:ext cx="478649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>
                <a:ea typeface="Calibri"/>
                <a:cs typeface="Calibri"/>
              </a:rPr>
              <a:t>X4</a:t>
            </a:r>
            <a:endParaRPr lang="en-US" sz="1867" b="1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8E1FAB6-8535-BD4C-95D4-A81D4AC9D73B}"/>
              </a:ext>
            </a:extLst>
          </p:cNvPr>
          <p:cNvSpPr/>
          <p:nvPr/>
        </p:nvSpPr>
        <p:spPr>
          <a:xfrm>
            <a:off x="7970977" y="2962579"/>
            <a:ext cx="2107087" cy="14024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CDE8DD3-2248-814C-673E-E4D00FDA8FDF}"/>
              </a:ext>
            </a:extLst>
          </p:cNvPr>
          <p:cNvCxnSpPr/>
          <p:nvPr/>
        </p:nvCxnSpPr>
        <p:spPr>
          <a:xfrm>
            <a:off x="7846240" y="2700998"/>
            <a:ext cx="361249" cy="254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DC1CB41-88F0-74AC-2229-787BA7C6321D}"/>
              </a:ext>
            </a:extLst>
          </p:cNvPr>
          <p:cNvSpPr txBox="1"/>
          <p:nvPr/>
        </p:nvSpPr>
        <p:spPr>
          <a:xfrm>
            <a:off x="7994335" y="2980679"/>
            <a:ext cx="437487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>
                <a:ea typeface="Calibri"/>
                <a:cs typeface="Calibri"/>
              </a:rPr>
              <a:t>Y1</a:t>
            </a:r>
            <a:endParaRPr lang="en-US" sz="1867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518F74-6776-60C1-A6FE-3C1687A823B6}"/>
              </a:ext>
            </a:extLst>
          </p:cNvPr>
          <p:cNvSpPr txBox="1"/>
          <p:nvPr/>
        </p:nvSpPr>
        <p:spPr>
          <a:xfrm>
            <a:off x="2053201" y="5785343"/>
            <a:ext cx="3709157" cy="6360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67">
                <a:cs typeface="Segoe UI"/>
              </a:rPr>
              <a:t>X matrix</a:t>
            </a:r>
          </a:p>
          <a:p>
            <a:pPr algn="ctr"/>
            <a:r>
              <a:rPr lang="en-US" sz="1867">
                <a:cs typeface="Segoe UI"/>
              </a:rPr>
              <a:t>(d x d, dilated across multiple pixels)</a:t>
            </a:r>
            <a:endParaRPr lang="en-US" sz="1867">
              <a:ea typeface="Calibri"/>
              <a:cs typeface="Segoe U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7DEE3C-0A55-6700-2261-B58CCC5B4E39}"/>
              </a:ext>
            </a:extLst>
          </p:cNvPr>
          <p:cNvSpPr txBox="1"/>
          <p:nvPr/>
        </p:nvSpPr>
        <p:spPr>
          <a:xfrm>
            <a:off x="6383361" y="2374331"/>
            <a:ext cx="1760562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67">
                <a:ea typeface="Calibri"/>
                <a:cs typeface="Segoe UI"/>
              </a:rPr>
              <a:t>Kernel (w' x w')</a:t>
            </a:r>
            <a:endParaRPr lang="en-US" sz="12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D420F35-83ED-8D8D-0EE2-A3F6AF642B4F}"/>
              </a:ext>
            </a:extLst>
          </p:cNvPr>
          <p:cNvSpPr txBox="1"/>
          <p:nvPr/>
        </p:nvSpPr>
        <p:spPr>
          <a:xfrm>
            <a:off x="8210644" y="4504899"/>
            <a:ext cx="1828800" cy="6360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67">
                <a:cs typeface="Segoe UI"/>
              </a:rPr>
              <a:t>Y matrix</a:t>
            </a:r>
          </a:p>
          <a:p>
            <a:pPr algn="ctr"/>
            <a:r>
              <a:rPr lang="en-US" sz="1867">
                <a:cs typeface="Segoe UI"/>
              </a:rPr>
              <a:t>(d' x d')</a:t>
            </a:r>
            <a:endParaRPr lang="en-US" sz="1867">
              <a:ea typeface="Calibri"/>
              <a:cs typeface="Segoe UI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36357DD-64C6-2183-EFFD-5911C1009627}"/>
              </a:ext>
            </a:extLst>
          </p:cNvPr>
          <p:cNvSpPr/>
          <p:nvPr/>
        </p:nvSpPr>
        <p:spPr>
          <a:xfrm>
            <a:off x="3947475" y="1096464"/>
            <a:ext cx="4485271" cy="1953364"/>
          </a:xfrm>
          <a:prstGeom prst="ellipse">
            <a:avLst/>
          </a:prstGeom>
          <a:solidFill>
            <a:srgbClr val="58FC00">
              <a:alpha val="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79" name="Picture 78" descr="Summation Symbol">
            <a:extLst>
              <a:ext uri="{FF2B5EF4-FFF2-40B4-BE49-F238E27FC236}">
                <a16:creationId xmlns:a16="http://schemas.microsoft.com/office/drawing/2014/main" id="{0F77EB49-147B-3F5C-9439-1C2D8E002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937" y="1099877"/>
            <a:ext cx="1587500" cy="1587500"/>
          </a:xfrm>
          <a:prstGeom prst="rect">
            <a:avLst/>
          </a:prstGeom>
        </p:spPr>
      </p:pic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id="{88E71301-3EC1-3460-9E62-BD3B37915E92}"/>
              </a:ext>
            </a:extLst>
          </p:cNvPr>
          <p:cNvSpPr/>
          <p:nvPr/>
        </p:nvSpPr>
        <p:spPr>
          <a:xfrm>
            <a:off x="6304738" y="1804595"/>
            <a:ext cx="153939" cy="1462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8DFACB41-E9A4-3F9A-678C-6E87E380D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812138"/>
              </p:ext>
            </p:extLst>
          </p:nvPr>
        </p:nvGraphicFramePr>
        <p:xfrm>
          <a:off x="2170991" y="2914460"/>
          <a:ext cx="317282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282">
                  <a:extLst>
                    <a:ext uri="{9D8B030D-6E8A-4147-A177-3AD203B41FA5}">
                      <a16:colId xmlns:a16="http://schemas.microsoft.com/office/drawing/2014/main" val="1415267145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427706942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1163989445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393302743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3627379920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2086044067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2586938575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1985082063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3177961080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718106064"/>
                    </a:ext>
                  </a:extLst>
                </a:gridCol>
              </a:tblGrid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120355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805782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420454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346171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464182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218367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956096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437357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F38BD2E6-C578-45AA-59E7-4FC5F0B6C4AD}"/>
              </a:ext>
            </a:extLst>
          </p:cNvPr>
          <p:cNvSpPr/>
          <p:nvPr/>
        </p:nvSpPr>
        <p:spPr>
          <a:xfrm>
            <a:off x="2168430" y="2911067"/>
            <a:ext cx="349103" cy="344529"/>
          </a:xfrm>
          <a:prstGeom prst="rect">
            <a:avLst/>
          </a:prstGeom>
          <a:solidFill>
            <a:srgbClr val="F7940A">
              <a:alpha val="26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134CF39-97C3-4AC8-2A99-E9539CE833F2}"/>
              </a:ext>
            </a:extLst>
          </p:cNvPr>
          <p:cNvSpPr/>
          <p:nvPr/>
        </p:nvSpPr>
        <p:spPr>
          <a:xfrm>
            <a:off x="2164842" y="2842444"/>
            <a:ext cx="345392" cy="360993"/>
          </a:xfrm>
          <a:prstGeom prst="rect">
            <a:avLst/>
          </a:prstGeom>
          <a:solidFill>
            <a:srgbClr val="70AD47">
              <a:alpha val="3900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87D3ABE-7D7C-9B75-2571-6C672E3AE277}"/>
              </a:ext>
            </a:extLst>
          </p:cNvPr>
          <p:cNvSpPr/>
          <p:nvPr/>
        </p:nvSpPr>
        <p:spPr>
          <a:xfrm>
            <a:off x="2829788" y="2882312"/>
            <a:ext cx="349103" cy="344529"/>
          </a:xfrm>
          <a:prstGeom prst="rect">
            <a:avLst/>
          </a:prstGeom>
          <a:solidFill>
            <a:srgbClr val="F7940A">
              <a:alpha val="26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7569428-414C-872D-D6BC-854C27CD08A9}"/>
              </a:ext>
            </a:extLst>
          </p:cNvPr>
          <p:cNvSpPr/>
          <p:nvPr/>
        </p:nvSpPr>
        <p:spPr>
          <a:xfrm>
            <a:off x="2826200" y="2813689"/>
            <a:ext cx="345392" cy="360993"/>
          </a:xfrm>
          <a:prstGeom prst="rect">
            <a:avLst/>
          </a:prstGeom>
          <a:solidFill>
            <a:srgbClr val="70AD47">
              <a:alpha val="3900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3388BAE-2C50-D407-96BA-46F604C8150D}"/>
              </a:ext>
            </a:extLst>
          </p:cNvPr>
          <p:cNvSpPr/>
          <p:nvPr/>
        </p:nvSpPr>
        <p:spPr>
          <a:xfrm>
            <a:off x="2182806" y="3644311"/>
            <a:ext cx="349103" cy="344529"/>
          </a:xfrm>
          <a:prstGeom prst="rect">
            <a:avLst/>
          </a:prstGeom>
          <a:solidFill>
            <a:srgbClr val="F7940A">
              <a:alpha val="26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DDC7C5A-0EBA-B21A-71CD-DD3DF8F0BAE1}"/>
              </a:ext>
            </a:extLst>
          </p:cNvPr>
          <p:cNvSpPr/>
          <p:nvPr/>
        </p:nvSpPr>
        <p:spPr>
          <a:xfrm>
            <a:off x="2179218" y="3575688"/>
            <a:ext cx="345392" cy="360993"/>
          </a:xfrm>
          <a:prstGeom prst="rect">
            <a:avLst/>
          </a:prstGeom>
          <a:solidFill>
            <a:srgbClr val="70AD47">
              <a:alpha val="3900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461824C-0863-FE3B-3484-FE296AAA3B51}"/>
              </a:ext>
            </a:extLst>
          </p:cNvPr>
          <p:cNvSpPr/>
          <p:nvPr/>
        </p:nvSpPr>
        <p:spPr>
          <a:xfrm>
            <a:off x="2829786" y="3644310"/>
            <a:ext cx="349103" cy="344529"/>
          </a:xfrm>
          <a:prstGeom prst="rect">
            <a:avLst/>
          </a:prstGeom>
          <a:solidFill>
            <a:srgbClr val="F7940A">
              <a:alpha val="26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B2CAB42-F33D-4D46-159B-D7DBDC4624AA}"/>
              </a:ext>
            </a:extLst>
          </p:cNvPr>
          <p:cNvSpPr/>
          <p:nvPr/>
        </p:nvSpPr>
        <p:spPr>
          <a:xfrm>
            <a:off x="2826198" y="3575687"/>
            <a:ext cx="345392" cy="360993"/>
          </a:xfrm>
          <a:prstGeom prst="rect">
            <a:avLst/>
          </a:prstGeom>
          <a:solidFill>
            <a:srgbClr val="70AD47">
              <a:alpha val="3900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C3D69A8-F680-78AA-94FC-57D931A9AFC0}"/>
              </a:ext>
            </a:extLst>
          </p:cNvPr>
          <p:cNvSpPr/>
          <p:nvPr/>
        </p:nvSpPr>
        <p:spPr>
          <a:xfrm>
            <a:off x="3169430" y="3293641"/>
            <a:ext cx="843935" cy="27858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1EDF88BF-9214-589B-6535-FC19E55959C3}"/>
              </a:ext>
            </a:extLst>
          </p:cNvPr>
          <p:cNvSpPr/>
          <p:nvPr/>
        </p:nvSpPr>
        <p:spPr>
          <a:xfrm rot="5400000">
            <a:off x="2220524" y="4371943"/>
            <a:ext cx="843935" cy="27858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363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P. Musco</dc:creator>
  <cp:revision>99</cp:revision>
  <dcterms:created xsi:type="dcterms:W3CDTF">2019-09-11T01:27:24Z</dcterms:created>
  <dcterms:modified xsi:type="dcterms:W3CDTF">2025-01-22T04:55:52Z</dcterms:modified>
</cp:coreProperties>
</file>