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1"/>
  </p:sldMasterIdLst>
  <p:notesMasterIdLst>
    <p:notesMasterId r:id="rId14"/>
  </p:notesMasterIdLst>
  <p:sldIdLst>
    <p:sldId id="267" r:id="rId2"/>
    <p:sldId id="256" r:id="rId3"/>
    <p:sldId id="257" r:id="rId4"/>
    <p:sldId id="269" r:id="rId5"/>
    <p:sldId id="268" r:id="rId6"/>
    <p:sldId id="270" r:id="rId7"/>
    <p:sldId id="273" r:id="rId8"/>
    <p:sldId id="272" r:id="rId9"/>
    <p:sldId id="274" r:id="rId10"/>
    <p:sldId id="275" r:id="rId11"/>
    <p:sldId id="277" r:id="rId12"/>
    <p:sldId id="27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23CD"/>
    <a:srgbClr val="4472C4"/>
    <a:srgbClr val="87A7D0"/>
    <a:srgbClr val="000000"/>
    <a:srgbClr val="58FC00"/>
    <a:srgbClr val="70AD47"/>
    <a:srgbClr val="0DFCF4"/>
    <a:srgbClr val="F7940A"/>
    <a:srgbClr val="DFD693"/>
    <a:srgbClr val="E76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4A7F2DE-D7CF-D74C-E5BD-BF4E7973C21E}" v="41" dt="2025-01-25T07:59:30.635"/>
    <p1510:client id="{D02E9D15-4804-EF45-906E-F87DC395CA93}" v="608" dt="2025-01-24T18:15:18.94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82"/>
  </p:normalViewPr>
  <p:slideViewPr>
    <p:cSldViewPr snapToGrid="0">
      <p:cViewPr>
        <p:scale>
          <a:sx n="208" d="100"/>
          <a:sy n="208" d="100"/>
        </p:scale>
        <p:origin x="-4416" y="-3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948992-F585-1047-B5EB-9D6B54EE0AE7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14FDEA-605E-4247-B714-0BAF2FBC8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617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24b554b73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24b554b73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14FDEA-605E-4247-B714-0BAF2FBC82F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7174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742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59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8252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06410" lvl="0" indent="-304808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812821" lvl="1" indent="-282229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219230" lvl="2" indent="-282229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625641" lvl="3" indent="-282229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032051" lvl="4" indent="-282229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438461" lvl="5" indent="-282229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844871" lvl="6" indent="-282229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251281" lvl="7" indent="-282229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657692" lvl="8" indent="-282229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7983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107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449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509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752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4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425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237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049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925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5" Type="http://schemas.openxmlformats.org/officeDocument/2006/relationships/image" Target="../media/image3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Relationship Id="rId14" Type="http://schemas.openxmlformats.org/officeDocument/2006/relationships/image" Target="../media/image3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image" Target="../media/image49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12" Type="http://schemas.openxmlformats.org/officeDocument/2006/relationships/image" Target="../media/image3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3.png"/><Relationship Id="rId11" Type="http://schemas.openxmlformats.org/officeDocument/2006/relationships/image" Target="../media/image48.png"/><Relationship Id="rId5" Type="http://schemas.openxmlformats.org/officeDocument/2006/relationships/image" Target="../media/image42.png"/><Relationship Id="rId10" Type="http://schemas.openxmlformats.org/officeDocument/2006/relationships/image" Target="../media/image47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image" Target="../media/image60.png"/><Relationship Id="rId3" Type="http://schemas.openxmlformats.org/officeDocument/2006/relationships/image" Target="../media/image51.png"/><Relationship Id="rId7" Type="http://schemas.openxmlformats.org/officeDocument/2006/relationships/image" Target="../media/image54.png"/><Relationship Id="rId12" Type="http://schemas.openxmlformats.org/officeDocument/2006/relationships/image" Target="../media/image59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3.png"/><Relationship Id="rId11" Type="http://schemas.openxmlformats.org/officeDocument/2006/relationships/image" Target="../media/image58.png"/><Relationship Id="rId5" Type="http://schemas.openxmlformats.org/officeDocument/2006/relationships/image" Target="../media/image52.png"/><Relationship Id="rId10" Type="http://schemas.openxmlformats.org/officeDocument/2006/relationships/image" Target="../media/image57.png"/><Relationship Id="rId4" Type="http://schemas.openxmlformats.org/officeDocument/2006/relationships/image" Target="../media/image30.png"/><Relationship Id="rId9" Type="http://schemas.openxmlformats.org/officeDocument/2006/relationships/image" Target="../media/image5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13" Type="http://schemas.openxmlformats.org/officeDocument/2006/relationships/image" Target="../media/image71.png"/><Relationship Id="rId3" Type="http://schemas.openxmlformats.org/officeDocument/2006/relationships/image" Target="../media/image62.png"/><Relationship Id="rId7" Type="http://schemas.openxmlformats.org/officeDocument/2006/relationships/image" Target="../media/image65.png"/><Relationship Id="rId12" Type="http://schemas.openxmlformats.org/officeDocument/2006/relationships/image" Target="../media/image70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4.png"/><Relationship Id="rId11" Type="http://schemas.openxmlformats.org/officeDocument/2006/relationships/image" Target="../media/image69.png"/><Relationship Id="rId5" Type="http://schemas.openxmlformats.org/officeDocument/2006/relationships/image" Target="../media/image30.png"/><Relationship Id="rId10" Type="http://schemas.openxmlformats.org/officeDocument/2006/relationships/image" Target="../media/image68.png"/><Relationship Id="rId4" Type="http://schemas.openxmlformats.org/officeDocument/2006/relationships/image" Target="../media/image63.png"/><Relationship Id="rId9" Type="http://schemas.openxmlformats.org/officeDocument/2006/relationships/image" Target="../media/image6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EE7FFB81-14B3-BD44-BDBF-EABB58B18F32}"/>
              </a:ext>
            </a:extLst>
          </p:cNvPr>
          <p:cNvSpPr/>
          <p:nvPr/>
        </p:nvSpPr>
        <p:spPr>
          <a:xfrm>
            <a:off x="2953026" y="1918252"/>
            <a:ext cx="1219200" cy="1219200"/>
          </a:xfrm>
          <a:prstGeom prst="ellipse">
            <a:avLst/>
          </a:prstGeom>
          <a:solidFill>
            <a:srgbClr val="87A7D0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0D971B7-0884-9B43-B9B9-C0D7B4600CD6}"/>
              </a:ext>
            </a:extLst>
          </p:cNvPr>
          <p:cNvSpPr/>
          <p:nvPr/>
        </p:nvSpPr>
        <p:spPr>
          <a:xfrm>
            <a:off x="3733895" y="1810846"/>
            <a:ext cx="1219200" cy="1219200"/>
          </a:xfrm>
          <a:prstGeom prst="ellipse">
            <a:avLst/>
          </a:prstGeom>
          <a:solidFill>
            <a:srgbClr val="E76D00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C2A4260-2D85-3649-844D-CB1281951425}"/>
              </a:ext>
            </a:extLst>
          </p:cNvPr>
          <p:cNvSpPr/>
          <p:nvPr/>
        </p:nvSpPr>
        <p:spPr>
          <a:xfrm>
            <a:off x="3469735" y="2608755"/>
            <a:ext cx="1219200" cy="1219200"/>
          </a:xfrm>
          <a:prstGeom prst="ellipse">
            <a:avLst/>
          </a:prstGeom>
          <a:solidFill>
            <a:srgbClr val="DFD693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EC2F5E0C-B6D8-BA45-A0F8-43A896DB534A}"/>
              </a:ext>
            </a:extLst>
          </p:cNvPr>
          <p:cNvSpPr/>
          <p:nvPr/>
        </p:nvSpPr>
        <p:spPr>
          <a:xfrm>
            <a:off x="3733895" y="1810846"/>
            <a:ext cx="1219200" cy="1219200"/>
          </a:xfrm>
          <a:prstGeom prst="arc">
            <a:avLst>
              <a:gd name="adj1" fmla="val 13265971"/>
              <a:gd name="adj2" fmla="val 3743219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79214930-E82C-CE48-ABD3-4B3CC414FB39}"/>
              </a:ext>
            </a:extLst>
          </p:cNvPr>
          <p:cNvSpPr/>
          <p:nvPr/>
        </p:nvSpPr>
        <p:spPr>
          <a:xfrm>
            <a:off x="2953026" y="1926961"/>
            <a:ext cx="1219200" cy="1219200"/>
          </a:xfrm>
          <a:prstGeom prst="arc">
            <a:avLst>
              <a:gd name="adj1" fmla="val 5981136"/>
              <a:gd name="adj2" fmla="val 18051539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243C758-9637-7A43-A616-34B883E1C9FA}"/>
              </a:ext>
            </a:extLst>
          </p:cNvPr>
          <p:cNvSpPr/>
          <p:nvPr/>
        </p:nvSpPr>
        <p:spPr>
          <a:xfrm>
            <a:off x="3469735" y="2600046"/>
            <a:ext cx="1219200" cy="1219200"/>
          </a:xfrm>
          <a:prstGeom prst="arc">
            <a:avLst>
              <a:gd name="adj1" fmla="val 20171941"/>
              <a:gd name="adj2" fmla="val 11198030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8BDF36E-644A-C64F-AAE3-1058264B0721}"/>
              </a:ext>
            </a:extLst>
          </p:cNvPr>
          <p:cNvSpPr/>
          <p:nvPr/>
        </p:nvSpPr>
        <p:spPr>
          <a:xfrm>
            <a:off x="5339619" y="1586064"/>
            <a:ext cx="1219200" cy="1219200"/>
          </a:xfrm>
          <a:prstGeom prst="ellipse">
            <a:avLst/>
          </a:prstGeom>
          <a:solidFill>
            <a:srgbClr val="87A7D0">
              <a:alpha val="69000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B4085DA-2FC3-E140-BF9B-B08DD8CE8035}"/>
              </a:ext>
            </a:extLst>
          </p:cNvPr>
          <p:cNvSpPr/>
          <p:nvPr/>
        </p:nvSpPr>
        <p:spPr>
          <a:xfrm>
            <a:off x="6734255" y="1586064"/>
            <a:ext cx="1219200" cy="1219200"/>
          </a:xfrm>
          <a:prstGeom prst="ellipse">
            <a:avLst/>
          </a:prstGeom>
          <a:solidFill>
            <a:srgbClr val="E76D00">
              <a:alpha val="69000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DA9AF0E-306B-134F-896C-C9ECA0D2047C}"/>
              </a:ext>
            </a:extLst>
          </p:cNvPr>
          <p:cNvSpPr/>
          <p:nvPr/>
        </p:nvSpPr>
        <p:spPr>
          <a:xfrm>
            <a:off x="6081299" y="2753201"/>
            <a:ext cx="1219200" cy="1219200"/>
          </a:xfrm>
          <a:prstGeom prst="ellipse">
            <a:avLst/>
          </a:prstGeom>
          <a:solidFill>
            <a:srgbClr val="DFD693">
              <a:alpha val="69000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FD2F04F-0D0D-4546-8E32-684C1F3E759D}"/>
              </a:ext>
            </a:extLst>
          </p:cNvPr>
          <p:cNvSpPr txBox="1"/>
          <p:nvPr/>
        </p:nvSpPr>
        <p:spPr>
          <a:xfrm>
            <a:off x="3259635" y="2210197"/>
            <a:ext cx="561996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33">
                <a:latin typeface="Fira Sans" panose="020B0503050000020004" pitchFamily="34" charset="0"/>
                <a:ea typeface="Fira Sans" panose="020B0503050000020004" pitchFamily="34" charset="0"/>
              </a:rPr>
              <a:t>A</a:t>
            </a:r>
            <a:r>
              <a:rPr lang="en-US" sz="2133" baseline="-25000">
                <a:latin typeface="Fira Sans" panose="020B0503050000020004" pitchFamily="34" charset="0"/>
                <a:ea typeface="Fira Sans" panose="020B0503050000020004" pitchFamily="34" charset="0"/>
              </a:rPr>
              <a:t>1</a:t>
            </a:r>
            <a:endParaRPr lang="en-US" sz="2133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EC5A8CD-6586-2948-B7F3-697B5C579509}"/>
              </a:ext>
            </a:extLst>
          </p:cNvPr>
          <p:cNvSpPr txBox="1"/>
          <p:nvPr/>
        </p:nvSpPr>
        <p:spPr>
          <a:xfrm>
            <a:off x="5786946" y="1926962"/>
            <a:ext cx="561996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33">
                <a:latin typeface="Fira Sans" panose="020B0503050000020004" pitchFamily="34" charset="0"/>
                <a:ea typeface="Fira Sans" panose="020B0503050000020004" pitchFamily="34" charset="0"/>
              </a:rPr>
              <a:t>A</a:t>
            </a:r>
            <a:r>
              <a:rPr lang="en-US" sz="2133" baseline="-25000">
                <a:latin typeface="Fira Sans" panose="020B0503050000020004" pitchFamily="34" charset="0"/>
                <a:ea typeface="Fira Sans" panose="020B0503050000020004" pitchFamily="34" charset="0"/>
              </a:rPr>
              <a:t>1</a:t>
            </a:r>
            <a:endParaRPr lang="en-US" sz="2133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20923EC-03F2-7044-838B-C27CBFAEFAAA}"/>
              </a:ext>
            </a:extLst>
          </p:cNvPr>
          <p:cNvSpPr txBox="1"/>
          <p:nvPr/>
        </p:nvSpPr>
        <p:spPr>
          <a:xfrm>
            <a:off x="4311663" y="2138003"/>
            <a:ext cx="561996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33">
                <a:latin typeface="Fira Sans" panose="020B0503050000020004" pitchFamily="34" charset="0"/>
                <a:ea typeface="Fira Sans" panose="020B0503050000020004" pitchFamily="34" charset="0"/>
              </a:rPr>
              <a:t>A</a:t>
            </a:r>
            <a:r>
              <a:rPr lang="en-US" sz="2133" baseline="-25000">
                <a:latin typeface="Fira Sans" panose="020B0503050000020004" pitchFamily="34" charset="0"/>
                <a:ea typeface="Fira Sans" panose="020B0503050000020004" pitchFamily="34" charset="0"/>
              </a:rPr>
              <a:t>2</a:t>
            </a:r>
            <a:endParaRPr lang="en-US" sz="2133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8FF0CC4-4D38-7043-AA4B-709A1F9E1AD6}"/>
              </a:ext>
            </a:extLst>
          </p:cNvPr>
          <p:cNvSpPr txBox="1"/>
          <p:nvPr/>
        </p:nvSpPr>
        <p:spPr>
          <a:xfrm>
            <a:off x="7168706" y="1926961"/>
            <a:ext cx="561996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33">
                <a:latin typeface="Fira Sans" panose="020B0503050000020004" pitchFamily="34" charset="0"/>
                <a:ea typeface="Fira Sans" panose="020B0503050000020004" pitchFamily="34" charset="0"/>
              </a:rPr>
              <a:t>A</a:t>
            </a:r>
            <a:r>
              <a:rPr lang="en-US" sz="2133" baseline="-25000">
                <a:latin typeface="Fira Sans" panose="020B0503050000020004" pitchFamily="34" charset="0"/>
                <a:ea typeface="Fira Sans" panose="020B0503050000020004" pitchFamily="34" charset="0"/>
              </a:rPr>
              <a:t>2</a:t>
            </a:r>
            <a:endParaRPr lang="en-US" sz="2133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75A57C9-8CF8-9F44-BC55-1EE0BD19BE55}"/>
              </a:ext>
            </a:extLst>
          </p:cNvPr>
          <p:cNvSpPr txBox="1"/>
          <p:nvPr/>
        </p:nvSpPr>
        <p:spPr>
          <a:xfrm>
            <a:off x="6558819" y="3152156"/>
            <a:ext cx="561996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33">
                <a:latin typeface="Fira Sans" panose="020B0503050000020004" pitchFamily="34" charset="0"/>
                <a:ea typeface="Fira Sans" panose="020B0503050000020004" pitchFamily="34" charset="0"/>
              </a:rPr>
              <a:t>A</a:t>
            </a:r>
            <a:r>
              <a:rPr lang="en-US" sz="2133" baseline="-25000">
                <a:latin typeface="Fira Sans" panose="020B0503050000020004" pitchFamily="34" charset="0"/>
                <a:ea typeface="Fira Sans" panose="020B0503050000020004" pitchFamily="34" charset="0"/>
              </a:rPr>
              <a:t>3</a:t>
            </a:r>
            <a:endParaRPr lang="en-US" sz="2133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F8766D1-E5B4-F14E-B962-47C3CAA50376}"/>
              </a:ext>
            </a:extLst>
          </p:cNvPr>
          <p:cNvSpPr txBox="1"/>
          <p:nvPr/>
        </p:nvSpPr>
        <p:spPr>
          <a:xfrm>
            <a:off x="3960947" y="3122128"/>
            <a:ext cx="561996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33">
                <a:latin typeface="Fira Sans" panose="020B0503050000020004" pitchFamily="34" charset="0"/>
                <a:ea typeface="Fira Sans" panose="020B0503050000020004" pitchFamily="34" charset="0"/>
              </a:rPr>
              <a:t>A</a:t>
            </a:r>
            <a:r>
              <a:rPr lang="en-US" sz="2133" baseline="-25000">
                <a:latin typeface="Fira Sans" panose="020B0503050000020004" pitchFamily="34" charset="0"/>
                <a:ea typeface="Fira Sans" panose="020B0503050000020004" pitchFamily="34" charset="0"/>
              </a:rPr>
              <a:t>3</a:t>
            </a:r>
            <a:endParaRPr lang="en-US" sz="2133"/>
          </a:p>
        </p:txBody>
      </p:sp>
    </p:spTree>
    <p:extLst>
      <p:ext uri="{BB962C8B-B14F-4D97-AF65-F5344CB8AC3E}">
        <p14:creationId xmlns:p14="http://schemas.microsoft.com/office/powerpoint/2010/main" val="3547709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9F5BD67-AF44-DAB0-85CC-50E8E59A0E1C}"/>
              </a:ext>
            </a:extLst>
          </p:cNvPr>
          <p:cNvSpPr/>
          <p:nvPr/>
        </p:nvSpPr>
        <p:spPr>
          <a:xfrm>
            <a:off x="223442" y="1562859"/>
            <a:ext cx="3304906" cy="2272125"/>
          </a:xfrm>
          <a:prstGeom prst="rect">
            <a:avLst/>
          </a:prstGeom>
          <a:solidFill>
            <a:srgbClr val="4472C4">
              <a:alpha val="67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960" tIns="30480" rIns="60960" bIns="30480" rtlCol="0" anchor="ctr"/>
          <a:lstStyle/>
          <a:p>
            <a:pPr algn="ctr"/>
            <a:endParaRPr lang="en-US" sz="12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D1A6EED-40C9-D487-53D2-840380B62AB1}"/>
              </a:ext>
            </a:extLst>
          </p:cNvPr>
          <p:cNvSpPr/>
          <p:nvPr/>
        </p:nvSpPr>
        <p:spPr>
          <a:xfrm>
            <a:off x="72004" y="1780551"/>
            <a:ext cx="3304906" cy="2272125"/>
          </a:xfrm>
          <a:prstGeom prst="rect">
            <a:avLst/>
          </a:prstGeom>
          <a:solidFill>
            <a:srgbClr val="87A7D0">
              <a:alpha val="56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" name="Flowchart: Manual Operation 5">
            <a:extLst>
              <a:ext uri="{FF2B5EF4-FFF2-40B4-BE49-F238E27FC236}">
                <a16:creationId xmlns:a16="http://schemas.microsoft.com/office/drawing/2014/main" id="{31E244CA-95EB-CAC5-8A08-28F85E8A6F19}"/>
              </a:ext>
            </a:extLst>
          </p:cNvPr>
          <p:cNvSpPr/>
          <p:nvPr/>
        </p:nvSpPr>
        <p:spPr>
          <a:xfrm rot="-5400000">
            <a:off x="4122146" y="1789828"/>
            <a:ext cx="1273638" cy="1978103"/>
          </a:xfrm>
          <a:prstGeom prst="flowChartManualOperation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960" tIns="30480" rIns="60960" bIns="30480" rtlCol="0" anchor="ctr"/>
          <a:lstStyle/>
          <a:p>
            <a:pPr algn="ctr"/>
            <a:endParaRPr lang="en-US" sz="12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BF4F8B-64C6-1414-FFEE-91E833AAF2A1}"/>
              </a:ext>
            </a:extLst>
          </p:cNvPr>
          <p:cNvSpPr txBox="1"/>
          <p:nvPr/>
        </p:nvSpPr>
        <p:spPr>
          <a:xfrm>
            <a:off x="3876599" y="2533675"/>
            <a:ext cx="1765893" cy="4924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0960" tIns="30480" rIns="60960" bIns="3048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b="1">
                <a:ea typeface="Calibri"/>
                <a:cs typeface="Calibri"/>
              </a:rPr>
              <a:t>ENCODER</a:t>
            </a:r>
            <a:endParaRPr lang="en-US" sz="2800" b="1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D562D18-A1E4-060E-2450-E3C9E90E792E}"/>
              </a:ext>
            </a:extLst>
          </p:cNvPr>
          <p:cNvSpPr/>
          <p:nvPr/>
        </p:nvSpPr>
        <p:spPr>
          <a:xfrm>
            <a:off x="6039754" y="1730145"/>
            <a:ext cx="358077" cy="225086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960" tIns="30480" rIns="60960" bIns="30480" rtlCol="0" anchor="ctr"/>
          <a:lstStyle/>
          <a:p>
            <a:pPr algn="ctr"/>
            <a:endParaRPr lang="en-US" sz="12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57024A-1ADC-F436-5E58-4BFEB543E3C7}"/>
              </a:ext>
            </a:extLst>
          </p:cNvPr>
          <p:cNvSpPr txBox="1"/>
          <p:nvPr/>
        </p:nvSpPr>
        <p:spPr>
          <a:xfrm>
            <a:off x="5635248" y="3980689"/>
            <a:ext cx="1159569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0960" tIns="30480" rIns="60960" bIns="3048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>
                <a:ea typeface="Calibri"/>
                <a:cs typeface="Calibri"/>
              </a:rPr>
              <a:t>Z </a:t>
            </a:r>
            <a:r>
              <a:rPr lang="en-US" sz="3200" b="1">
                <a:ea typeface="+mn-lt"/>
                <a:cs typeface="+mn-lt"/>
              </a:rPr>
              <a:t> </a:t>
            </a:r>
            <a:endParaRPr lang="en-US" sz="3200" b="1">
              <a:ea typeface="Calibri"/>
              <a:cs typeface="Calibri"/>
            </a:endParaRPr>
          </a:p>
        </p:txBody>
      </p:sp>
      <p:sp>
        <p:nvSpPr>
          <p:cNvPr id="11" name="Flowchart: Manual Operation 10">
            <a:extLst>
              <a:ext uri="{FF2B5EF4-FFF2-40B4-BE49-F238E27FC236}">
                <a16:creationId xmlns:a16="http://schemas.microsoft.com/office/drawing/2014/main" id="{78C5F5AA-8B93-4FD3-7711-ACA0B84513E8}"/>
              </a:ext>
            </a:extLst>
          </p:cNvPr>
          <p:cNvSpPr/>
          <p:nvPr/>
        </p:nvSpPr>
        <p:spPr>
          <a:xfrm rot="5400000">
            <a:off x="6985794" y="1843520"/>
            <a:ext cx="1213707" cy="1806868"/>
          </a:xfrm>
          <a:prstGeom prst="flowChartManualOperation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0AB335B-67D1-18AD-95E0-796192644E66}"/>
              </a:ext>
            </a:extLst>
          </p:cNvPr>
          <p:cNvSpPr txBox="1"/>
          <p:nvPr/>
        </p:nvSpPr>
        <p:spPr>
          <a:xfrm>
            <a:off x="6777587" y="2507989"/>
            <a:ext cx="1791195" cy="4924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0960" tIns="30480" rIns="60960" bIns="3048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b="1">
                <a:ea typeface="Calibri"/>
                <a:cs typeface="Calibri"/>
              </a:rPr>
              <a:t>DECODER</a:t>
            </a:r>
            <a:endParaRPr lang="en-US" sz="2800" b="1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2E78424-A33D-ACEA-CBB7-94850A5B8ECE}"/>
              </a:ext>
            </a:extLst>
          </p:cNvPr>
          <p:cNvSpPr/>
          <p:nvPr/>
        </p:nvSpPr>
        <p:spPr>
          <a:xfrm>
            <a:off x="8785240" y="1434432"/>
            <a:ext cx="3304906" cy="2272125"/>
          </a:xfrm>
          <a:prstGeom prst="rect">
            <a:avLst/>
          </a:prstGeom>
          <a:solidFill>
            <a:srgbClr val="4472C4">
              <a:alpha val="67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960" tIns="30480" rIns="60960" bIns="30480" rtlCol="0" anchor="ctr"/>
          <a:lstStyle/>
          <a:p>
            <a:pPr algn="ctr"/>
            <a:endParaRPr lang="en-US" sz="12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4411297-ADAD-552C-67E5-34DE2400C11B}"/>
              </a:ext>
            </a:extLst>
          </p:cNvPr>
          <p:cNvSpPr/>
          <p:nvPr/>
        </p:nvSpPr>
        <p:spPr>
          <a:xfrm>
            <a:off x="8633802" y="1652124"/>
            <a:ext cx="3304906" cy="2272125"/>
          </a:xfrm>
          <a:prstGeom prst="rect">
            <a:avLst/>
          </a:prstGeom>
          <a:solidFill>
            <a:srgbClr val="87A7D0">
              <a:alpha val="56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4CFCA8B-01A5-025E-70DB-62E7851A0D46}"/>
              </a:ext>
            </a:extLst>
          </p:cNvPr>
          <p:cNvCxnSpPr/>
          <p:nvPr/>
        </p:nvCxnSpPr>
        <p:spPr>
          <a:xfrm>
            <a:off x="2583234" y="3854570"/>
            <a:ext cx="440781" cy="1044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F7C2B0E-D93C-CD70-1D70-71D60B90DD9E}"/>
              </a:ext>
            </a:extLst>
          </p:cNvPr>
          <p:cNvSpPr txBox="1"/>
          <p:nvPr/>
        </p:nvSpPr>
        <p:spPr>
          <a:xfrm>
            <a:off x="1720740" y="4811670"/>
            <a:ext cx="295582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>
                <a:solidFill>
                  <a:schemeClr val="accent1"/>
                </a:solidFill>
                <a:ea typeface="Calibri"/>
                <a:cs typeface="Calibri"/>
              </a:rPr>
              <a:t>Channels of Image</a:t>
            </a:r>
            <a:endParaRPr lang="en-US" sz="2400" b="1">
              <a:solidFill>
                <a:schemeClr val="accent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3B35B60-3A5E-ED9D-517D-AA4BC8660ABF}"/>
              </a:ext>
            </a:extLst>
          </p:cNvPr>
          <p:cNvSpPr txBox="1"/>
          <p:nvPr/>
        </p:nvSpPr>
        <p:spPr>
          <a:xfrm>
            <a:off x="4497432" y="1655523"/>
            <a:ext cx="529617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b="1">
                <a:solidFill>
                  <a:schemeClr val="accent2"/>
                </a:solidFill>
                <a:ea typeface="Calibri"/>
                <a:cs typeface="Calibri"/>
              </a:rPr>
              <a:t>f</a:t>
            </a:r>
            <a:endParaRPr lang="en-US" sz="3200" b="1">
              <a:solidFill>
                <a:schemeClr val="accent2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59C7575-E9CB-2F6A-F29A-6034F53C4F89}"/>
              </a:ext>
            </a:extLst>
          </p:cNvPr>
          <p:cNvSpPr txBox="1"/>
          <p:nvPr/>
        </p:nvSpPr>
        <p:spPr>
          <a:xfrm>
            <a:off x="7057409" y="1655522"/>
            <a:ext cx="529617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b="1">
                <a:solidFill>
                  <a:schemeClr val="accent6"/>
                </a:solidFill>
                <a:ea typeface="Calibri"/>
                <a:cs typeface="Calibri"/>
              </a:rPr>
              <a:t>g</a:t>
            </a:r>
          </a:p>
        </p:txBody>
      </p:sp>
    </p:spTree>
    <p:extLst>
      <p:ext uri="{BB962C8B-B14F-4D97-AF65-F5344CB8AC3E}">
        <p14:creationId xmlns:p14="http://schemas.microsoft.com/office/powerpoint/2010/main" val="28997331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4E6F19CF-E71F-D7A6-E1CC-35F370A7B2BF}"/>
              </a:ext>
            </a:extLst>
          </p:cNvPr>
          <p:cNvGrpSpPr/>
          <p:nvPr/>
        </p:nvGrpSpPr>
        <p:grpSpPr>
          <a:xfrm>
            <a:off x="2668812" y="836169"/>
            <a:ext cx="5417471" cy="4605341"/>
            <a:chOff x="2035342" y="1350290"/>
            <a:chExt cx="5417471" cy="460534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2AAC780-17B3-5D5E-2D41-500E7E73DA77}"/>
                </a:ext>
              </a:extLst>
            </p:cNvPr>
            <p:cNvSpPr/>
            <p:nvPr/>
          </p:nvSpPr>
          <p:spPr>
            <a:xfrm>
              <a:off x="2035342" y="1423737"/>
              <a:ext cx="5344026" cy="453189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7BDC3DE-619E-E141-FD0D-77E91F2139B7}"/>
                </a:ext>
              </a:extLst>
            </p:cNvPr>
            <p:cNvSpPr/>
            <p:nvPr/>
          </p:nvSpPr>
          <p:spPr>
            <a:xfrm>
              <a:off x="2108787" y="1350290"/>
              <a:ext cx="5344026" cy="453189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40888F2D-B711-1BF9-4C06-D4289933DA47}"/>
              </a:ext>
            </a:extLst>
          </p:cNvPr>
          <p:cNvSpPr txBox="1"/>
          <p:nvPr/>
        </p:nvSpPr>
        <p:spPr>
          <a:xfrm>
            <a:off x="2265585" y="2951119"/>
            <a:ext cx="39960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ea typeface="Calibri"/>
                <a:cs typeface="Calibri"/>
              </a:rPr>
              <a:t>Z</a:t>
            </a:r>
            <a:r>
              <a:rPr lang="en-US" baseline="-25000" dirty="0">
                <a:ea typeface="Calibri"/>
                <a:cs typeface="Calibri"/>
              </a:rPr>
              <a:t>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99E7FA-79AB-DCD0-6027-E6E52CD8B76B}"/>
              </a:ext>
            </a:extLst>
          </p:cNvPr>
          <p:cNvSpPr txBox="1"/>
          <p:nvPr/>
        </p:nvSpPr>
        <p:spPr>
          <a:xfrm>
            <a:off x="5175874" y="5448275"/>
            <a:ext cx="399603" cy="380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ea typeface="Calibri"/>
                <a:cs typeface="Calibri"/>
              </a:rPr>
              <a:t>Z</a:t>
            </a:r>
            <a:r>
              <a:rPr lang="en-US" baseline="-25000" dirty="0">
                <a:ea typeface="Calibri"/>
                <a:cs typeface="Calibri"/>
              </a:rPr>
              <a:t>1</a:t>
            </a:r>
            <a:endParaRPr lang="en-US" baseline="-250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669CE82-51E6-3087-8410-D1FE3C755E1B}"/>
              </a:ext>
            </a:extLst>
          </p:cNvPr>
          <p:cNvSpPr/>
          <p:nvPr/>
        </p:nvSpPr>
        <p:spPr>
          <a:xfrm>
            <a:off x="3448049" y="1828800"/>
            <a:ext cx="114299" cy="1143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AD01428-2F5A-7DB2-A9C1-725979F85E83}"/>
              </a:ext>
            </a:extLst>
          </p:cNvPr>
          <p:cNvSpPr/>
          <p:nvPr/>
        </p:nvSpPr>
        <p:spPr>
          <a:xfrm>
            <a:off x="3594940" y="1975691"/>
            <a:ext cx="114299" cy="1143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08CD12E-37E2-E831-C856-1C21A418F767}"/>
              </a:ext>
            </a:extLst>
          </p:cNvPr>
          <p:cNvSpPr/>
          <p:nvPr/>
        </p:nvSpPr>
        <p:spPr>
          <a:xfrm>
            <a:off x="3741832" y="2122583"/>
            <a:ext cx="114299" cy="1143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840222B-FF18-005F-ED79-9659E5C1EF24}"/>
              </a:ext>
            </a:extLst>
          </p:cNvPr>
          <p:cNvSpPr/>
          <p:nvPr/>
        </p:nvSpPr>
        <p:spPr>
          <a:xfrm>
            <a:off x="3448048" y="2241932"/>
            <a:ext cx="114299" cy="1143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F58D50E-8674-C24E-519D-F64A1AC7E6EA}"/>
              </a:ext>
            </a:extLst>
          </p:cNvPr>
          <p:cNvSpPr/>
          <p:nvPr/>
        </p:nvSpPr>
        <p:spPr>
          <a:xfrm>
            <a:off x="3650025" y="2361282"/>
            <a:ext cx="114299" cy="1143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E297C5B-830F-C135-ABC1-C494DA5259E3}"/>
              </a:ext>
            </a:extLst>
          </p:cNvPr>
          <p:cNvSpPr/>
          <p:nvPr/>
        </p:nvSpPr>
        <p:spPr>
          <a:xfrm>
            <a:off x="3852000" y="2306197"/>
            <a:ext cx="114299" cy="1143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9DDB7C0-CD89-D716-F7D8-9452BE038A4B}"/>
              </a:ext>
            </a:extLst>
          </p:cNvPr>
          <p:cNvSpPr/>
          <p:nvPr/>
        </p:nvSpPr>
        <p:spPr>
          <a:xfrm>
            <a:off x="3962169" y="2095041"/>
            <a:ext cx="114299" cy="1143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420F864-C98F-68D9-C0DD-8CF46FB0018D}"/>
              </a:ext>
            </a:extLst>
          </p:cNvPr>
          <p:cNvSpPr/>
          <p:nvPr/>
        </p:nvSpPr>
        <p:spPr>
          <a:xfrm>
            <a:off x="3796916" y="1920606"/>
            <a:ext cx="114299" cy="1143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C5FD788-0823-2AEE-6BA3-2CDC0ADF140E}"/>
              </a:ext>
            </a:extLst>
          </p:cNvPr>
          <p:cNvSpPr/>
          <p:nvPr/>
        </p:nvSpPr>
        <p:spPr>
          <a:xfrm>
            <a:off x="4072338" y="2297016"/>
            <a:ext cx="114299" cy="1143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6A0216E-D017-40DC-1A1D-02F2526E3192}"/>
              </a:ext>
            </a:extLst>
          </p:cNvPr>
          <p:cNvSpPr/>
          <p:nvPr/>
        </p:nvSpPr>
        <p:spPr>
          <a:xfrm>
            <a:off x="4274314" y="2030776"/>
            <a:ext cx="114299" cy="1143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2F091D1-634B-EC94-CF73-FABFAEDD88D9}"/>
              </a:ext>
            </a:extLst>
          </p:cNvPr>
          <p:cNvSpPr/>
          <p:nvPr/>
        </p:nvSpPr>
        <p:spPr>
          <a:xfrm>
            <a:off x="4274313" y="2425546"/>
            <a:ext cx="114299" cy="1143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B607FA4-26FF-5CF2-20BC-1F3FBF322506}"/>
              </a:ext>
            </a:extLst>
          </p:cNvPr>
          <p:cNvSpPr/>
          <p:nvPr/>
        </p:nvSpPr>
        <p:spPr>
          <a:xfrm>
            <a:off x="4549736" y="2214390"/>
            <a:ext cx="114299" cy="1143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6F2B747-F4FA-CF92-5B4C-1A7AF608AC35}"/>
              </a:ext>
            </a:extLst>
          </p:cNvPr>
          <p:cNvSpPr/>
          <p:nvPr/>
        </p:nvSpPr>
        <p:spPr>
          <a:xfrm>
            <a:off x="4494651" y="1911426"/>
            <a:ext cx="114299" cy="1143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F33A8806-7E92-EEF4-5004-7B4155B4ACE4}"/>
              </a:ext>
            </a:extLst>
          </p:cNvPr>
          <p:cNvSpPr/>
          <p:nvPr/>
        </p:nvSpPr>
        <p:spPr>
          <a:xfrm>
            <a:off x="4791075" y="1819274"/>
            <a:ext cx="171450" cy="14287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F4F2A348-B322-5B77-049E-A85D58BF2A52}"/>
              </a:ext>
            </a:extLst>
          </p:cNvPr>
          <p:cNvSpPr/>
          <p:nvPr/>
        </p:nvSpPr>
        <p:spPr>
          <a:xfrm>
            <a:off x="4405484" y="2048792"/>
            <a:ext cx="171450" cy="14287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CF1C2C5F-1DEB-F5B8-8A8F-A90FCDE42200}"/>
              </a:ext>
            </a:extLst>
          </p:cNvPr>
          <p:cNvSpPr/>
          <p:nvPr/>
        </p:nvSpPr>
        <p:spPr>
          <a:xfrm>
            <a:off x="4616641" y="2002888"/>
            <a:ext cx="171450" cy="14287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9709FAB0-D471-4288-108B-3A1A1B2AFC13}"/>
              </a:ext>
            </a:extLst>
          </p:cNvPr>
          <p:cNvSpPr/>
          <p:nvPr/>
        </p:nvSpPr>
        <p:spPr>
          <a:xfrm>
            <a:off x="4295316" y="2195684"/>
            <a:ext cx="171450" cy="14287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9F3DF764-FB5D-C270-F9CB-8BB5567111E0}"/>
              </a:ext>
            </a:extLst>
          </p:cNvPr>
          <p:cNvSpPr/>
          <p:nvPr/>
        </p:nvSpPr>
        <p:spPr>
          <a:xfrm>
            <a:off x="4469749" y="2351756"/>
            <a:ext cx="171450" cy="14287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2BBE097C-E6CE-57A6-1A12-8422F0512103}"/>
              </a:ext>
            </a:extLst>
          </p:cNvPr>
          <p:cNvSpPr/>
          <p:nvPr/>
        </p:nvSpPr>
        <p:spPr>
          <a:xfrm>
            <a:off x="4708448" y="2214044"/>
            <a:ext cx="171450" cy="14287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EC0BE039-DA61-4CB4-D011-E3E09DA9112D}"/>
              </a:ext>
            </a:extLst>
          </p:cNvPr>
          <p:cNvSpPr/>
          <p:nvPr/>
        </p:nvSpPr>
        <p:spPr>
          <a:xfrm>
            <a:off x="4882882" y="2048792"/>
            <a:ext cx="171450" cy="14287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B31929AD-F37E-7E39-E884-4C9317265F25}"/>
              </a:ext>
            </a:extLst>
          </p:cNvPr>
          <p:cNvSpPr/>
          <p:nvPr/>
        </p:nvSpPr>
        <p:spPr>
          <a:xfrm>
            <a:off x="4974689" y="2305851"/>
            <a:ext cx="171450" cy="14287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1BACC502-BF3B-BE58-A92D-7F262DDC625F}"/>
              </a:ext>
            </a:extLst>
          </p:cNvPr>
          <p:cNvSpPr/>
          <p:nvPr/>
        </p:nvSpPr>
        <p:spPr>
          <a:xfrm>
            <a:off x="4791074" y="2452743"/>
            <a:ext cx="171450" cy="14287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4314F1EC-0DF2-CE76-D0ED-2AF1C7AD1EA8}"/>
              </a:ext>
            </a:extLst>
          </p:cNvPr>
          <p:cNvSpPr/>
          <p:nvPr/>
        </p:nvSpPr>
        <p:spPr>
          <a:xfrm>
            <a:off x="5149123" y="2113057"/>
            <a:ext cx="171450" cy="14287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12B2246D-0E5C-2E9B-5277-42279A99CEA0}"/>
              </a:ext>
            </a:extLst>
          </p:cNvPr>
          <p:cNvSpPr/>
          <p:nvPr/>
        </p:nvSpPr>
        <p:spPr>
          <a:xfrm>
            <a:off x="5084857" y="1846816"/>
            <a:ext cx="171450" cy="14287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7E2B860D-38DB-210B-B325-1DE310D13847}"/>
              </a:ext>
            </a:extLst>
          </p:cNvPr>
          <p:cNvSpPr/>
          <p:nvPr/>
        </p:nvSpPr>
        <p:spPr>
          <a:xfrm>
            <a:off x="5378641" y="1828455"/>
            <a:ext cx="171450" cy="14287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159C6E58-FA3E-79FF-8573-8362A6488554}"/>
              </a:ext>
            </a:extLst>
          </p:cNvPr>
          <p:cNvSpPr/>
          <p:nvPr/>
        </p:nvSpPr>
        <p:spPr>
          <a:xfrm>
            <a:off x="4120881" y="2113056"/>
            <a:ext cx="171450" cy="14287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D3DB5915-AC62-4DE3-4F6D-144932FF300F}"/>
              </a:ext>
            </a:extLst>
          </p:cNvPr>
          <p:cNvSpPr/>
          <p:nvPr/>
        </p:nvSpPr>
        <p:spPr>
          <a:xfrm>
            <a:off x="4066830" y="1847505"/>
            <a:ext cx="749464" cy="75385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26F8A3E-200A-11E5-4E7E-A7FB062C91D7}"/>
              </a:ext>
            </a:extLst>
          </p:cNvPr>
          <p:cNvCxnSpPr/>
          <p:nvPr/>
        </p:nvCxnSpPr>
        <p:spPr>
          <a:xfrm flipH="1" flipV="1">
            <a:off x="4616065" y="2547192"/>
            <a:ext cx="551304" cy="98887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455F553F-1A71-84C0-7843-52B16F42E7BB}"/>
              </a:ext>
            </a:extLst>
          </p:cNvPr>
          <p:cNvSpPr txBox="1"/>
          <p:nvPr/>
        </p:nvSpPr>
        <p:spPr>
          <a:xfrm>
            <a:off x="5085660" y="3380800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ea typeface="Calibri"/>
                <a:cs typeface="Calibri"/>
              </a:rPr>
              <a:t>collisions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3596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9F5BD67-AF44-DAB0-85CC-50E8E59A0E1C}"/>
              </a:ext>
            </a:extLst>
          </p:cNvPr>
          <p:cNvSpPr/>
          <p:nvPr/>
        </p:nvSpPr>
        <p:spPr>
          <a:xfrm>
            <a:off x="86453" y="1734095"/>
            <a:ext cx="3304906" cy="2272125"/>
          </a:xfrm>
          <a:prstGeom prst="rect">
            <a:avLst/>
          </a:prstGeom>
          <a:solidFill>
            <a:srgbClr val="4472C4">
              <a:alpha val="67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960" tIns="30480" rIns="60960" bIns="30480" rtlCol="0" anchor="ctr"/>
          <a:lstStyle/>
          <a:p>
            <a:pPr algn="ctr"/>
            <a:endParaRPr lang="en-US" sz="1200"/>
          </a:p>
        </p:txBody>
      </p:sp>
      <p:sp>
        <p:nvSpPr>
          <p:cNvPr id="6" name="Flowchart: Manual Operation 5">
            <a:extLst>
              <a:ext uri="{FF2B5EF4-FFF2-40B4-BE49-F238E27FC236}">
                <a16:creationId xmlns:a16="http://schemas.microsoft.com/office/drawing/2014/main" id="{31E244CA-95EB-CAC5-8A08-28F85E8A6F19}"/>
              </a:ext>
            </a:extLst>
          </p:cNvPr>
          <p:cNvSpPr/>
          <p:nvPr/>
        </p:nvSpPr>
        <p:spPr>
          <a:xfrm rot="16200000">
            <a:off x="3166538" y="2079878"/>
            <a:ext cx="2271490" cy="1590077"/>
          </a:xfrm>
          <a:prstGeom prst="flowChartManualOperation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960" tIns="30480" rIns="60960" bIns="30480" rtlCol="0" anchor="ctr"/>
          <a:lstStyle/>
          <a:p>
            <a:pPr algn="ctr"/>
            <a:endParaRPr lang="en-US" sz="12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BF4F8B-64C6-1414-FFEE-91E833AAF2A1}"/>
              </a:ext>
            </a:extLst>
          </p:cNvPr>
          <p:cNvSpPr txBox="1"/>
          <p:nvPr/>
        </p:nvSpPr>
        <p:spPr>
          <a:xfrm>
            <a:off x="3613930" y="2654186"/>
            <a:ext cx="1765893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0960" tIns="30480" rIns="60960" bIns="3048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b="1">
                <a:ea typeface="Calibri"/>
                <a:cs typeface="Calibri"/>
              </a:rPr>
              <a:t>ENCODER</a:t>
            </a:r>
            <a:endParaRPr lang="en-US" sz="2400" b="1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D562D18-A1E4-060E-2450-E3C9E90E792E}"/>
              </a:ext>
            </a:extLst>
          </p:cNvPr>
          <p:cNvSpPr/>
          <p:nvPr/>
        </p:nvSpPr>
        <p:spPr>
          <a:xfrm>
            <a:off x="6707573" y="1661650"/>
            <a:ext cx="358077" cy="225086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960" tIns="30480" rIns="60960" bIns="30480" rtlCol="0" anchor="ctr"/>
          <a:lstStyle/>
          <a:p>
            <a:pPr algn="ctr"/>
            <a:endParaRPr lang="en-US" sz="12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57024A-1ADC-F436-5E58-4BFEB543E3C7}"/>
              </a:ext>
            </a:extLst>
          </p:cNvPr>
          <p:cNvSpPr txBox="1"/>
          <p:nvPr/>
        </p:nvSpPr>
        <p:spPr>
          <a:xfrm>
            <a:off x="6628416" y="3912194"/>
            <a:ext cx="517436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0960" tIns="30480" rIns="60960" bIns="3048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>
                <a:ea typeface="Calibri"/>
                <a:cs typeface="Calibri"/>
              </a:rPr>
              <a:t>Z </a:t>
            </a:r>
            <a:r>
              <a:rPr lang="en-US" sz="3200" b="1">
                <a:ea typeface="+mn-lt"/>
                <a:cs typeface="+mn-lt"/>
              </a:rPr>
              <a:t> </a:t>
            </a:r>
            <a:endParaRPr lang="en-US" sz="3200" b="1">
              <a:ea typeface="Calibri"/>
              <a:cs typeface="Calibri"/>
            </a:endParaRPr>
          </a:p>
        </p:txBody>
      </p:sp>
      <p:sp>
        <p:nvSpPr>
          <p:cNvPr id="11" name="Flowchart: Manual Operation 10">
            <a:extLst>
              <a:ext uri="{FF2B5EF4-FFF2-40B4-BE49-F238E27FC236}">
                <a16:creationId xmlns:a16="http://schemas.microsoft.com/office/drawing/2014/main" id="{78C5F5AA-8B93-4FD3-7711-ACA0B84513E8}"/>
              </a:ext>
            </a:extLst>
          </p:cNvPr>
          <p:cNvSpPr/>
          <p:nvPr/>
        </p:nvSpPr>
        <p:spPr>
          <a:xfrm rot="5400000">
            <a:off x="6878528" y="2054819"/>
            <a:ext cx="2270684" cy="1461650"/>
          </a:xfrm>
          <a:prstGeom prst="flowChartManualOperation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0AB335B-67D1-18AD-95E0-796192644E66}"/>
              </a:ext>
            </a:extLst>
          </p:cNvPr>
          <p:cNvSpPr txBox="1"/>
          <p:nvPr/>
        </p:nvSpPr>
        <p:spPr>
          <a:xfrm>
            <a:off x="7248485" y="2550798"/>
            <a:ext cx="1585712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0960" tIns="30480" rIns="60960" bIns="3048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b="1">
                <a:ea typeface="Calibri"/>
                <a:cs typeface="Calibri"/>
              </a:rPr>
              <a:t>DECODER</a:t>
            </a:r>
            <a:endParaRPr lang="en-US" sz="2400" b="1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2E78424-A33D-ACEA-CBB7-94850A5B8ECE}"/>
              </a:ext>
            </a:extLst>
          </p:cNvPr>
          <p:cNvSpPr/>
          <p:nvPr/>
        </p:nvSpPr>
        <p:spPr>
          <a:xfrm>
            <a:off x="8887982" y="1648477"/>
            <a:ext cx="3304906" cy="2272125"/>
          </a:xfrm>
          <a:prstGeom prst="rect">
            <a:avLst/>
          </a:prstGeom>
          <a:solidFill>
            <a:srgbClr val="4472C4">
              <a:alpha val="67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960" tIns="30480" rIns="60960" bIns="30480" rtlCol="0" anchor="ctr"/>
          <a:lstStyle/>
          <a:p>
            <a:pPr algn="ctr"/>
            <a:endParaRPr lang="en-US" sz="1200"/>
          </a:p>
        </p:txBody>
      </p:sp>
      <p:cxnSp>
        <p:nvCxnSpPr>
          <p:cNvPr id="2" name="Connector: Elbow 1">
            <a:extLst>
              <a:ext uri="{FF2B5EF4-FFF2-40B4-BE49-F238E27FC236}">
                <a16:creationId xmlns:a16="http://schemas.microsoft.com/office/drawing/2014/main" id="{15D3ECB6-1C3A-FBDA-26EE-17599623D0E3}"/>
              </a:ext>
            </a:extLst>
          </p:cNvPr>
          <p:cNvCxnSpPr/>
          <p:nvPr/>
        </p:nvCxnSpPr>
        <p:spPr>
          <a:xfrm flipV="1">
            <a:off x="5100403" y="1957361"/>
            <a:ext cx="871591" cy="823645"/>
          </a:xfrm>
          <a:prstGeom prst="bentConnector3">
            <a:avLst/>
          </a:prstGeom>
          <a:ln w="12700">
            <a:solidFill>
              <a:srgbClr val="F723C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0EA7E83E-3737-DE72-5ABA-CFD5EAB01EE4}"/>
              </a:ext>
            </a:extLst>
          </p:cNvPr>
          <p:cNvCxnSpPr>
            <a:cxnSpLocks/>
          </p:cNvCxnSpPr>
          <p:nvPr/>
        </p:nvCxnSpPr>
        <p:spPr>
          <a:xfrm>
            <a:off x="5097656" y="2781005"/>
            <a:ext cx="871590" cy="817472"/>
          </a:xfrm>
          <a:prstGeom prst="bentConnector3">
            <a:avLst/>
          </a:prstGeom>
          <a:ln w="12700">
            <a:solidFill>
              <a:srgbClr val="F723C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A82E8BF1-AC0D-30D8-73C6-6D978A5565A4}"/>
              </a:ext>
            </a:extLst>
          </p:cNvPr>
          <p:cNvSpPr/>
          <p:nvPr/>
        </p:nvSpPr>
        <p:spPr>
          <a:xfrm>
            <a:off x="6014067" y="1635964"/>
            <a:ext cx="161156" cy="64980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960" tIns="30480" rIns="60960" bIns="30480" rtlCol="0" anchor="ctr"/>
          <a:lstStyle/>
          <a:p>
            <a:pPr algn="ctr"/>
            <a:endParaRPr lang="en-US" sz="12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9264597-D52C-F993-322F-6EC4D8172931}"/>
              </a:ext>
            </a:extLst>
          </p:cNvPr>
          <p:cNvSpPr/>
          <p:nvPr/>
        </p:nvSpPr>
        <p:spPr>
          <a:xfrm>
            <a:off x="6014066" y="3262705"/>
            <a:ext cx="161156" cy="64980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960" tIns="30480" rIns="60960" bIns="30480" rtlCol="0" anchor="ctr"/>
          <a:lstStyle/>
          <a:p>
            <a:pPr algn="ctr"/>
            <a:endParaRPr lang="en-US" sz="12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21F7384-74ED-A196-B844-E5C6EF0ADC96}"/>
              </a:ext>
            </a:extLst>
          </p:cNvPr>
          <p:cNvSpPr txBox="1"/>
          <p:nvPr/>
        </p:nvSpPr>
        <p:spPr>
          <a:xfrm>
            <a:off x="5950995" y="1188936"/>
            <a:ext cx="36302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>
                <a:ea typeface="+mn-lt"/>
                <a:cs typeface="+mn-lt"/>
              </a:rPr>
              <a:t>μ</a:t>
            </a:r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6029C66-F832-0745-3D02-2C7645981B87}"/>
              </a:ext>
            </a:extLst>
          </p:cNvPr>
          <p:cNvSpPr txBox="1"/>
          <p:nvPr/>
        </p:nvSpPr>
        <p:spPr>
          <a:xfrm>
            <a:off x="5925309" y="2892733"/>
            <a:ext cx="36302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>
                <a:ea typeface="+mn-lt"/>
                <a:cs typeface="+mn-lt"/>
              </a:rPr>
              <a:t>σ</a:t>
            </a:r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283269F-8631-151A-163F-0F1E1829C4B5}"/>
              </a:ext>
            </a:extLst>
          </p:cNvPr>
          <p:cNvCxnSpPr>
            <a:cxnSpLocks/>
          </p:cNvCxnSpPr>
          <p:nvPr/>
        </p:nvCxnSpPr>
        <p:spPr>
          <a:xfrm>
            <a:off x="6747546" y="4357711"/>
            <a:ext cx="6921" cy="1058506"/>
          </a:xfrm>
          <a:prstGeom prst="straightConnector1">
            <a:avLst/>
          </a:prstGeom>
          <a:ln>
            <a:solidFill>
              <a:srgbClr val="F723C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7DEBC32-EA73-098A-1165-7E54A5929889}"/>
                  </a:ext>
                </a:extLst>
              </p:cNvPr>
              <p:cNvSpPr txBox="1"/>
              <p:nvPr/>
            </p:nvSpPr>
            <p:spPr>
              <a:xfrm>
                <a:off x="5953243" y="5416764"/>
                <a:ext cx="2121366" cy="1363065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282828"/>
                          </a:solidFill>
                          <a:latin typeface="Cambria Math" panose="02040503050406030204" pitchFamily="18" charset="0"/>
                          <a:ea typeface="Calibri"/>
                          <a:cs typeface="Arial"/>
                        </a:rPr>
                        <m:t>𝒁</m:t>
                      </m:r>
                      <m:r>
                        <a:rPr lang="en-US" sz="2000" b="1" i="1" smtClean="0">
                          <a:solidFill>
                            <a:srgbClr val="282828"/>
                          </a:solidFill>
                          <a:latin typeface="Cambria Math" panose="02040503050406030204" pitchFamily="18" charset="0"/>
                          <a:ea typeface="Calibri"/>
                          <a:cs typeface="Arial"/>
                        </a:rPr>
                        <m:t>= </m:t>
                      </m:r>
                      <m:r>
                        <a:rPr lang="en-US" sz="2000" b="1" i="1" smtClean="0">
                          <a:solidFill>
                            <a:srgbClr val="282828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𝝁</m:t>
                      </m:r>
                      <m:r>
                        <a:rPr lang="en-US" sz="2000" b="1" i="1" smtClean="0">
                          <a:solidFill>
                            <a:srgbClr val="282828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+ </m:t>
                      </m:r>
                      <m:r>
                        <a:rPr lang="en-US" sz="2000" b="1" i="1" smtClean="0">
                          <a:solidFill>
                            <a:srgbClr val="282828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𝝈𝝐</m:t>
                      </m:r>
                    </m:oMath>
                  </m:oMathPara>
                </a14:m>
                <a:endParaRPr lang="en-US" sz="2000" b="1" dirty="0">
                  <a:solidFill>
                    <a:srgbClr val="282828"/>
                  </a:solidFill>
                  <a:latin typeface="Calibri"/>
                  <a:ea typeface="Calibri"/>
                  <a:cs typeface="Arial"/>
                </a:endParaRPr>
              </a:p>
              <a:p>
                <a:r>
                  <a:rPr lang="en-US" sz="2000" b="1" dirty="0">
                    <a:solidFill>
                      <a:srgbClr val="282828"/>
                    </a:solidFill>
                    <a:latin typeface="Calibri"/>
                    <a:ea typeface="Calibri"/>
                    <a:cs typeface="Arial"/>
                  </a:rPr>
                  <a:t>Where: </a:t>
                </a:r>
              </a:p>
              <a:p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28282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/>
                      </a:rPr>
                      <m:t>𝝐</m:t>
                    </m:r>
                    <m:r>
                      <a:rPr lang="en-US" sz="2000" b="1" i="1" smtClean="0">
                        <a:solidFill>
                          <a:srgbClr val="28282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/>
                      </a:rPr>
                      <m:t>~</m:t>
                    </m:r>
                    <m:r>
                      <a:rPr lang="en-US" sz="2000" b="1" i="1" smtClean="0">
                        <a:solidFill>
                          <a:srgbClr val="28282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/>
                      </a:rPr>
                      <m:t>𝑵</m:t>
                    </m:r>
                    <m:r>
                      <a:rPr lang="en-US" sz="2000" b="1" i="1" smtClean="0">
                        <a:solidFill>
                          <a:srgbClr val="28282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/>
                      </a:rPr>
                      <m:t>(</m:t>
                    </m:r>
                    <m:r>
                      <a:rPr lang="en-US" sz="2000" b="1" i="1" smtClean="0">
                        <a:solidFill>
                          <a:srgbClr val="28282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/>
                      </a:rPr>
                      <m:t>𝝈</m:t>
                    </m:r>
                    <m:r>
                      <a:rPr lang="en-US" sz="2000" b="1" i="1" smtClean="0">
                        <a:solidFill>
                          <a:srgbClr val="28282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/>
                      </a:rPr>
                      <m:t>, </m:t>
                    </m:r>
                    <m:r>
                      <a:rPr lang="en-US" sz="2000" b="1" i="1" smtClean="0">
                        <a:solidFill>
                          <a:srgbClr val="28282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/>
                      </a:rPr>
                      <m:t>𝑰</m:t>
                    </m:r>
                    <m:r>
                      <a:rPr lang="en-US" sz="2000" b="1" i="1" smtClean="0">
                        <a:solidFill>
                          <a:srgbClr val="28282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/>
                      </a:rPr>
                      <m:t>)</m:t>
                    </m:r>
                  </m:oMath>
                </a14:m>
                <a:r>
                  <a:rPr lang="en-US" sz="2000" b="1" dirty="0">
                    <a:solidFill>
                      <a:srgbClr val="282828"/>
                    </a:solidFill>
                    <a:ea typeface="Calibri"/>
                    <a:cs typeface="Calibri"/>
                  </a:rPr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0" smtClean="0">
                          <a:solidFill>
                            <a:srgbClr val="282828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/>
                        </a:rPr>
                        <m:t>𝐙</m:t>
                      </m:r>
                      <m:r>
                        <a:rPr lang="en-US" sz="2000" b="1" i="0" smtClean="0">
                          <a:solidFill>
                            <a:srgbClr val="282828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/>
                        </a:rPr>
                        <m:t>~</m:t>
                      </m:r>
                      <m:r>
                        <a:rPr lang="en-US" sz="2000" b="1" i="1" smtClean="0">
                          <a:solidFill>
                            <a:srgbClr val="282828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/>
                        </a:rPr>
                        <m:t>𝑵</m:t>
                      </m:r>
                      <m:r>
                        <a:rPr lang="en-US" sz="2000" b="1" i="1" smtClean="0">
                          <a:solidFill>
                            <a:srgbClr val="282828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/>
                        </a:rPr>
                        <m:t>(</m:t>
                      </m:r>
                      <m:r>
                        <a:rPr lang="en-US" sz="2000" b="1" i="1" smtClean="0">
                          <a:solidFill>
                            <a:srgbClr val="282828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𝝁</m:t>
                      </m:r>
                      <m:r>
                        <a:rPr lang="en-US" sz="2000" b="1" i="1" smtClean="0">
                          <a:solidFill>
                            <a:srgbClr val="282828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, </m:t>
                      </m:r>
                      <m:r>
                        <a:rPr lang="en-US" sz="2000" b="1" i="1" smtClean="0">
                          <a:solidFill>
                            <a:srgbClr val="282828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𝒅𝒊𝒂𝒈</m:t>
                      </m:r>
                      <m:d>
                        <m:dPr>
                          <m:ctrlPr>
                            <a:rPr lang="en-US" sz="2000" b="1" i="1" smtClean="0">
                              <a:solidFill>
                                <a:srgbClr val="282828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b="1" i="1" smtClean="0">
                                  <a:solidFill>
                                    <a:srgbClr val="282828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/>
                                </a:rPr>
                              </m:ctrlPr>
                            </m:sSupPr>
                            <m:e>
                              <m:r>
                                <a:rPr lang="en-US" sz="2000" b="1" i="1">
                                  <a:solidFill>
                                    <a:srgbClr val="282828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/>
                                </a:rPr>
                                <m:t>𝝈</m:t>
                              </m:r>
                            </m:e>
                            <m:sup>
                              <m:r>
                                <a:rPr lang="en-US" sz="2000" b="1" i="1" smtClean="0">
                                  <a:solidFill>
                                    <a:srgbClr val="282828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/>
                                </a:rPr>
                                <m:t>𝟐</m:t>
                              </m:r>
                            </m:sup>
                          </m:sSup>
                        </m:e>
                      </m:d>
                      <m:r>
                        <a:rPr lang="en-US" sz="2000" b="1" i="1" smtClean="0">
                          <a:solidFill>
                            <a:srgbClr val="282828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)</m:t>
                      </m:r>
                    </m:oMath>
                  </m:oMathPara>
                </a14:m>
                <a:endParaRPr lang="en-US" sz="2000" b="1" baseline="30000" dirty="0">
                  <a:solidFill>
                    <a:srgbClr val="282828"/>
                  </a:solidFill>
                  <a:ea typeface="Calibri"/>
                  <a:cs typeface="Calibri"/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7DEBC32-EA73-098A-1165-7E54A59298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3243" y="5416764"/>
                <a:ext cx="2121366" cy="1363065"/>
              </a:xfrm>
              <a:prstGeom prst="rect">
                <a:avLst/>
              </a:prstGeom>
              <a:blipFill>
                <a:blip r:embed="rId2"/>
                <a:stretch>
                  <a:fillRect l="-2976" r="-8333" b="-2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007485E5-D773-B15D-5231-BE4DF7239591}"/>
              </a:ext>
            </a:extLst>
          </p:cNvPr>
          <p:cNvSpPr txBox="1"/>
          <p:nvPr/>
        </p:nvSpPr>
        <p:spPr>
          <a:xfrm>
            <a:off x="1456811" y="1198082"/>
            <a:ext cx="846920" cy="3601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0960" tIns="30480" rIns="60960" bIns="3048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867" b="1" dirty="0">
                <a:ea typeface="Calibri"/>
                <a:cs typeface="Calibri"/>
              </a:rPr>
              <a:t>IMAGE</a:t>
            </a:r>
          </a:p>
        </p:txBody>
      </p:sp>
    </p:spTree>
    <p:extLst>
      <p:ext uri="{BB962C8B-B14F-4D97-AF65-F5344CB8AC3E}">
        <p14:creationId xmlns:p14="http://schemas.microsoft.com/office/powerpoint/2010/main" val="4074314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1891" y="2442823"/>
            <a:ext cx="777555" cy="191444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1579" y="2442823"/>
            <a:ext cx="777555" cy="1914445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2291467" y="2855934"/>
            <a:ext cx="724267" cy="1066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267" tIns="81267" rIns="81267" bIns="81267" anchor="t" anchorCtr="0">
            <a:spAutoFit/>
          </a:bodyPr>
          <a:lstStyle/>
          <a:p>
            <a:r>
              <a:rPr lang="en-GB" sz="1600">
                <a:solidFill>
                  <a:schemeClr val="dk2"/>
                </a:solidFill>
              </a:rPr>
              <a:t>X</a:t>
            </a:r>
            <a:r>
              <a:rPr lang="en-GB" sz="1067">
                <a:solidFill>
                  <a:schemeClr val="dk2"/>
                </a:solidFill>
              </a:rPr>
              <a:t>1</a:t>
            </a:r>
          </a:p>
          <a:p>
            <a:r>
              <a:rPr lang="en-GB" sz="1600">
                <a:solidFill>
                  <a:schemeClr val="dk2"/>
                </a:solidFill>
              </a:rPr>
              <a:t>X</a:t>
            </a:r>
            <a:r>
              <a:rPr lang="en-GB" sz="1067">
                <a:solidFill>
                  <a:schemeClr val="dk2"/>
                </a:solidFill>
              </a:rPr>
              <a:t>2</a:t>
            </a:r>
          </a:p>
          <a:p>
            <a:r>
              <a:rPr lang="en-GB" sz="1067">
                <a:solidFill>
                  <a:schemeClr val="dk2"/>
                </a:solidFill>
              </a:rPr>
              <a:t>…</a:t>
            </a:r>
          </a:p>
          <a:p>
            <a:r>
              <a:rPr lang="en-GB" sz="1600">
                <a:solidFill>
                  <a:schemeClr val="dk2"/>
                </a:solidFill>
              </a:rPr>
              <a:t>X</a:t>
            </a:r>
            <a:r>
              <a:rPr lang="en-GB" sz="1067">
                <a:solidFill>
                  <a:schemeClr val="dk2"/>
                </a:solidFill>
              </a:rPr>
              <a:t>d</a:t>
            </a:r>
          </a:p>
        </p:txBody>
      </p:sp>
      <p:sp>
        <p:nvSpPr>
          <p:cNvPr id="57" name="Google Shape;57;p13"/>
          <p:cNvSpPr txBox="1"/>
          <p:nvPr/>
        </p:nvSpPr>
        <p:spPr>
          <a:xfrm>
            <a:off x="3135311" y="2773801"/>
            <a:ext cx="434667" cy="11490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267" tIns="81267" rIns="81267" bIns="81267" anchor="t" anchorCtr="0">
            <a:spAutoFit/>
          </a:bodyPr>
          <a:lstStyle/>
          <a:p>
            <a:r>
              <a:rPr lang="en-GB" sz="1600">
                <a:solidFill>
                  <a:schemeClr val="dk2"/>
                </a:solidFill>
              </a:rPr>
              <a:t>W</a:t>
            </a:r>
            <a:r>
              <a:rPr lang="en-GB" sz="1067">
                <a:solidFill>
                  <a:schemeClr val="dk2"/>
                </a:solidFill>
              </a:rPr>
              <a:t>1</a:t>
            </a:r>
          </a:p>
          <a:p>
            <a:r>
              <a:rPr lang="en-GB" sz="1600">
                <a:solidFill>
                  <a:schemeClr val="dk2"/>
                </a:solidFill>
              </a:rPr>
              <a:t>W</a:t>
            </a:r>
            <a:r>
              <a:rPr lang="en-GB" sz="1067">
                <a:solidFill>
                  <a:schemeClr val="dk2"/>
                </a:solidFill>
              </a:rPr>
              <a:t>2</a:t>
            </a:r>
            <a:br>
              <a:rPr lang="en-GB" sz="1600">
                <a:solidFill>
                  <a:schemeClr val="dk2"/>
                </a:solidFill>
              </a:rPr>
            </a:br>
            <a:r>
              <a:rPr lang="en-GB" sz="1600">
                <a:solidFill>
                  <a:schemeClr val="dk2"/>
                </a:solidFill>
              </a:rPr>
              <a:t>…</a:t>
            </a:r>
            <a:br>
              <a:rPr lang="en-GB" sz="1600">
                <a:solidFill>
                  <a:schemeClr val="dk2"/>
                </a:solidFill>
              </a:rPr>
            </a:br>
            <a:r>
              <a:rPr lang="en-GB" sz="1600">
                <a:solidFill>
                  <a:schemeClr val="dk2"/>
                </a:solidFill>
              </a:rPr>
              <a:t>W</a:t>
            </a:r>
            <a:r>
              <a:rPr lang="en-GB" sz="1067">
                <a:solidFill>
                  <a:schemeClr val="dk2"/>
                </a:solidFill>
              </a:rPr>
              <a:t>d</a:t>
            </a:r>
          </a:p>
        </p:txBody>
      </p:sp>
      <p:sp>
        <p:nvSpPr>
          <p:cNvPr id="58" name="Google Shape;58;p13"/>
          <p:cNvSpPr txBox="1"/>
          <p:nvPr/>
        </p:nvSpPr>
        <p:spPr>
          <a:xfrm>
            <a:off x="4389822" y="2822590"/>
            <a:ext cx="3627467" cy="506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267" tIns="81267" rIns="81267" bIns="81267" anchor="t" anchorCtr="0">
            <a:spAutoFit/>
          </a:bodyPr>
          <a:lstStyle/>
          <a:p>
            <a:r>
              <a:rPr lang="en-GB" sz="1600">
                <a:solidFill>
                  <a:schemeClr val="dk2"/>
                </a:solidFill>
              </a:rPr>
              <a:t>X</a:t>
            </a:r>
            <a:r>
              <a:rPr lang="en-GB" sz="2222" b="1">
                <a:solidFill>
                  <a:schemeClr val="dk2"/>
                </a:solidFill>
              </a:rPr>
              <a:t>⋅</a:t>
            </a:r>
            <a:r>
              <a:rPr lang="en-GB" sz="1600">
                <a:solidFill>
                  <a:schemeClr val="dk2"/>
                </a:solidFill>
              </a:rPr>
              <a:t>W</a:t>
            </a:r>
          </a:p>
        </p:txBody>
      </p:sp>
      <p:pic>
        <p:nvPicPr>
          <p:cNvPr id="59" name="Google Shape;5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3979" y="2442823"/>
            <a:ext cx="777555" cy="191444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23668" y="2442823"/>
            <a:ext cx="777555" cy="1914445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3"/>
          <p:cNvSpPr txBox="1"/>
          <p:nvPr/>
        </p:nvSpPr>
        <p:spPr>
          <a:xfrm>
            <a:off x="5363555" y="2855934"/>
            <a:ext cx="724267" cy="1066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267" tIns="81267" rIns="81267" bIns="81267" anchor="t" anchorCtr="0">
            <a:spAutoFit/>
          </a:bodyPr>
          <a:lstStyle/>
          <a:p>
            <a:r>
              <a:rPr lang="en-GB" sz="1600">
                <a:solidFill>
                  <a:schemeClr val="dk2"/>
                </a:solidFill>
              </a:rPr>
              <a:t>X</a:t>
            </a:r>
            <a:r>
              <a:rPr lang="en-GB" sz="1067">
                <a:solidFill>
                  <a:schemeClr val="dk2"/>
                </a:solidFill>
              </a:rPr>
              <a:t>1</a:t>
            </a:r>
          </a:p>
          <a:p>
            <a:r>
              <a:rPr lang="en-GB" sz="1600">
                <a:solidFill>
                  <a:schemeClr val="dk2"/>
                </a:solidFill>
              </a:rPr>
              <a:t>X</a:t>
            </a:r>
            <a:r>
              <a:rPr lang="en-GB" sz="1067">
                <a:solidFill>
                  <a:schemeClr val="dk2"/>
                </a:solidFill>
              </a:rPr>
              <a:t>2</a:t>
            </a:r>
          </a:p>
          <a:p>
            <a:r>
              <a:rPr lang="en-GB" sz="1067">
                <a:solidFill>
                  <a:schemeClr val="dk2"/>
                </a:solidFill>
              </a:rPr>
              <a:t>…</a:t>
            </a:r>
          </a:p>
          <a:p>
            <a:r>
              <a:rPr lang="en-GB" sz="1600">
                <a:solidFill>
                  <a:schemeClr val="dk2"/>
                </a:solidFill>
              </a:rPr>
              <a:t>X</a:t>
            </a:r>
            <a:r>
              <a:rPr lang="en-GB" sz="1067">
                <a:solidFill>
                  <a:schemeClr val="dk2"/>
                </a:solidFill>
              </a:rPr>
              <a:t>d</a:t>
            </a:r>
          </a:p>
        </p:txBody>
      </p:sp>
      <p:sp>
        <p:nvSpPr>
          <p:cNvPr id="62" name="Google Shape;62;p13"/>
          <p:cNvSpPr txBox="1"/>
          <p:nvPr/>
        </p:nvSpPr>
        <p:spPr>
          <a:xfrm>
            <a:off x="6207400" y="2773801"/>
            <a:ext cx="434667" cy="11490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267" tIns="81267" rIns="81267" bIns="81267" anchor="t" anchorCtr="0">
            <a:spAutoFit/>
          </a:bodyPr>
          <a:lstStyle/>
          <a:p>
            <a:r>
              <a:rPr lang="en-GB" sz="1600">
                <a:solidFill>
                  <a:schemeClr val="dk2"/>
                </a:solidFill>
              </a:rPr>
              <a:t>W</a:t>
            </a:r>
            <a:r>
              <a:rPr lang="en-GB" sz="1067">
                <a:solidFill>
                  <a:schemeClr val="dk2"/>
                </a:solidFill>
              </a:rPr>
              <a:t>1</a:t>
            </a:r>
          </a:p>
          <a:p>
            <a:r>
              <a:rPr lang="en-GB" sz="1600">
                <a:solidFill>
                  <a:schemeClr val="dk2"/>
                </a:solidFill>
              </a:rPr>
              <a:t>W</a:t>
            </a:r>
            <a:r>
              <a:rPr lang="en-GB" sz="1067">
                <a:solidFill>
                  <a:schemeClr val="dk2"/>
                </a:solidFill>
              </a:rPr>
              <a:t>2</a:t>
            </a:r>
            <a:br>
              <a:rPr lang="en-GB" sz="1600">
                <a:solidFill>
                  <a:schemeClr val="dk2"/>
                </a:solidFill>
              </a:rPr>
            </a:br>
            <a:r>
              <a:rPr lang="en-GB" sz="1600">
                <a:solidFill>
                  <a:schemeClr val="dk2"/>
                </a:solidFill>
              </a:rPr>
              <a:t>…</a:t>
            </a:r>
            <a:br>
              <a:rPr lang="en-GB" sz="1600">
                <a:solidFill>
                  <a:schemeClr val="dk2"/>
                </a:solidFill>
              </a:rPr>
            </a:br>
            <a:r>
              <a:rPr lang="en-GB" sz="1600">
                <a:solidFill>
                  <a:schemeClr val="dk2"/>
                </a:solidFill>
              </a:rPr>
              <a:t>W</a:t>
            </a:r>
            <a:r>
              <a:rPr lang="en-GB" sz="1067">
                <a:solidFill>
                  <a:schemeClr val="dk2"/>
                </a:solidFill>
              </a:rPr>
              <a:t>d</a:t>
            </a:r>
          </a:p>
        </p:txBody>
      </p:sp>
      <p:sp>
        <p:nvSpPr>
          <p:cNvPr id="63" name="Google Shape;63;p13"/>
          <p:cNvSpPr txBox="1"/>
          <p:nvPr/>
        </p:nvSpPr>
        <p:spPr>
          <a:xfrm>
            <a:off x="7461911" y="2822590"/>
            <a:ext cx="3627467" cy="506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267" tIns="81267" rIns="81267" bIns="81267" anchor="t" anchorCtr="0">
            <a:spAutoFit/>
          </a:bodyPr>
          <a:lstStyle/>
          <a:p>
            <a:r>
              <a:rPr lang="en-GB" sz="1600">
                <a:solidFill>
                  <a:schemeClr val="dk2"/>
                </a:solidFill>
              </a:rPr>
              <a:t>X</a:t>
            </a:r>
            <a:r>
              <a:rPr lang="en-GB" sz="2222" b="1">
                <a:solidFill>
                  <a:schemeClr val="dk2"/>
                </a:solidFill>
              </a:rPr>
              <a:t>⋅</a:t>
            </a:r>
            <a:r>
              <a:rPr lang="en-GB" sz="1600">
                <a:solidFill>
                  <a:schemeClr val="dk2"/>
                </a:solidFill>
              </a:rPr>
              <a:t>W</a:t>
            </a:r>
          </a:p>
        </p:txBody>
      </p:sp>
      <p:sp>
        <p:nvSpPr>
          <p:cNvPr id="64" name="Google Shape;64;p13"/>
          <p:cNvSpPr txBox="1"/>
          <p:nvPr/>
        </p:nvSpPr>
        <p:spPr>
          <a:xfrm>
            <a:off x="7535533" y="2442823"/>
            <a:ext cx="2666667" cy="4103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267" tIns="81267" rIns="81267" bIns="81267" anchor="t" anchorCtr="0">
            <a:spAutoFit/>
          </a:bodyPr>
          <a:lstStyle/>
          <a:p>
            <a:r>
              <a:rPr lang="en-GB" sz="1600" b="1"/>
              <a:t>∈ R</a:t>
            </a:r>
          </a:p>
        </p:txBody>
      </p:sp>
      <p:cxnSp>
        <p:nvCxnSpPr>
          <p:cNvPr id="65" name="Google Shape;65;p13"/>
          <p:cNvCxnSpPr>
            <a:endCxn id="58" idx="1"/>
          </p:cNvCxnSpPr>
          <p:nvPr/>
        </p:nvCxnSpPr>
        <p:spPr>
          <a:xfrm>
            <a:off x="3806622" y="3072458"/>
            <a:ext cx="583200" cy="315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6" name="Google Shape;66;p13"/>
          <p:cNvCxnSpPr/>
          <p:nvPr/>
        </p:nvCxnSpPr>
        <p:spPr>
          <a:xfrm>
            <a:off x="6801222" y="3074067"/>
            <a:ext cx="583200" cy="3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7" name="Google Shape;67;p13"/>
          <p:cNvCxnSpPr/>
          <p:nvPr/>
        </p:nvCxnSpPr>
        <p:spPr>
          <a:xfrm>
            <a:off x="8089778" y="3074067"/>
            <a:ext cx="583200" cy="3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8" name="Google Shape;68;p13"/>
          <p:cNvCxnSpPr/>
          <p:nvPr/>
        </p:nvCxnSpPr>
        <p:spPr>
          <a:xfrm>
            <a:off x="7736289" y="2745089"/>
            <a:ext cx="0" cy="226667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9" name="Google Shape;69;p13"/>
          <p:cNvSpPr txBox="1"/>
          <p:nvPr/>
        </p:nvSpPr>
        <p:spPr>
          <a:xfrm>
            <a:off x="8190978" y="2680556"/>
            <a:ext cx="2666667" cy="4103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267" tIns="81267" rIns="81267" bIns="81267" anchor="t" anchorCtr="0">
            <a:spAutoFit/>
          </a:bodyPr>
          <a:lstStyle/>
          <a:p>
            <a:r>
              <a:rPr lang="el-GR" sz="1600"/>
              <a:t>σ</a:t>
            </a:r>
          </a:p>
        </p:txBody>
      </p:sp>
      <p:sp>
        <p:nvSpPr>
          <p:cNvPr id="70" name="Google Shape;70;p13"/>
          <p:cNvSpPr txBox="1"/>
          <p:nvPr/>
        </p:nvSpPr>
        <p:spPr>
          <a:xfrm>
            <a:off x="8677978" y="2855934"/>
            <a:ext cx="2666667" cy="4103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267" tIns="81267" rIns="81267" bIns="81267" anchor="t" anchorCtr="0">
            <a:spAutoFit/>
          </a:bodyPr>
          <a:lstStyle/>
          <a:p>
            <a:r>
              <a:rPr lang="en-GB" sz="1600"/>
              <a:t>x ∈ [0,1]</a:t>
            </a:r>
          </a:p>
        </p:txBody>
      </p:sp>
      <p:sp>
        <p:nvSpPr>
          <p:cNvPr id="71" name="Google Shape;71;p13"/>
          <p:cNvSpPr txBox="1"/>
          <p:nvPr/>
        </p:nvSpPr>
        <p:spPr>
          <a:xfrm>
            <a:off x="2215889" y="2115379"/>
            <a:ext cx="7661600" cy="4103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267" tIns="81267" rIns="81267" bIns="81267" anchor="t" anchorCtr="0">
            <a:spAutoFit/>
          </a:bodyPr>
          <a:lstStyle/>
          <a:p>
            <a:r>
              <a:rPr lang="en-GB" sz="1600" b="1">
                <a:solidFill>
                  <a:schemeClr val="dk1"/>
                </a:solidFill>
              </a:rPr>
              <a:t>Linear Regression  </a:t>
            </a:r>
            <a:r>
              <a:rPr lang="en-GB" sz="1600" b="1">
                <a:solidFill>
                  <a:schemeClr val="dk2"/>
                </a:solidFill>
              </a:rPr>
              <a:t>                        </a:t>
            </a:r>
            <a:r>
              <a:rPr lang="en-GB" sz="1600" b="1">
                <a:solidFill>
                  <a:schemeClr val="dk1"/>
                </a:solidFill>
              </a:rPr>
              <a:t>Logistic Regression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/>
          <p:nvPr/>
        </p:nvSpPr>
        <p:spPr>
          <a:xfrm>
            <a:off x="2459800" y="1542400"/>
            <a:ext cx="541600" cy="554133"/>
          </a:xfrm>
          <a:prstGeom prst="ellipse">
            <a:avLst/>
          </a:prstGeom>
          <a:solidFill>
            <a:srgbClr val="8E7CC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1267" tIns="81267" rIns="81267" bIns="81267" anchor="ctr" anchorCtr="0">
            <a:noAutofit/>
          </a:bodyPr>
          <a:lstStyle/>
          <a:p>
            <a:pPr algn="ctr"/>
            <a:endParaRPr lang="en-US" sz="1600">
              <a:solidFill>
                <a:schemeClr val="dk1"/>
              </a:solidFill>
              <a:highlight>
                <a:schemeClr val="dk1"/>
              </a:highlight>
            </a:endParaRPr>
          </a:p>
        </p:txBody>
      </p:sp>
      <p:sp>
        <p:nvSpPr>
          <p:cNvPr id="77" name="Google Shape;77;p14"/>
          <p:cNvSpPr/>
          <p:nvPr/>
        </p:nvSpPr>
        <p:spPr>
          <a:xfrm>
            <a:off x="2459800" y="2556378"/>
            <a:ext cx="541600" cy="554133"/>
          </a:xfrm>
          <a:prstGeom prst="ellipse">
            <a:avLst/>
          </a:prstGeom>
          <a:solidFill>
            <a:srgbClr val="8E7CC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1267" tIns="81267" rIns="81267" bIns="81267" anchor="ctr" anchorCtr="0">
            <a:noAutofit/>
          </a:bodyPr>
          <a:lstStyle/>
          <a:p>
            <a:pPr algn="ctr"/>
            <a:endParaRPr lang="en-US" sz="1600">
              <a:solidFill>
                <a:schemeClr val="dk1"/>
              </a:solidFill>
              <a:highlight>
                <a:schemeClr val="dk1"/>
              </a:highlight>
            </a:endParaRPr>
          </a:p>
        </p:txBody>
      </p:sp>
      <p:sp>
        <p:nvSpPr>
          <p:cNvPr id="78" name="Google Shape;78;p14"/>
          <p:cNvSpPr/>
          <p:nvPr/>
        </p:nvSpPr>
        <p:spPr>
          <a:xfrm>
            <a:off x="2459800" y="3570356"/>
            <a:ext cx="541600" cy="554133"/>
          </a:xfrm>
          <a:prstGeom prst="ellipse">
            <a:avLst/>
          </a:prstGeom>
          <a:solidFill>
            <a:srgbClr val="8E7CC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1267" tIns="81267" rIns="81267" bIns="81267" anchor="ctr" anchorCtr="0">
            <a:noAutofit/>
          </a:bodyPr>
          <a:lstStyle/>
          <a:p>
            <a:pPr algn="ctr"/>
            <a:endParaRPr lang="en-US" sz="1600">
              <a:solidFill>
                <a:schemeClr val="dk1"/>
              </a:solidFill>
              <a:highlight>
                <a:schemeClr val="dk1"/>
              </a:highlight>
            </a:endParaRPr>
          </a:p>
        </p:txBody>
      </p:sp>
      <p:sp>
        <p:nvSpPr>
          <p:cNvPr id="79" name="Google Shape;79;p14"/>
          <p:cNvSpPr/>
          <p:nvPr/>
        </p:nvSpPr>
        <p:spPr>
          <a:xfrm>
            <a:off x="2459800" y="5097556"/>
            <a:ext cx="541600" cy="554133"/>
          </a:xfrm>
          <a:prstGeom prst="ellipse">
            <a:avLst/>
          </a:prstGeom>
          <a:solidFill>
            <a:srgbClr val="8E7CC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1267" tIns="81267" rIns="81267" bIns="81267" anchor="ctr" anchorCtr="0">
            <a:noAutofit/>
          </a:bodyPr>
          <a:lstStyle/>
          <a:p>
            <a:pPr algn="ctr"/>
            <a:endParaRPr lang="en-US" sz="1600">
              <a:solidFill>
                <a:schemeClr val="dk1"/>
              </a:solidFill>
              <a:highlight>
                <a:schemeClr val="dk1"/>
              </a:highlight>
            </a:endParaRPr>
          </a:p>
        </p:txBody>
      </p:sp>
      <p:sp>
        <p:nvSpPr>
          <p:cNvPr id="80" name="Google Shape;80;p14"/>
          <p:cNvSpPr txBox="1"/>
          <p:nvPr/>
        </p:nvSpPr>
        <p:spPr>
          <a:xfrm>
            <a:off x="2598355" y="4086601"/>
            <a:ext cx="497600" cy="902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267" tIns="81267" rIns="81267" bIns="81267" anchor="t" anchorCtr="0">
            <a:spAutoFit/>
          </a:bodyPr>
          <a:lstStyle/>
          <a:p>
            <a:r>
              <a:rPr lang="en-GB" sz="1600" b="1">
                <a:solidFill>
                  <a:schemeClr val="dk1"/>
                </a:solidFill>
              </a:rPr>
              <a:t>.</a:t>
            </a:r>
          </a:p>
          <a:p>
            <a:r>
              <a:rPr lang="en-GB" sz="1600" b="1">
                <a:solidFill>
                  <a:schemeClr val="dk1"/>
                </a:solidFill>
              </a:rPr>
              <a:t>.</a:t>
            </a:r>
          </a:p>
          <a:p>
            <a:r>
              <a:rPr lang="en-GB" sz="1600" b="1">
                <a:solidFill>
                  <a:schemeClr val="dk1"/>
                </a:solidFill>
              </a:rPr>
              <a:t>.</a:t>
            </a:r>
          </a:p>
        </p:txBody>
      </p:sp>
      <p:sp>
        <p:nvSpPr>
          <p:cNvPr id="81" name="Google Shape;81;p14"/>
          <p:cNvSpPr txBox="1"/>
          <p:nvPr/>
        </p:nvSpPr>
        <p:spPr>
          <a:xfrm>
            <a:off x="2532245" y="1586935"/>
            <a:ext cx="3665333" cy="465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267" tIns="81267" rIns="81267" bIns="81267" anchor="t" anchorCtr="0">
            <a:spAutoFit/>
          </a:bodyPr>
          <a:lstStyle/>
          <a:p>
            <a:r>
              <a:rPr lang="en-GB" sz="1955">
                <a:solidFill>
                  <a:schemeClr val="dk1"/>
                </a:solidFill>
              </a:rPr>
              <a:t>X</a:t>
            </a:r>
            <a:r>
              <a:rPr lang="en-GB" sz="1333">
                <a:solidFill>
                  <a:schemeClr val="dk1"/>
                </a:solidFill>
              </a:rPr>
              <a:t>1</a:t>
            </a:r>
          </a:p>
        </p:txBody>
      </p:sp>
      <p:sp>
        <p:nvSpPr>
          <p:cNvPr id="82" name="Google Shape;82;p14"/>
          <p:cNvSpPr txBox="1"/>
          <p:nvPr/>
        </p:nvSpPr>
        <p:spPr>
          <a:xfrm>
            <a:off x="2532245" y="2578646"/>
            <a:ext cx="3665333" cy="465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267" tIns="81267" rIns="81267" bIns="81267" anchor="t" anchorCtr="0">
            <a:spAutoFit/>
          </a:bodyPr>
          <a:lstStyle/>
          <a:p>
            <a:r>
              <a:rPr lang="en-GB" sz="1955">
                <a:solidFill>
                  <a:schemeClr val="dk1"/>
                </a:solidFill>
              </a:rPr>
              <a:t>X</a:t>
            </a:r>
            <a:r>
              <a:rPr lang="en-GB" sz="1333">
                <a:solidFill>
                  <a:schemeClr val="dk1"/>
                </a:solidFill>
              </a:rPr>
              <a:t>2</a:t>
            </a:r>
          </a:p>
        </p:txBody>
      </p:sp>
      <p:sp>
        <p:nvSpPr>
          <p:cNvPr id="83" name="Google Shape;83;p14"/>
          <p:cNvSpPr txBox="1"/>
          <p:nvPr/>
        </p:nvSpPr>
        <p:spPr>
          <a:xfrm>
            <a:off x="2532245" y="3614890"/>
            <a:ext cx="3665333" cy="465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267" tIns="81267" rIns="81267" bIns="81267" anchor="t" anchorCtr="0">
            <a:spAutoFit/>
          </a:bodyPr>
          <a:lstStyle/>
          <a:p>
            <a:r>
              <a:rPr lang="en-GB" sz="1955">
                <a:solidFill>
                  <a:schemeClr val="dk1"/>
                </a:solidFill>
              </a:rPr>
              <a:t>X</a:t>
            </a:r>
            <a:r>
              <a:rPr lang="en-GB" sz="1333">
                <a:solidFill>
                  <a:schemeClr val="dk1"/>
                </a:solidFill>
              </a:rPr>
              <a:t>3</a:t>
            </a:r>
          </a:p>
        </p:txBody>
      </p:sp>
      <p:sp>
        <p:nvSpPr>
          <p:cNvPr id="84" name="Google Shape;84;p14"/>
          <p:cNvSpPr txBox="1"/>
          <p:nvPr/>
        </p:nvSpPr>
        <p:spPr>
          <a:xfrm>
            <a:off x="2532245" y="5142090"/>
            <a:ext cx="3665333" cy="465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267" tIns="81267" rIns="81267" bIns="81267" anchor="t" anchorCtr="0">
            <a:spAutoFit/>
          </a:bodyPr>
          <a:lstStyle/>
          <a:p>
            <a:r>
              <a:rPr lang="en-GB" sz="1955">
                <a:solidFill>
                  <a:schemeClr val="dk1"/>
                </a:solidFill>
              </a:rPr>
              <a:t>X</a:t>
            </a:r>
            <a:r>
              <a:rPr lang="en-GB" sz="1333">
                <a:solidFill>
                  <a:schemeClr val="dk1"/>
                </a:solidFill>
              </a:rPr>
              <a:t>m</a:t>
            </a:r>
          </a:p>
        </p:txBody>
      </p:sp>
      <p:sp>
        <p:nvSpPr>
          <p:cNvPr id="85" name="Google Shape;85;p14"/>
          <p:cNvSpPr/>
          <p:nvPr/>
        </p:nvSpPr>
        <p:spPr>
          <a:xfrm>
            <a:off x="4701734" y="2084000"/>
            <a:ext cx="856533" cy="465067"/>
          </a:xfrm>
          <a:prstGeom prst="roundRect">
            <a:avLst>
              <a:gd name="adj" fmla="val 16667"/>
            </a:avLst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1267" tIns="81267" rIns="81267" bIns="81267" anchor="ctr" anchorCtr="0">
            <a:noAutofit/>
          </a:bodyPr>
          <a:lstStyle/>
          <a:p>
            <a:pPr algn="ctr"/>
            <a:endParaRPr lang="en-US" sz="1600"/>
          </a:p>
        </p:txBody>
      </p:sp>
      <p:sp>
        <p:nvSpPr>
          <p:cNvPr id="86" name="Google Shape;86;p14"/>
          <p:cNvSpPr/>
          <p:nvPr/>
        </p:nvSpPr>
        <p:spPr>
          <a:xfrm>
            <a:off x="4701734" y="3096767"/>
            <a:ext cx="856533" cy="465067"/>
          </a:xfrm>
          <a:prstGeom prst="roundRect">
            <a:avLst>
              <a:gd name="adj" fmla="val 16667"/>
            </a:avLst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1267" tIns="81267" rIns="81267" bIns="81267" anchor="ctr" anchorCtr="0">
            <a:noAutofit/>
          </a:bodyPr>
          <a:lstStyle/>
          <a:p>
            <a:pPr algn="ctr"/>
            <a:endParaRPr lang="en-US" sz="1600"/>
          </a:p>
        </p:txBody>
      </p:sp>
      <p:sp>
        <p:nvSpPr>
          <p:cNvPr id="87" name="Google Shape;87;p14"/>
          <p:cNvSpPr/>
          <p:nvPr/>
        </p:nvSpPr>
        <p:spPr>
          <a:xfrm>
            <a:off x="4701734" y="4305533"/>
            <a:ext cx="856533" cy="465067"/>
          </a:xfrm>
          <a:prstGeom prst="roundRect">
            <a:avLst>
              <a:gd name="adj" fmla="val 16667"/>
            </a:avLst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1267" tIns="81267" rIns="81267" bIns="81267" anchor="ctr" anchorCtr="0">
            <a:noAutofit/>
          </a:bodyPr>
          <a:lstStyle/>
          <a:p>
            <a:pPr algn="ctr"/>
            <a:endParaRPr lang="en-US" sz="1600"/>
          </a:p>
        </p:txBody>
      </p:sp>
      <p:cxnSp>
        <p:nvCxnSpPr>
          <p:cNvPr id="88" name="Google Shape;88;p14"/>
          <p:cNvCxnSpPr/>
          <p:nvPr/>
        </p:nvCxnSpPr>
        <p:spPr>
          <a:xfrm>
            <a:off x="3139933" y="1920245"/>
            <a:ext cx="1410667" cy="390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9" name="Google Shape;89;p14"/>
          <p:cNvCxnSpPr/>
          <p:nvPr/>
        </p:nvCxnSpPr>
        <p:spPr>
          <a:xfrm>
            <a:off x="3139933" y="1920245"/>
            <a:ext cx="1417067" cy="139173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0" name="Google Shape;90;p14"/>
          <p:cNvCxnSpPr/>
          <p:nvPr/>
        </p:nvCxnSpPr>
        <p:spPr>
          <a:xfrm>
            <a:off x="3139933" y="1926555"/>
            <a:ext cx="1454667" cy="2594667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1" name="Google Shape;91;p14"/>
          <p:cNvCxnSpPr/>
          <p:nvPr/>
        </p:nvCxnSpPr>
        <p:spPr>
          <a:xfrm rot="10800000" flipH="1">
            <a:off x="3089555" y="2329511"/>
            <a:ext cx="1461067" cy="529067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2" name="Google Shape;92;p14"/>
          <p:cNvCxnSpPr/>
          <p:nvPr/>
        </p:nvCxnSpPr>
        <p:spPr>
          <a:xfrm>
            <a:off x="3108467" y="2871178"/>
            <a:ext cx="1423200" cy="434667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3" name="Google Shape;93;p14"/>
          <p:cNvCxnSpPr/>
          <p:nvPr/>
        </p:nvCxnSpPr>
        <p:spPr>
          <a:xfrm>
            <a:off x="3108467" y="2858578"/>
            <a:ext cx="1473600" cy="1656267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4" name="Google Shape;94;p14"/>
          <p:cNvCxnSpPr/>
          <p:nvPr/>
        </p:nvCxnSpPr>
        <p:spPr>
          <a:xfrm rot="10800000" flipH="1">
            <a:off x="3014000" y="2335822"/>
            <a:ext cx="1536533" cy="1511467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5" name="Google Shape;95;p14"/>
          <p:cNvCxnSpPr/>
          <p:nvPr/>
        </p:nvCxnSpPr>
        <p:spPr>
          <a:xfrm rot="10800000" flipH="1">
            <a:off x="3020289" y="3330933"/>
            <a:ext cx="1505067" cy="522667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6" name="Google Shape;96;p14"/>
          <p:cNvCxnSpPr/>
          <p:nvPr/>
        </p:nvCxnSpPr>
        <p:spPr>
          <a:xfrm>
            <a:off x="3026578" y="3859889"/>
            <a:ext cx="1568000" cy="66133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7" name="Google Shape;97;p14"/>
          <p:cNvCxnSpPr/>
          <p:nvPr/>
        </p:nvCxnSpPr>
        <p:spPr>
          <a:xfrm rot="10800000" flipH="1">
            <a:off x="3014000" y="2354800"/>
            <a:ext cx="1505067" cy="299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8" name="Google Shape;98;p14"/>
          <p:cNvCxnSpPr/>
          <p:nvPr/>
        </p:nvCxnSpPr>
        <p:spPr>
          <a:xfrm rot="10800000" flipH="1">
            <a:off x="3014000" y="3356133"/>
            <a:ext cx="1505067" cy="1996267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9" name="Google Shape;99;p14"/>
          <p:cNvCxnSpPr/>
          <p:nvPr/>
        </p:nvCxnSpPr>
        <p:spPr>
          <a:xfrm rot="10800000" flipH="1">
            <a:off x="3026578" y="4552533"/>
            <a:ext cx="1549333" cy="825067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0" name="Google Shape;100;p14"/>
          <p:cNvSpPr txBox="1"/>
          <p:nvPr/>
        </p:nvSpPr>
        <p:spPr>
          <a:xfrm>
            <a:off x="4695533" y="2082779"/>
            <a:ext cx="1190400" cy="465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267" tIns="81267" rIns="81267" bIns="81267" anchor="t" anchorCtr="0">
            <a:spAutoFit/>
          </a:bodyPr>
          <a:lstStyle/>
          <a:p>
            <a:r>
              <a:rPr lang="en-GB" sz="1955">
                <a:solidFill>
                  <a:schemeClr val="dk1"/>
                </a:solidFill>
              </a:rPr>
              <a:t>W</a:t>
            </a:r>
            <a:r>
              <a:rPr lang="en-GB" sz="1600">
                <a:solidFill>
                  <a:schemeClr val="dk1"/>
                </a:solidFill>
              </a:rPr>
              <a:t>1 </a:t>
            </a:r>
            <a:r>
              <a:rPr lang="en-GB" sz="1955" b="1">
                <a:solidFill>
                  <a:schemeClr val="dk1"/>
                </a:solidFill>
              </a:rPr>
              <a:t>⋅ </a:t>
            </a:r>
            <a:r>
              <a:rPr lang="en-GB" sz="1600">
                <a:solidFill>
                  <a:schemeClr val="dk1"/>
                </a:solidFill>
              </a:rPr>
              <a:t>X</a:t>
            </a:r>
          </a:p>
        </p:txBody>
      </p:sp>
      <p:sp>
        <p:nvSpPr>
          <p:cNvPr id="101" name="Google Shape;101;p14"/>
          <p:cNvSpPr txBox="1"/>
          <p:nvPr/>
        </p:nvSpPr>
        <p:spPr>
          <a:xfrm>
            <a:off x="4689133" y="3096779"/>
            <a:ext cx="1324000" cy="465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267" tIns="81267" rIns="81267" bIns="81267" anchor="t" anchorCtr="0">
            <a:spAutoFit/>
          </a:bodyPr>
          <a:lstStyle/>
          <a:p>
            <a:r>
              <a:rPr lang="en-GB" sz="1955">
                <a:solidFill>
                  <a:schemeClr val="dk1"/>
                </a:solidFill>
              </a:rPr>
              <a:t>W</a:t>
            </a:r>
            <a:r>
              <a:rPr lang="en-GB" sz="1600">
                <a:solidFill>
                  <a:schemeClr val="dk1"/>
                </a:solidFill>
              </a:rPr>
              <a:t>2 </a:t>
            </a:r>
            <a:r>
              <a:rPr lang="en-GB" sz="1955" b="1">
                <a:solidFill>
                  <a:schemeClr val="dk1"/>
                </a:solidFill>
              </a:rPr>
              <a:t>⋅ </a:t>
            </a:r>
            <a:r>
              <a:rPr lang="en-GB" sz="1600">
                <a:solidFill>
                  <a:schemeClr val="dk1"/>
                </a:solidFill>
              </a:rPr>
              <a:t>X</a:t>
            </a:r>
          </a:p>
        </p:txBody>
      </p:sp>
      <p:sp>
        <p:nvSpPr>
          <p:cNvPr id="102" name="Google Shape;102;p14"/>
          <p:cNvSpPr txBox="1"/>
          <p:nvPr/>
        </p:nvSpPr>
        <p:spPr>
          <a:xfrm>
            <a:off x="4695533" y="4305535"/>
            <a:ext cx="1133600" cy="465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267" tIns="81267" rIns="81267" bIns="81267" anchor="t" anchorCtr="0">
            <a:spAutoFit/>
          </a:bodyPr>
          <a:lstStyle/>
          <a:p>
            <a:r>
              <a:rPr lang="en-GB" sz="1955">
                <a:solidFill>
                  <a:schemeClr val="dk1"/>
                </a:solidFill>
              </a:rPr>
              <a:t>W</a:t>
            </a:r>
            <a:r>
              <a:rPr lang="en-GB" sz="1600">
                <a:solidFill>
                  <a:schemeClr val="dk1"/>
                </a:solidFill>
              </a:rPr>
              <a:t>k </a:t>
            </a:r>
            <a:r>
              <a:rPr lang="en-GB" sz="1955" b="1">
                <a:solidFill>
                  <a:schemeClr val="dk1"/>
                </a:solidFill>
              </a:rPr>
              <a:t>⋅ </a:t>
            </a:r>
            <a:r>
              <a:rPr lang="en-GB" sz="1600">
                <a:solidFill>
                  <a:schemeClr val="dk1"/>
                </a:solidFill>
              </a:rPr>
              <a:t>X</a:t>
            </a:r>
          </a:p>
        </p:txBody>
      </p:sp>
      <p:sp>
        <p:nvSpPr>
          <p:cNvPr id="103" name="Google Shape;103;p14"/>
          <p:cNvSpPr txBox="1"/>
          <p:nvPr/>
        </p:nvSpPr>
        <p:spPr>
          <a:xfrm>
            <a:off x="4969422" y="3444401"/>
            <a:ext cx="497600" cy="902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267" tIns="81267" rIns="81267" bIns="81267" anchor="t" anchorCtr="0">
            <a:spAutoFit/>
          </a:bodyPr>
          <a:lstStyle/>
          <a:p>
            <a:r>
              <a:rPr lang="en-GB" sz="1600" b="1">
                <a:solidFill>
                  <a:schemeClr val="dk1"/>
                </a:solidFill>
              </a:rPr>
              <a:t>.</a:t>
            </a:r>
          </a:p>
          <a:p>
            <a:r>
              <a:rPr lang="en-GB" sz="1600" b="1">
                <a:solidFill>
                  <a:schemeClr val="dk1"/>
                </a:solidFill>
              </a:rPr>
              <a:t>.</a:t>
            </a:r>
          </a:p>
          <a:p>
            <a:r>
              <a:rPr lang="en-GB" sz="1600" b="1">
                <a:solidFill>
                  <a:schemeClr val="dk1"/>
                </a:solidFill>
              </a:rPr>
              <a:t>.</a:t>
            </a:r>
          </a:p>
        </p:txBody>
      </p:sp>
      <p:sp>
        <p:nvSpPr>
          <p:cNvPr id="104" name="Google Shape;104;p14"/>
          <p:cNvSpPr/>
          <p:nvPr/>
        </p:nvSpPr>
        <p:spPr>
          <a:xfrm>
            <a:off x="5892800" y="1904000"/>
            <a:ext cx="1417067" cy="825067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1267" tIns="81267" rIns="81267" bIns="81267" anchor="ctr" anchorCtr="0">
            <a:noAutofit/>
          </a:bodyPr>
          <a:lstStyle/>
          <a:p>
            <a:pPr algn="ctr"/>
            <a:endParaRPr lang="en-US" sz="1600"/>
          </a:p>
        </p:txBody>
      </p:sp>
      <p:sp>
        <p:nvSpPr>
          <p:cNvPr id="105" name="Google Shape;105;p14"/>
          <p:cNvSpPr/>
          <p:nvPr/>
        </p:nvSpPr>
        <p:spPr>
          <a:xfrm>
            <a:off x="5892800" y="2916778"/>
            <a:ext cx="1417067" cy="825067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1267" tIns="81267" rIns="81267" bIns="81267" anchor="ctr" anchorCtr="0">
            <a:noAutofit/>
          </a:bodyPr>
          <a:lstStyle/>
          <a:p>
            <a:pPr algn="ctr"/>
            <a:endParaRPr lang="en-US" sz="1600"/>
          </a:p>
        </p:txBody>
      </p:sp>
      <p:sp>
        <p:nvSpPr>
          <p:cNvPr id="106" name="Google Shape;106;p14"/>
          <p:cNvSpPr/>
          <p:nvPr/>
        </p:nvSpPr>
        <p:spPr>
          <a:xfrm>
            <a:off x="5892800" y="4110778"/>
            <a:ext cx="1417067" cy="825067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1267" tIns="81267" rIns="81267" bIns="81267" anchor="ctr" anchorCtr="0">
            <a:noAutofit/>
          </a:bodyPr>
          <a:lstStyle/>
          <a:p>
            <a:pPr algn="ctr"/>
            <a:endParaRPr lang="en-US" sz="1600"/>
          </a:p>
        </p:txBody>
      </p:sp>
      <p:cxnSp>
        <p:nvCxnSpPr>
          <p:cNvPr id="107" name="Google Shape;107;p14"/>
          <p:cNvCxnSpPr/>
          <p:nvPr/>
        </p:nvCxnSpPr>
        <p:spPr>
          <a:xfrm>
            <a:off x="5578222" y="2322045"/>
            <a:ext cx="220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8" name="Google Shape;108;p14"/>
          <p:cNvCxnSpPr/>
          <p:nvPr/>
        </p:nvCxnSpPr>
        <p:spPr>
          <a:xfrm>
            <a:off x="5578222" y="3334555"/>
            <a:ext cx="220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9" name="Google Shape;109;p14"/>
          <p:cNvCxnSpPr/>
          <p:nvPr/>
        </p:nvCxnSpPr>
        <p:spPr>
          <a:xfrm>
            <a:off x="5590800" y="4542022"/>
            <a:ext cx="207467" cy="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110" name="Google Shape;11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2801" y="1927211"/>
            <a:ext cx="1349422" cy="7896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20423" y="2927413"/>
            <a:ext cx="1332867" cy="7790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11355" y="4133001"/>
            <a:ext cx="1323888" cy="789667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4"/>
          <p:cNvSpPr/>
          <p:nvPr/>
        </p:nvSpPr>
        <p:spPr>
          <a:xfrm>
            <a:off x="8099667" y="2047923"/>
            <a:ext cx="541600" cy="554133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1267" tIns="81267" rIns="81267" bIns="81267" anchor="ctr" anchorCtr="0">
            <a:noAutofit/>
          </a:bodyPr>
          <a:lstStyle/>
          <a:p>
            <a:pPr algn="ctr"/>
            <a:endParaRPr lang="en-US" sz="1600">
              <a:solidFill>
                <a:schemeClr val="dk1"/>
              </a:solidFill>
              <a:highlight>
                <a:schemeClr val="dk1"/>
              </a:highlight>
            </a:endParaRPr>
          </a:p>
        </p:txBody>
      </p:sp>
      <p:sp>
        <p:nvSpPr>
          <p:cNvPr id="114" name="Google Shape;114;p14"/>
          <p:cNvSpPr/>
          <p:nvPr/>
        </p:nvSpPr>
        <p:spPr>
          <a:xfrm>
            <a:off x="8099667" y="3067168"/>
            <a:ext cx="541600" cy="554133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1267" tIns="81267" rIns="81267" bIns="81267" anchor="ctr" anchorCtr="0">
            <a:noAutofit/>
          </a:bodyPr>
          <a:lstStyle/>
          <a:p>
            <a:pPr algn="ctr"/>
            <a:endParaRPr lang="en-US" sz="1600">
              <a:solidFill>
                <a:schemeClr val="dk1"/>
              </a:solidFill>
              <a:highlight>
                <a:schemeClr val="dk1"/>
              </a:highlight>
            </a:endParaRPr>
          </a:p>
        </p:txBody>
      </p:sp>
      <p:sp>
        <p:nvSpPr>
          <p:cNvPr id="115" name="Google Shape;115;p14"/>
          <p:cNvSpPr/>
          <p:nvPr/>
        </p:nvSpPr>
        <p:spPr>
          <a:xfrm>
            <a:off x="8099667" y="4255923"/>
            <a:ext cx="541600" cy="554133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1267" tIns="81267" rIns="81267" bIns="81267" anchor="ctr" anchorCtr="0">
            <a:noAutofit/>
          </a:bodyPr>
          <a:lstStyle/>
          <a:p>
            <a:pPr algn="ctr"/>
            <a:endParaRPr lang="en-US" sz="1600">
              <a:solidFill>
                <a:schemeClr val="dk1"/>
              </a:solidFill>
              <a:highlight>
                <a:schemeClr val="dk1"/>
              </a:highlight>
            </a:endParaRPr>
          </a:p>
        </p:txBody>
      </p:sp>
      <p:sp>
        <p:nvSpPr>
          <p:cNvPr id="116" name="Google Shape;116;p14"/>
          <p:cNvSpPr txBox="1"/>
          <p:nvPr/>
        </p:nvSpPr>
        <p:spPr>
          <a:xfrm>
            <a:off x="8172112" y="2092457"/>
            <a:ext cx="3665333" cy="465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267" tIns="81267" rIns="81267" bIns="81267" anchor="t" anchorCtr="0">
            <a:spAutoFit/>
          </a:bodyPr>
          <a:lstStyle/>
          <a:p>
            <a:r>
              <a:rPr lang="en-GB" sz="1955">
                <a:solidFill>
                  <a:schemeClr val="dk1"/>
                </a:solidFill>
              </a:rPr>
              <a:t>P</a:t>
            </a:r>
            <a:r>
              <a:rPr lang="en-GB" sz="1333">
                <a:solidFill>
                  <a:schemeClr val="dk1"/>
                </a:solidFill>
              </a:rPr>
              <a:t>1</a:t>
            </a:r>
          </a:p>
        </p:txBody>
      </p:sp>
      <p:sp>
        <p:nvSpPr>
          <p:cNvPr id="117" name="Google Shape;117;p14"/>
          <p:cNvSpPr txBox="1"/>
          <p:nvPr/>
        </p:nvSpPr>
        <p:spPr>
          <a:xfrm>
            <a:off x="8172112" y="3089435"/>
            <a:ext cx="3665333" cy="465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267" tIns="81267" rIns="81267" bIns="81267" anchor="t" anchorCtr="0">
            <a:spAutoFit/>
          </a:bodyPr>
          <a:lstStyle/>
          <a:p>
            <a:r>
              <a:rPr lang="en-GB" sz="1955">
                <a:solidFill>
                  <a:schemeClr val="dk1"/>
                </a:solidFill>
              </a:rPr>
              <a:t>P</a:t>
            </a:r>
            <a:r>
              <a:rPr lang="en-GB" sz="1333">
                <a:solidFill>
                  <a:schemeClr val="dk1"/>
                </a:solidFill>
              </a:rPr>
              <a:t>2</a:t>
            </a:r>
          </a:p>
        </p:txBody>
      </p:sp>
      <p:sp>
        <p:nvSpPr>
          <p:cNvPr id="118" name="Google Shape;118;p14"/>
          <p:cNvSpPr txBox="1"/>
          <p:nvPr/>
        </p:nvSpPr>
        <p:spPr>
          <a:xfrm>
            <a:off x="8172112" y="4300457"/>
            <a:ext cx="3665333" cy="465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267" tIns="81267" rIns="81267" bIns="81267" anchor="t" anchorCtr="0">
            <a:spAutoFit/>
          </a:bodyPr>
          <a:lstStyle/>
          <a:p>
            <a:r>
              <a:rPr lang="en-GB" sz="1955">
                <a:solidFill>
                  <a:schemeClr val="dk1"/>
                </a:solidFill>
              </a:rPr>
              <a:t>P</a:t>
            </a:r>
            <a:r>
              <a:rPr lang="en-GB" sz="1333">
                <a:solidFill>
                  <a:schemeClr val="dk1"/>
                </a:solidFill>
              </a:rPr>
              <a:t>3</a:t>
            </a:r>
          </a:p>
        </p:txBody>
      </p:sp>
      <p:sp>
        <p:nvSpPr>
          <p:cNvPr id="119" name="Google Shape;119;p14"/>
          <p:cNvSpPr txBox="1"/>
          <p:nvPr/>
        </p:nvSpPr>
        <p:spPr>
          <a:xfrm>
            <a:off x="8224578" y="3586823"/>
            <a:ext cx="497600" cy="681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267" tIns="81267" rIns="81267" bIns="81267" anchor="t" anchorCtr="0">
            <a:spAutoFit/>
          </a:bodyPr>
          <a:lstStyle/>
          <a:p>
            <a:pPr>
              <a:lnSpc>
                <a:spcPct val="70000"/>
              </a:lnSpc>
            </a:pPr>
            <a:r>
              <a:rPr lang="en-GB" sz="1600" b="1">
                <a:solidFill>
                  <a:schemeClr val="dk1"/>
                </a:solidFill>
              </a:rPr>
              <a:t>.</a:t>
            </a:r>
          </a:p>
          <a:p>
            <a:pPr>
              <a:lnSpc>
                <a:spcPct val="70000"/>
              </a:lnSpc>
            </a:pPr>
            <a:r>
              <a:rPr lang="en-GB" sz="1600" b="1">
                <a:solidFill>
                  <a:schemeClr val="dk1"/>
                </a:solidFill>
              </a:rPr>
              <a:t>.</a:t>
            </a:r>
          </a:p>
          <a:p>
            <a:pPr>
              <a:lnSpc>
                <a:spcPct val="70000"/>
              </a:lnSpc>
            </a:pPr>
            <a:r>
              <a:rPr lang="en-GB" sz="1600" b="1">
                <a:solidFill>
                  <a:schemeClr val="dk1"/>
                </a:solidFill>
              </a:rPr>
              <a:t>.</a:t>
            </a:r>
          </a:p>
        </p:txBody>
      </p:sp>
      <p:sp>
        <p:nvSpPr>
          <p:cNvPr id="120" name="Google Shape;120;p14"/>
          <p:cNvSpPr txBox="1"/>
          <p:nvPr/>
        </p:nvSpPr>
        <p:spPr>
          <a:xfrm>
            <a:off x="6006133" y="1433423"/>
            <a:ext cx="1190400" cy="4103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267" tIns="81267" rIns="81267" bIns="81267" anchor="t" anchorCtr="0">
            <a:spAutoFit/>
          </a:bodyPr>
          <a:lstStyle/>
          <a:p>
            <a:pPr algn="ctr"/>
            <a:r>
              <a:rPr lang="en-GB" sz="1600" b="1">
                <a:solidFill>
                  <a:schemeClr val="dk1"/>
                </a:solidFill>
              </a:rPr>
              <a:t>softmax            </a:t>
            </a:r>
          </a:p>
        </p:txBody>
      </p:sp>
      <p:cxnSp>
        <p:nvCxnSpPr>
          <p:cNvPr id="121" name="Google Shape;121;p14"/>
          <p:cNvCxnSpPr>
            <a:stCxn id="104" idx="3"/>
          </p:cNvCxnSpPr>
          <p:nvPr/>
        </p:nvCxnSpPr>
        <p:spPr>
          <a:xfrm>
            <a:off x="7309867" y="2316533"/>
            <a:ext cx="650400" cy="3467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2" name="Google Shape;122;p14"/>
          <p:cNvCxnSpPr>
            <a:stCxn id="105" idx="3"/>
          </p:cNvCxnSpPr>
          <p:nvPr/>
        </p:nvCxnSpPr>
        <p:spPr>
          <a:xfrm>
            <a:off x="7309867" y="3329311"/>
            <a:ext cx="650400" cy="1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3" name="Google Shape;123;p14"/>
          <p:cNvCxnSpPr>
            <a:stCxn id="106" idx="3"/>
          </p:cNvCxnSpPr>
          <p:nvPr/>
        </p:nvCxnSpPr>
        <p:spPr>
          <a:xfrm>
            <a:off x="7309867" y="4523311"/>
            <a:ext cx="650400" cy="2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4" name="Google Shape;124;p14"/>
          <p:cNvSpPr txBox="1"/>
          <p:nvPr/>
        </p:nvSpPr>
        <p:spPr>
          <a:xfrm>
            <a:off x="7405378" y="1310224"/>
            <a:ext cx="2136000" cy="656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267" tIns="81267" rIns="81267" bIns="81267" anchor="t" anchorCtr="0">
            <a:spAutoFit/>
          </a:bodyPr>
          <a:lstStyle/>
          <a:p>
            <a:pPr algn="ctr"/>
            <a:r>
              <a:rPr lang="en-GB" sz="1600" b="1">
                <a:solidFill>
                  <a:schemeClr val="dk1"/>
                </a:solidFill>
              </a:rPr>
              <a:t>class</a:t>
            </a:r>
          </a:p>
          <a:p>
            <a:pPr algn="ctr"/>
            <a:r>
              <a:rPr lang="en-GB" sz="1600" b="1">
                <a:solidFill>
                  <a:schemeClr val="dk1"/>
                </a:solidFill>
              </a:rPr>
              <a:t>probabilities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CCF5837-3D57-8300-26C1-6F036C7E5AC4}"/>
              </a:ext>
            </a:extLst>
          </p:cNvPr>
          <p:cNvSpPr/>
          <p:nvPr/>
        </p:nvSpPr>
        <p:spPr>
          <a:xfrm>
            <a:off x="2842672" y="1752379"/>
            <a:ext cx="739376" cy="23499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1D3CE44-C950-2FEC-2A14-FA3A36D4B3A5}"/>
              </a:ext>
            </a:extLst>
          </p:cNvPr>
          <p:cNvCxnSpPr/>
          <p:nvPr/>
        </p:nvCxnSpPr>
        <p:spPr>
          <a:xfrm>
            <a:off x="2845852" y="2246440"/>
            <a:ext cx="746957" cy="5014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C78A246-F3D6-C34F-9B0D-173000070AB3}"/>
              </a:ext>
            </a:extLst>
          </p:cNvPr>
          <p:cNvCxnSpPr>
            <a:cxnSpLocks/>
          </p:cNvCxnSpPr>
          <p:nvPr/>
        </p:nvCxnSpPr>
        <p:spPr>
          <a:xfrm>
            <a:off x="2842060" y="2712738"/>
            <a:ext cx="746957" cy="5014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A107C47-0E64-B133-325C-C078A7FC96E8}"/>
              </a:ext>
            </a:extLst>
          </p:cNvPr>
          <p:cNvCxnSpPr>
            <a:cxnSpLocks/>
          </p:cNvCxnSpPr>
          <p:nvPr/>
        </p:nvCxnSpPr>
        <p:spPr>
          <a:xfrm>
            <a:off x="2838269" y="3197992"/>
            <a:ext cx="746957" cy="5014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C028B22-58DA-2847-2FCD-0CC08DB9D862}"/>
              </a:ext>
            </a:extLst>
          </p:cNvPr>
          <p:cNvSpPr txBox="1"/>
          <p:nvPr/>
        </p:nvSpPr>
        <p:spPr>
          <a:xfrm>
            <a:off x="3085153" y="3200780"/>
            <a:ext cx="441277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0960" tIns="30480" rIns="60960" bIns="3048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867" b="1">
                <a:ea typeface="Calibri"/>
                <a:cs typeface="Calibri"/>
              </a:rPr>
              <a:t>.</a:t>
            </a:r>
          </a:p>
          <a:p>
            <a:r>
              <a:rPr lang="en-US" sz="1867" b="1">
                <a:ea typeface="Calibri"/>
                <a:cs typeface="Calibri"/>
              </a:rPr>
              <a:t>.</a:t>
            </a:r>
          </a:p>
          <a:p>
            <a:r>
              <a:rPr lang="en-US" sz="1867" b="1">
                <a:ea typeface="Calibri"/>
                <a:cs typeface="Calibri"/>
              </a:rPr>
              <a:t>.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99C151B-46E9-1C04-99D0-FBB3615E2CAC}"/>
              </a:ext>
            </a:extLst>
          </p:cNvPr>
          <p:cNvSpPr/>
          <p:nvPr/>
        </p:nvSpPr>
        <p:spPr>
          <a:xfrm>
            <a:off x="7581478" y="1725842"/>
            <a:ext cx="739376" cy="23499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538C17C-9F2F-6415-C473-FE1FFB048E1C}"/>
              </a:ext>
            </a:extLst>
          </p:cNvPr>
          <p:cNvCxnSpPr>
            <a:cxnSpLocks/>
          </p:cNvCxnSpPr>
          <p:nvPr/>
        </p:nvCxnSpPr>
        <p:spPr>
          <a:xfrm>
            <a:off x="7584658" y="2219902"/>
            <a:ext cx="746957" cy="5014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60AC453-88EA-7986-5F7C-0ED3B0F07B89}"/>
              </a:ext>
            </a:extLst>
          </p:cNvPr>
          <p:cNvCxnSpPr>
            <a:cxnSpLocks/>
          </p:cNvCxnSpPr>
          <p:nvPr/>
        </p:nvCxnSpPr>
        <p:spPr>
          <a:xfrm>
            <a:off x="7580866" y="2686201"/>
            <a:ext cx="746957" cy="5014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2437082-4A26-69E0-4910-6D2F404A5036}"/>
              </a:ext>
            </a:extLst>
          </p:cNvPr>
          <p:cNvCxnSpPr>
            <a:cxnSpLocks/>
          </p:cNvCxnSpPr>
          <p:nvPr/>
        </p:nvCxnSpPr>
        <p:spPr>
          <a:xfrm>
            <a:off x="7577075" y="3171454"/>
            <a:ext cx="746957" cy="5014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306146C-B896-1D75-BA03-478F30CD4646}"/>
              </a:ext>
            </a:extLst>
          </p:cNvPr>
          <p:cNvSpPr txBox="1"/>
          <p:nvPr/>
        </p:nvSpPr>
        <p:spPr>
          <a:xfrm>
            <a:off x="7823959" y="3174242"/>
            <a:ext cx="441277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0960" tIns="30480" rIns="60960" bIns="3048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867" b="1">
                <a:ea typeface="Calibri"/>
                <a:cs typeface="Calibri"/>
              </a:rPr>
              <a:t>.</a:t>
            </a:r>
          </a:p>
          <a:p>
            <a:r>
              <a:rPr lang="en-US" sz="1867" b="1">
                <a:ea typeface="Calibri"/>
                <a:cs typeface="Calibri"/>
              </a:rPr>
              <a:t>.</a:t>
            </a:r>
          </a:p>
          <a:p>
            <a:r>
              <a:rPr lang="en-US" sz="1867" b="1">
                <a:ea typeface="Calibri"/>
                <a:cs typeface="Calibri"/>
              </a:rPr>
              <a:t>.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431B6B8-3BB9-2EC1-62EF-4091EBE91061}"/>
              </a:ext>
            </a:extLst>
          </p:cNvPr>
          <p:cNvCxnSpPr/>
          <p:nvPr/>
        </p:nvCxnSpPr>
        <p:spPr>
          <a:xfrm>
            <a:off x="3580581" y="1945967"/>
            <a:ext cx="3785419" cy="655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CF00DC6-665E-B630-D950-1A89E290ADBB}"/>
              </a:ext>
            </a:extLst>
          </p:cNvPr>
          <p:cNvCxnSpPr>
            <a:cxnSpLocks/>
          </p:cNvCxnSpPr>
          <p:nvPr/>
        </p:nvCxnSpPr>
        <p:spPr>
          <a:xfrm>
            <a:off x="3527507" y="1995252"/>
            <a:ext cx="4024255" cy="4446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A5DCA50-07E7-A39D-9569-3EC097A65635}"/>
              </a:ext>
            </a:extLst>
          </p:cNvPr>
          <p:cNvCxnSpPr>
            <a:cxnSpLocks/>
          </p:cNvCxnSpPr>
          <p:nvPr/>
        </p:nvCxnSpPr>
        <p:spPr>
          <a:xfrm>
            <a:off x="3527506" y="2044535"/>
            <a:ext cx="4043210" cy="9374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191484E-6B5C-99C4-352F-6DDFA14550E3}"/>
              </a:ext>
            </a:extLst>
          </p:cNvPr>
          <p:cNvCxnSpPr>
            <a:cxnSpLocks/>
          </p:cNvCxnSpPr>
          <p:nvPr/>
        </p:nvCxnSpPr>
        <p:spPr>
          <a:xfrm>
            <a:off x="3542669" y="2074863"/>
            <a:ext cx="4028047" cy="15554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FDDCCEA-80FF-C6A9-453E-62C023CC2BB2}"/>
              </a:ext>
            </a:extLst>
          </p:cNvPr>
          <p:cNvCxnSpPr>
            <a:cxnSpLocks/>
          </p:cNvCxnSpPr>
          <p:nvPr/>
        </p:nvCxnSpPr>
        <p:spPr>
          <a:xfrm flipV="1">
            <a:off x="3542669" y="2129038"/>
            <a:ext cx="4012883" cy="2908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83F65F9-4353-294B-730D-CA62DA96DEAF}"/>
              </a:ext>
            </a:extLst>
          </p:cNvPr>
          <p:cNvCxnSpPr>
            <a:cxnSpLocks/>
          </p:cNvCxnSpPr>
          <p:nvPr/>
        </p:nvCxnSpPr>
        <p:spPr>
          <a:xfrm>
            <a:off x="3572998" y="2438804"/>
            <a:ext cx="4016674" cy="1716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8AFC82E-4A2F-57A1-C9CE-97740390CCD9}"/>
              </a:ext>
            </a:extLst>
          </p:cNvPr>
          <p:cNvCxnSpPr>
            <a:cxnSpLocks/>
          </p:cNvCxnSpPr>
          <p:nvPr/>
        </p:nvCxnSpPr>
        <p:spPr>
          <a:xfrm>
            <a:off x="3538879" y="2510834"/>
            <a:ext cx="4035628" cy="5621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4B176F9-146A-B2CD-AD4E-14CE19E3CF2A}"/>
              </a:ext>
            </a:extLst>
          </p:cNvPr>
          <p:cNvCxnSpPr>
            <a:cxnSpLocks/>
          </p:cNvCxnSpPr>
          <p:nvPr/>
        </p:nvCxnSpPr>
        <p:spPr>
          <a:xfrm>
            <a:off x="3595745" y="2548744"/>
            <a:ext cx="3978763" cy="13052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5ED3C22-C0A7-B057-259C-7C5EAD190022}"/>
              </a:ext>
            </a:extLst>
          </p:cNvPr>
          <p:cNvCxnSpPr>
            <a:cxnSpLocks/>
          </p:cNvCxnSpPr>
          <p:nvPr/>
        </p:nvCxnSpPr>
        <p:spPr>
          <a:xfrm flipV="1">
            <a:off x="3572997" y="1973606"/>
            <a:ext cx="3993928" cy="961826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9C23966-0FC6-5151-F479-F680808EED0C}"/>
              </a:ext>
            </a:extLst>
          </p:cNvPr>
          <p:cNvCxnSpPr>
            <a:cxnSpLocks/>
          </p:cNvCxnSpPr>
          <p:nvPr/>
        </p:nvCxnSpPr>
        <p:spPr>
          <a:xfrm flipV="1">
            <a:off x="3595744" y="2530888"/>
            <a:ext cx="4001510" cy="408333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E113E69-49E2-32B9-C52E-998463CD5CFE}"/>
              </a:ext>
            </a:extLst>
          </p:cNvPr>
          <p:cNvCxnSpPr>
            <a:cxnSpLocks/>
          </p:cNvCxnSpPr>
          <p:nvPr/>
        </p:nvCxnSpPr>
        <p:spPr>
          <a:xfrm>
            <a:off x="3599536" y="2920267"/>
            <a:ext cx="4020465" cy="129995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1ECECD1-368B-7F4B-6CC7-9D51A9F8B982}"/>
              </a:ext>
            </a:extLst>
          </p:cNvPr>
          <p:cNvCxnSpPr>
            <a:cxnSpLocks/>
          </p:cNvCxnSpPr>
          <p:nvPr/>
        </p:nvCxnSpPr>
        <p:spPr>
          <a:xfrm>
            <a:off x="3607118" y="2943014"/>
            <a:ext cx="3993927" cy="463606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1476240-4E34-BFF2-F88E-2DF710F934EE}"/>
              </a:ext>
            </a:extLst>
          </p:cNvPr>
          <p:cNvCxnSpPr>
            <a:cxnSpLocks/>
          </p:cNvCxnSpPr>
          <p:nvPr/>
        </p:nvCxnSpPr>
        <p:spPr>
          <a:xfrm flipV="1">
            <a:off x="3572998" y="2034262"/>
            <a:ext cx="3993927" cy="1382633"/>
          </a:xfrm>
          <a:prstGeom prst="straightConnector1">
            <a:avLst/>
          </a:prstGeom>
          <a:ln>
            <a:solidFill>
              <a:srgbClr val="F723CD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CD9F182-CF28-9FE8-ED23-493003E11A7F}"/>
              </a:ext>
            </a:extLst>
          </p:cNvPr>
          <p:cNvCxnSpPr>
            <a:cxnSpLocks/>
          </p:cNvCxnSpPr>
          <p:nvPr/>
        </p:nvCxnSpPr>
        <p:spPr>
          <a:xfrm flipV="1">
            <a:off x="3610909" y="2386829"/>
            <a:ext cx="3990135" cy="1003529"/>
          </a:xfrm>
          <a:prstGeom prst="straightConnector1">
            <a:avLst/>
          </a:prstGeom>
          <a:ln>
            <a:solidFill>
              <a:srgbClr val="F723CD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5C1F6CF-CF49-781A-F912-7BE43C30DEE9}"/>
              </a:ext>
            </a:extLst>
          </p:cNvPr>
          <p:cNvCxnSpPr>
            <a:cxnSpLocks/>
          </p:cNvCxnSpPr>
          <p:nvPr/>
        </p:nvCxnSpPr>
        <p:spPr>
          <a:xfrm flipV="1">
            <a:off x="3614699" y="2875873"/>
            <a:ext cx="4001508" cy="537231"/>
          </a:xfrm>
          <a:prstGeom prst="straightConnector1">
            <a:avLst/>
          </a:prstGeom>
          <a:ln>
            <a:solidFill>
              <a:srgbClr val="F723CD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0F992F8-323B-30E0-618A-DAD4CF32D955}"/>
              </a:ext>
            </a:extLst>
          </p:cNvPr>
          <p:cNvCxnSpPr>
            <a:cxnSpLocks/>
          </p:cNvCxnSpPr>
          <p:nvPr/>
        </p:nvCxnSpPr>
        <p:spPr>
          <a:xfrm>
            <a:off x="3610908" y="3439640"/>
            <a:ext cx="3963597" cy="490143"/>
          </a:xfrm>
          <a:prstGeom prst="straightConnector1">
            <a:avLst/>
          </a:prstGeom>
          <a:ln>
            <a:solidFill>
              <a:srgbClr val="F723CD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5250955B-93AE-C518-C647-0581496859E3}"/>
              </a:ext>
            </a:extLst>
          </p:cNvPr>
          <p:cNvSpPr txBox="1"/>
          <p:nvPr/>
        </p:nvSpPr>
        <p:spPr>
          <a:xfrm>
            <a:off x="4750692" y="1337200"/>
            <a:ext cx="1541762" cy="3898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0960" tIns="30480" rIns="60960" bIns="3048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133" b="1">
                <a:ea typeface="Calibri"/>
                <a:cs typeface="Calibri"/>
              </a:rPr>
              <a:t>Linear Layer</a:t>
            </a:r>
            <a:endParaRPr lang="en-US" sz="2133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0D7DD0E-52DA-7739-CC57-6F758BDCC8EB}"/>
                  </a:ext>
                </a:extLst>
              </p:cNvPr>
              <p:cNvSpPr txBox="1"/>
              <p:nvPr/>
            </p:nvSpPr>
            <p:spPr>
              <a:xfrm>
                <a:off x="3057111" y="1889813"/>
                <a:ext cx="314961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0D7DD0E-52DA-7739-CC57-6F758BDCC8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7111" y="1889813"/>
                <a:ext cx="314961" cy="307777"/>
              </a:xfrm>
              <a:prstGeom prst="rect">
                <a:avLst/>
              </a:prstGeom>
              <a:blipFill>
                <a:blip r:embed="rId2"/>
                <a:stretch>
                  <a:fillRect l="-23077" r="-15385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0E3D357-81BF-0ADE-E37E-D20969BA8572}"/>
                  </a:ext>
                </a:extLst>
              </p:cNvPr>
              <p:cNvSpPr txBox="1"/>
              <p:nvPr/>
            </p:nvSpPr>
            <p:spPr>
              <a:xfrm>
                <a:off x="3067997" y="2325241"/>
                <a:ext cx="314961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0E3D357-81BF-0ADE-E37E-D20969BA85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7997" y="2325241"/>
                <a:ext cx="314961" cy="307777"/>
              </a:xfrm>
              <a:prstGeom prst="rect">
                <a:avLst/>
              </a:prstGeom>
              <a:blipFill>
                <a:blip r:embed="rId3"/>
                <a:stretch>
                  <a:fillRect l="-23077" r="-15385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DAF1532-103E-6FE5-5418-9D46728CC6B3}"/>
                  </a:ext>
                </a:extLst>
              </p:cNvPr>
              <p:cNvSpPr txBox="1"/>
              <p:nvPr/>
            </p:nvSpPr>
            <p:spPr>
              <a:xfrm>
                <a:off x="3067995" y="2804211"/>
                <a:ext cx="314961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DAF1532-103E-6FE5-5418-9D46728CC6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7995" y="2804211"/>
                <a:ext cx="314961" cy="307777"/>
              </a:xfrm>
              <a:prstGeom prst="rect">
                <a:avLst/>
              </a:prstGeom>
              <a:blipFill>
                <a:blip r:embed="rId4"/>
                <a:stretch>
                  <a:fillRect l="-23077" r="-15385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A36A521-567F-3938-7A6B-326D4406BED0}"/>
                  </a:ext>
                </a:extLst>
              </p:cNvPr>
              <p:cNvSpPr txBox="1"/>
              <p:nvPr/>
            </p:nvSpPr>
            <p:spPr>
              <a:xfrm>
                <a:off x="7803621" y="1873015"/>
                <a:ext cx="3237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A36A521-567F-3938-7A6B-326D4406BE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3621" y="1873015"/>
                <a:ext cx="323743" cy="276999"/>
              </a:xfrm>
              <a:prstGeom prst="rect">
                <a:avLst/>
              </a:prstGeom>
              <a:blipFill>
                <a:blip r:embed="rId5"/>
                <a:stretch>
                  <a:fillRect l="-15385" r="-7692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6563A55-1844-DE52-6756-17662E0F2990}"/>
                  </a:ext>
                </a:extLst>
              </p:cNvPr>
              <p:cNvSpPr txBox="1"/>
              <p:nvPr/>
            </p:nvSpPr>
            <p:spPr>
              <a:xfrm>
                <a:off x="7779481" y="2275368"/>
                <a:ext cx="3237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6563A55-1844-DE52-6756-17662E0F29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9481" y="2275368"/>
                <a:ext cx="323742" cy="276999"/>
              </a:xfrm>
              <a:prstGeom prst="rect">
                <a:avLst/>
              </a:prstGeom>
              <a:blipFill>
                <a:blip r:embed="rId6"/>
                <a:stretch>
                  <a:fillRect l="-15385" r="-7692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D4CA6EE-AC34-B7AC-A6A3-16477F526A90}"/>
                  </a:ext>
                </a:extLst>
              </p:cNvPr>
              <p:cNvSpPr txBox="1"/>
              <p:nvPr/>
            </p:nvSpPr>
            <p:spPr>
              <a:xfrm>
                <a:off x="7779480" y="2781767"/>
                <a:ext cx="3237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D4CA6EE-AC34-B7AC-A6A3-16477F526A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9480" y="2781767"/>
                <a:ext cx="323742" cy="276999"/>
              </a:xfrm>
              <a:prstGeom prst="rect">
                <a:avLst/>
              </a:prstGeom>
              <a:blipFill>
                <a:blip r:embed="rId7"/>
                <a:stretch>
                  <a:fillRect l="-15385" r="-7692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B1F4D11-11CD-641B-FAF5-AC176B357C77}"/>
                  </a:ext>
                </a:extLst>
              </p:cNvPr>
              <p:cNvSpPr txBox="1"/>
              <p:nvPr/>
            </p:nvSpPr>
            <p:spPr>
              <a:xfrm>
                <a:off x="3067995" y="4159387"/>
                <a:ext cx="19325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B1F4D11-11CD-641B-FAF5-AC176B357C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7995" y="4159387"/>
                <a:ext cx="193258" cy="276999"/>
              </a:xfrm>
              <a:prstGeom prst="rect">
                <a:avLst/>
              </a:prstGeom>
              <a:blipFill>
                <a:blip r:embed="rId8"/>
                <a:stretch>
                  <a:fillRect l="-25000" r="-25000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C3D8B26-CF55-B843-D4D1-780114387BB4}"/>
                  </a:ext>
                </a:extLst>
              </p:cNvPr>
              <p:cNvSpPr txBox="1"/>
              <p:nvPr/>
            </p:nvSpPr>
            <p:spPr>
              <a:xfrm>
                <a:off x="7868863" y="4159387"/>
                <a:ext cx="1980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’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C3D8B26-CF55-B843-D4D1-780114387B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8863" y="4159387"/>
                <a:ext cx="198068" cy="276999"/>
              </a:xfrm>
              <a:prstGeom prst="rect">
                <a:avLst/>
              </a:prstGeom>
              <a:blipFill>
                <a:blip r:embed="rId9"/>
                <a:stretch>
                  <a:fillRect l="-41176" t="-26087" r="-64706" b="-478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FB0C045-3440-2CD4-CD1E-A6FBA0CB851A}"/>
                  </a:ext>
                </a:extLst>
              </p:cNvPr>
              <p:cNvSpPr txBox="1"/>
              <p:nvPr/>
            </p:nvSpPr>
            <p:spPr>
              <a:xfrm>
                <a:off x="4806052" y="3795209"/>
                <a:ext cx="1335943" cy="3146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⊆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FB0C045-3440-2CD4-CD1E-A6FBA0CB85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6052" y="3795209"/>
                <a:ext cx="1335943" cy="314638"/>
              </a:xfrm>
              <a:prstGeom prst="rect">
                <a:avLst/>
              </a:prstGeom>
              <a:blipFill>
                <a:blip r:embed="rId10"/>
                <a:stretch>
                  <a:fillRect l="-3774" t="-4000" r="-943" b="-3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0437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D15E858-0B3A-C54E-1115-5BD103EADC84}"/>
              </a:ext>
            </a:extLst>
          </p:cNvPr>
          <p:cNvSpPr/>
          <p:nvPr/>
        </p:nvSpPr>
        <p:spPr>
          <a:xfrm>
            <a:off x="2778225" y="1816828"/>
            <a:ext cx="750749" cy="194431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960" tIns="30480" rIns="60960" bIns="30480" rtlCol="0" anchor="ctr"/>
          <a:lstStyle/>
          <a:p>
            <a:pPr algn="ctr"/>
            <a:endParaRPr lang="en-US" sz="12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2103C2F-25EB-CA23-9F59-FCF379B6D02C}"/>
              </a:ext>
            </a:extLst>
          </p:cNvPr>
          <p:cNvSpPr/>
          <p:nvPr/>
        </p:nvSpPr>
        <p:spPr>
          <a:xfrm>
            <a:off x="5080244" y="1918942"/>
            <a:ext cx="490389" cy="841979"/>
          </a:xfrm>
          <a:prstGeom prst="rect">
            <a:avLst/>
          </a:prstGeom>
          <a:solidFill>
            <a:srgbClr val="92D05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960" tIns="30480" rIns="60960" bIns="30480" rtlCol="0" anchor="ctr"/>
          <a:lstStyle/>
          <a:p>
            <a:pPr algn="ctr"/>
            <a:endParaRPr lang="en-US" sz="120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D9B5B13-13D4-8D58-5C82-3A471C6EEBD7}"/>
              </a:ext>
            </a:extLst>
          </p:cNvPr>
          <p:cNvCxnSpPr/>
          <p:nvPr/>
        </p:nvCxnSpPr>
        <p:spPr>
          <a:xfrm>
            <a:off x="3527017" y="1835050"/>
            <a:ext cx="1544421" cy="219881"/>
          </a:xfrm>
          <a:prstGeom prst="straightConnector1">
            <a:avLst/>
          </a:prstGeom>
          <a:ln>
            <a:solidFill>
              <a:schemeClr val="accent6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80E3C2F-B4B3-C2B1-410B-28B8888B0001}"/>
              </a:ext>
            </a:extLst>
          </p:cNvPr>
          <p:cNvCxnSpPr/>
          <p:nvPr/>
        </p:nvCxnSpPr>
        <p:spPr>
          <a:xfrm flipV="1">
            <a:off x="5080734" y="2335712"/>
            <a:ext cx="496137" cy="1957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5DDBBE7-CB70-607D-6F2B-3E1C7F66F01F}"/>
              </a:ext>
            </a:extLst>
          </p:cNvPr>
          <p:cNvCxnSpPr/>
          <p:nvPr/>
        </p:nvCxnSpPr>
        <p:spPr>
          <a:xfrm flipV="1">
            <a:off x="3525795" y="2540917"/>
            <a:ext cx="1551882" cy="32653"/>
          </a:xfrm>
          <a:prstGeom prst="straightConnector1">
            <a:avLst/>
          </a:prstGeom>
          <a:ln>
            <a:solidFill>
              <a:schemeClr val="accent6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BA0520A-A4FE-7998-225B-F84BBD167696}"/>
              </a:ext>
            </a:extLst>
          </p:cNvPr>
          <p:cNvCxnSpPr/>
          <p:nvPr/>
        </p:nvCxnSpPr>
        <p:spPr>
          <a:xfrm>
            <a:off x="2781404" y="2310888"/>
            <a:ext cx="746957" cy="5014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29AD40A-8FF4-9CEB-70B6-33D901157D19}"/>
              </a:ext>
            </a:extLst>
          </p:cNvPr>
          <p:cNvCxnSpPr>
            <a:cxnSpLocks/>
          </p:cNvCxnSpPr>
          <p:nvPr/>
        </p:nvCxnSpPr>
        <p:spPr>
          <a:xfrm>
            <a:off x="2777612" y="2777186"/>
            <a:ext cx="746957" cy="5014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EB9C07F-C0EC-F37D-9E39-45BCCC27553A}"/>
              </a:ext>
            </a:extLst>
          </p:cNvPr>
          <p:cNvCxnSpPr>
            <a:cxnSpLocks/>
          </p:cNvCxnSpPr>
          <p:nvPr/>
        </p:nvCxnSpPr>
        <p:spPr>
          <a:xfrm>
            <a:off x="2773821" y="3262440"/>
            <a:ext cx="746957" cy="5014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2754D05-82E4-C68B-AF92-DE86F53EC469}"/>
              </a:ext>
            </a:extLst>
          </p:cNvPr>
          <p:cNvCxnSpPr>
            <a:cxnSpLocks/>
          </p:cNvCxnSpPr>
          <p:nvPr/>
        </p:nvCxnSpPr>
        <p:spPr>
          <a:xfrm flipV="1">
            <a:off x="3525793" y="2605365"/>
            <a:ext cx="1548091" cy="407965"/>
          </a:xfrm>
          <a:prstGeom prst="straightConnector1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5A26C1E-2614-CC67-057F-D815645F9B59}"/>
              </a:ext>
            </a:extLst>
          </p:cNvPr>
          <p:cNvCxnSpPr>
            <a:cxnSpLocks/>
          </p:cNvCxnSpPr>
          <p:nvPr/>
        </p:nvCxnSpPr>
        <p:spPr>
          <a:xfrm flipV="1">
            <a:off x="3525793" y="2169394"/>
            <a:ext cx="1563255" cy="559608"/>
          </a:xfrm>
          <a:prstGeom prst="straightConnector1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77F2742-8FCD-70A2-1085-5A4A7D54BDE4}"/>
              </a:ext>
            </a:extLst>
          </p:cNvPr>
          <p:cNvCxnSpPr>
            <a:cxnSpLocks/>
          </p:cNvCxnSpPr>
          <p:nvPr/>
        </p:nvCxnSpPr>
        <p:spPr>
          <a:xfrm flipV="1">
            <a:off x="3537167" y="2620530"/>
            <a:ext cx="1517763" cy="840145"/>
          </a:xfrm>
          <a:prstGeom prst="straightConnector1">
            <a:avLst/>
          </a:prstGeom>
          <a:ln>
            <a:solidFill>
              <a:srgbClr val="FFC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BAFD5C6-F257-6A1C-44A7-5B9620181AFD}"/>
              </a:ext>
            </a:extLst>
          </p:cNvPr>
          <p:cNvCxnSpPr>
            <a:cxnSpLocks/>
          </p:cNvCxnSpPr>
          <p:nvPr/>
        </p:nvCxnSpPr>
        <p:spPr>
          <a:xfrm flipV="1">
            <a:off x="3522001" y="2101157"/>
            <a:ext cx="1544300" cy="1082771"/>
          </a:xfrm>
          <a:prstGeom prst="straightConnector1">
            <a:avLst/>
          </a:prstGeom>
          <a:ln>
            <a:solidFill>
              <a:srgbClr val="FFC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B1D9F0C3-1AFC-41E2-4CD2-BB9794501734}"/>
              </a:ext>
            </a:extLst>
          </p:cNvPr>
          <p:cNvSpPr/>
          <p:nvPr/>
        </p:nvSpPr>
        <p:spPr>
          <a:xfrm>
            <a:off x="8021851" y="1836271"/>
            <a:ext cx="516193" cy="147483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960" tIns="30480" rIns="60960" bIns="30480" rtlCol="0" anchor="ctr"/>
          <a:lstStyle/>
          <a:p>
            <a:pPr algn="ctr"/>
            <a:endParaRPr lang="en-US" sz="120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013F7DC-EF8D-50C3-C079-AD082EFF7A4F}"/>
              </a:ext>
            </a:extLst>
          </p:cNvPr>
          <p:cNvCxnSpPr>
            <a:cxnSpLocks/>
          </p:cNvCxnSpPr>
          <p:nvPr/>
        </p:nvCxnSpPr>
        <p:spPr>
          <a:xfrm flipV="1">
            <a:off x="8020627" y="2270410"/>
            <a:ext cx="519495" cy="2567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9FA22AA-B2EE-3074-22DF-EFCE0562662E}"/>
              </a:ext>
            </a:extLst>
          </p:cNvPr>
          <p:cNvCxnSpPr>
            <a:cxnSpLocks/>
          </p:cNvCxnSpPr>
          <p:nvPr/>
        </p:nvCxnSpPr>
        <p:spPr>
          <a:xfrm flipV="1">
            <a:off x="8016836" y="2820111"/>
            <a:ext cx="519495" cy="2567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ADD61C15-F5FE-AD75-A591-E8F3B6FCE32C}"/>
              </a:ext>
            </a:extLst>
          </p:cNvPr>
          <p:cNvSpPr txBox="1"/>
          <p:nvPr/>
        </p:nvSpPr>
        <p:spPr>
          <a:xfrm>
            <a:off x="8100973" y="1903654"/>
            <a:ext cx="367364" cy="34881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0960" tIns="30480" rIns="60960" bIns="3048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850" b="1" dirty="0">
                <a:solidFill>
                  <a:srgbClr val="92D050"/>
                </a:solidFill>
                <a:ea typeface="Calibri"/>
                <a:cs typeface="Calibri"/>
              </a:rPr>
              <a:t>Z</a:t>
            </a:r>
            <a:r>
              <a:rPr lang="en-US" sz="1850" b="1" baseline="-25000" dirty="0">
                <a:solidFill>
                  <a:srgbClr val="92D050"/>
                </a:solidFill>
                <a:ea typeface="Calibri"/>
                <a:cs typeface="Calibri"/>
              </a:rPr>
              <a:t>1</a:t>
            </a:r>
            <a:endParaRPr lang="en-US" sz="1850" b="1" baseline="-25000" dirty="0">
              <a:solidFill>
                <a:srgbClr val="92D05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3D53FEF-D317-CD9D-1F25-73AFC6655CE9}"/>
              </a:ext>
            </a:extLst>
          </p:cNvPr>
          <p:cNvSpPr txBox="1"/>
          <p:nvPr/>
        </p:nvSpPr>
        <p:spPr>
          <a:xfrm>
            <a:off x="8100975" y="2332043"/>
            <a:ext cx="416647" cy="3563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0960" tIns="30480" rIns="60960" bIns="3048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850" b="1" dirty="0">
                <a:solidFill>
                  <a:srgbClr val="7030A0"/>
                </a:solidFill>
                <a:ea typeface="Calibri"/>
                <a:cs typeface="Calibri"/>
              </a:rPr>
              <a:t>Z</a:t>
            </a:r>
            <a:r>
              <a:rPr lang="en-US" sz="1850" b="1" baseline="-25000" dirty="0">
                <a:solidFill>
                  <a:srgbClr val="7030A0"/>
                </a:solidFill>
                <a:ea typeface="Calibri"/>
                <a:cs typeface="Calibri"/>
              </a:rPr>
              <a:t>2</a:t>
            </a:r>
            <a:endParaRPr lang="en-US" sz="1850" b="1" baseline="-25000" dirty="0">
              <a:solidFill>
                <a:srgbClr val="7030A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045B4A1-3150-7909-22BB-E4650A44C60C}"/>
              </a:ext>
            </a:extLst>
          </p:cNvPr>
          <p:cNvSpPr txBox="1"/>
          <p:nvPr/>
        </p:nvSpPr>
        <p:spPr>
          <a:xfrm>
            <a:off x="8093391" y="2870370"/>
            <a:ext cx="367364" cy="34881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0960" tIns="30480" rIns="60960" bIns="3048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850" b="1" dirty="0">
                <a:solidFill>
                  <a:schemeClr val="accent2"/>
                </a:solidFill>
                <a:ea typeface="Calibri"/>
                <a:cs typeface="Calibri"/>
              </a:rPr>
              <a:t>Z</a:t>
            </a:r>
            <a:r>
              <a:rPr lang="en-US" sz="1850" b="1" baseline="-25000" dirty="0">
                <a:solidFill>
                  <a:schemeClr val="accent2"/>
                </a:solidFill>
                <a:ea typeface="Calibri"/>
                <a:cs typeface="Calibri"/>
              </a:rPr>
              <a:t>3</a:t>
            </a:r>
            <a:endParaRPr lang="en-US" sz="1850" b="1" baseline="-25000" dirty="0">
              <a:solidFill>
                <a:schemeClr val="accent2"/>
              </a:solidFill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5C4C59F-00CA-D98A-4ADF-11A31FD1972D}"/>
              </a:ext>
            </a:extLst>
          </p:cNvPr>
          <p:cNvCxnSpPr>
            <a:cxnSpLocks/>
          </p:cNvCxnSpPr>
          <p:nvPr/>
        </p:nvCxnSpPr>
        <p:spPr>
          <a:xfrm flipV="1">
            <a:off x="5570390" y="2070768"/>
            <a:ext cx="487024" cy="249536"/>
          </a:xfrm>
          <a:prstGeom prst="straightConnector1">
            <a:avLst/>
          </a:prstGeom>
          <a:ln>
            <a:solidFill>
              <a:schemeClr val="accent6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4268181-C6E7-4A4B-9B7D-5F8EF2FCF066}"/>
              </a:ext>
            </a:extLst>
          </p:cNvPr>
          <p:cNvCxnSpPr>
            <a:cxnSpLocks/>
            <a:stCxn id="32" idx="3"/>
          </p:cNvCxnSpPr>
          <p:nvPr/>
        </p:nvCxnSpPr>
        <p:spPr>
          <a:xfrm>
            <a:off x="7541116" y="2043147"/>
            <a:ext cx="483545" cy="19366"/>
          </a:xfrm>
          <a:prstGeom prst="straightConnector1">
            <a:avLst/>
          </a:prstGeom>
          <a:ln>
            <a:solidFill>
              <a:schemeClr val="accent6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6BD7953-52F4-176F-CD37-D0DD3AD4A97D}"/>
              </a:ext>
            </a:extLst>
          </p:cNvPr>
          <p:cNvCxnSpPr>
            <a:cxnSpLocks/>
            <a:endCxn id="51" idx="1"/>
          </p:cNvCxnSpPr>
          <p:nvPr/>
        </p:nvCxnSpPr>
        <p:spPr>
          <a:xfrm>
            <a:off x="5538838" y="2338525"/>
            <a:ext cx="466422" cy="127323"/>
          </a:xfrm>
          <a:prstGeom prst="straightConnector1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0E8EF19-A7EA-FBCB-2E77-423F09A9BF5B}"/>
              </a:ext>
            </a:extLst>
          </p:cNvPr>
          <p:cNvCxnSpPr>
            <a:cxnSpLocks/>
            <a:stCxn id="51" idx="3"/>
          </p:cNvCxnSpPr>
          <p:nvPr/>
        </p:nvCxnSpPr>
        <p:spPr>
          <a:xfrm>
            <a:off x="7549681" y="2465848"/>
            <a:ext cx="477428" cy="40948"/>
          </a:xfrm>
          <a:prstGeom prst="straightConnector1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3C986FF-66AD-E89A-343D-6A06AD9F440F}"/>
              </a:ext>
            </a:extLst>
          </p:cNvPr>
          <p:cNvCxnSpPr>
            <a:cxnSpLocks/>
          </p:cNvCxnSpPr>
          <p:nvPr/>
        </p:nvCxnSpPr>
        <p:spPr>
          <a:xfrm>
            <a:off x="5554005" y="2372645"/>
            <a:ext cx="528299" cy="524631"/>
          </a:xfrm>
          <a:prstGeom prst="straightConnector1">
            <a:avLst/>
          </a:prstGeom>
          <a:ln>
            <a:solidFill>
              <a:srgbClr val="FFC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C274BED-D2F9-ACF3-2BAD-027E56DB410B}"/>
              </a:ext>
            </a:extLst>
          </p:cNvPr>
          <p:cNvCxnSpPr>
            <a:cxnSpLocks/>
            <a:stCxn id="54" idx="3"/>
          </p:cNvCxnSpPr>
          <p:nvPr/>
        </p:nvCxnSpPr>
        <p:spPr>
          <a:xfrm>
            <a:off x="7592909" y="2908355"/>
            <a:ext cx="445572" cy="57160"/>
          </a:xfrm>
          <a:prstGeom prst="straightConnector1">
            <a:avLst/>
          </a:prstGeom>
          <a:ln>
            <a:solidFill>
              <a:srgbClr val="FFC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0EF66D86-98BB-F6DC-3352-A581E4E4333F}"/>
              </a:ext>
            </a:extLst>
          </p:cNvPr>
          <p:cNvSpPr txBox="1"/>
          <p:nvPr/>
        </p:nvSpPr>
        <p:spPr>
          <a:xfrm>
            <a:off x="4643174" y="1426228"/>
            <a:ext cx="2177525" cy="3898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0960" tIns="30480" rIns="60960" bIns="3048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133" b="1">
                <a:ea typeface="Calibri"/>
                <a:cs typeface="Calibri"/>
              </a:rPr>
              <a:t>Convolution (1D)</a:t>
            </a:r>
            <a:endParaRPr lang="en-US" sz="2133" b="1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24ED384-1A8A-3821-5832-9F5D617B574D}"/>
              </a:ext>
            </a:extLst>
          </p:cNvPr>
          <p:cNvSpPr txBox="1"/>
          <p:nvPr/>
        </p:nvSpPr>
        <p:spPr>
          <a:xfrm>
            <a:off x="4912093" y="3273691"/>
            <a:ext cx="826080" cy="31156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0960" tIns="30480" rIns="60960" bIns="3048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600" b="1">
                <a:solidFill>
                  <a:schemeClr val="accent6"/>
                </a:solidFill>
                <a:ea typeface="Calibri"/>
                <a:cs typeface="Calibri"/>
              </a:rPr>
              <a:t>KERNEL</a:t>
            </a:r>
            <a:endParaRPr lang="en-US" sz="1600" b="1">
              <a:solidFill>
                <a:schemeClr val="accent6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62EA5CE-974A-F935-2909-9F8AF69F11C0}"/>
                  </a:ext>
                </a:extLst>
              </p:cNvPr>
              <p:cNvSpPr txBox="1"/>
              <p:nvPr/>
            </p:nvSpPr>
            <p:spPr>
              <a:xfrm>
                <a:off x="3003247" y="1932269"/>
                <a:ext cx="3237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62EA5CE-974A-F935-2909-9F8AF69F11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3247" y="1932269"/>
                <a:ext cx="323743" cy="276999"/>
              </a:xfrm>
              <a:prstGeom prst="rect">
                <a:avLst/>
              </a:prstGeom>
              <a:blipFill>
                <a:blip r:embed="rId2"/>
                <a:stretch>
                  <a:fillRect l="-14815" r="-3704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79E6941-5C77-E4C4-CE7A-71D528D0AAF7}"/>
                  </a:ext>
                </a:extLst>
              </p:cNvPr>
              <p:cNvSpPr txBox="1"/>
              <p:nvPr/>
            </p:nvSpPr>
            <p:spPr>
              <a:xfrm>
                <a:off x="2973363" y="2388623"/>
                <a:ext cx="3237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79E6941-5C77-E4C4-CE7A-71D528D0AA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3363" y="2388623"/>
                <a:ext cx="323742" cy="276999"/>
              </a:xfrm>
              <a:prstGeom prst="rect">
                <a:avLst/>
              </a:prstGeom>
              <a:blipFill>
                <a:blip r:embed="rId3"/>
                <a:stretch>
                  <a:fillRect l="-19231" r="-7692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3643594-3B70-51DD-6F4E-7A29AFDB5E11}"/>
                  </a:ext>
                </a:extLst>
              </p:cNvPr>
              <p:cNvSpPr txBox="1"/>
              <p:nvPr/>
            </p:nvSpPr>
            <p:spPr>
              <a:xfrm>
                <a:off x="2986243" y="2857222"/>
                <a:ext cx="3237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3643594-3B70-51DD-6F4E-7A29AFDB5E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6243" y="2857222"/>
                <a:ext cx="323742" cy="276999"/>
              </a:xfrm>
              <a:prstGeom prst="rect">
                <a:avLst/>
              </a:prstGeom>
              <a:blipFill>
                <a:blip r:embed="rId4"/>
                <a:stretch>
                  <a:fillRect l="-19231" r="-7692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90911BD-C267-C37D-E30F-FFA0D9489938}"/>
                  </a:ext>
                </a:extLst>
              </p:cNvPr>
              <p:cNvSpPr txBox="1"/>
              <p:nvPr/>
            </p:nvSpPr>
            <p:spPr>
              <a:xfrm>
                <a:off x="2993010" y="3367171"/>
                <a:ext cx="3237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90911BD-C267-C37D-E30F-FFA0D94899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3010" y="3367171"/>
                <a:ext cx="323742" cy="276999"/>
              </a:xfrm>
              <a:prstGeom prst="rect">
                <a:avLst/>
              </a:prstGeom>
              <a:blipFill>
                <a:blip r:embed="rId5"/>
                <a:stretch>
                  <a:fillRect l="-14815" r="-3704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E1A5C5A-09C3-5798-CFB1-3F8AA2146322}"/>
                  </a:ext>
                </a:extLst>
              </p:cNvPr>
              <p:cNvSpPr txBox="1"/>
              <p:nvPr/>
            </p:nvSpPr>
            <p:spPr>
              <a:xfrm>
                <a:off x="5173240" y="1999894"/>
                <a:ext cx="3093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E1A5C5A-09C3-5798-CFB1-3F8AA21463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3240" y="1999894"/>
                <a:ext cx="309315" cy="276999"/>
              </a:xfrm>
              <a:prstGeom prst="rect">
                <a:avLst/>
              </a:prstGeom>
              <a:blipFill>
                <a:blip r:embed="rId6"/>
                <a:stretch>
                  <a:fillRect l="-16000" r="-8000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8385B80-AF69-7D33-3C4F-27BB98F91AFF}"/>
                  </a:ext>
                </a:extLst>
              </p:cNvPr>
              <p:cNvSpPr txBox="1"/>
              <p:nvPr/>
            </p:nvSpPr>
            <p:spPr>
              <a:xfrm>
                <a:off x="5182228" y="2416664"/>
                <a:ext cx="3093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8385B80-AF69-7D33-3C4F-27BB98F91A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2228" y="2416664"/>
                <a:ext cx="309315" cy="276999"/>
              </a:xfrm>
              <a:prstGeom prst="rect">
                <a:avLst/>
              </a:prstGeom>
              <a:blipFill>
                <a:blip r:embed="rId7"/>
                <a:stretch>
                  <a:fillRect l="-16000" r="-8000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3E9A516-8CCD-490E-4698-DDE9AB0B74AE}"/>
                  </a:ext>
                </a:extLst>
              </p:cNvPr>
              <p:cNvSpPr txBox="1"/>
              <p:nvPr/>
            </p:nvSpPr>
            <p:spPr>
              <a:xfrm>
                <a:off x="5996695" y="1935425"/>
                <a:ext cx="1544421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∗ </m:t>
                      </m:r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)+(</m:t>
                      </m:r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3E9A516-8CCD-490E-4698-DDE9AB0B74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6695" y="1935425"/>
                <a:ext cx="1544421" cy="215444"/>
              </a:xfrm>
              <a:prstGeom prst="rect">
                <a:avLst/>
              </a:prstGeom>
              <a:blipFill>
                <a:blip r:embed="rId8"/>
                <a:stretch>
                  <a:fillRect l="-4918" t="-11111" r="-4918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0D803608-FCB2-0778-FCCD-13A582D27888}"/>
                  </a:ext>
                </a:extLst>
              </p:cNvPr>
              <p:cNvSpPr txBox="1"/>
              <p:nvPr/>
            </p:nvSpPr>
            <p:spPr>
              <a:xfrm>
                <a:off x="6005260" y="2358126"/>
                <a:ext cx="1544421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∗ </m:t>
                      </m:r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)+(</m:t>
                      </m:r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0D803608-FCB2-0778-FCCD-13A582D278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5260" y="2358126"/>
                <a:ext cx="1544421" cy="215444"/>
              </a:xfrm>
              <a:prstGeom prst="rect">
                <a:avLst/>
              </a:prstGeom>
              <a:blipFill>
                <a:blip r:embed="rId9"/>
                <a:stretch>
                  <a:fillRect l="-4065" t="-11111" r="-4878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DDD9D596-4FF7-E9AC-1128-EFC846F79F71}"/>
                  </a:ext>
                </a:extLst>
              </p:cNvPr>
              <p:cNvSpPr txBox="1"/>
              <p:nvPr/>
            </p:nvSpPr>
            <p:spPr>
              <a:xfrm>
                <a:off x="6048488" y="2800633"/>
                <a:ext cx="1544421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∗ </m:t>
                      </m:r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)+(</m:t>
                      </m:r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DDD9D596-4FF7-E9AC-1128-EFC846F79F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8488" y="2800633"/>
                <a:ext cx="1544421" cy="215444"/>
              </a:xfrm>
              <a:prstGeom prst="rect">
                <a:avLst/>
              </a:prstGeom>
              <a:blipFill>
                <a:blip r:embed="rId10"/>
                <a:stretch>
                  <a:fillRect l="-4878" t="-11111" r="-4065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DED079D5-9F02-C9C5-BF60-E1EB3C717A4A}"/>
                  </a:ext>
                </a:extLst>
              </p:cNvPr>
              <p:cNvSpPr txBox="1"/>
              <p:nvPr/>
            </p:nvSpPr>
            <p:spPr>
              <a:xfrm>
                <a:off x="4807341" y="2930306"/>
                <a:ext cx="106375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⊆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DED079D5-9F02-C9C5-BF60-E1EB3C717A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7341" y="2930306"/>
                <a:ext cx="1063753" cy="276999"/>
              </a:xfrm>
              <a:prstGeom prst="rect">
                <a:avLst/>
              </a:prstGeom>
              <a:blipFill>
                <a:blip r:embed="rId11"/>
                <a:stretch>
                  <a:fillRect l="-4706" t="-8696" b="-3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4FBC53F3-A47C-E085-B64E-896DCE22BD39}"/>
                  </a:ext>
                </a:extLst>
              </p:cNvPr>
              <p:cNvSpPr txBox="1"/>
              <p:nvPr/>
            </p:nvSpPr>
            <p:spPr>
              <a:xfrm>
                <a:off x="3058252" y="3845446"/>
                <a:ext cx="19325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4FBC53F3-A47C-E085-B64E-896DCE22BD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8252" y="3845446"/>
                <a:ext cx="193258" cy="276999"/>
              </a:xfrm>
              <a:prstGeom prst="rect">
                <a:avLst/>
              </a:prstGeom>
              <a:blipFill>
                <a:blip r:embed="rId12"/>
                <a:stretch>
                  <a:fillRect l="-25000" r="-31250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CDDA799C-EBB4-2342-C063-54386BEA5907}"/>
                  </a:ext>
                </a:extLst>
              </p:cNvPr>
              <p:cNvSpPr txBox="1"/>
              <p:nvPr/>
            </p:nvSpPr>
            <p:spPr>
              <a:xfrm>
                <a:off x="8179954" y="3358802"/>
                <a:ext cx="2452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CDDA799C-EBB4-2342-C063-54386BEA59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9954" y="3358802"/>
                <a:ext cx="245260" cy="276999"/>
              </a:xfrm>
              <a:prstGeom prst="rect">
                <a:avLst/>
              </a:prstGeom>
              <a:blipFill>
                <a:blip r:embed="rId13"/>
                <a:stretch>
                  <a:fillRect l="-30000" t="-4348" r="-25000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5116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Oval 77">
            <a:extLst>
              <a:ext uri="{FF2B5EF4-FFF2-40B4-BE49-F238E27FC236}">
                <a16:creationId xmlns:a16="http://schemas.microsoft.com/office/drawing/2014/main" id="{A36357DD-64C6-2183-EFFD-5911C1009627}"/>
              </a:ext>
            </a:extLst>
          </p:cNvPr>
          <p:cNvSpPr/>
          <p:nvPr/>
        </p:nvSpPr>
        <p:spPr>
          <a:xfrm>
            <a:off x="2209289" y="486577"/>
            <a:ext cx="5081363" cy="1648577"/>
          </a:xfrm>
          <a:prstGeom prst="ellipse">
            <a:avLst/>
          </a:prstGeom>
          <a:solidFill>
            <a:srgbClr val="58FC00">
              <a:alpha val="8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960" tIns="30480" rIns="60960" bIns="30480" rtlCol="0" anchor="ctr"/>
          <a:lstStyle/>
          <a:p>
            <a:pPr algn="ctr"/>
            <a:endParaRPr lang="en-US" sz="120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11E1719-E00B-94A4-BF7F-9AC23B9379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0316014"/>
              </p:ext>
            </p:extLst>
          </p:nvPr>
        </p:nvGraphicFramePr>
        <p:xfrm>
          <a:off x="1077152" y="2085973"/>
          <a:ext cx="3172820" cy="2926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7282">
                  <a:extLst>
                    <a:ext uri="{9D8B030D-6E8A-4147-A177-3AD203B41FA5}">
                      <a16:colId xmlns:a16="http://schemas.microsoft.com/office/drawing/2014/main" val="1415267145"/>
                    </a:ext>
                  </a:extLst>
                </a:gridCol>
                <a:gridCol w="317282">
                  <a:extLst>
                    <a:ext uri="{9D8B030D-6E8A-4147-A177-3AD203B41FA5}">
                      <a16:colId xmlns:a16="http://schemas.microsoft.com/office/drawing/2014/main" val="427706942"/>
                    </a:ext>
                  </a:extLst>
                </a:gridCol>
                <a:gridCol w="317282">
                  <a:extLst>
                    <a:ext uri="{9D8B030D-6E8A-4147-A177-3AD203B41FA5}">
                      <a16:colId xmlns:a16="http://schemas.microsoft.com/office/drawing/2014/main" val="1163989445"/>
                    </a:ext>
                  </a:extLst>
                </a:gridCol>
                <a:gridCol w="317282">
                  <a:extLst>
                    <a:ext uri="{9D8B030D-6E8A-4147-A177-3AD203B41FA5}">
                      <a16:colId xmlns:a16="http://schemas.microsoft.com/office/drawing/2014/main" val="393302743"/>
                    </a:ext>
                  </a:extLst>
                </a:gridCol>
                <a:gridCol w="317282">
                  <a:extLst>
                    <a:ext uri="{9D8B030D-6E8A-4147-A177-3AD203B41FA5}">
                      <a16:colId xmlns:a16="http://schemas.microsoft.com/office/drawing/2014/main" val="3627379920"/>
                    </a:ext>
                  </a:extLst>
                </a:gridCol>
                <a:gridCol w="317282">
                  <a:extLst>
                    <a:ext uri="{9D8B030D-6E8A-4147-A177-3AD203B41FA5}">
                      <a16:colId xmlns:a16="http://schemas.microsoft.com/office/drawing/2014/main" val="2086044067"/>
                    </a:ext>
                  </a:extLst>
                </a:gridCol>
                <a:gridCol w="317282">
                  <a:extLst>
                    <a:ext uri="{9D8B030D-6E8A-4147-A177-3AD203B41FA5}">
                      <a16:colId xmlns:a16="http://schemas.microsoft.com/office/drawing/2014/main" val="2586938575"/>
                    </a:ext>
                  </a:extLst>
                </a:gridCol>
                <a:gridCol w="317282">
                  <a:extLst>
                    <a:ext uri="{9D8B030D-6E8A-4147-A177-3AD203B41FA5}">
                      <a16:colId xmlns:a16="http://schemas.microsoft.com/office/drawing/2014/main" val="1985082063"/>
                    </a:ext>
                  </a:extLst>
                </a:gridCol>
                <a:gridCol w="317282">
                  <a:extLst>
                    <a:ext uri="{9D8B030D-6E8A-4147-A177-3AD203B41FA5}">
                      <a16:colId xmlns:a16="http://schemas.microsoft.com/office/drawing/2014/main" val="3177961080"/>
                    </a:ext>
                  </a:extLst>
                </a:gridCol>
                <a:gridCol w="317282">
                  <a:extLst>
                    <a:ext uri="{9D8B030D-6E8A-4147-A177-3AD203B41FA5}">
                      <a16:colId xmlns:a16="http://schemas.microsoft.com/office/drawing/2014/main" val="718106064"/>
                    </a:ext>
                  </a:extLst>
                </a:gridCol>
              </a:tblGrid>
              <a:tr h="22825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7120355"/>
                  </a:ext>
                </a:extLst>
              </a:tr>
              <a:tr h="22825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1805782"/>
                  </a:ext>
                </a:extLst>
              </a:tr>
              <a:tr h="22825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5420454"/>
                  </a:ext>
                </a:extLst>
              </a:tr>
              <a:tr h="22825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8346171"/>
                  </a:ext>
                </a:extLst>
              </a:tr>
              <a:tr h="22825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9464182"/>
                  </a:ext>
                </a:extLst>
              </a:tr>
              <a:tr h="22825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4218367"/>
                  </a:ext>
                </a:extLst>
              </a:tr>
              <a:tr h="22825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5956096"/>
                  </a:ext>
                </a:extLst>
              </a:tr>
              <a:tr h="22825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643735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4A5D2DB-CB17-B7FE-E546-2A25E92DF282}"/>
              </a:ext>
            </a:extLst>
          </p:cNvPr>
          <p:cNvSpPr txBox="1"/>
          <p:nvPr/>
        </p:nvSpPr>
        <p:spPr>
          <a:xfrm>
            <a:off x="2162912" y="1768725"/>
            <a:ext cx="846920" cy="3601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0960" tIns="30480" rIns="60960" bIns="3048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867" b="1">
                <a:ea typeface="Calibri"/>
                <a:cs typeface="Calibri"/>
              </a:rPr>
              <a:t>IMAGE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77CAEBA-9943-99FF-EC64-8C6C240513FE}"/>
              </a:ext>
            </a:extLst>
          </p:cNvPr>
          <p:cNvCxnSpPr/>
          <p:nvPr/>
        </p:nvCxnSpPr>
        <p:spPr>
          <a:xfrm flipV="1">
            <a:off x="1086559" y="4838775"/>
            <a:ext cx="237021" cy="2720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ECC41DF-3FFC-5C42-F50C-6D30DE371CA4}"/>
              </a:ext>
            </a:extLst>
          </p:cNvPr>
          <p:cNvSpPr txBox="1"/>
          <p:nvPr/>
        </p:nvSpPr>
        <p:spPr>
          <a:xfrm>
            <a:off x="629447" y="5026473"/>
            <a:ext cx="612314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0960" tIns="30480" rIns="60960" bIns="3048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600" b="1">
                <a:solidFill>
                  <a:srgbClr val="0DFCF4"/>
                </a:solidFill>
                <a:ea typeface="Calibri"/>
                <a:cs typeface="Calibri"/>
              </a:rPr>
              <a:t>Pixel</a:t>
            </a:r>
            <a:endParaRPr lang="en-US" sz="1600" b="1">
              <a:solidFill>
                <a:srgbClr val="0DFCF4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2EDBD69-73E0-2811-8999-2D066ED6E25E}"/>
              </a:ext>
            </a:extLst>
          </p:cNvPr>
          <p:cNvSpPr/>
          <p:nvPr/>
        </p:nvSpPr>
        <p:spPr>
          <a:xfrm>
            <a:off x="1019169" y="2082580"/>
            <a:ext cx="700420" cy="701875"/>
          </a:xfrm>
          <a:prstGeom prst="rect">
            <a:avLst/>
          </a:prstGeom>
          <a:solidFill>
            <a:srgbClr val="F7940A">
              <a:alpha val="26000"/>
            </a:srgbClr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960" tIns="30480" rIns="60960" bIns="30480" rtlCol="0" anchor="ctr"/>
          <a:lstStyle/>
          <a:p>
            <a:pPr algn="ctr"/>
            <a:endParaRPr lang="en-US" sz="120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2D33D37-0625-6862-B372-52BFCCE453E4}"/>
              </a:ext>
            </a:extLst>
          </p:cNvPr>
          <p:cNvSpPr/>
          <p:nvPr/>
        </p:nvSpPr>
        <p:spPr>
          <a:xfrm>
            <a:off x="5330776" y="650724"/>
            <a:ext cx="1021503" cy="100181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960" tIns="30480" rIns="60960" bIns="30480" rtlCol="0" anchor="ctr"/>
          <a:lstStyle/>
          <a:p>
            <a:pPr algn="ctr"/>
            <a:endParaRPr lang="en-US" sz="120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A91EA80-5634-77D9-5D5D-9AB9950BF8D9}"/>
              </a:ext>
            </a:extLst>
          </p:cNvPr>
          <p:cNvSpPr/>
          <p:nvPr/>
        </p:nvSpPr>
        <p:spPr>
          <a:xfrm>
            <a:off x="1082983" y="4662605"/>
            <a:ext cx="278964" cy="355428"/>
          </a:xfrm>
          <a:prstGeom prst="rect">
            <a:avLst/>
          </a:prstGeom>
          <a:solidFill>
            <a:srgbClr val="0DFCF4">
              <a:alpha val="43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960" tIns="30480" rIns="60960" bIns="30480" rtlCol="0" anchor="ctr"/>
          <a:lstStyle/>
          <a:p>
            <a:pPr algn="ctr"/>
            <a:endParaRPr lang="en-US" sz="120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D5783E1-EDD2-CEB4-9A8A-D30DA4CB2B39}"/>
              </a:ext>
            </a:extLst>
          </p:cNvPr>
          <p:cNvCxnSpPr/>
          <p:nvPr/>
        </p:nvCxnSpPr>
        <p:spPr>
          <a:xfrm flipH="1">
            <a:off x="1645714" y="1457615"/>
            <a:ext cx="1953147" cy="5678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0CB30EEF-29E9-1265-955C-B3EE04ACC770}"/>
              </a:ext>
            </a:extLst>
          </p:cNvPr>
          <p:cNvSpPr/>
          <p:nvPr/>
        </p:nvSpPr>
        <p:spPr>
          <a:xfrm>
            <a:off x="3871695" y="657827"/>
            <a:ext cx="1085950" cy="100181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2A241CFB-5587-EB9E-E8E5-BB6261C1AA6C}"/>
                  </a:ext>
                </a:extLst>
              </p:cNvPr>
              <p:cNvSpPr txBox="1"/>
              <p:nvPr/>
            </p:nvSpPr>
            <p:spPr>
              <a:xfrm>
                <a:off x="3897379" y="673800"/>
                <a:ext cx="478649" cy="369332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60960" tIns="30480" rIns="60960" bIns="3048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</m:oMath>
                  </m:oMathPara>
                </a14:m>
                <a:endParaRPr lang="en-US" sz="2000" b="1" dirty="0"/>
              </a:p>
            </p:txBody>
          </p:sp>
        </mc:Choice>
        <mc:Fallback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2A241CFB-5587-EB9E-E8E5-BB6261C1AA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7379" y="673800"/>
                <a:ext cx="478649" cy="369332"/>
              </a:xfrm>
              <a:prstGeom prst="rect">
                <a:avLst/>
              </a:prstGeom>
              <a:blipFill>
                <a:blip r:embed="rId3"/>
                <a:stretch>
                  <a:fillRect l="-5063" r="-1012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Rectangle 59">
            <a:extLst>
              <a:ext uri="{FF2B5EF4-FFF2-40B4-BE49-F238E27FC236}">
                <a16:creationId xmlns:a16="http://schemas.microsoft.com/office/drawing/2014/main" id="{78E1FAB6-8535-BD4C-95D4-A81D4AC9D73B}"/>
              </a:ext>
            </a:extLst>
          </p:cNvPr>
          <p:cNvSpPr/>
          <p:nvPr/>
        </p:nvSpPr>
        <p:spPr>
          <a:xfrm>
            <a:off x="6645760" y="2245418"/>
            <a:ext cx="2107087" cy="140244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CCDE8DD3-2248-814C-673E-E4D00FDA8FDF}"/>
              </a:ext>
            </a:extLst>
          </p:cNvPr>
          <p:cNvCxnSpPr/>
          <p:nvPr/>
        </p:nvCxnSpPr>
        <p:spPr>
          <a:xfrm>
            <a:off x="6521023" y="1983837"/>
            <a:ext cx="361249" cy="2546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EC518F74-6776-60C1-A6FE-3C1687A823B6}"/>
                  </a:ext>
                </a:extLst>
              </p:cNvPr>
              <p:cNvSpPr txBox="1"/>
              <p:nvPr/>
            </p:nvSpPr>
            <p:spPr>
              <a:xfrm>
                <a:off x="1670738" y="5013962"/>
                <a:ext cx="1828800" cy="636200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60960" tIns="30480" rIns="60960" bIns="3048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867" dirty="0">
                    <a:cs typeface="Segoe UI"/>
                  </a:rPr>
                  <a:t>X matrix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67" b="0" i="1" smtClean="0">
                          <a:latin typeface="Cambria Math" panose="02040503050406030204" pitchFamily="18" charset="0"/>
                          <a:ea typeface="Calibri"/>
                          <a:cs typeface="Segoe UI"/>
                        </a:rPr>
                        <m:t>(</m:t>
                      </m:r>
                      <m:r>
                        <a:rPr lang="en-US" sz="1867" b="0" i="1" smtClean="0">
                          <a:latin typeface="Cambria Math" panose="02040503050406030204" pitchFamily="18" charset="0"/>
                          <a:ea typeface="Calibri"/>
                          <a:cs typeface="Segoe UI"/>
                        </a:rPr>
                        <m:t>𝑑</m:t>
                      </m:r>
                      <m:r>
                        <a:rPr lang="en-US" sz="1867" b="0" i="1" smtClean="0">
                          <a:latin typeface="Cambria Math" panose="02040503050406030204" pitchFamily="18" charset="0"/>
                          <a:ea typeface="Calibri"/>
                          <a:cs typeface="Segoe UI"/>
                        </a:rPr>
                        <m:t> </m:t>
                      </m:r>
                      <m:r>
                        <a:rPr lang="en-US" sz="1867" b="0" i="1" smtClean="0">
                          <a:latin typeface="Cambria Math" panose="02040503050406030204" pitchFamily="18" charset="0"/>
                          <a:ea typeface="Calibri"/>
                          <a:cs typeface="Segoe UI"/>
                        </a:rPr>
                        <m:t>𝑥</m:t>
                      </m:r>
                      <m:r>
                        <a:rPr lang="en-US" sz="1867" b="0" i="1" smtClean="0">
                          <a:latin typeface="Cambria Math" panose="02040503050406030204" pitchFamily="18" charset="0"/>
                          <a:ea typeface="Calibri"/>
                          <a:cs typeface="Segoe UI"/>
                        </a:rPr>
                        <m:t> </m:t>
                      </m:r>
                      <m:r>
                        <a:rPr lang="en-US" sz="1867" b="0" i="1" smtClean="0">
                          <a:latin typeface="Cambria Math" panose="02040503050406030204" pitchFamily="18" charset="0"/>
                          <a:ea typeface="Calibri"/>
                          <a:cs typeface="Segoe UI"/>
                        </a:rPr>
                        <m:t>𝑑</m:t>
                      </m:r>
                      <m:r>
                        <a:rPr lang="en-US" sz="1867" b="0" i="1" smtClean="0">
                          <a:latin typeface="Cambria Math" panose="02040503050406030204" pitchFamily="18" charset="0"/>
                          <a:ea typeface="Calibri"/>
                          <a:cs typeface="Segoe UI"/>
                        </a:rPr>
                        <m:t>)</m:t>
                      </m:r>
                    </m:oMath>
                  </m:oMathPara>
                </a14:m>
                <a:endParaRPr lang="en-US" sz="1867" dirty="0">
                  <a:ea typeface="Calibri"/>
                  <a:cs typeface="Segoe UI"/>
                </a:endParaRPr>
              </a:p>
            </p:txBody>
          </p:sp>
        </mc:Choice>
        <mc:Fallback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EC518F74-6776-60C1-A6FE-3C1687A823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0738" y="5013962"/>
                <a:ext cx="1828800" cy="636200"/>
              </a:xfrm>
              <a:prstGeom prst="rect">
                <a:avLst/>
              </a:prstGeom>
              <a:blipFill>
                <a:blip r:embed="rId4"/>
                <a:stretch>
                  <a:fillRect t="-8654" b="-105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3A7DEE3C-0A55-6700-2261-B58CCC5B4E39}"/>
                  </a:ext>
                </a:extLst>
              </p:cNvPr>
              <p:cNvSpPr txBox="1"/>
              <p:nvPr/>
            </p:nvSpPr>
            <p:spPr>
              <a:xfrm>
                <a:off x="4899993" y="1657170"/>
                <a:ext cx="1760562" cy="533544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60960" tIns="30480" rIns="60960" bIns="3048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867" dirty="0">
                    <a:ea typeface="Calibri"/>
                    <a:cs typeface="Segoe UI"/>
                  </a:rPr>
                  <a:t>Kernel</a:t>
                </a:r>
                <a:r>
                  <a:rPr lang="en-US" sz="1600" dirty="0">
                    <a:ea typeface="Calibri"/>
                    <a:cs typeface="Segoe UI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ea typeface="Calibri"/>
                        <a:cs typeface="Segoe UI"/>
                      </a:rPr>
                      <m:t>(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libri"/>
                        <a:cs typeface="Segoe UI"/>
                      </a:rPr>
                      <m:t>𝑤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libri"/>
                        <a:cs typeface="Segoe UI"/>
                      </a:rPr>
                      <m:t>′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libri"/>
                        <a:cs typeface="Segoe UI"/>
                      </a:rPr>
                      <m:t>𝑥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libri"/>
                        <a:cs typeface="Segoe UI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libri"/>
                        <a:cs typeface="Segoe UI"/>
                      </a:rPr>
                      <m:t>𝑤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libri"/>
                        <a:cs typeface="Segoe UI"/>
                      </a:rPr>
                      <m:t>′)</m:t>
                    </m:r>
                  </m:oMath>
                </a14:m>
                <a:endParaRPr lang="en-US" sz="1600" dirty="0">
                  <a:ea typeface="Calibri"/>
                  <a:cs typeface="Segoe UI"/>
                </a:endParaRPr>
              </a:p>
              <a:p>
                <a:pPr algn="ctr"/>
                <a:endParaRPr lang="en-US" sz="1200" dirty="0"/>
              </a:p>
            </p:txBody>
          </p:sp>
        </mc:Choice>
        <mc:Fallback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3A7DEE3C-0A55-6700-2261-B58CCC5B4E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9993" y="1657170"/>
                <a:ext cx="1760562" cy="533544"/>
              </a:xfrm>
              <a:prstGeom prst="rect">
                <a:avLst/>
              </a:prstGeom>
              <a:blipFill>
                <a:blip r:embed="rId5"/>
                <a:stretch>
                  <a:fillRect t="-9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DD420F35-83ED-8D8D-0EE2-A3F6AF642B4F}"/>
                  </a:ext>
                </a:extLst>
              </p:cNvPr>
              <p:cNvSpPr txBox="1"/>
              <p:nvPr/>
            </p:nvSpPr>
            <p:spPr>
              <a:xfrm>
                <a:off x="6885427" y="3787738"/>
                <a:ext cx="1828800" cy="923523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60960" tIns="30480" rIns="60960" bIns="3048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867" dirty="0">
                    <a:cs typeface="Segoe UI"/>
                  </a:rPr>
                  <a:t>Y matrix</a:t>
                </a:r>
                <a:endParaRPr lang="en-US" sz="1867" b="0" i="1" dirty="0">
                  <a:latin typeface="Cambria Math" panose="02040503050406030204" pitchFamily="18" charset="0"/>
                  <a:ea typeface="Calibri"/>
                  <a:cs typeface="Segoe UI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67" b="0" i="1" smtClean="0">
                          <a:latin typeface="Cambria Math" panose="02040503050406030204" pitchFamily="18" charset="0"/>
                          <a:ea typeface="Calibri"/>
                          <a:cs typeface="Segoe UI"/>
                        </a:rPr>
                        <m:t>(</m:t>
                      </m:r>
                      <m:r>
                        <a:rPr lang="en-US" sz="1867" b="0" i="1" smtClean="0">
                          <a:latin typeface="Cambria Math" panose="02040503050406030204" pitchFamily="18" charset="0"/>
                          <a:ea typeface="Calibri"/>
                          <a:cs typeface="Segoe UI"/>
                        </a:rPr>
                        <m:t>𝑑</m:t>
                      </m:r>
                      <m:r>
                        <a:rPr lang="en-US" sz="1867" b="0" i="1" smtClean="0">
                          <a:latin typeface="Cambria Math" panose="02040503050406030204" pitchFamily="18" charset="0"/>
                          <a:ea typeface="Calibri"/>
                          <a:cs typeface="Segoe UI"/>
                        </a:rPr>
                        <m:t>′ </m:t>
                      </m:r>
                      <m:r>
                        <a:rPr lang="en-US" sz="1867" b="0" i="1" smtClean="0">
                          <a:latin typeface="Cambria Math" panose="02040503050406030204" pitchFamily="18" charset="0"/>
                          <a:ea typeface="Calibri"/>
                          <a:cs typeface="Segoe UI"/>
                        </a:rPr>
                        <m:t>𝑥</m:t>
                      </m:r>
                      <m:r>
                        <a:rPr lang="en-US" sz="1867" b="0" i="1" smtClean="0">
                          <a:latin typeface="Cambria Math" panose="02040503050406030204" pitchFamily="18" charset="0"/>
                          <a:ea typeface="Calibri"/>
                          <a:cs typeface="Segoe UI"/>
                        </a:rPr>
                        <m:t> </m:t>
                      </m:r>
                      <m:r>
                        <a:rPr lang="en-US" sz="1867" b="0" i="1" smtClean="0">
                          <a:latin typeface="Cambria Math" panose="02040503050406030204" pitchFamily="18" charset="0"/>
                          <a:ea typeface="Calibri"/>
                          <a:cs typeface="Segoe UI"/>
                        </a:rPr>
                        <m:t>𝑑</m:t>
                      </m:r>
                      <m:r>
                        <a:rPr lang="en-US" sz="1867" b="0" i="1" smtClean="0">
                          <a:latin typeface="Cambria Math" panose="02040503050406030204" pitchFamily="18" charset="0"/>
                          <a:ea typeface="Calibri"/>
                          <a:cs typeface="Segoe UI"/>
                        </a:rPr>
                        <m:t>′)</m:t>
                      </m:r>
                    </m:oMath>
                  </m:oMathPara>
                </a14:m>
                <a:endParaRPr lang="en-US" sz="1867" dirty="0">
                  <a:ea typeface="Calibri"/>
                  <a:cs typeface="Segoe UI"/>
                </a:endParaRPr>
              </a:p>
              <a:p>
                <a:pPr algn="ctr"/>
                <a:endParaRPr lang="en-US" sz="1867" dirty="0">
                  <a:cs typeface="Segoe UI"/>
                </a:endParaRPr>
              </a:p>
            </p:txBody>
          </p:sp>
        </mc:Choice>
        <mc:Fallback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DD420F35-83ED-8D8D-0EE2-A3F6AF642B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5427" y="3787738"/>
                <a:ext cx="1828800" cy="923523"/>
              </a:xfrm>
              <a:prstGeom prst="rect">
                <a:avLst/>
              </a:prstGeom>
              <a:blipFill>
                <a:blip r:embed="rId6"/>
                <a:stretch>
                  <a:fillRect t="-46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Arrow: Right 71">
            <a:extLst>
              <a:ext uri="{FF2B5EF4-FFF2-40B4-BE49-F238E27FC236}">
                <a16:creationId xmlns:a16="http://schemas.microsoft.com/office/drawing/2014/main" id="{D4A8F754-C58A-09D6-25AD-2BE74BF3E277}"/>
              </a:ext>
            </a:extLst>
          </p:cNvPr>
          <p:cNvSpPr/>
          <p:nvPr/>
        </p:nvSpPr>
        <p:spPr>
          <a:xfrm>
            <a:off x="1891932" y="2260162"/>
            <a:ext cx="843935" cy="278580"/>
          </a:xfrm>
          <a:prstGeom prst="rightArrow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960" tIns="30480" rIns="60960" bIns="30480" rtlCol="0" anchor="ctr"/>
          <a:lstStyle/>
          <a:p>
            <a:pPr algn="ctr"/>
            <a:endParaRPr lang="en-US" sz="1200"/>
          </a:p>
        </p:txBody>
      </p:sp>
      <p:sp>
        <p:nvSpPr>
          <p:cNvPr id="75" name="Arrow: Right 74">
            <a:extLst>
              <a:ext uri="{FF2B5EF4-FFF2-40B4-BE49-F238E27FC236}">
                <a16:creationId xmlns:a16="http://schemas.microsoft.com/office/drawing/2014/main" id="{46568388-9502-85A5-CC69-39591839C12F}"/>
              </a:ext>
            </a:extLst>
          </p:cNvPr>
          <p:cNvSpPr/>
          <p:nvPr/>
        </p:nvSpPr>
        <p:spPr>
          <a:xfrm rot="5400000">
            <a:off x="915844" y="3221084"/>
            <a:ext cx="843935" cy="278580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EB65AD39-095E-76C8-D801-1690D48878F9}"/>
              </a:ext>
            </a:extLst>
          </p:cNvPr>
          <p:cNvSpPr/>
          <p:nvPr/>
        </p:nvSpPr>
        <p:spPr>
          <a:xfrm>
            <a:off x="1082830" y="2018132"/>
            <a:ext cx="686043" cy="701875"/>
          </a:xfrm>
          <a:prstGeom prst="rect">
            <a:avLst/>
          </a:prstGeom>
          <a:solidFill>
            <a:srgbClr val="70AD47">
              <a:alpha val="39000"/>
            </a:srgbClr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pic>
        <p:nvPicPr>
          <p:cNvPr id="79" name="Picture 78" descr="Summation Symbol">
            <a:extLst>
              <a:ext uri="{FF2B5EF4-FFF2-40B4-BE49-F238E27FC236}">
                <a16:creationId xmlns:a16="http://schemas.microsoft.com/office/drawing/2014/main" id="{0F77EB49-147B-3F5C-9439-1C2D8E00296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78788" y="357881"/>
            <a:ext cx="1587500" cy="1587500"/>
          </a:xfrm>
          <a:prstGeom prst="rect">
            <a:avLst/>
          </a:prstGeom>
        </p:spPr>
      </p:pic>
      <p:sp>
        <p:nvSpPr>
          <p:cNvPr id="80" name="Flowchart: Connector 79">
            <a:extLst>
              <a:ext uri="{FF2B5EF4-FFF2-40B4-BE49-F238E27FC236}">
                <a16:creationId xmlns:a16="http://schemas.microsoft.com/office/drawing/2014/main" id="{88E71301-3EC1-3460-9E62-BD3B37915E92}"/>
              </a:ext>
            </a:extLst>
          </p:cNvPr>
          <p:cNvSpPr/>
          <p:nvPr/>
        </p:nvSpPr>
        <p:spPr>
          <a:xfrm>
            <a:off x="5051407" y="1101811"/>
            <a:ext cx="153939" cy="146242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960" tIns="30480" rIns="60960" bIns="30480" rtlCol="0" anchor="ctr"/>
          <a:lstStyle/>
          <a:p>
            <a:pPr algn="ctr"/>
            <a:endParaRPr lang="en-US" sz="120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6D5E14F2-9EFF-82E1-A41D-F775DA4AE598}"/>
              </a:ext>
            </a:extLst>
          </p:cNvPr>
          <p:cNvSpPr txBox="1"/>
          <p:nvPr/>
        </p:nvSpPr>
        <p:spPr>
          <a:xfrm>
            <a:off x="4524122" y="5683773"/>
            <a:ext cx="2177525" cy="3898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0960" tIns="30480" rIns="60960" bIns="3048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133" b="1" dirty="0">
                <a:ea typeface="Calibri"/>
                <a:cs typeface="Calibri"/>
              </a:rPr>
              <a:t>Convolution (2D)</a:t>
            </a:r>
            <a:endParaRPr lang="en-US" sz="2133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0C0F2D4-BFBC-B005-9E2A-2C5BC762EEB4}"/>
                  </a:ext>
                </a:extLst>
              </p:cNvPr>
              <p:cNvSpPr txBox="1"/>
              <p:nvPr/>
            </p:nvSpPr>
            <p:spPr>
              <a:xfrm>
                <a:off x="4389845" y="658559"/>
                <a:ext cx="43130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𝟐𝟏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0C0F2D4-BFBC-B005-9E2A-2C5BC762EE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9845" y="658559"/>
                <a:ext cx="431307" cy="400110"/>
              </a:xfrm>
              <a:prstGeom prst="rect">
                <a:avLst/>
              </a:prstGeom>
              <a:blipFill>
                <a:blip r:embed="rId8"/>
                <a:stretch>
                  <a:fillRect r="-29577"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F224630-99AE-1918-10EB-D45C62B70F1C}"/>
                  </a:ext>
                </a:extLst>
              </p:cNvPr>
              <p:cNvSpPr txBox="1"/>
              <p:nvPr/>
            </p:nvSpPr>
            <p:spPr>
              <a:xfrm>
                <a:off x="3865260" y="1224048"/>
                <a:ext cx="43130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𝟏𝟐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F224630-99AE-1918-10EB-D45C62B70F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5260" y="1224048"/>
                <a:ext cx="431307" cy="400110"/>
              </a:xfrm>
              <a:prstGeom prst="rect">
                <a:avLst/>
              </a:prstGeom>
              <a:blipFill>
                <a:blip r:embed="rId9"/>
                <a:stretch>
                  <a:fillRect r="-29577" b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CB18A68-9CB7-1FED-9674-53619551ABDA}"/>
                  </a:ext>
                </a:extLst>
              </p:cNvPr>
              <p:cNvSpPr txBox="1"/>
              <p:nvPr/>
            </p:nvSpPr>
            <p:spPr>
              <a:xfrm>
                <a:off x="4422175" y="1228332"/>
                <a:ext cx="43130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𝟐𝟐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CB18A68-9CB7-1FED-9674-53619551AB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2175" y="1228332"/>
                <a:ext cx="431307" cy="400110"/>
              </a:xfrm>
              <a:prstGeom prst="rect">
                <a:avLst/>
              </a:prstGeom>
              <a:blipFill>
                <a:blip r:embed="rId10"/>
                <a:stretch>
                  <a:fillRect r="-29577"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538F7AF-400F-48A6-F196-87CAD174B32C}"/>
                  </a:ext>
                </a:extLst>
              </p:cNvPr>
              <p:cNvSpPr txBox="1"/>
              <p:nvPr/>
            </p:nvSpPr>
            <p:spPr>
              <a:xfrm>
                <a:off x="5270608" y="657827"/>
                <a:ext cx="43130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538F7AF-400F-48A6-F196-87CAD174B3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0608" y="657827"/>
                <a:ext cx="431307" cy="400110"/>
              </a:xfrm>
              <a:prstGeom prst="rect">
                <a:avLst/>
              </a:prstGeom>
              <a:blipFill>
                <a:blip r:embed="rId11"/>
                <a:stretch>
                  <a:fillRect r="-3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B361DAE-6580-6920-5FF5-0095388BCF24}"/>
                  </a:ext>
                </a:extLst>
              </p:cNvPr>
              <p:cNvSpPr txBox="1"/>
              <p:nvPr/>
            </p:nvSpPr>
            <p:spPr>
              <a:xfrm>
                <a:off x="5820506" y="661752"/>
                <a:ext cx="43130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𝟐𝟏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B361DAE-6580-6920-5FF5-0095388BCF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0506" y="661752"/>
                <a:ext cx="431307" cy="400110"/>
              </a:xfrm>
              <a:prstGeom prst="rect">
                <a:avLst/>
              </a:prstGeom>
              <a:blipFill>
                <a:blip r:embed="rId12"/>
                <a:stretch>
                  <a:fillRect r="-35211" b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2F41E20-8E5D-5211-1011-6533DE87413F}"/>
                  </a:ext>
                </a:extLst>
              </p:cNvPr>
              <p:cNvSpPr txBox="1"/>
              <p:nvPr/>
            </p:nvSpPr>
            <p:spPr>
              <a:xfrm>
                <a:off x="5243541" y="1224048"/>
                <a:ext cx="43130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𝟏𝟐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2F41E20-8E5D-5211-1011-6533DE8741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3541" y="1224048"/>
                <a:ext cx="431307" cy="400110"/>
              </a:xfrm>
              <a:prstGeom prst="rect">
                <a:avLst/>
              </a:prstGeom>
              <a:blipFill>
                <a:blip r:embed="rId13"/>
                <a:stretch>
                  <a:fillRect r="-35211" b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5BF3A6D-9BE6-04FC-1567-D336F098F9F6}"/>
                  </a:ext>
                </a:extLst>
              </p:cNvPr>
              <p:cNvSpPr txBox="1"/>
              <p:nvPr/>
            </p:nvSpPr>
            <p:spPr>
              <a:xfrm>
                <a:off x="5827717" y="1224048"/>
                <a:ext cx="43130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𝟐𝟐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5BF3A6D-9BE6-04FC-1567-D336F098F9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7717" y="1224048"/>
                <a:ext cx="431307" cy="400110"/>
              </a:xfrm>
              <a:prstGeom prst="rect">
                <a:avLst/>
              </a:prstGeom>
              <a:blipFill>
                <a:blip r:embed="rId14"/>
                <a:stretch>
                  <a:fillRect r="-35211" b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7E457FC-0D0A-64BF-3C99-37CBB65D530A}"/>
                  </a:ext>
                </a:extLst>
              </p:cNvPr>
              <p:cNvSpPr txBox="1"/>
              <p:nvPr/>
            </p:nvSpPr>
            <p:spPr>
              <a:xfrm>
                <a:off x="6642226" y="2197217"/>
                <a:ext cx="43130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7E457FC-0D0A-64BF-3C99-37CBB65D53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2226" y="2197217"/>
                <a:ext cx="431307" cy="400110"/>
              </a:xfrm>
              <a:prstGeom prst="rect">
                <a:avLst/>
              </a:prstGeom>
              <a:blipFill>
                <a:blip r:embed="rId15"/>
                <a:stretch>
                  <a:fillRect r="-28571"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45689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A5D2DB-CB17-B7FE-E546-2A25E92DF282}"/>
              </a:ext>
            </a:extLst>
          </p:cNvPr>
          <p:cNvSpPr txBox="1"/>
          <p:nvPr/>
        </p:nvSpPr>
        <p:spPr>
          <a:xfrm>
            <a:off x="3488129" y="2485886"/>
            <a:ext cx="846920" cy="3601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0960" tIns="30480" rIns="60960" bIns="3048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867" b="1" dirty="0">
                <a:ea typeface="Calibri"/>
                <a:cs typeface="Calibri"/>
              </a:rPr>
              <a:t>IMAGE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D5783E1-EDD2-CEB4-9A8A-D30DA4CB2B39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2970931" y="1960995"/>
            <a:ext cx="1054596" cy="7816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78E1FAB6-8535-BD4C-95D4-A81D4AC9D73B}"/>
              </a:ext>
            </a:extLst>
          </p:cNvPr>
          <p:cNvSpPr/>
          <p:nvPr/>
        </p:nvSpPr>
        <p:spPr>
          <a:xfrm>
            <a:off x="7970977" y="2962579"/>
            <a:ext cx="2107087" cy="140244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CCDE8DD3-2248-814C-673E-E4D00FDA8FDF}"/>
              </a:ext>
            </a:extLst>
          </p:cNvPr>
          <p:cNvCxnSpPr/>
          <p:nvPr/>
        </p:nvCxnSpPr>
        <p:spPr>
          <a:xfrm>
            <a:off x="7846240" y="2700998"/>
            <a:ext cx="361249" cy="2546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EC518F74-6776-60C1-A6FE-3C1687A823B6}"/>
                  </a:ext>
                </a:extLst>
              </p:cNvPr>
              <p:cNvSpPr txBox="1"/>
              <p:nvPr/>
            </p:nvSpPr>
            <p:spPr>
              <a:xfrm>
                <a:off x="1945210" y="5850353"/>
                <a:ext cx="3936620" cy="907941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60960" tIns="30480" rIns="60960" bIns="3048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850" dirty="0">
                    <a:cs typeface="Segoe UI"/>
                  </a:rPr>
                  <a:t>X matrix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  <a:ea typeface="Calibri"/>
                          <a:cs typeface="Segoe UI"/>
                        </a:rPr>
                        <m:t>(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libri"/>
                          <a:cs typeface="Segoe UI"/>
                        </a:rPr>
                        <m:t>𝑑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libri"/>
                          <a:cs typeface="Segoe UI"/>
                        </a:rPr>
                        <m:t>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libri"/>
                          <a:cs typeface="Segoe UI"/>
                        </a:rPr>
                        <m:t>𝑥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libri"/>
                          <a:cs typeface="Segoe UI"/>
                        </a:rPr>
                        <m:t>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libri"/>
                          <a:cs typeface="Segoe UI"/>
                        </a:rPr>
                        <m:t>𝑑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libri"/>
                          <a:cs typeface="Segoe UI"/>
                        </a:rPr>
                        <m:t>)</m:t>
                      </m:r>
                    </m:oMath>
                  </m:oMathPara>
                </a14:m>
                <a:endParaRPr lang="en-US" sz="1800" dirty="0">
                  <a:ea typeface="Calibri"/>
                  <a:cs typeface="Segoe UI"/>
                </a:endParaRPr>
              </a:p>
              <a:p>
                <a:pPr algn="ctr"/>
                <a:endParaRPr lang="en-US" sz="1850" dirty="0">
                  <a:ea typeface="Calibri"/>
                  <a:cs typeface="Segoe UI"/>
                </a:endParaRPr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EC518F74-6776-60C1-A6FE-3C1687A823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5210" y="5850353"/>
                <a:ext cx="3936620" cy="907941"/>
              </a:xfrm>
              <a:prstGeom prst="rect">
                <a:avLst/>
              </a:prstGeom>
              <a:blipFill>
                <a:blip r:embed="rId2"/>
                <a:stretch>
                  <a:fillRect t="-41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DD420F35-83ED-8D8D-0EE2-A3F6AF642B4F}"/>
                  </a:ext>
                </a:extLst>
              </p:cNvPr>
              <p:cNvSpPr txBox="1"/>
              <p:nvPr/>
            </p:nvSpPr>
            <p:spPr>
              <a:xfrm>
                <a:off x="8210644" y="4504899"/>
                <a:ext cx="1828800" cy="923523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60960" tIns="30480" rIns="60960" bIns="3048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867" dirty="0">
                    <a:cs typeface="Segoe UI"/>
                  </a:rPr>
                  <a:t>Y matrix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67" b="0" i="1" smtClean="0">
                          <a:latin typeface="Cambria Math" panose="02040503050406030204" pitchFamily="18" charset="0"/>
                          <a:ea typeface="Calibri"/>
                          <a:cs typeface="Segoe UI"/>
                        </a:rPr>
                        <m:t>(</m:t>
                      </m:r>
                      <m:r>
                        <a:rPr lang="en-US" sz="1867" b="0" i="1" smtClean="0">
                          <a:latin typeface="Cambria Math" panose="02040503050406030204" pitchFamily="18" charset="0"/>
                          <a:ea typeface="Calibri"/>
                          <a:cs typeface="Segoe UI"/>
                        </a:rPr>
                        <m:t>𝑑</m:t>
                      </m:r>
                      <m:r>
                        <a:rPr lang="en-US" sz="1867" b="0" i="1" smtClean="0">
                          <a:latin typeface="Cambria Math" panose="02040503050406030204" pitchFamily="18" charset="0"/>
                          <a:ea typeface="Calibri"/>
                          <a:cs typeface="Segoe UI"/>
                        </a:rPr>
                        <m:t>′ </m:t>
                      </m:r>
                      <m:r>
                        <a:rPr lang="en-US" sz="1867" b="0" i="1" smtClean="0">
                          <a:latin typeface="Cambria Math" panose="02040503050406030204" pitchFamily="18" charset="0"/>
                          <a:ea typeface="Calibri"/>
                          <a:cs typeface="Segoe UI"/>
                        </a:rPr>
                        <m:t>𝑥</m:t>
                      </m:r>
                      <m:r>
                        <a:rPr lang="en-US" sz="1867" b="0" i="1" smtClean="0">
                          <a:latin typeface="Cambria Math" panose="02040503050406030204" pitchFamily="18" charset="0"/>
                          <a:ea typeface="Calibri"/>
                          <a:cs typeface="Segoe UI"/>
                        </a:rPr>
                        <m:t> </m:t>
                      </m:r>
                      <m:r>
                        <a:rPr lang="en-US" sz="1867" b="0" i="1" smtClean="0">
                          <a:latin typeface="Cambria Math" panose="02040503050406030204" pitchFamily="18" charset="0"/>
                          <a:ea typeface="Calibri"/>
                          <a:cs typeface="Segoe UI"/>
                        </a:rPr>
                        <m:t>𝑑</m:t>
                      </m:r>
                      <m:r>
                        <a:rPr lang="en-US" sz="1867" b="0" i="1" smtClean="0">
                          <a:latin typeface="Cambria Math" panose="02040503050406030204" pitchFamily="18" charset="0"/>
                          <a:ea typeface="Calibri"/>
                          <a:cs typeface="Segoe UI"/>
                        </a:rPr>
                        <m:t>′)</m:t>
                      </m:r>
                    </m:oMath>
                  </m:oMathPara>
                </a14:m>
                <a:endParaRPr lang="en-US" sz="1867" dirty="0">
                  <a:ea typeface="Calibri"/>
                  <a:cs typeface="Segoe UI"/>
                </a:endParaRPr>
              </a:p>
              <a:p>
                <a:pPr algn="ctr"/>
                <a:endParaRPr lang="en-US" sz="1867" dirty="0">
                  <a:ea typeface="Calibri"/>
                  <a:cs typeface="Segoe UI"/>
                </a:endParaRPr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DD420F35-83ED-8D8D-0EE2-A3F6AF642B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0644" y="4504899"/>
                <a:ext cx="1828800" cy="923523"/>
              </a:xfrm>
              <a:prstGeom prst="rect">
                <a:avLst/>
              </a:prstGeom>
              <a:blipFill>
                <a:blip r:embed="rId3"/>
                <a:stretch>
                  <a:fillRect t="-40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Oval 77">
            <a:extLst>
              <a:ext uri="{FF2B5EF4-FFF2-40B4-BE49-F238E27FC236}">
                <a16:creationId xmlns:a16="http://schemas.microsoft.com/office/drawing/2014/main" id="{A36357DD-64C6-2183-EFFD-5911C1009627}"/>
              </a:ext>
            </a:extLst>
          </p:cNvPr>
          <p:cNvSpPr/>
          <p:nvPr/>
        </p:nvSpPr>
        <p:spPr>
          <a:xfrm>
            <a:off x="4052318" y="1068413"/>
            <a:ext cx="4601821" cy="1852723"/>
          </a:xfrm>
          <a:prstGeom prst="ellipse">
            <a:avLst/>
          </a:prstGeom>
          <a:solidFill>
            <a:srgbClr val="58FC00">
              <a:alpha val="8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659F8544-84FC-DD17-B00A-ACA6AFC7FB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8770654"/>
              </p:ext>
            </p:extLst>
          </p:nvPr>
        </p:nvGraphicFramePr>
        <p:xfrm>
          <a:off x="2170991" y="2914460"/>
          <a:ext cx="3172820" cy="2926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7282">
                  <a:extLst>
                    <a:ext uri="{9D8B030D-6E8A-4147-A177-3AD203B41FA5}">
                      <a16:colId xmlns:a16="http://schemas.microsoft.com/office/drawing/2014/main" val="1415267145"/>
                    </a:ext>
                  </a:extLst>
                </a:gridCol>
                <a:gridCol w="317282">
                  <a:extLst>
                    <a:ext uri="{9D8B030D-6E8A-4147-A177-3AD203B41FA5}">
                      <a16:colId xmlns:a16="http://schemas.microsoft.com/office/drawing/2014/main" val="427706942"/>
                    </a:ext>
                  </a:extLst>
                </a:gridCol>
                <a:gridCol w="317282">
                  <a:extLst>
                    <a:ext uri="{9D8B030D-6E8A-4147-A177-3AD203B41FA5}">
                      <a16:colId xmlns:a16="http://schemas.microsoft.com/office/drawing/2014/main" val="1163989445"/>
                    </a:ext>
                  </a:extLst>
                </a:gridCol>
                <a:gridCol w="317282">
                  <a:extLst>
                    <a:ext uri="{9D8B030D-6E8A-4147-A177-3AD203B41FA5}">
                      <a16:colId xmlns:a16="http://schemas.microsoft.com/office/drawing/2014/main" val="393302743"/>
                    </a:ext>
                  </a:extLst>
                </a:gridCol>
                <a:gridCol w="317282">
                  <a:extLst>
                    <a:ext uri="{9D8B030D-6E8A-4147-A177-3AD203B41FA5}">
                      <a16:colId xmlns:a16="http://schemas.microsoft.com/office/drawing/2014/main" val="3627379920"/>
                    </a:ext>
                  </a:extLst>
                </a:gridCol>
                <a:gridCol w="317282">
                  <a:extLst>
                    <a:ext uri="{9D8B030D-6E8A-4147-A177-3AD203B41FA5}">
                      <a16:colId xmlns:a16="http://schemas.microsoft.com/office/drawing/2014/main" val="2086044067"/>
                    </a:ext>
                  </a:extLst>
                </a:gridCol>
                <a:gridCol w="317282">
                  <a:extLst>
                    <a:ext uri="{9D8B030D-6E8A-4147-A177-3AD203B41FA5}">
                      <a16:colId xmlns:a16="http://schemas.microsoft.com/office/drawing/2014/main" val="2586938575"/>
                    </a:ext>
                  </a:extLst>
                </a:gridCol>
                <a:gridCol w="317282">
                  <a:extLst>
                    <a:ext uri="{9D8B030D-6E8A-4147-A177-3AD203B41FA5}">
                      <a16:colId xmlns:a16="http://schemas.microsoft.com/office/drawing/2014/main" val="1985082063"/>
                    </a:ext>
                  </a:extLst>
                </a:gridCol>
                <a:gridCol w="317282">
                  <a:extLst>
                    <a:ext uri="{9D8B030D-6E8A-4147-A177-3AD203B41FA5}">
                      <a16:colId xmlns:a16="http://schemas.microsoft.com/office/drawing/2014/main" val="3177961080"/>
                    </a:ext>
                  </a:extLst>
                </a:gridCol>
                <a:gridCol w="317282">
                  <a:extLst>
                    <a:ext uri="{9D8B030D-6E8A-4147-A177-3AD203B41FA5}">
                      <a16:colId xmlns:a16="http://schemas.microsoft.com/office/drawing/2014/main" val="718106064"/>
                    </a:ext>
                  </a:extLst>
                </a:gridCol>
              </a:tblGrid>
              <a:tr h="22825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7120355"/>
                  </a:ext>
                </a:extLst>
              </a:tr>
              <a:tr h="22825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1805782"/>
                  </a:ext>
                </a:extLst>
              </a:tr>
              <a:tr h="22825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5420454"/>
                  </a:ext>
                </a:extLst>
              </a:tr>
              <a:tr h="22825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8346171"/>
                  </a:ext>
                </a:extLst>
              </a:tr>
              <a:tr h="22825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9464182"/>
                  </a:ext>
                </a:extLst>
              </a:tr>
              <a:tr h="22825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4218367"/>
                  </a:ext>
                </a:extLst>
              </a:tr>
              <a:tr h="22825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5956096"/>
                  </a:ext>
                </a:extLst>
              </a:tr>
              <a:tr h="22825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6437357"/>
                  </a:ext>
                </a:extLst>
              </a:tr>
            </a:tbl>
          </a:graphicData>
        </a:graphic>
      </p:graphicFrame>
      <p:sp>
        <p:nvSpPr>
          <p:cNvPr id="44" name="Rectangle 43">
            <a:extLst>
              <a:ext uri="{FF2B5EF4-FFF2-40B4-BE49-F238E27FC236}">
                <a16:creationId xmlns:a16="http://schemas.microsoft.com/office/drawing/2014/main" id="{6A724BE9-5679-F9DC-4796-F09CFC4BF616}"/>
              </a:ext>
            </a:extLst>
          </p:cNvPr>
          <p:cNvSpPr/>
          <p:nvPr/>
        </p:nvSpPr>
        <p:spPr>
          <a:xfrm>
            <a:off x="2125298" y="2911067"/>
            <a:ext cx="737291" cy="689585"/>
          </a:xfrm>
          <a:prstGeom prst="rect">
            <a:avLst/>
          </a:prstGeom>
          <a:solidFill>
            <a:srgbClr val="F7940A">
              <a:alpha val="26000"/>
            </a:srgbClr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960" tIns="30480" rIns="60960" bIns="30480" rtlCol="0" anchor="ctr"/>
          <a:lstStyle/>
          <a:p>
            <a:pPr algn="ctr"/>
            <a:endParaRPr lang="en-US" sz="120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1E4A232-5827-8497-34A6-1F3B80B0B598}"/>
              </a:ext>
            </a:extLst>
          </p:cNvPr>
          <p:cNvSpPr/>
          <p:nvPr/>
        </p:nvSpPr>
        <p:spPr>
          <a:xfrm>
            <a:off x="2176669" y="2846619"/>
            <a:ext cx="686043" cy="701875"/>
          </a:xfrm>
          <a:prstGeom prst="rect">
            <a:avLst/>
          </a:prstGeom>
          <a:solidFill>
            <a:srgbClr val="70AD47">
              <a:alpha val="39000"/>
            </a:srgbClr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F59F403-30CB-5DC4-1218-B2BC97DB284A}"/>
              </a:ext>
            </a:extLst>
          </p:cNvPr>
          <p:cNvSpPr/>
          <p:nvPr/>
        </p:nvSpPr>
        <p:spPr>
          <a:xfrm>
            <a:off x="4743136" y="2898776"/>
            <a:ext cx="700420" cy="701875"/>
          </a:xfrm>
          <a:prstGeom prst="rect">
            <a:avLst/>
          </a:prstGeom>
          <a:solidFill>
            <a:srgbClr val="F7940A">
              <a:alpha val="26000"/>
            </a:srgbClr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960" tIns="30480" rIns="60960" bIns="30480" rtlCol="0" anchor="ctr"/>
          <a:lstStyle/>
          <a:p>
            <a:pPr algn="ctr"/>
            <a:endParaRPr lang="en-US" sz="120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449AE78-FD44-7FE4-1B03-5515B7B542A2}"/>
              </a:ext>
            </a:extLst>
          </p:cNvPr>
          <p:cNvSpPr/>
          <p:nvPr/>
        </p:nvSpPr>
        <p:spPr>
          <a:xfrm>
            <a:off x="4806797" y="2834328"/>
            <a:ext cx="686043" cy="701875"/>
          </a:xfrm>
          <a:prstGeom prst="rect">
            <a:avLst/>
          </a:prstGeom>
          <a:solidFill>
            <a:srgbClr val="70AD47">
              <a:alpha val="39000"/>
            </a:srgbClr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19E5001-8AAE-C821-D85D-7849F52A11D8}"/>
              </a:ext>
            </a:extLst>
          </p:cNvPr>
          <p:cNvSpPr/>
          <p:nvPr/>
        </p:nvSpPr>
        <p:spPr>
          <a:xfrm>
            <a:off x="3489523" y="2911066"/>
            <a:ext cx="602098" cy="689585"/>
          </a:xfrm>
          <a:prstGeom prst="rect">
            <a:avLst/>
          </a:prstGeom>
          <a:solidFill>
            <a:srgbClr val="F7940A">
              <a:alpha val="26000"/>
            </a:srgbClr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960" tIns="30480" rIns="60960" bIns="30480" rtlCol="0" anchor="ctr"/>
          <a:lstStyle/>
          <a:p>
            <a:pPr algn="ctr"/>
            <a:endParaRPr lang="en-US" sz="120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ECA53B60-9A77-BDEB-6327-0FC4282A7E4D}"/>
              </a:ext>
            </a:extLst>
          </p:cNvPr>
          <p:cNvSpPr/>
          <p:nvPr/>
        </p:nvSpPr>
        <p:spPr>
          <a:xfrm>
            <a:off x="3516314" y="2871199"/>
            <a:ext cx="575430" cy="677295"/>
          </a:xfrm>
          <a:prstGeom prst="rect">
            <a:avLst/>
          </a:prstGeom>
          <a:solidFill>
            <a:srgbClr val="70AD47">
              <a:alpha val="39000"/>
            </a:srgbClr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5" name="Arrow: Curved Up 64">
            <a:extLst>
              <a:ext uri="{FF2B5EF4-FFF2-40B4-BE49-F238E27FC236}">
                <a16:creationId xmlns:a16="http://schemas.microsoft.com/office/drawing/2014/main" id="{8DE76A82-E756-9E6D-6974-2300AB59C6C4}"/>
              </a:ext>
            </a:extLst>
          </p:cNvPr>
          <p:cNvSpPr/>
          <p:nvPr/>
        </p:nvSpPr>
        <p:spPr>
          <a:xfrm>
            <a:off x="2509665" y="3660342"/>
            <a:ext cx="1378828" cy="535659"/>
          </a:xfrm>
          <a:prstGeom prst="curvedUp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0" name="Arrow: Curved Up 69">
            <a:extLst>
              <a:ext uri="{FF2B5EF4-FFF2-40B4-BE49-F238E27FC236}">
                <a16:creationId xmlns:a16="http://schemas.microsoft.com/office/drawing/2014/main" id="{6976565E-6EA7-1126-F8D3-DA425C46E132}"/>
              </a:ext>
            </a:extLst>
          </p:cNvPr>
          <p:cNvSpPr/>
          <p:nvPr/>
        </p:nvSpPr>
        <p:spPr>
          <a:xfrm>
            <a:off x="3886180" y="3660341"/>
            <a:ext cx="1378828" cy="535659"/>
          </a:xfrm>
          <a:prstGeom prst="curvedUp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D85E6D7-39D9-9E85-E925-F856C36C5C1B}"/>
              </a:ext>
            </a:extLst>
          </p:cNvPr>
          <p:cNvSpPr txBox="1"/>
          <p:nvPr/>
        </p:nvSpPr>
        <p:spPr>
          <a:xfrm>
            <a:off x="3069906" y="4131743"/>
            <a:ext cx="24826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ea typeface="Calibri"/>
                <a:cs typeface="Calibri"/>
              </a:rPr>
              <a:t>S</a:t>
            </a:r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AD26D4C-3931-F2D8-6DC4-92718E3E4358}"/>
              </a:ext>
            </a:extLst>
          </p:cNvPr>
          <p:cNvSpPr txBox="1"/>
          <p:nvPr/>
        </p:nvSpPr>
        <p:spPr>
          <a:xfrm>
            <a:off x="4446421" y="4131742"/>
            <a:ext cx="24826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ea typeface="Calibri"/>
                <a:cs typeface="Calibri"/>
              </a:rPr>
              <a:t>S</a:t>
            </a:r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569DCF9-6692-44FE-69A2-69F89DB55431}"/>
              </a:ext>
            </a:extLst>
          </p:cNvPr>
          <p:cNvSpPr/>
          <p:nvPr/>
        </p:nvSpPr>
        <p:spPr>
          <a:xfrm>
            <a:off x="6757172" y="1400347"/>
            <a:ext cx="1021503" cy="100181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960" tIns="30480" rIns="60960" bIns="30480" rtlCol="0" anchor="ctr"/>
          <a:lstStyle/>
          <a:p>
            <a:pPr algn="ctr"/>
            <a:endParaRPr lang="en-US" sz="120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8931866-EBC4-3868-7CBA-40D805266D58}"/>
              </a:ext>
            </a:extLst>
          </p:cNvPr>
          <p:cNvSpPr/>
          <p:nvPr/>
        </p:nvSpPr>
        <p:spPr>
          <a:xfrm>
            <a:off x="5298091" y="1407450"/>
            <a:ext cx="1085950" cy="100181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16AD2C6-0079-163A-8826-A98492102D6D}"/>
                  </a:ext>
                </a:extLst>
              </p:cNvPr>
              <p:cNvSpPr txBox="1"/>
              <p:nvPr/>
            </p:nvSpPr>
            <p:spPr>
              <a:xfrm>
                <a:off x="5323775" y="1423423"/>
                <a:ext cx="478649" cy="369332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60960" tIns="30480" rIns="60960" bIns="3048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16AD2C6-0079-163A-8826-A98492102D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3775" y="1423423"/>
                <a:ext cx="478649" cy="369332"/>
              </a:xfrm>
              <a:prstGeom prst="rect">
                <a:avLst/>
              </a:prstGeom>
              <a:blipFill>
                <a:blip r:embed="rId4"/>
                <a:stretch>
                  <a:fillRect l="-5263" r="-1052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lowchart: Connector 79">
            <a:extLst>
              <a:ext uri="{FF2B5EF4-FFF2-40B4-BE49-F238E27FC236}">
                <a16:creationId xmlns:a16="http://schemas.microsoft.com/office/drawing/2014/main" id="{36C444C7-A22A-35F2-A4C4-2484037CCA84}"/>
              </a:ext>
            </a:extLst>
          </p:cNvPr>
          <p:cNvSpPr/>
          <p:nvPr/>
        </p:nvSpPr>
        <p:spPr>
          <a:xfrm>
            <a:off x="6477803" y="1851434"/>
            <a:ext cx="153939" cy="146242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960" tIns="30480" rIns="60960" bIns="30480" rtlCol="0" anchor="ctr"/>
          <a:lstStyle/>
          <a:p>
            <a:pPr algn="ctr"/>
            <a:endParaRPr lang="en-US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B54CAAE-2019-8BD6-1D5C-388BC1B1566C}"/>
                  </a:ext>
                </a:extLst>
              </p:cNvPr>
              <p:cNvSpPr txBox="1"/>
              <p:nvPr/>
            </p:nvSpPr>
            <p:spPr>
              <a:xfrm>
                <a:off x="5816241" y="1408182"/>
                <a:ext cx="43130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𝟏𝟐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B54CAAE-2019-8BD6-1D5C-388BC1B156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6241" y="1408182"/>
                <a:ext cx="431307" cy="400110"/>
              </a:xfrm>
              <a:prstGeom prst="rect">
                <a:avLst/>
              </a:prstGeom>
              <a:blipFill>
                <a:blip r:embed="rId5"/>
                <a:stretch>
                  <a:fillRect r="-25000" b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A5C8C68-79B5-7835-3A29-8C5B0858BF41}"/>
                  </a:ext>
                </a:extLst>
              </p:cNvPr>
              <p:cNvSpPr txBox="1"/>
              <p:nvPr/>
            </p:nvSpPr>
            <p:spPr>
              <a:xfrm>
                <a:off x="5291656" y="1973671"/>
                <a:ext cx="43130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𝟏𝟐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A5C8C68-79B5-7835-3A29-8C5B0858BF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1656" y="1973671"/>
                <a:ext cx="431307" cy="400110"/>
              </a:xfrm>
              <a:prstGeom prst="rect">
                <a:avLst/>
              </a:prstGeom>
              <a:blipFill>
                <a:blip r:embed="rId6"/>
                <a:stretch>
                  <a:fillRect r="-28571"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A6FB706-AB4B-45DC-6B02-1D91C6357259}"/>
                  </a:ext>
                </a:extLst>
              </p:cNvPr>
              <p:cNvSpPr txBox="1"/>
              <p:nvPr/>
            </p:nvSpPr>
            <p:spPr>
              <a:xfrm>
                <a:off x="5848571" y="1977955"/>
                <a:ext cx="43130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𝟐𝟐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A6FB706-AB4B-45DC-6B02-1D91C63572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8571" y="1977955"/>
                <a:ext cx="431307" cy="400110"/>
              </a:xfrm>
              <a:prstGeom prst="rect">
                <a:avLst/>
              </a:prstGeom>
              <a:blipFill>
                <a:blip r:embed="rId7"/>
                <a:stretch>
                  <a:fillRect r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470D747-81BF-2F62-683A-EC823E0F80D5}"/>
                  </a:ext>
                </a:extLst>
              </p:cNvPr>
              <p:cNvSpPr txBox="1"/>
              <p:nvPr/>
            </p:nvSpPr>
            <p:spPr>
              <a:xfrm>
                <a:off x="6697004" y="1407450"/>
                <a:ext cx="43130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470D747-81BF-2F62-683A-EC823E0F80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7004" y="1407450"/>
                <a:ext cx="431307" cy="400110"/>
              </a:xfrm>
              <a:prstGeom prst="rect">
                <a:avLst/>
              </a:prstGeom>
              <a:blipFill>
                <a:blip r:embed="rId8"/>
                <a:stretch>
                  <a:fillRect r="-3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FD75FA6-C819-91A0-550D-92FCCF075A06}"/>
                  </a:ext>
                </a:extLst>
              </p:cNvPr>
              <p:cNvSpPr txBox="1"/>
              <p:nvPr/>
            </p:nvSpPr>
            <p:spPr>
              <a:xfrm>
                <a:off x="7246902" y="1411375"/>
                <a:ext cx="43130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𝟏𝟐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FD75FA6-C819-91A0-550D-92FCCF075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6902" y="1411375"/>
                <a:ext cx="431307" cy="400110"/>
              </a:xfrm>
              <a:prstGeom prst="rect">
                <a:avLst/>
              </a:prstGeom>
              <a:blipFill>
                <a:blip r:embed="rId9"/>
                <a:stretch>
                  <a:fillRect r="-34286"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BB26074-408F-8F53-38B4-8B29BA2CBD94}"/>
                  </a:ext>
                </a:extLst>
              </p:cNvPr>
              <p:cNvSpPr txBox="1"/>
              <p:nvPr/>
            </p:nvSpPr>
            <p:spPr>
              <a:xfrm>
                <a:off x="6669937" y="1973671"/>
                <a:ext cx="43130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𝟐𝟏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BB26074-408F-8F53-38B4-8B29BA2CBD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9937" y="1973671"/>
                <a:ext cx="431307" cy="400110"/>
              </a:xfrm>
              <a:prstGeom prst="rect">
                <a:avLst/>
              </a:prstGeom>
              <a:blipFill>
                <a:blip r:embed="rId10"/>
                <a:stretch>
                  <a:fillRect r="-31429"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C74CC24-0C6B-A4CB-8E79-A0433A1453E1}"/>
                  </a:ext>
                </a:extLst>
              </p:cNvPr>
              <p:cNvSpPr txBox="1"/>
              <p:nvPr/>
            </p:nvSpPr>
            <p:spPr>
              <a:xfrm>
                <a:off x="7254113" y="1973671"/>
                <a:ext cx="43130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𝟐𝟐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C74CC24-0C6B-A4CB-8E79-A0433A1453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4113" y="1973671"/>
                <a:ext cx="431307" cy="400110"/>
              </a:xfrm>
              <a:prstGeom prst="rect">
                <a:avLst/>
              </a:prstGeom>
              <a:blipFill>
                <a:blip r:embed="rId11"/>
                <a:stretch>
                  <a:fillRect r="-31429"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 descr="Summation Symbol">
            <a:extLst>
              <a:ext uri="{FF2B5EF4-FFF2-40B4-BE49-F238E27FC236}">
                <a16:creationId xmlns:a16="http://schemas.microsoft.com/office/drawing/2014/main" id="{7F8AE99A-0E4D-0FEB-0876-C442745E7A1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025527" y="1167245"/>
            <a:ext cx="1587500" cy="15875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1DE0BB7-A102-257C-0146-DD4E4E2F6D0F}"/>
                  </a:ext>
                </a:extLst>
              </p:cNvPr>
              <p:cNvSpPr txBox="1"/>
              <p:nvPr/>
            </p:nvSpPr>
            <p:spPr>
              <a:xfrm>
                <a:off x="7939500" y="2921136"/>
                <a:ext cx="43130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1DE0BB7-A102-257C-0146-DD4E4E2F6D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9500" y="2921136"/>
                <a:ext cx="431307" cy="400110"/>
              </a:xfrm>
              <a:prstGeom prst="rect">
                <a:avLst/>
              </a:prstGeom>
              <a:blipFill>
                <a:blip r:embed="rId13"/>
                <a:stretch>
                  <a:fillRect r="-22222" b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8990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Oval 81">
            <a:extLst>
              <a:ext uri="{FF2B5EF4-FFF2-40B4-BE49-F238E27FC236}">
                <a16:creationId xmlns:a16="http://schemas.microsoft.com/office/drawing/2014/main" id="{A6F37B13-23D5-3B5E-F4CA-52281155DBA9}"/>
              </a:ext>
            </a:extLst>
          </p:cNvPr>
          <p:cNvSpPr/>
          <p:nvPr/>
        </p:nvSpPr>
        <p:spPr>
          <a:xfrm>
            <a:off x="4580579" y="794197"/>
            <a:ext cx="4722981" cy="1539354"/>
          </a:xfrm>
          <a:prstGeom prst="ellipse">
            <a:avLst/>
          </a:prstGeom>
          <a:solidFill>
            <a:srgbClr val="58FC00">
              <a:alpha val="8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A5D2DB-CB17-B7FE-E546-2A25E92DF282}"/>
              </a:ext>
            </a:extLst>
          </p:cNvPr>
          <p:cNvSpPr txBox="1"/>
          <p:nvPr/>
        </p:nvSpPr>
        <p:spPr>
          <a:xfrm>
            <a:off x="3142716" y="1984673"/>
            <a:ext cx="1730233" cy="34887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0960" tIns="30480" rIns="60960" bIns="3048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850" b="1">
                <a:ea typeface="Calibri"/>
                <a:cs typeface="Calibri"/>
              </a:rPr>
              <a:t>  IMAGE </a:t>
            </a:r>
            <a:endParaRPr lang="en-US" sz="185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78E1FAB6-8535-BD4C-95D4-A81D4AC9D73B}"/>
              </a:ext>
            </a:extLst>
          </p:cNvPr>
          <p:cNvSpPr/>
          <p:nvPr/>
        </p:nvSpPr>
        <p:spPr>
          <a:xfrm>
            <a:off x="7353036" y="2515236"/>
            <a:ext cx="2725027" cy="180808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EC518F74-6776-60C1-A6FE-3C1687A823B6}"/>
                  </a:ext>
                </a:extLst>
              </p:cNvPr>
              <p:cNvSpPr txBox="1"/>
              <p:nvPr/>
            </p:nvSpPr>
            <p:spPr>
              <a:xfrm>
                <a:off x="2357150" y="5601610"/>
                <a:ext cx="2313041" cy="630942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60960" tIns="30480" rIns="60960" bIns="3048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850" dirty="0">
                    <a:cs typeface="Segoe UI"/>
                  </a:rPr>
                  <a:t>X matrix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50" b="0" i="0" smtClean="0">
                          <a:latin typeface="Cambria Math" panose="02040503050406030204" pitchFamily="18" charset="0"/>
                          <a:cs typeface="Segoe UI"/>
                        </a:rPr>
                        <m:t>[</m:t>
                      </m:r>
                      <m:d>
                        <m:dPr>
                          <m:ctrlPr>
                            <a:rPr lang="en-US" sz="1850" b="0" i="1" smtClean="0">
                              <a:latin typeface="Cambria Math" panose="02040503050406030204" pitchFamily="18" charset="0"/>
                              <a:cs typeface="Segoe UI"/>
                            </a:rPr>
                          </m:ctrlPr>
                        </m:dPr>
                        <m:e>
                          <m:r>
                            <a:rPr lang="en-US" sz="1850" b="0" i="1" smtClean="0">
                              <a:latin typeface="Cambria Math" panose="02040503050406030204" pitchFamily="18" charset="0"/>
                              <a:cs typeface="Segoe UI"/>
                            </a:rPr>
                            <m:t>𝑑</m:t>
                          </m:r>
                          <m:r>
                            <a:rPr lang="en-US" sz="1850" b="0" i="1" smtClean="0">
                              <a:latin typeface="Cambria Math" panose="02040503050406030204" pitchFamily="18" charset="0"/>
                              <a:cs typeface="Segoe UI"/>
                            </a:rPr>
                            <m:t>+</m:t>
                          </m:r>
                          <m:r>
                            <a:rPr lang="en-US" sz="1850" b="0" i="1" smtClean="0">
                              <a:latin typeface="Cambria Math" panose="02040503050406030204" pitchFamily="18" charset="0"/>
                              <a:cs typeface="Segoe UI"/>
                            </a:rPr>
                            <m:t>𝑝</m:t>
                          </m:r>
                        </m:e>
                      </m:d>
                      <m:r>
                        <a:rPr lang="en-US" sz="1850" b="0" i="1" smtClean="0">
                          <a:latin typeface="Cambria Math" panose="02040503050406030204" pitchFamily="18" charset="0"/>
                          <a:cs typeface="Segoe UI"/>
                        </a:rPr>
                        <m:t> </m:t>
                      </m:r>
                      <m:r>
                        <a:rPr lang="en-US" sz="1850" b="0" i="1" smtClean="0">
                          <a:latin typeface="Cambria Math" panose="02040503050406030204" pitchFamily="18" charset="0"/>
                          <a:cs typeface="Segoe UI"/>
                        </a:rPr>
                        <m:t>𝑥</m:t>
                      </m:r>
                      <m:r>
                        <a:rPr lang="en-US" sz="1850" b="0" i="1" smtClean="0">
                          <a:latin typeface="Cambria Math" panose="02040503050406030204" pitchFamily="18" charset="0"/>
                          <a:cs typeface="Segoe UI"/>
                        </a:rPr>
                        <m:t> </m:t>
                      </m:r>
                      <m:d>
                        <m:dPr>
                          <m:ctrlPr>
                            <a:rPr lang="en-US" sz="1850" b="0" i="1" smtClean="0">
                              <a:latin typeface="Cambria Math" panose="02040503050406030204" pitchFamily="18" charset="0"/>
                              <a:cs typeface="Segoe UI"/>
                            </a:rPr>
                          </m:ctrlPr>
                        </m:dPr>
                        <m:e>
                          <m:r>
                            <a:rPr lang="en-US" sz="1850" b="0" i="1" smtClean="0">
                              <a:latin typeface="Cambria Math" panose="02040503050406030204" pitchFamily="18" charset="0"/>
                              <a:cs typeface="Segoe UI"/>
                            </a:rPr>
                            <m:t>𝑑</m:t>
                          </m:r>
                          <m:r>
                            <a:rPr lang="en-US" sz="1850" b="0" i="1" smtClean="0">
                              <a:latin typeface="Cambria Math" panose="02040503050406030204" pitchFamily="18" charset="0"/>
                              <a:cs typeface="Segoe UI"/>
                            </a:rPr>
                            <m:t>+</m:t>
                          </m:r>
                          <m:r>
                            <a:rPr lang="en-US" sz="1850" b="0" i="1" smtClean="0">
                              <a:latin typeface="Cambria Math" panose="02040503050406030204" pitchFamily="18" charset="0"/>
                              <a:cs typeface="Segoe UI"/>
                            </a:rPr>
                            <m:t>𝑝</m:t>
                          </m:r>
                        </m:e>
                      </m:d>
                      <m:r>
                        <a:rPr lang="en-US" sz="1850" b="0" i="1" smtClean="0">
                          <a:latin typeface="Cambria Math" panose="02040503050406030204" pitchFamily="18" charset="0"/>
                          <a:cs typeface="Segoe UI"/>
                        </a:rPr>
                        <m:t>]</m:t>
                      </m:r>
                    </m:oMath>
                  </m:oMathPara>
                </a14:m>
                <a:endParaRPr lang="en-US" sz="1850" dirty="0">
                  <a:ea typeface="Calibri"/>
                  <a:cs typeface="Segoe UI"/>
                </a:endParaRPr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EC518F74-6776-60C1-A6FE-3C1687A823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7150" y="5601610"/>
                <a:ext cx="2313041" cy="630942"/>
              </a:xfrm>
              <a:prstGeom prst="rect">
                <a:avLst/>
              </a:prstGeom>
              <a:blipFill>
                <a:blip r:embed="rId2"/>
                <a:stretch>
                  <a:fillRect t="-8000" b="-1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DD420F35-83ED-8D8D-0EE2-A3F6AF642B4F}"/>
                  </a:ext>
                </a:extLst>
              </p:cNvPr>
              <p:cNvSpPr txBox="1"/>
              <p:nvPr/>
            </p:nvSpPr>
            <p:spPr>
              <a:xfrm>
                <a:off x="7190060" y="4321218"/>
                <a:ext cx="3333538" cy="915635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60960" tIns="30480" rIns="60960" bIns="3048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850" dirty="0">
                    <a:cs typeface="Segoe UI"/>
                  </a:rPr>
                  <a:t>Y matrix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50" b="0" i="1" smtClean="0">
                          <a:latin typeface="Cambria Math" panose="02040503050406030204" pitchFamily="18" charset="0"/>
                          <a:ea typeface="Calibri"/>
                          <a:cs typeface="Segoe UI"/>
                        </a:rPr>
                        <m:t>(</m:t>
                      </m:r>
                      <m:sSup>
                        <m:sSupPr>
                          <m:ctrlPr>
                            <a:rPr lang="en-US" sz="1850" i="1" smtClean="0">
                              <a:latin typeface="Cambria Math" panose="02040503050406030204" pitchFamily="18" charset="0"/>
                              <a:ea typeface="Calibri"/>
                              <a:cs typeface="Segoe UI"/>
                            </a:rPr>
                          </m:ctrlPr>
                        </m:sSupPr>
                        <m:e>
                          <m:r>
                            <a:rPr lang="en-US" sz="1850" b="0" i="1" smtClean="0">
                              <a:latin typeface="Cambria Math" panose="02040503050406030204" pitchFamily="18" charset="0"/>
                              <a:ea typeface="Calibri"/>
                              <a:cs typeface="Segoe UI"/>
                            </a:rPr>
                            <m:t>𝑑</m:t>
                          </m:r>
                        </m:e>
                        <m:sup>
                          <m:r>
                            <a:rPr lang="en-US" sz="1850" b="0" i="1" smtClean="0">
                              <a:latin typeface="Cambria Math" panose="02040503050406030204" pitchFamily="18" charset="0"/>
                              <a:ea typeface="Calibri"/>
                              <a:cs typeface="Segoe UI"/>
                            </a:rPr>
                            <m:t>′</m:t>
                          </m:r>
                        </m:sup>
                      </m:sSup>
                      <m:r>
                        <a:rPr lang="en-US" sz="1850" b="0" i="1" smtClean="0">
                          <a:latin typeface="Cambria Math" panose="02040503050406030204" pitchFamily="18" charset="0"/>
                          <a:ea typeface="Calibri"/>
                          <a:cs typeface="Segoe UI"/>
                        </a:rPr>
                        <m:t>𝑥</m:t>
                      </m:r>
                      <m:r>
                        <a:rPr lang="en-US" sz="1850" b="0" i="1" smtClean="0">
                          <a:latin typeface="Cambria Math" panose="02040503050406030204" pitchFamily="18" charset="0"/>
                          <a:ea typeface="Calibri"/>
                          <a:cs typeface="Segoe UI"/>
                        </a:rPr>
                        <m:t> </m:t>
                      </m:r>
                      <m:sSup>
                        <m:sSupPr>
                          <m:ctrlPr>
                            <a:rPr lang="en-US" sz="1850" i="1" smtClean="0">
                              <a:latin typeface="Cambria Math" panose="02040503050406030204" pitchFamily="18" charset="0"/>
                              <a:ea typeface="Calibri"/>
                              <a:cs typeface="Segoe UI"/>
                            </a:rPr>
                          </m:ctrlPr>
                        </m:sSupPr>
                        <m:e>
                          <m:r>
                            <a:rPr lang="en-US" sz="1850" b="0" i="1" smtClean="0">
                              <a:latin typeface="Cambria Math" panose="02040503050406030204" pitchFamily="18" charset="0"/>
                              <a:ea typeface="Calibri"/>
                              <a:cs typeface="Segoe UI"/>
                            </a:rPr>
                            <m:t>𝑑</m:t>
                          </m:r>
                        </m:e>
                        <m:sup>
                          <m:r>
                            <a:rPr lang="en-US" sz="1850" b="0" i="1" smtClean="0">
                              <a:latin typeface="Cambria Math" panose="02040503050406030204" pitchFamily="18" charset="0"/>
                              <a:ea typeface="Calibri"/>
                              <a:cs typeface="Segoe UI"/>
                            </a:rPr>
                            <m:t>′</m:t>
                          </m:r>
                        </m:sup>
                      </m:sSup>
                      <m:r>
                        <a:rPr lang="en-US" sz="1850" b="0" i="1" smtClean="0">
                          <a:latin typeface="Cambria Math" panose="02040503050406030204" pitchFamily="18" charset="0"/>
                          <a:ea typeface="Calibri"/>
                          <a:cs typeface="Segoe UI"/>
                        </a:rPr>
                        <m:t>)</m:t>
                      </m:r>
                    </m:oMath>
                  </m:oMathPara>
                </a14:m>
                <a:endParaRPr lang="en-US" sz="1850" dirty="0">
                  <a:ea typeface="Calibri"/>
                  <a:cs typeface="Segoe UI"/>
                </a:endParaRPr>
              </a:p>
              <a:p>
                <a:pPr algn="ctr"/>
                <a:r>
                  <a:rPr lang="en-US" sz="1850" dirty="0">
                    <a:ea typeface="Calibri"/>
                    <a:cs typeface="Segoe UI"/>
                  </a:rPr>
                  <a:t>(Size increases due to padding)</a:t>
                </a:r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DD420F35-83ED-8D8D-0EE2-A3F6AF642B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0060" y="4321218"/>
                <a:ext cx="3333538" cy="915635"/>
              </a:xfrm>
              <a:prstGeom prst="rect">
                <a:avLst/>
              </a:prstGeom>
              <a:blipFill>
                <a:blip r:embed="rId3"/>
                <a:stretch>
                  <a:fillRect t="-5479" b="-10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B5140A88-B63E-9D83-393F-14A8964CBAAB}"/>
              </a:ext>
            </a:extLst>
          </p:cNvPr>
          <p:cNvCxnSpPr/>
          <p:nvPr/>
        </p:nvCxnSpPr>
        <p:spPr>
          <a:xfrm flipH="1">
            <a:off x="2706266" y="1707730"/>
            <a:ext cx="2141262" cy="5449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84" name="Picture 83" descr="Summation Symbol">
            <a:extLst>
              <a:ext uri="{FF2B5EF4-FFF2-40B4-BE49-F238E27FC236}">
                <a16:creationId xmlns:a16="http://schemas.microsoft.com/office/drawing/2014/main" id="{8A75214E-8476-8742-89EC-6DE7C3A815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6012" y="917907"/>
            <a:ext cx="1375202" cy="1375202"/>
          </a:xfrm>
          <a:prstGeom prst="rect">
            <a:avLst/>
          </a:prstGeom>
        </p:spPr>
      </p:pic>
      <p:sp>
        <p:nvSpPr>
          <p:cNvPr id="97" name="Arrow: Up-Down 96">
            <a:extLst>
              <a:ext uri="{FF2B5EF4-FFF2-40B4-BE49-F238E27FC236}">
                <a16:creationId xmlns:a16="http://schemas.microsoft.com/office/drawing/2014/main" id="{97AD7023-08CE-418A-F26A-82475EC6A62F}"/>
              </a:ext>
            </a:extLst>
          </p:cNvPr>
          <p:cNvSpPr/>
          <p:nvPr/>
        </p:nvSpPr>
        <p:spPr>
          <a:xfrm>
            <a:off x="6952157" y="2596439"/>
            <a:ext cx="284715" cy="1627751"/>
          </a:xfrm>
          <a:prstGeom prst="upDownArrow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960" tIns="30480" rIns="60960" bIns="30480" rtlCol="0" anchor="ctr"/>
          <a:lstStyle/>
          <a:p>
            <a:pPr algn="ctr"/>
            <a:endParaRPr lang="en-US" sz="1200"/>
          </a:p>
        </p:txBody>
      </p:sp>
      <p:sp>
        <p:nvSpPr>
          <p:cNvPr id="98" name="Arrow: Up-Down 97">
            <a:extLst>
              <a:ext uri="{FF2B5EF4-FFF2-40B4-BE49-F238E27FC236}">
                <a16:creationId xmlns:a16="http://schemas.microsoft.com/office/drawing/2014/main" id="{32C144EA-4DFC-4381-BFB2-5A5B3138916E}"/>
              </a:ext>
            </a:extLst>
          </p:cNvPr>
          <p:cNvSpPr/>
          <p:nvPr/>
        </p:nvSpPr>
        <p:spPr>
          <a:xfrm rot="5400000">
            <a:off x="8476157" y="1531155"/>
            <a:ext cx="284715" cy="1627751"/>
          </a:xfrm>
          <a:prstGeom prst="upDownArrow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140755BF-C62C-F352-EAF3-E0C376561C47}"/>
              </a:ext>
            </a:extLst>
          </p:cNvPr>
          <p:cNvCxnSpPr/>
          <p:nvPr/>
        </p:nvCxnSpPr>
        <p:spPr>
          <a:xfrm>
            <a:off x="7485224" y="2107164"/>
            <a:ext cx="41469" cy="4457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D1E02F4E-2C96-DFF9-BE2A-6821E16737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2512353"/>
              </p:ext>
            </p:extLst>
          </p:nvPr>
        </p:nvGraphicFramePr>
        <p:xfrm>
          <a:off x="1851442" y="2299943"/>
          <a:ext cx="3480565" cy="3291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6415">
                  <a:extLst>
                    <a:ext uri="{9D8B030D-6E8A-4147-A177-3AD203B41FA5}">
                      <a16:colId xmlns:a16="http://schemas.microsoft.com/office/drawing/2014/main" val="1415267145"/>
                    </a:ext>
                  </a:extLst>
                </a:gridCol>
                <a:gridCol w="316415">
                  <a:extLst>
                    <a:ext uri="{9D8B030D-6E8A-4147-A177-3AD203B41FA5}">
                      <a16:colId xmlns:a16="http://schemas.microsoft.com/office/drawing/2014/main" val="427706942"/>
                    </a:ext>
                  </a:extLst>
                </a:gridCol>
                <a:gridCol w="316415">
                  <a:extLst>
                    <a:ext uri="{9D8B030D-6E8A-4147-A177-3AD203B41FA5}">
                      <a16:colId xmlns:a16="http://schemas.microsoft.com/office/drawing/2014/main" val="1163989445"/>
                    </a:ext>
                  </a:extLst>
                </a:gridCol>
                <a:gridCol w="316415">
                  <a:extLst>
                    <a:ext uri="{9D8B030D-6E8A-4147-A177-3AD203B41FA5}">
                      <a16:colId xmlns:a16="http://schemas.microsoft.com/office/drawing/2014/main" val="393302743"/>
                    </a:ext>
                  </a:extLst>
                </a:gridCol>
                <a:gridCol w="316415">
                  <a:extLst>
                    <a:ext uri="{9D8B030D-6E8A-4147-A177-3AD203B41FA5}">
                      <a16:colId xmlns:a16="http://schemas.microsoft.com/office/drawing/2014/main" val="3627379920"/>
                    </a:ext>
                  </a:extLst>
                </a:gridCol>
                <a:gridCol w="316415">
                  <a:extLst>
                    <a:ext uri="{9D8B030D-6E8A-4147-A177-3AD203B41FA5}">
                      <a16:colId xmlns:a16="http://schemas.microsoft.com/office/drawing/2014/main" val="2086044067"/>
                    </a:ext>
                  </a:extLst>
                </a:gridCol>
                <a:gridCol w="316415">
                  <a:extLst>
                    <a:ext uri="{9D8B030D-6E8A-4147-A177-3AD203B41FA5}">
                      <a16:colId xmlns:a16="http://schemas.microsoft.com/office/drawing/2014/main" val="2586938575"/>
                    </a:ext>
                  </a:extLst>
                </a:gridCol>
                <a:gridCol w="316415">
                  <a:extLst>
                    <a:ext uri="{9D8B030D-6E8A-4147-A177-3AD203B41FA5}">
                      <a16:colId xmlns:a16="http://schemas.microsoft.com/office/drawing/2014/main" val="1985082063"/>
                    </a:ext>
                  </a:extLst>
                </a:gridCol>
                <a:gridCol w="316415">
                  <a:extLst>
                    <a:ext uri="{9D8B030D-6E8A-4147-A177-3AD203B41FA5}">
                      <a16:colId xmlns:a16="http://schemas.microsoft.com/office/drawing/2014/main" val="3177961080"/>
                    </a:ext>
                  </a:extLst>
                </a:gridCol>
                <a:gridCol w="316415">
                  <a:extLst>
                    <a:ext uri="{9D8B030D-6E8A-4147-A177-3AD203B41FA5}">
                      <a16:colId xmlns:a16="http://schemas.microsoft.com/office/drawing/2014/main" val="718106064"/>
                    </a:ext>
                  </a:extLst>
                </a:gridCol>
                <a:gridCol w="316415">
                  <a:extLst>
                    <a:ext uri="{9D8B030D-6E8A-4147-A177-3AD203B41FA5}">
                      <a16:colId xmlns:a16="http://schemas.microsoft.com/office/drawing/2014/main" val="1845360413"/>
                    </a:ext>
                  </a:extLst>
                </a:gridCol>
              </a:tblGrid>
              <a:tr h="228250"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7120355"/>
                  </a:ext>
                </a:extLst>
              </a:tr>
              <a:tr h="228250"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1805782"/>
                  </a:ext>
                </a:extLst>
              </a:tr>
              <a:tr h="228250"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5420454"/>
                  </a:ext>
                </a:extLst>
              </a:tr>
              <a:tr h="228250"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8346171"/>
                  </a:ext>
                </a:extLst>
              </a:tr>
              <a:tr h="228250"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9464182"/>
                  </a:ext>
                </a:extLst>
              </a:tr>
              <a:tr h="228250"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4218367"/>
                  </a:ext>
                </a:extLst>
              </a:tr>
              <a:tr h="228250"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5956096"/>
                  </a:ext>
                </a:extLst>
              </a:tr>
              <a:tr h="228250"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6437357"/>
                  </a:ext>
                </a:extLst>
              </a:tr>
              <a:tr h="22825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3122749"/>
                  </a:ext>
                </a:extLst>
              </a:tr>
            </a:tbl>
          </a:graphicData>
        </a:graphic>
      </p:graphicFrame>
      <p:sp>
        <p:nvSpPr>
          <p:cNvPr id="36" name="Rectangle 35">
            <a:extLst>
              <a:ext uri="{FF2B5EF4-FFF2-40B4-BE49-F238E27FC236}">
                <a16:creationId xmlns:a16="http://schemas.microsoft.com/office/drawing/2014/main" id="{AB8F57F1-FE21-62E4-675A-F15D392C1027}"/>
              </a:ext>
            </a:extLst>
          </p:cNvPr>
          <p:cNvSpPr/>
          <p:nvPr/>
        </p:nvSpPr>
        <p:spPr>
          <a:xfrm>
            <a:off x="1793459" y="2296550"/>
            <a:ext cx="700420" cy="701875"/>
          </a:xfrm>
          <a:prstGeom prst="rect">
            <a:avLst/>
          </a:prstGeom>
          <a:solidFill>
            <a:srgbClr val="F7940A">
              <a:alpha val="26000"/>
            </a:srgbClr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960" tIns="30480" rIns="60960" bIns="30480" rtlCol="0" anchor="ctr"/>
          <a:lstStyle/>
          <a:p>
            <a:pPr algn="ctr"/>
            <a:endParaRPr lang="en-US" sz="1200"/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80AD2CBB-62DE-C0C4-1AE6-7CBBE4DB7DD8}"/>
              </a:ext>
            </a:extLst>
          </p:cNvPr>
          <p:cNvSpPr/>
          <p:nvPr/>
        </p:nvSpPr>
        <p:spPr>
          <a:xfrm>
            <a:off x="2666222" y="2474132"/>
            <a:ext cx="843935" cy="278580"/>
          </a:xfrm>
          <a:prstGeom prst="rightArrow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960" tIns="30480" rIns="60960" bIns="30480" rtlCol="0" anchor="ctr"/>
          <a:lstStyle/>
          <a:p>
            <a:pPr algn="ctr"/>
            <a:endParaRPr lang="en-US" sz="1200"/>
          </a:p>
        </p:txBody>
      </p:sp>
      <p:sp>
        <p:nvSpPr>
          <p:cNvPr id="43" name="Arrow: Right 42">
            <a:extLst>
              <a:ext uri="{FF2B5EF4-FFF2-40B4-BE49-F238E27FC236}">
                <a16:creationId xmlns:a16="http://schemas.microsoft.com/office/drawing/2014/main" id="{5EF1E3A9-CEEF-90EC-22D0-901F829139EE}"/>
              </a:ext>
            </a:extLst>
          </p:cNvPr>
          <p:cNvSpPr/>
          <p:nvPr/>
        </p:nvSpPr>
        <p:spPr>
          <a:xfrm rot="5400000">
            <a:off x="1690134" y="3435054"/>
            <a:ext cx="843935" cy="278580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CA427D4-A906-AC0A-F6C8-75EC722C099E}"/>
              </a:ext>
            </a:extLst>
          </p:cNvPr>
          <p:cNvSpPr/>
          <p:nvPr/>
        </p:nvSpPr>
        <p:spPr>
          <a:xfrm>
            <a:off x="1857120" y="2232102"/>
            <a:ext cx="686043" cy="701875"/>
          </a:xfrm>
          <a:prstGeom prst="rect">
            <a:avLst/>
          </a:prstGeom>
          <a:solidFill>
            <a:srgbClr val="70AD47">
              <a:alpha val="39000"/>
            </a:srgbClr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EBDF187-7891-1C1E-5E24-3492E803BB8E}"/>
              </a:ext>
            </a:extLst>
          </p:cNvPr>
          <p:cNvSpPr/>
          <p:nvPr/>
        </p:nvSpPr>
        <p:spPr>
          <a:xfrm>
            <a:off x="7421887" y="1100795"/>
            <a:ext cx="1021503" cy="100181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960" tIns="30480" rIns="60960" bIns="30480" rtlCol="0" anchor="ctr"/>
          <a:lstStyle/>
          <a:p>
            <a:pPr algn="ctr"/>
            <a:endParaRPr lang="en-US" sz="120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AB41155-BEA6-CB24-FBD9-5A3525D52C87}"/>
              </a:ext>
            </a:extLst>
          </p:cNvPr>
          <p:cNvSpPr/>
          <p:nvPr/>
        </p:nvSpPr>
        <p:spPr>
          <a:xfrm>
            <a:off x="5962806" y="1107898"/>
            <a:ext cx="1085950" cy="100181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5" name="Flowchart: Connector 79">
            <a:extLst>
              <a:ext uri="{FF2B5EF4-FFF2-40B4-BE49-F238E27FC236}">
                <a16:creationId xmlns:a16="http://schemas.microsoft.com/office/drawing/2014/main" id="{CA45170A-CB32-5646-2FE8-FFA1DB0465D4}"/>
              </a:ext>
            </a:extLst>
          </p:cNvPr>
          <p:cNvSpPr/>
          <p:nvPr/>
        </p:nvSpPr>
        <p:spPr>
          <a:xfrm>
            <a:off x="7142518" y="1551882"/>
            <a:ext cx="153939" cy="146242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960" tIns="30480" rIns="60960" bIns="30480" rtlCol="0" anchor="ctr"/>
          <a:lstStyle/>
          <a:p>
            <a:pPr algn="ctr"/>
            <a:endParaRPr lang="en-US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A040275-AB6A-9FDC-3115-16690D12ED32}"/>
                  </a:ext>
                </a:extLst>
              </p:cNvPr>
              <p:cNvSpPr txBox="1"/>
              <p:nvPr/>
            </p:nvSpPr>
            <p:spPr>
              <a:xfrm>
                <a:off x="6513909" y="1651610"/>
                <a:ext cx="43130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𝟐𝟐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A040275-AB6A-9FDC-3115-16690D12ED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3909" y="1651610"/>
                <a:ext cx="431307" cy="400110"/>
              </a:xfrm>
              <a:prstGeom prst="rect">
                <a:avLst/>
              </a:prstGeom>
              <a:blipFill>
                <a:blip r:embed="rId5"/>
                <a:stretch>
                  <a:fillRect r="-29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DCE1B79-E428-8CC9-6212-A3AC447DBD19}"/>
                  </a:ext>
                </a:extLst>
              </p:cNvPr>
              <p:cNvSpPr txBox="1"/>
              <p:nvPr/>
            </p:nvSpPr>
            <p:spPr>
              <a:xfrm>
                <a:off x="7361719" y="1107898"/>
                <a:ext cx="43130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DCE1B79-E428-8CC9-6212-A3AC447DBD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1719" y="1107898"/>
                <a:ext cx="431307" cy="400110"/>
              </a:xfrm>
              <a:prstGeom prst="rect">
                <a:avLst/>
              </a:prstGeom>
              <a:blipFill>
                <a:blip r:embed="rId6"/>
                <a:stretch>
                  <a:fillRect r="-34286"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62CB3E7-17F9-A3FB-3EE7-33A07A0B6A82}"/>
                  </a:ext>
                </a:extLst>
              </p:cNvPr>
              <p:cNvSpPr txBox="1"/>
              <p:nvPr/>
            </p:nvSpPr>
            <p:spPr>
              <a:xfrm>
                <a:off x="7911617" y="1111823"/>
                <a:ext cx="43130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𝟏𝟐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62CB3E7-17F9-A3FB-3EE7-33A07A0B6A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1617" y="1111823"/>
                <a:ext cx="431307" cy="400110"/>
              </a:xfrm>
              <a:prstGeom prst="rect">
                <a:avLst/>
              </a:prstGeom>
              <a:blipFill>
                <a:blip r:embed="rId7"/>
                <a:stretch>
                  <a:fillRect r="-3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F7E393A-7A49-DF8C-369B-032AA80AABF0}"/>
                  </a:ext>
                </a:extLst>
              </p:cNvPr>
              <p:cNvSpPr txBox="1"/>
              <p:nvPr/>
            </p:nvSpPr>
            <p:spPr>
              <a:xfrm>
                <a:off x="7334652" y="1674119"/>
                <a:ext cx="43130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𝟐𝟏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F7E393A-7A49-DF8C-369B-032AA80AAB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4652" y="1674119"/>
                <a:ext cx="431307" cy="400110"/>
              </a:xfrm>
              <a:prstGeom prst="rect">
                <a:avLst/>
              </a:prstGeom>
              <a:blipFill>
                <a:blip r:embed="rId8"/>
                <a:stretch>
                  <a:fillRect r="-3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07631CF-9976-1E41-2A7F-8C4EDEC66B56}"/>
                  </a:ext>
                </a:extLst>
              </p:cNvPr>
              <p:cNvSpPr txBox="1"/>
              <p:nvPr/>
            </p:nvSpPr>
            <p:spPr>
              <a:xfrm>
                <a:off x="7918828" y="1674119"/>
                <a:ext cx="43130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𝟐𝟐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07631CF-9976-1E41-2A7F-8C4EDEC66B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8828" y="1674119"/>
                <a:ext cx="431307" cy="400110"/>
              </a:xfrm>
              <a:prstGeom prst="rect">
                <a:avLst/>
              </a:prstGeom>
              <a:blipFill>
                <a:blip r:embed="rId9"/>
                <a:stretch>
                  <a:fillRect r="-3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5D24C3A-700C-EFE1-A484-D617E940394E}"/>
                  </a:ext>
                </a:extLst>
              </p:cNvPr>
              <p:cNvSpPr txBox="1"/>
              <p:nvPr/>
            </p:nvSpPr>
            <p:spPr>
              <a:xfrm>
                <a:off x="6069900" y="1094038"/>
                <a:ext cx="284715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  <a:ea typeface="Calibri"/>
                          <a:cs typeface="Segoe UI"/>
                        </a:rPr>
                        <m:t>𝟎</m:t>
                      </m:r>
                    </m:oMath>
                  </m:oMathPara>
                </a14:m>
                <a:endParaRPr lang="en-US" sz="2400" b="1" dirty="0">
                  <a:ea typeface="Calibri"/>
                  <a:cs typeface="Segoe UI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5D24C3A-700C-EFE1-A484-D617E94039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9900" y="1094038"/>
                <a:ext cx="284715" cy="461665"/>
              </a:xfrm>
              <a:prstGeom prst="rect">
                <a:avLst/>
              </a:prstGeom>
              <a:blipFill>
                <a:blip r:embed="rId10"/>
                <a:stretch>
                  <a:fillRect l="-34783" r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6280ABA-BE3C-F2E4-F208-C13F35AE2F20}"/>
                  </a:ext>
                </a:extLst>
              </p:cNvPr>
              <p:cNvSpPr txBox="1"/>
              <p:nvPr/>
            </p:nvSpPr>
            <p:spPr>
              <a:xfrm>
                <a:off x="6671062" y="1092389"/>
                <a:ext cx="284715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  <a:ea typeface="Calibri"/>
                          <a:cs typeface="Segoe UI"/>
                        </a:rPr>
                        <m:t>𝟎</m:t>
                      </m:r>
                    </m:oMath>
                  </m:oMathPara>
                </a14:m>
                <a:endParaRPr lang="en-US" sz="2400" b="1" dirty="0">
                  <a:ea typeface="Calibri"/>
                  <a:cs typeface="Segoe UI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6280ABA-BE3C-F2E4-F208-C13F35AE2F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1062" y="1092389"/>
                <a:ext cx="284715" cy="461665"/>
              </a:xfrm>
              <a:prstGeom prst="rect">
                <a:avLst/>
              </a:prstGeom>
              <a:blipFill>
                <a:blip r:embed="rId11"/>
                <a:stretch>
                  <a:fillRect l="-30435" r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38744AA-B846-F044-3376-D5267B880674}"/>
                  </a:ext>
                </a:extLst>
              </p:cNvPr>
              <p:cNvSpPr txBox="1"/>
              <p:nvPr/>
            </p:nvSpPr>
            <p:spPr>
              <a:xfrm>
                <a:off x="6096000" y="1620833"/>
                <a:ext cx="284715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  <a:ea typeface="Calibri"/>
                          <a:cs typeface="Segoe UI"/>
                        </a:rPr>
                        <m:t>𝟎</m:t>
                      </m:r>
                    </m:oMath>
                  </m:oMathPara>
                </a14:m>
                <a:endParaRPr lang="en-US" sz="2400" b="1" dirty="0">
                  <a:ea typeface="Calibri"/>
                  <a:cs typeface="Segoe UI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38744AA-B846-F044-3376-D5267B8806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1620833"/>
                <a:ext cx="284715" cy="461665"/>
              </a:xfrm>
              <a:prstGeom prst="rect">
                <a:avLst/>
              </a:prstGeom>
              <a:blipFill>
                <a:blip r:embed="rId12"/>
                <a:stretch>
                  <a:fillRect l="-30435" r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2575552-E4E0-7C1D-9F21-90337EB667A7}"/>
                  </a:ext>
                </a:extLst>
              </p:cNvPr>
              <p:cNvSpPr txBox="1"/>
              <p:nvPr/>
            </p:nvSpPr>
            <p:spPr>
              <a:xfrm>
                <a:off x="7311039" y="2464624"/>
                <a:ext cx="43130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2575552-E4E0-7C1D-9F21-90337EB667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1039" y="2464624"/>
                <a:ext cx="431307" cy="400110"/>
              </a:xfrm>
              <a:prstGeom prst="rect">
                <a:avLst/>
              </a:prstGeom>
              <a:blipFill>
                <a:blip r:embed="rId13"/>
                <a:stretch>
                  <a:fillRect r="-25714" b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3336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A5D2DB-CB17-B7FE-E546-2A25E92DF282}"/>
              </a:ext>
            </a:extLst>
          </p:cNvPr>
          <p:cNvSpPr txBox="1"/>
          <p:nvPr/>
        </p:nvSpPr>
        <p:spPr>
          <a:xfrm>
            <a:off x="3488129" y="2485886"/>
            <a:ext cx="846920" cy="3601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0960" tIns="30480" rIns="60960" bIns="3048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867" b="1">
                <a:ea typeface="Calibri"/>
                <a:cs typeface="Calibri"/>
              </a:rPr>
              <a:t>IMAGE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D5783E1-EDD2-CEB4-9A8A-D30DA4CB2B39}"/>
              </a:ext>
            </a:extLst>
          </p:cNvPr>
          <p:cNvCxnSpPr/>
          <p:nvPr/>
        </p:nvCxnSpPr>
        <p:spPr>
          <a:xfrm flipH="1">
            <a:off x="2970931" y="2174776"/>
            <a:ext cx="1953147" cy="5678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78E1FAB6-8535-BD4C-95D4-A81D4AC9D73B}"/>
              </a:ext>
            </a:extLst>
          </p:cNvPr>
          <p:cNvSpPr/>
          <p:nvPr/>
        </p:nvSpPr>
        <p:spPr>
          <a:xfrm>
            <a:off x="7970977" y="2962579"/>
            <a:ext cx="2107087" cy="140244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CCDE8DD3-2248-814C-673E-E4D00FDA8FDF}"/>
              </a:ext>
            </a:extLst>
          </p:cNvPr>
          <p:cNvCxnSpPr/>
          <p:nvPr/>
        </p:nvCxnSpPr>
        <p:spPr>
          <a:xfrm>
            <a:off x="7846240" y="2700998"/>
            <a:ext cx="361249" cy="2546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4DC1CB41-88F0-74AC-2229-787BA7C6321D}"/>
                  </a:ext>
                </a:extLst>
              </p:cNvPr>
              <p:cNvSpPr txBox="1"/>
              <p:nvPr/>
            </p:nvSpPr>
            <p:spPr>
              <a:xfrm>
                <a:off x="7994335" y="2980679"/>
                <a:ext cx="437487" cy="348878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60960" tIns="30480" rIns="60960" bIns="3048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67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67" b="1" i="1" smtClean="0"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  <m:sub>
                          <m:r>
                            <a:rPr lang="en-US" sz="1867" b="1" i="1" smtClean="0"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</m:oMath>
                  </m:oMathPara>
                </a14:m>
                <a:endParaRPr lang="en-US" sz="1867" b="1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4DC1CB41-88F0-74AC-2229-787BA7C632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4335" y="2980679"/>
                <a:ext cx="437487" cy="348878"/>
              </a:xfrm>
              <a:prstGeom prst="rect">
                <a:avLst/>
              </a:prstGeom>
              <a:blipFill>
                <a:blip r:embed="rId2"/>
                <a:stretch>
                  <a:fillRect l="-5714" r="-11429" b="-3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EC518F74-6776-60C1-A6FE-3C1687A823B6}"/>
                  </a:ext>
                </a:extLst>
              </p:cNvPr>
              <p:cNvSpPr txBox="1"/>
              <p:nvPr/>
            </p:nvSpPr>
            <p:spPr>
              <a:xfrm>
                <a:off x="2053201" y="5785343"/>
                <a:ext cx="3709157" cy="970330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60960" tIns="30480" rIns="60960" bIns="3048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867" dirty="0">
                    <a:cs typeface="Segoe UI"/>
                  </a:rPr>
                  <a:t>X matrix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ea typeface="Calibri"/>
                          <a:cs typeface="Segoe UI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libri"/>
                          <a:cs typeface="Segoe UI"/>
                        </a:rPr>
                        <m:t>𝑑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libri"/>
                          <a:cs typeface="Segoe UI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libri"/>
                          <a:cs typeface="Segoe UI"/>
                        </a:rPr>
                        <m:t>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libri"/>
                          <a:cs typeface="Segoe UI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libri"/>
                          <a:cs typeface="Segoe UI"/>
                        </a:rPr>
                        <m:t>𝑑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libri"/>
                          <a:cs typeface="Segoe UI"/>
                        </a:rPr>
                        <m:t>)</m:t>
                      </m:r>
                    </m:oMath>
                  </m:oMathPara>
                </a14:m>
                <a:endParaRPr lang="en-US" sz="1867" dirty="0">
                  <a:cs typeface="Segoe UI"/>
                </a:endParaRPr>
              </a:p>
              <a:p>
                <a:pPr algn="ctr"/>
                <a:r>
                  <a:rPr lang="en-US" sz="1867" dirty="0">
                    <a:cs typeface="Segoe UI"/>
                  </a:rPr>
                  <a:t>(dilated across multiple pixels)</a:t>
                </a:r>
                <a:endParaRPr lang="en-US" sz="1867" dirty="0">
                  <a:ea typeface="Calibri"/>
                  <a:cs typeface="Segoe UI"/>
                </a:endParaRPr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EC518F74-6776-60C1-A6FE-3C1687A823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3201" y="5785343"/>
                <a:ext cx="3709157" cy="970330"/>
              </a:xfrm>
              <a:prstGeom prst="rect">
                <a:avLst/>
              </a:prstGeom>
              <a:blipFill>
                <a:blip r:embed="rId3"/>
                <a:stretch>
                  <a:fillRect t="-3896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DD420F35-83ED-8D8D-0EE2-A3F6AF642B4F}"/>
                  </a:ext>
                </a:extLst>
              </p:cNvPr>
              <p:cNvSpPr txBox="1"/>
              <p:nvPr/>
            </p:nvSpPr>
            <p:spPr>
              <a:xfrm>
                <a:off x="8210644" y="4504899"/>
                <a:ext cx="1828800" cy="656655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60960" tIns="30480" rIns="60960" bIns="3048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867" dirty="0">
                    <a:cs typeface="Segoe UI"/>
                  </a:rPr>
                  <a:t>Y matrix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ea typeface="Calibri"/>
                          <a:cs typeface="Segoe UI"/>
                        </a:rPr>
                        <m:t>(</m:t>
                      </m:r>
                      <m:sSup>
                        <m:sSupPr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libri"/>
                              <a:cs typeface="Segoe UI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libri"/>
                              <a:cs typeface="Segoe UI"/>
                            </a:rPr>
                            <m:t>𝑑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libri"/>
                              <a:cs typeface="Segoe UI"/>
                            </a:rPr>
                            <m:t>′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  <a:ea typeface="Calibri"/>
                          <a:cs typeface="Segoe UI"/>
                        </a:rPr>
                        <m:t>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libri"/>
                          <a:cs typeface="Segoe UI"/>
                        </a:rPr>
                        <m:t> </m:t>
                      </m:r>
                      <m:sSup>
                        <m:sSupPr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libri"/>
                              <a:cs typeface="Segoe UI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libri"/>
                              <a:cs typeface="Segoe UI"/>
                            </a:rPr>
                            <m:t>𝑑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libri"/>
                              <a:cs typeface="Segoe UI"/>
                            </a:rPr>
                            <m:t>′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  <a:ea typeface="Calibri"/>
                          <a:cs typeface="Segoe UI"/>
                        </a:rPr>
                        <m:t>)</m:t>
                      </m:r>
                    </m:oMath>
                  </m:oMathPara>
                </a14:m>
                <a:endParaRPr lang="en-US" sz="1867" dirty="0">
                  <a:ea typeface="Calibri"/>
                  <a:cs typeface="Segoe UI"/>
                </a:endParaRPr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DD420F35-83ED-8D8D-0EE2-A3F6AF642B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0644" y="4504899"/>
                <a:ext cx="1828800" cy="656655"/>
              </a:xfrm>
              <a:prstGeom prst="rect">
                <a:avLst/>
              </a:prstGeom>
              <a:blipFill>
                <a:blip r:embed="rId4"/>
                <a:stretch>
                  <a:fillRect t="-5660" b="-113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Oval 77">
            <a:extLst>
              <a:ext uri="{FF2B5EF4-FFF2-40B4-BE49-F238E27FC236}">
                <a16:creationId xmlns:a16="http://schemas.microsoft.com/office/drawing/2014/main" id="{A36357DD-64C6-2183-EFFD-5911C1009627}"/>
              </a:ext>
            </a:extLst>
          </p:cNvPr>
          <p:cNvSpPr/>
          <p:nvPr/>
        </p:nvSpPr>
        <p:spPr>
          <a:xfrm>
            <a:off x="4089096" y="1025619"/>
            <a:ext cx="4485271" cy="1953364"/>
          </a:xfrm>
          <a:prstGeom prst="ellipse">
            <a:avLst/>
          </a:prstGeom>
          <a:solidFill>
            <a:srgbClr val="58FC00">
              <a:alpha val="8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pic>
        <p:nvPicPr>
          <p:cNvPr id="79" name="Picture 78" descr="Summation Symbol">
            <a:extLst>
              <a:ext uri="{FF2B5EF4-FFF2-40B4-BE49-F238E27FC236}">
                <a16:creationId xmlns:a16="http://schemas.microsoft.com/office/drawing/2014/main" id="{0F77EB49-147B-3F5C-9439-1C2D8E0029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10937" y="1099877"/>
            <a:ext cx="1587500" cy="1587500"/>
          </a:xfrm>
          <a:prstGeom prst="rect">
            <a:avLst/>
          </a:prstGeom>
        </p:spPr>
      </p:pic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8DFACB41-E9A4-3F9A-678C-6E87E380D8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8812138"/>
              </p:ext>
            </p:extLst>
          </p:nvPr>
        </p:nvGraphicFramePr>
        <p:xfrm>
          <a:off x="2170991" y="2914460"/>
          <a:ext cx="3172820" cy="2926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7282">
                  <a:extLst>
                    <a:ext uri="{9D8B030D-6E8A-4147-A177-3AD203B41FA5}">
                      <a16:colId xmlns:a16="http://schemas.microsoft.com/office/drawing/2014/main" val="1415267145"/>
                    </a:ext>
                  </a:extLst>
                </a:gridCol>
                <a:gridCol w="317282">
                  <a:extLst>
                    <a:ext uri="{9D8B030D-6E8A-4147-A177-3AD203B41FA5}">
                      <a16:colId xmlns:a16="http://schemas.microsoft.com/office/drawing/2014/main" val="427706942"/>
                    </a:ext>
                  </a:extLst>
                </a:gridCol>
                <a:gridCol w="317282">
                  <a:extLst>
                    <a:ext uri="{9D8B030D-6E8A-4147-A177-3AD203B41FA5}">
                      <a16:colId xmlns:a16="http://schemas.microsoft.com/office/drawing/2014/main" val="1163989445"/>
                    </a:ext>
                  </a:extLst>
                </a:gridCol>
                <a:gridCol w="317282">
                  <a:extLst>
                    <a:ext uri="{9D8B030D-6E8A-4147-A177-3AD203B41FA5}">
                      <a16:colId xmlns:a16="http://schemas.microsoft.com/office/drawing/2014/main" val="393302743"/>
                    </a:ext>
                  </a:extLst>
                </a:gridCol>
                <a:gridCol w="317282">
                  <a:extLst>
                    <a:ext uri="{9D8B030D-6E8A-4147-A177-3AD203B41FA5}">
                      <a16:colId xmlns:a16="http://schemas.microsoft.com/office/drawing/2014/main" val="3627379920"/>
                    </a:ext>
                  </a:extLst>
                </a:gridCol>
                <a:gridCol w="317282">
                  <a:extLst>
                    <a:ext uri="{9D8B030D-6E8A-4147-A177-3AD203B41FA5}">
                      <a16:colId xmlns:a16="http://schemas.microsoft.com/office/drawing/2014/main" val="2086044067"/>
                    </a:ext>
                  </a:extLst>
                </a:gridCol>
                <a:gridCol w="317282">
                  <a:extLst>
                    <a:ext uri="{9D8B030D-6E8A-4147-A177-3AD203B41FA5}">
                      <a16:colId xmlns:a16="http://schemas.microsoft.com/office/drawing/2014/main" val="2586938575"/>
                    </a:ext>
                  </a:extLst>
                </a:gridCol>
                <a:gridCol w="317282">
                  <a:extLst>
                    <a:ext uri="{9D8B030D-6E8A-4147-A177-3AD203B41FA5}">
                      <a16:colId xmlns:a16="http://schemas.microsoft.com/office/drawing/2014/main" val="1985082063"/>
                    </a:ext>
                  </a:extLst>
                </a:gridCol>
                <a:gridCol w="317282">
                  <a:extLst>
                    <a:ext uri="{9D8B030D-6E8A-4147-A177-3AD203B41FA5}">
                      <a16:colId xmlns:a16="http://schemas.microsoft.com/office/drawing/2014/main" val="3177961080"/>
                    </a:ext>
                  </a:extLst>
                </a:gridCol>
                <a:gridCol w="317282">
                  <a:extLst>
                    <a:ext uri="{9D8B030D-6E8A-4147-A177-3AD203B41FA5}">
                      <a16:colId xmlns:a16="http://schemas.microsoft.com/office/drawing/2014/main" val="718106064"/>
                    </a:ext>
                  </a:extLst>
                </a:gridCol>
              </a:tblGrid>
              <a:tr h="22825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7120355"/>
                  </a:ext>
                </a:extLst>
              </a:tr>
              <a:tr h="22825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1805782"/>
                  </a:ext>
                </a:extLst>
              </a:tr>
              <a:tr h="22825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5420454"/>
                  </a:ext>
                </a:extLst>
              </a:tr>
              <a:tr h="22825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8346171"/>
                  </a:ext>
                </a:extLst>
              </a:tr>
              <a:tr h="22825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9464182"/>
                  </a:ext>
                </a:extLst>
              </a:tr>
              <a:tr h="22825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4218367"/>
                  </a:ext>
                </a:extLst>
              </a:tr>
              <a:tr h="22825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5956096"/>
                  </a:ext>
                </a:extLst>
              </a:tr>
              <a:tr h="22825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6437357"/>
                  </a:ext>
                </a:extLst>
              </a:tr>
            </a:tbl>
          </a:graphicData>
        </a:graphic>
      </p:graphicFrame>
      <p:sp>
        <p:nvSpPr>
          <p:cNvPr id="41" name="Rectangle 40">
            <a:extLst>
              <a:ext uri="{FF2B5EF4-FFF2-40B4-BE49-F238E27FC236}">
                <a16:creationId xmlns:a16="http://schemas.microsoft.com/office/drawing/2014/main" id="{F38BD2E6-C578-45AA-59E7-4FC5F0B6C4AD}"/>
              </a:ext>
            </a:extLst>
          </p:cNvPr>
          <p:cNvSpPr/>
          <p:nvPr/>
        </p:nvSpPr>
        <p:spPr>
          <a:xfrm>
            <a:off x="2168430" y="2911067"/>
            <a:ext cx="349103" cy="344529"/>
          </a:xfrm>
          <a:prstGeom prst="rect">
            <a:avLst/>
          </a:prstGeom>
          <a:solidFill>
            <a:srgbClr val="F7940A">
              <a:alpha val="26000"/>
            </a:srgbClr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960" tIns="30480" rIns="60960" bIns="30480" rtlCol="0" anchor="ctr"/>
          <a:lstStyle/>
          <a:p>
            <a:pPr algn="ctr"/>
            <a:endParaRPr lang="en-US" sz="120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1134CF39-97C3-4AC8-2A99-E9539CE833F2}"/>
              </a:ext>
            </a:extLst>
          </p:cNvPr>
          <p:cNvSpPr/>
          <p:nvPr/>
        </p:nvSpPr>
        <p:spPr>
          <a:xfrm>
            <a:off x="2164842" y="2842444"/>
            <a:ext cx="345392" cy="360993"/>
          </a:xfrm>
          <a:prstGeom prst="rect">
            <a:avLst/>
          </a:prstGeom>
          <a:solidFill>
            <a:srgbClr val="70AD47">
              <a:alpha val="39000"/>
            </a:srgbClr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187D3ABE-7D7C-9B75-2571-6C672E3AE277}"/>
              </a:ext>
            </a:extLst>
          </p:cNvPr>
          <p:cNvSpPr/>
          <p:nvPr/>
        </p:nvSpPr>
        <p:spPr>
          <a:xfrm>
            <a:off x="2829788" y="2882312"/>
            <a:ext cx="349103" cy="344529"/>
          </a:xfrm>
          <a:prstGeom prst="rect">
            <a:avLst/>
          </a:prstGeom>
          <a:solidFill>
            <a:srgbClr val="F7940A">
              <a:alpha val="26000"/>
            </a:srgbClr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960" tIns="30480" rIns="60960" bIns="30480" rtlCol="0" anchor="ctr"/>
          <a:lstStyle/>
          <a:p>
            <a:pPr algn="ctr"/>
            <a:endParaRPr lang="en-US" sz="120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B7569428-414C-872D-D6BC-854C27CD08A9}"/>
              </a:ext>
            </a:extLst>
          </p:cNvPr>
          <p:cNvSpPr/>
          <p:nvPr/>
        </p:nvSpPr>
        <p:spPr>
          <a:xfrm>
            <a:off x="2826200" y="2813689"/>
            <a:ext cx="345392" cy="360993"/>
          </a:xfrm>
          <a:prstGeom prst="rect">
            <a:avLst/>
          </a:prstGeom>
          <a:solidFill>
            <a:srgbClr val="70AD47">
              <a:alpha val="39000"/>
            </a:srgbClr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33388BAE-2C50-D407-96BA-46F604C8150D}"/>
              </a:ext>
            </a:extLst>
          </p:cNvPr>
          <p:cNvSpPr/>
          <p:nvPr/>
        </p:nvSpPr>
        <p:spPr>
          <a:xfrm>
            <a:off x="2182806" y="3644311"/>
            <a:ext cx="349103" cy="344529"/>
          </a:xfrm>
          <a:prstGeom prst="rect">
            <a:avLst/>
          </a:prstGeom>
          <a:solidFill>
            <a:srgbClr val="F7940A">
              <a:alpha val="26000"/>
            </a:srgbClr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960" tIns="30480" rIns="60960" bIns="30480" rtlCol="0" anchor="ctr"/>
          <a:lstStyle/>
          <a:p>
            <a:pPr algn="ctr"/>
            <a:endParaRPr lang="en-US" sz="1200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8DDC7C5A-0EBA-B21A-71CD-DD3DF8F0BAE1}"/>
              </a:ext>
            </a:extLst>
          </p:cNvPr>
          <p:cNvSpPr/>
          <p:nvPr/>
        </p:nvSpPr>
        <p:spPr>
          <a:xfrm>
            <a:off x="2179218" y="3575688"/>
            <a:ext cx="345392" cy="360993"/>
          </a:xfrm>
          <a:prstGeom prst="rect">
            <a:avLst/>
          </a:prstGeom>
          <a:solidFill>
            <a:srgbClr val="70AD47">
              <a:alpha val="39000"/>
            </a:srgbClr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C461824C-0863-FE3B-3484-FE296AAA3B51}"/>
              </a:ext>
            </a:extLst>
          </p:cNvPr>
          <p:cNvSpPr/>
          <p:nvPr/>
        </p:nvSpPr>
        <p:spPr>
          <a:xfrm>
            <a:off x="2829786" y="3644310"/>
            <a:ext cx="349103" cy="344529"/>
          </a:xfrm>
          <a:prstGeom prst="rect">
            <a:avLst/>
          </a:prstGeom>
          <a:solidFill>
            <a:srgbClr val="F7940A">
              <a:alpha val="26000"/>
            </a:srgbClr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960" tIns="30480" rIns="60960" bIns="30480" rtlCol="0" anchor="ctr"/>
          <a:lstStyle/>
          <a:p>
            <a:pPr algn="ctr"/>
            <a:endParaRPr lang="en-US" sz="120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9B2CAB42-F33D-4D46-159B-D7DBDC4624AA}"/>
              </a:ext>
            </a:extLst>
          </p:cNvPr>
          <p:cNvSpPr/>
          <p:nvPr/>
        </p:nvSpPr>
        <p:spPr>
          <a:xfrm>
            <a:off x="2826198" y="3575687"/>
            <a:ext cx="345392" cy="360993"/>
          </a:xfrm>
          <a:prstGeom prst="rect">
            <a:avLst/>
          </a:prstGeom>
          <a:solidFill>
            <a:srgbClr val="70AD47">
              <a:alpha val="39000"/>
            </a:srgbClr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85" name="Arrow: Right 84">
            <a:extLst>
              <a:ext uri="{FF2B5EF4-FFF2-40B4-BE49-F238E27FC236}">
                <a16:creationId xmlns:a16="http://schemas.microsoft.com/office/drawing/2014/main" id="{DC3D69A8-F680-78AA-94FC-57D931A9AFC0}"/>
              </a:ext>
            </a:extLst>
          </p:cNvPr>
          <p:cNvSpPr/>
          <p:nvPr/>
        </p:nvSpPr>
        <p:spPr>
          <a:xfrm>
            <a:off x="3169430" y="3293641"/>
            <a:ext cx="843935" cy="278580"/>
          </a:xfrm>
          <a:prstGeom prst="rightArrow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960" tIns="30480" rIns="60960" bIns="30480" rtlCol="0" anchor="ctr"/>
          <a:lstStyle/>
          <a:p>
            <a:pPr algn="ctr"/>
            <a:endParaRPr lang="en-US" sz="1200"/>
          </a:p>
        </p:txBody>
      </p:sp>
      <p:sp>
        <p:nvSpPr>
          <p:cNvPr id="86" name="Arrow: Right 85">
            <a:extLst>
              <a:ext uri="{FF2B5EF4-FFF2-40B4-BE49-F238E27FC236}">
                <a16:creationId xmlns:a16="http://schemas.microsoft.com/office/drawing/2014/main" id="{1EDF88BF-9214-589B-6535-FC19E55959C3}"/>
              </a:ext>
            </a:extLst>
          </p:cNvPr>
          <p:cNvSpPr/>
          <p:nvPr/>
        </p:nvSpPr>
        <p:spPr>
          <a:xfrm rot="5400000">
            <a:off x="2220524" y="4371943"/>
            <a:ext cx="843935" cy="278580"/>
          </a:xfrm>
          <a:prstGeom prst="rightArrow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960" tIns="30480" rIns="60960" bIns="30480" rtlCol="0" anchor="ctr"/>
          <a:lstStyle/>
          <a:p>
            <a:pPr algn="ctr"/>
            <a:endParaRPr lang="en-US" sz="12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3453462-F846-6DD8-80F7-A073BAC1DC84}"/>
              </a:ext>
            </a:extLst>
          </p:cNvPr>
          <p:cNvSpPr/>
          <p:nvPr/>
        </p:nvSpPr>
        <p:spPr>
          <a:xfrm>
            <a:off x="6757172" y="1367270"/>
            <a:ext cx="1021503" cy="100181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960" tIns="30480" rIns="60960" bIns="30480" rtlCol="0" anchor="ctr"/>
          <a:lstStyle/>
          <a:p>
            <a:pPr algn="ctr"/>
            <a:endParaRPr lang="en-US" sz="12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041E4B6-85E9-6322-FAEA-AE2724C3EAEC}"/>
              </a:ext>
            </a:extLst>
          </p:cNvPr>
          <p:cNvSpPr/>
          <p:nvPr/>
        </p:nvSpPr>
        <p:spPr>
          <a:xfrm>
            <a:off x="5298091" y="1374373"/>
            <a:ext cx="1085950" cy="100181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C15E669-4134-F5DC-166B-22AE544C338A}"/>
                  </a:ext>
                </a:extLst>
              </p:cNvPr>
              <p:cNvSpPr txBox="1"/>
              <p:nvPr/>
            </p:nvSpPr>
            <p:spPr>
              <a:xfrm>
                <a:off x="5323775" y="1390346"/>
                <a:ext cx="478649" cy="369332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60960" tIns="30480" rIns="60960" bIns="3048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C15E669-4134-F5DC-166B-22AE544C33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3775" y="1390346"/>
                <a:ext cx="478649" cy="369332"/>
              </a:xfrm>
              <a:prstGeom prst="rect">
                <a:avLst/>
              </a:prstGeom>
              <a:blipFill>
                <a:blip r:embed="rId6"/>
                <a:stretch>
                  <a:fillRect l="-5263" r="-1052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Flowchart: Connector 79">
            <a:extLst>
              <a:ext uri="{FF2B5EF4-FFF2-40B4-BE49-F238E27FC236}">
                <a16:creationId xmlns:a16="http://schemas.microsoft.com/office/drawing/2014/main" id="{BB2D1590-FE2C-E801-F0CE-7B4473948122}"/>
              </a:ext>
            </a:extLst>
          </p:cNvPr>
          <p:cNvSpPr/>
          <p:nvPr/>
        </p:nvSpPr>
        <p:spPr>
          <a:xfrm>
            <a:off x="6477803" y="1818357"/>
            <a:ext cx="153939" cy="146242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960" tIns="30480" rIns="60960" bIns="30480" rtlCol="0" anchor="ctr"/>
          <a:lstStyle/>
          <a:p>
            <a:pPr algn="ctr"/>
            <a:endParaRPr lang="en-US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03965B7-FF7A-1D55-6597-637CD55478DE}"/>
                  </a:ext>
                </a:extLst>
              </p:cNvPr>
              <p:cNvSpPr txBox="1"/>
              <p:nvPr/>
            </p:nvSpPr>
            <p:spPr>
              <a:xfrm>
                <a:off x="5816241" y="1375105"/>
                <a:ext cx="43130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𝟏𝟑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03965B7-FF7A-1D55-6597-637CD55478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6241" y="1375105"/>
                <a:ext cx="431307" cy="400110"/>
              </a:xfrm>
              <a:prstGeom prst="rect">
                <a:avLst/>
              </a:prstGeom>
              <a:blipFill>
                <a:blip r:embed="rId7"/>
                <a:stretch>
                  <a:fillRect r="-25000"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0E0F39C-DCE5-C1EF-7EAA-2E696CCDE1F4}"/>
                  </a:ext>
                </a:extLst>
              </p:cNvPr>
              <p:cNvSpPr txBox="1"/>
              <p:nvPr/>
            </p:nvSpPr>
            <p:spPr>
              <a:xfrm>
                <a:off x="5291656" y="1940594"/>
                <a:ext cx="43130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𝟑𝟏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0E0F39C-DCE5-C1EF-7EAA-2E696CCDE1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1656" y="1940594"/>
                <a:ext cx="431307" cy="400110"/>
              </a:xfrm>
              <a:prstGeom prst="rect">
                <a:avLst/>
              </a:prstGeom>
              <a:blipFill>
                <a:blip r:embed="rId8"/>
                <a:stretch>
                  <a:fillRect r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D06A5D1-759B-BCB0-6AC7-6BF3524994A9}"/>
                  </a:ext>
                </a:extLst>
              </p:cNvPr>
              <p:cNvSpPr txBox="1"/>
              <p:nvPr/>
            </p:nvSpPr>
            <p:spPr>
              <a:xfrm>
                <a:off x="5848571" y="1944878"/>
                <a:ext cx="43130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𝟑𝟑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D06A5D1-759B-BCB0-6AC7-6BF3524994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8571" y="1944878"/>
                <a:ext cx="431307" cy="400110"/>
              </a:xfrm>
              <a:prstGeom prst="rect">
                <a:avLst/>
              </a:prstGeom>
              <a:blipFill>
                <a:blip r:embed="rId9"/>
                <a:stretch>
                  <a:fillRect r="-28571"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5B27282-10A7-7682-8534-86A90457A1D0}"/>
                  </a:ext>
                </a:extLst>
              </p:cNvPr>
              <p:cNvSpPr txBox="1"/>
              <p:nvPr/>
            </p:nvSpPr>
            <p:spPr>
              <a:xfrm>
                <a:off x="6697004" y="1374373"/>
                <a:ext cx="43130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5B27282-10A7-7682-8534-86A90457A1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7004" y="1374373"/>
                <a:ext cx="431307" cy="400110"/>
              </a:xfrm>
              <a:prstGeom prst="rect">
                <a:avLst/>
              </a:prstGeom>
              <a:blipFill>
                <a:blip r:embed="rId10"/>
                <a:stretch>
                  <a:fillRect r="-34286"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02999CC-28A9-0906-D93F-DF37D77A8BEC}"/>
                  </a:ext>
                </a:extLst>
              </p:cNvPr>
              <p:cNvSpPr txBox="1"/>
              <p:nvPr/>
            </p:nvSpPr>
            <p:spPr>
              <a:xfrm>
                <a:off x="7246902" y="1378298"/>
                <a:ext cx="43130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𝟏𝟑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02999CC-28A9-0906-D93F-DF37D77A8B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6902" y="1378298"/>
                <a:ext cx="431307" cy="400110"/>
              </a:xfrm>
              <a:prstGeom prst="rect">
                <a:avLst/>
              </a:prstGeom>
              <a:blipFill>
                <a:blip r:embed="rId11"/>
                <a:stretch>
                  <a:fillRect r="-3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256122B-E4DF-7ED8-1286-AF3B45DDBEF6}"/>
                  </a:ext>
                </a:extLst>
              </p:cNvPr>
              <p:cNvSpPr txBox="1"/>
              <p:nvPr/>
            </p:nvSpPr>
            <p:spPr>
              <a:xfrm>
                <a:off x="6669937" y="1940594"/>
                <a:ext cx="43130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𝟑𝟏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256122B-E4DF-7ED8-1286-AF3B45DDBE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9937" y="1940594"/>
                <a:ext cx="431307" cy="400110"/>
              </a:xfrm>
              <a:prstGeom prst="rect">
                <a:avLst/>
              </a:prstGeom>
              <a:blipFill>
                <a:blip r:embed="rId12"/>
                <a:stretch>
                  <a:fillRect r="-3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48E28B7-2AAA-32B8-8BC5-A8DA5DA60538}"/>
                  </a:ext>
                </a:extLst>
              </p:cNvPr>
              <p:cNvSpPr txBox="1"/>
              <p:nvPr/>
            </p:nvSpPr>
            <p:spPr>
              <a:xfrm>
                <a:off x="7254113" y="1940594"/>
                <a:ext cx="43130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𝟑𝟑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48E28B7-2AAA-32B8-8BC5-A8DA5DA605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4113" y="1940594"/>
                <a:ext cx="431307" cy="400110"/>
              </a:xfrm>
              <a:prstGeom prst="rect">
                <a:avLst/>
              </a:prstGeom>
              <a:blipFill>
                <a:blip r:embed="rId13"/>
                <a:stretch>
                  <a:fillRect r="-3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6362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340</Words>
  <Application>Microsoft Office PowerPoint</Application>
  <PresentationFormat>Widescreen</PresentationFormat>
  <Paragraphs>198</Paragraphs>
  <Slides>12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 P. Musco</dc:creator>
  <cp:lastModifiedBy>Gilyard, Jayda</cp:lastModifiedBy>
  <cp:revision>103</cp:revision>
  <dcterms:created xsi:type="dcterms:W3CDTF">2019-09-11T01:27:24Z</dcterms:created>
  <dcterms:modified xsi:type="dcterms:W3CDTF">2025-01-25T08:12:18Z</dcterms:modified>
</cp:coreProperties>
</file>