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7" r:id="rId5"/>
    <p:sldId id="290" r:id="rId6"/>
    <p:sldId id="285" r:id="rId7"/>
    <p:sldId id="289" r:id="rId8"/>
    <p:sldId id="269" r:id="rId9"/>
    <p:sldId id="287" r:id="rId10"/>
    <p:sldId id="292" r:id="rId11"/>
    <p:sldId id="259" r:id="rId12"/>
    <p:sldId id="273" r:id="rId13"/>
    <p:sldId id="293" r:id="rId14"/>
    <p:sldId id="274" r:id="rId15"/>
    <p:sldId id="284" r:id="rId16"/>
    <p:sldId id="277" r:id="rId17"/>
    <p:sldId id="286" r:id="rId18"/>
    <p:sldId id="283"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DA"/>
    <a:srgbClr val="030553"/>
    <a:srgbClr val="16286E"/>
    <a:srgbClr val="1F3B73"/>
    <a:srgbClr val="7BEBD8"/>
    <a:srgbClr val="8335E5"/>
    <a:srgbClr val="6B8DE1"/>
    <a:srgbClr val="6C92E1"/>
    <a:srgbClr val="6313DC"/>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52" autoAdjust="0"/>
  </p:normalViewPr>
  <p:slideViewPr>
    <p:cSldViewPr snapToGrid="0" showGuides="1">
      <p:cViewPr varScale="1">
        <p:scale>
          <a:sx n="82" d="100"/>
          <a:sy n="82" d="100"/>
        </p:scale>
        <p:origin x="662" y="7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9/1/2020</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9/1/2020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10984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38104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08930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4170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1913084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111072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425211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304967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95985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77922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101690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224115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9/1/2020</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9/1/2020</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790311"/>
            <a:ext cx="4845708" cy="553998"/>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COMPANY X</a:t>
            </a:r>
          </a:p>
        </p:txBody>
      </p:sp>
      <p:sp>
        <p:nvSpPr>
          <p:cNvPr id="55" name="Rectangle 54">
            <a:extLst>
              <a:ext uri="{FF2B5EF4-FFF2-40B4-BE49-F238E27FC236}">
                <a16:creationId xmlns:a16="http://schemas.microsoft.com/office/drawing/2014/main" id="{6BBBCB2E-F413-4381-8378-02FDC20EA4F6}"/>
              </a:ext>
            </a:extLst>
          </p:cNvPr>
          <p:cNvSpPr/>
          <p:nvPr/>
        </p:nvSpPr>
        <p:spPr>
          <a:xfrm>
            <a:off x="791651" y="4972864"/>
            <a:ext cx="4224849" cy="738664"/>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An analysis of the factors responsible for Employee Attrition at Company X</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98133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7" name="TextBox 26">
            <a:extLst>
              <a:ext uri="{FF2B5EF4-FFF2-40B4-BE49-F238E27FC236}">
                <a16:creationId xmlns:a16="http://schemas.microsoft.com/office/drawing/2014/main" id="{C1165547-DF3A-4694-9097-2BDAF2003713}"/>
              </a:ext>
            </a:extLst>
          </p:cNvPr>
          <p:cNvSpPr txBox="1"/>
          <p:nvPr/>
        </p:nvSpPr>
        <p:spPr>
          <a:xfrm>
            <a:off x="8478379" y="5822679"/>
            <a:ext cx="3551696" cy="1846659"/>
          </a:xfrm>
          <a:prstGeom prst="rect">
            <a:avLst/>
          </a:prstGeom>
          <a:noFill/>
        </p:spPr>
        <p:txBody>
          <a:bodyPr wrap="square" lIns="0" tIns="0" rIns="0" bIns="0" rtlCol="0">
            <a:spAutoFit/>
          </a:bodyPr>
          <a:lstStyle/>
          <a:p>
            <a:pPr algn="ctr"/>
            <a:r>
              <a:rPr lang="en-US" sz="2000" b="1" dirty="0">
                <a:solidFill>
                  <a:schemeClr val="bg1"/>
                </a:solidFill>
                <a:latin typeface="Segoe UI" panose="020B0502040204020203" pitchFamily="34" charset="0"/>
                <a:cs typeface="Segoe UI" panose="020B0502040204020203" pitchFamily="34" charset="0"/>
              </a:rPr>
              <a:t>HASH ANALYTICS INTERNSHIP PROJECT </a:t>
            </a:r>
          </a:p>
          <a:p>
            <a:pPr algn="ctr"/>
            <a:endParaRPr lang="en-US" sz="2000" b="1" dirty="0">
              <a:solidFill>
                <a:schemeClr val="bg1"/>
              </a:solidFill>
              <a:latin typeface="Segoe UI" panose="020B0502040204020203" pitchFamily="34" charset="0"/>
              <a:cs typeface="Segoe UI" panose="020B0502040204020203" pitchFamily="34" charset="0"/>
            </a:endParaRPr>
          </a:p>
          <a:p>
            <a:pPr algn="ctr"/>
            <a:r>
              <a:rPr lang="en-US" sz="2000" b="1" dirty="0">
                <a:solidFill>
                  <a:schemeClr val="bg1"/>
                </a:solidFill>
                <a:latin typeface="Segoe UI" panose="020B0502040204020203" pitchFamily="34" charset="0"/>
                <a:cs typeface="Segoe UI" panose="020B0502040204020203" pitchFamily="34" charset="0"/>
              </a:rPr>
              <a:t>BY </a:t>
            </a:r>
          </a:p>
          <a:p>
            <a:pPr algn="ctr"/>
            <a:endParaRPr lang="en-US" sz="2000" b="1" dirty="0">
              <a:solidFill>
                <a:schemeClr val="bg1"/>
              </a:solidFill>
              <a:latin typeface="Segoe UI" panose="020B0502040204020203" pitchFamily="34" charset="0"/>
              <a:cs typeface="Segoe UI" panose="020B0502040204020203" pitchFamily="34" charset="0"/>
            </a:endParaRPr>
          </a:p>
          <a:p>
            <a:pPr algn="ctr"/>
            <a:r>
              <a:rPr lang="en-US" sz="2000" b="1" dirty="0">
                <a:latin typeface="Segoe UI" panose="020B0502040204020203" pitchFamily="34" charset="0"/>
                <a:cs typeface="Segoe UI" panose="020B0502040204020203" pitchFamily="34" charset="0"/>
              </a:rPr>
              <a:t>IFEANYI JOSEPH OKONDU</a:t>
            </a: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5352781"/>
            <a:ext cx="11962355" cy="162011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representation looks at other critical factors that determine employee satisfaction with a job - promotion and time spent with the company. The average of promotions over 5 years was calculated against the average time spent at a company. The representation showed that the company had a poor promotion system. Most of the ex-employees were on a fixed salary, mostly low, for their entire duration at the company with the exception of employees in management. Also, the representation shows that employees who have spent an average of 3.5 (three and half years) – 4.5 (four and half) years were more likely to leave, especially hose approaching their fourth year at the company.</a:t>
            </a:r>
          </a:p>
        </p:txBody>
      </p:sp>
      <p:sp>
        <p:nvSpPr>
          <p:cNvPr id="105" name="Rectangle 104">
            <a:extLst>
              <a:ext uri="{FF2B5EF4-FFF2-40B4-BE49-F238E27FC236}">
                <a16:creationId xmlns:a16="http://schemas.microsoft.com/office/drawing/2014/main" id="{AD1F5E0B-9D11-43FF-9946-9B61EF9D6E88}"/>
              </a:ext>
            </a:extLst>
          </p:cNvPr>
          <p:cNvSpPr/>
          <p:nvPr/>
        </p:nvSpPr>
        <p:spPr>
          <a:xfrm>
            <a:off x="1858990" y="3210946"/>
            <a:ext cx="2850672"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2" name="Picture 1"/>
          <p:cNvPicPr>
            <a:picLocks noChangeAspect="1"/>
          </p:cNvPicPr>
          <p:nvPr/>
        </p:nvPicPr>
        <p:blipFill>
          <a:blip r:embed="rId5"/>
          <a:stretch>
            <a:fillRect/>
          </a:stretch>
        </p:blipFill>
        <p:spPr>
          <a:xfrm>
            <a:off x="388307" y="128949"/>
            <a:ext cx="11386159" cy="5223832"/>
          </a:xfrm>
          <a:prstGeom prst="rect">
            <a:avLst/>
          </a:prstGeom>
        </p:spPr>
      </p:pic>
    </p:spTree>
    <p:extLst>
      <p:ext uri="{BB962C8B-B14F-4D97-AF65-F5344CB8AC3E}">
        <p14:creationId xmlns:p14="http://schemas.microsoft.com/office/powerpoint/2010/main" val="383611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This histogram represents the percentage of average promotion in the last 5 years, average satisfaction level and average work accident for each department. The disproportion between the promotion in the past 5 years and satisfaction level leads the analyst to believe that the data for the satisfaction level is negative, otherwise it is inversely proportional. </a:t>
            </a:r>
          </a:p>
        </p:txBody>
      </p:sp>
      <p:sp>
        <p:nvSpPr>
          <p:cNvPr id="2" name="TextBox 1">
            <a:extLst>
              <a:ext uri="{FF2B5EF4-FFF2-40B4-BE49-F238E27FC236}">
                <a16:creationId xmlns:a16="http://schemas.microsoft.com/office/drawing/2014/main" id="{62AEF5FE-6C45-4BF6-9676-571742C3CDD7}"/>
              </a:ext>
            </a:extLst>
          </p:cNvPr>
          <p:cNvSpPr txBox="1"/>
          <p:nvPr/>
        </p:nvSpPr>
        <p:spPr>
          <a:xfrm>
            <a:off x="416076" y="219046"/>
            <a:ext cx="3603287"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DISTRIBUTION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16076" y="2107220"/>
            <a:ext cx="8976323" cy="5018827"/>
            <a:chOff x="-1189594" y="2198247"/>
            <a:chExt cx="8976319" cy="5018827"/>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1189594" y="4797232"/>
              <a:ext cx="8909189" cy="2419842"/>
              <a:chOff x="-1189594" y="4832378"/>
              <a:chExt cx="8909189" cy="2419842"/>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1189594" y="5867225"/>
                <a:ext cx="8590290" cy="1384995"/>
              </a:xfrm>
              <a:prstGeom prst="rect">
                <a:avLst/>
              </a:prstGeom>
            </p:spPr>
            <p:txBody>
              <a:bodyPr wrap="square" lIns="0" tIns="0" rIns="0" bIns="0">
                <a:spAutoFit/>
              </a:bodyPr>
              <a:lstStyle/>
              <a:p>
                <a:r>
                  <a:rPr lang="en-US" i="1" dirty="0">
                    <a:solidFill>
                      <a:schemeClr val="bg1"/>
                    </a:solidFill>
                    <a:cs typeface="Segoe UI" panose="020B0502040204020203" pitchFamily="34" charset="0"/>
                  </a:rPr>
                  <a:t>8</a:t>
                </a:r>
                <a:r>
                  <a:rPr lang="en-US" dirty="0"/>
                  <a:t>This histogram represents the percentage of average promotion in the last 5 years, average satisfaction level and average work accident for each department. The disproportion between the promotion in the past 5 years and satisfaction level leads the analyst to believe that the data for the satisfaction level is negative, otherwise it is inversely proportional. </a:t>
                </a:r>
              </a:p>
              <a:p>
                <a:r>
                  <a:rPr lang="en-US" i="1" dirty="0">
                    <a:solidFill>
                      <a:schemeClr val="bg1"/>
                    </a:solidFill>
                    <a:cs typeface="Segoe UI" panose="020B0502040204020203" pitchFamily="34" charset="0"/>
                  </a:rPr>
                  <a:t>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5" name="Picture 4"/>
          <p:cNvPicPr>
            <a:picLocks noChangeAspect="1"/>
          </p:cNvPicPr>
          <p:nvPr/>
        </p:nvPicPr>
        <p:blipFill>
          <a:blip r:embed="rId5"/>
          <a:stretch>
            <a:fillRect/>
          </a:stretch>
        </p:blipFill>
        <p:spPr>
          <a:xfrm>
            <a:off x="-1432" y="678482"/>
            <a:ext cx="11278219" cy="5003428"/>
          </a:xfrm>
          <a:prstGeom prst="rect">
            <a:avLst/>
          </a:prstGeom>
        </p:spPr>
      </p:pic>
    </p:spTree>
    <p:extLst>
      <p:ext uri="{BB962C8B-B14F-4D97-AF65-F5344CB8AC3E}">
        <p14:creationId xmlns:p14="http://schemas.microsoft.com/office/powerpoint/2010/main" val="116795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864295" y="5889504"/>
            <a:ext cx="9920613" cy="8737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From the above representation, most of the existing employees have spent an average time of 3-3.5 years at the company. In relation to the average promotion, a significant number of the existing employees seem to have been promoted.</a:t>
            </a:r>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240411" y="6547839"/>
            <a:ext cx="11285292" cy="265697"/>
            <a:chOff x="8481138" y="2124127"/>
            <a:chExt cx="13888436" cy="265697"/>
          </a:xfrm>
        </p:grpSpPr>
        <p:sp>
          <p:nvSpPr>
            <p:cNvPr id="103" name="Rectangle 102">
              <a:extLst>
                <a:ext uri="{FF2B5EF4-FFF2-40B4-BE49-F238E27FC236}">
                  <a16:creationId xmlns:a16="http://schemas.microsoft.com/office/drawing/2014/main" id="{CDAD2E5F-3DBB-47BA-B90E-DDB45972B6AF}"/>
                </a:ext>
              </a:extLst>
            </p:cNvPr>
            <p:cNvSpPr/>
            <p:nvPr/>
          </p:nvSpPr>
          <p:spPr>
            <a:xfrm>
              <a:off x="8481138" y="2124127"/>
              <a:ext cx="3567916" cy="215444"/>
            </a:xfrm>
            <a:prstGeom prst="rect">
              <a:avLst/>
            </a:prstGeom>
          </p:spPr>
          <p:txBody>
            <a:bodyPr wrap="square" lIns="0" tIns="0" rIns="0" bIns="0">
              <a:spAutoFit/>
            </a:bodyPr>
            <a:lstStyle/>
            <a:p>
              <a:endParaRPr lang="en-US" sz="1400" i="1" dirty="0">
                <a:solidFill>
                  <a:srgbClr val="002060"/>
                </a:solidFill>
                <a:latin typeface="+mj-lt"/>
                <a:cs typeface="Segoe UI" panose="020B0502040204020203" pitchFamily="34" charset="0"/>
              </a:endParaRPr>
            </a:p>
          </p:txBody>
        </p:sp>
        <p:sp>
          <p:nvSpPr>
            <p:cNvPr id="107" name="Rectangle 106">
              <a:extLst>
                <a:ext uri="{FF2B5EF4-FFF2-40B4-BE49-F238E27FC236}">
                  <a16:creationId xmlns:a16="http://schemas.microsoft.com/office/drawing/2014/main" id="{D6D9691D-4606-4981-97A5-3BEAC7F0804E}"/>
                </a:ext>
              </a:extLst>
            </p:cNvPr>
            <p:cNvSpPr/>
            <p:nvPr/>
          </p:nvSpPr>
          <p:spPr>
            <a:xfrm>
              <a:off x="17955275" y="2174380"/>
              <a:ext cx="4414299" cy="215444"/>
            </a:xfrm>
            <a:prstGeom prst="rect">
              <a:avLst/>
            </a:prstGeom>
          </p:spPr>
          <p:txBody>
            <a:bodyPr wrap="square" lIns="0" tIns="0" rIns="0" bIns="0">
              <a:spAutoFit/>
            </a:bodyPr>
            <a:lstStyle/>
            <a:p>
              <a:endParaRPr lang="en-US" sz="1400" i="1" dirty="0">
                <a:solidFill>
                  <a:srgbClr val="002060"/>
                </a:solidFill>
                <a:latin typeface="+mj-lt"/>
                <a:cs typeface="Segoe UI" panose="020B0502040204020203" pitchFamily="34" charset="0"/>
              </a:endParaRPr>
            </a:p>
          </p:txBody>
        </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354" y="1032631"/>
            <a:ext cx="11285292" cy="4503873"/>
          </a:xfrm>
          <a:prstGeom prst="rect">
            <a:avLst/>
          </a:prstGeom>
        </p:spPr>
      </p:pic>
    </p:spTree>
    <p:extLst>
      <p:ext uri="{BB962C8B-B14F-4D97-AF65-F5344CB8AC3E}">
        <p14:creationId xmlns:p14="http://schemas.microsoft.com/office/powerpoint/2010/main" val="102472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964505" y="5607696"/>
            <a:ext cx="9457150" cy="110468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Analysis showed that there is a relationship between the average hours spent by the existing employees and their satisfaction with the workplace. Currently, most of the employees work between 180 – 200 monthly hours. This is almost identical with the pattern in the ex-employee data set. So it is an indicator that the existing employees are overworking. </a:t>
            </a:r>
          </a:p>
        </p:txBody>
      </p:sp>
      <p:sp>
        <p:nvSpPr>
          <p:cNvPr id="2" name="TextBox 1">
            <a:extLst>
              <a:ext uri="{FF2B5EF4-FFF2-40B4-BE49-F238E27FC236}">
                <a16:creationId xmlns:a16="http://schemas.microsoft.com/office/drawing/2014/main" id="{62AEF5FE-6C45-4BF6-9676-571742C3CDD7}"/>
              </a:ext>
            </a:extLst>
          </p:cNvPr>
          <p:cNvSpPr txBox="1"/>
          <p:nvPr/>
        </p:nvSpPr>
        <p:spPr>
          <a:xfrm>
            <a:off x="296361" y="131259"/>
            <a:ext cx="7269360"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73" y="804383"/>
            <a:ext cx="10106087" cy="4634887"/>
          </a:xfrm>
          <a:prstGeom prst="rect">
            <a:avLst/>
          </a:prstGeom>
        </p:spPr>
      </p:pic>
    </p:spTree>
    <p:extLst>
      <p:ext uri="{BB962C8B-B14F-4D97-AF65-F5344CB8AC3E}">
        <p14:creationId xmlns:p14="http://schemas.microsoft.com/office/powerpoint/2010/main" val="20548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Importance</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2107220"/>
            <a:ext cx="3075334" cy="3754492"/>
            <a:chOff x="4711392" y="2198247"/>
            <a:chExt cx="3075333" cy="3754492"/>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103" name="Rectangle 102">
            <a:extLst>
              <a:ext uri="{FF2B5EF4-FFF2-40B4-BE49-F238E27FC236}">
                <a16:creationId xmlns:a16="http://schemas.microsoft.com/office/drawing/2014/main" id="{CDAD2E5F-3DBB-47BA-B90E-DDB45972B6AF}"/>
              </a:ext>
            </a:extLst>
          </p:cNvPr>
          <p:cNvSpPr/>
          <p:nvPr/>
        </p:nvSpPr>
        <p:spPr>
          <a:xfrm>
            <a:off x="363255" y="5587610"/>
            <a:ext cx="11021266" cy="830997"/>
          </a:xfrm>
          <a:prstGeom prst="rect">
            <a:avLst/>
          </a:prstGeom>
        </p:spPr>
        <p:txBody>
          <a:bodyPr wrap="square" lIns="0" tIns="0" rIns="0" bIns="0">
            <a:spAutoFit/>
          </a:bodyPr>
          <a:lstStyle/>
          <a:p>
            <a:r>
              <a:rPr lang="en-US" dirty="0">
                <a:solidFill>
                  <a:srgbClr val="002060"/>
                </a:solidFill>
                <a:cs typeface="Segoe UI" panose="020B0502040204020203" pitchFamily="34" charset="0"/>
              </a:rPr>
              <a:t>This representation shows the distribution of several measures of the employee data. In this representation, it is evident that the employees are approaching the average 200 monthly hours work milestone, which is also a danger line. A number of departments have a relatively non-existent promotion in the past five years.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255" y="1282041"/>
            <a:ext cx="11285950" cy="4134304"/>
          </a:xfrm>
          <a:prstGeom prst="rect">
            <a:avLst/>
          </a:prstGeom>
        </p:spPr>
      </p:pic>
    </p:spTree>
    <p:extLst>
      <p:ext uri="{BB962C8B-B14F-4D97-AF65-F5344CB8AC3E}">
        <p14:creationId xmlns:p14="http://schemas.microsoft.com/office/powerpoint/2010/main" val="321606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221506" y="3943322"/>
            <a:ext cx="11748988" cy="24626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i="1" dirty="0">
                <a:solidFill>
                  <a:schemeClr val="tx1"/>
                </a:solidFill>
                <a:cs typeface="Segoe UI" panose="020B0502040204020203" pitchFamily="34" charset="0"/>
              </a:rPr>
              <a:t>In conclusion, the major reason for employee attrition was determined to be the constant amount of overtime by some employees. After spending a large amount of time at the company, employees also tend to leave either to start their own companies or due to the retirement age. The monthly income is also a major factor in employee attrition. Some employees feel they are not properly compensated for the work they do at the company compared to some their fellow employees.</a:t>
            </a:r>
          </a:p>
          <a:p>
            <a:pPr algn="just"/>
            <a:endParaRPr lang="en-US" i="1" dirty="0">
              <a:solidFill>
                <a:schemeClr val="tx1"/>
              </a:solidFill>
              <a:cs typeface="Segoe UI" panose="020B0502040204020203" pitchFamily="34" charset="0"/>
            </a:endParaRPr>
          </a:p>
          <a:p>
            <a:pPr algn="just"/>
            <a:endParaRPr lang="en-US" i="1" dirty="0">
              <a:solidFill>
                <a:schemeClr val="tx1"/>
              </a:solidFill>
              <a:cs typeface="Segoe UI" panose="020B0502040204020203" pitchFamily="34" charset="0"/>
            </a:endParaRPr>
          </a:p>
          <a:p>
            <a:pPr algn="just"/>
            <a:endParaRPr lang="en-US" i="1" dirty="0">
              <a:solidFill>
                <a:schemeClr val="tx1"/>
              </a:solidFill>
              <a:cs typeface="Segoe UI" panose="020B0502040204020203" pitchFamily="34" charset="0"/>
            </a:endParaRPr>
          </a:p>
          <a:p>
            <a:pPr algn="just"/>
            <a:r>
              <a:rPr lang="en-US" b="1" i="1" dirty="0">
                <a:solidFill>
                  <a:schemeClr val="tx1"/>
                </a:solidFill>
                <a:cs typeface="Segoe UI" panose="020B0502040204020203" pitchFamily="34" charset="0"/>
              </a:rPr>
              <a:t>PREDICTION</a:t>
            </a:r>
          </a:p>
          <a:p>
            <a:pPr algn="just"/>
            <a:r>
              <a:rPr lang="en-US" dirty="0">
                <a:solidFill>
                  <a:schemeClr val="tx1"/>
                </a:solidFill>
                <a:cs typeface="Segoe UI" panose="020B0502040204020203" pitchFamily="34" charset="0"/>
              </a:rPr>
              <a:t>Comparing the analysis data of the ex-employees and that of the existing employees, some shared factors have been identified. With this information, the analyst predicts that existing employee (3 and half years or older) who are either approaching the four years duration at the company, have no significant salary increment and work 200 monthly hours are most likely to quit their jobs</a:t>
            </a:r>
          </a:p>
          <a:p>
            <a:pPr algn="ctr"/>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Interpretation</a:t>
            </a:r>
          </a:p>
        </p:txBody>
      </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281904" y="1552301"/>
            <a:ext cx="10796341" cy="6552157"/>
            <a:chOff x="1575596" y="-2361067"/>
            <a:chExt cx="10116874" cy="6552157"/>
          </a:xfrm>
        </p:grpSpPr>
        <p:sp>
          <p:nvSpPr>
            <p:cNvPr id="103" name="Rectangle 102">
              <a:extLst>
                <a:ext uri="{FF2B5EF4-FFF2-40B4-BE49-F238E27FC236}">
                  <a16:creationId xmlns:a16="http://schemas.microsoft.com/office/drawing/2014/main" id="{CDAD2E5F-3DBB-47BA-B90E-DDB45972B6AF}"/>
                </a:ext>
              </a:extLst>
            </p:cNvPr>
            <p:cNvSpPr/>
            <p:nvPr/>
          </p:nvSpPr>
          <p:spPr>
            <a:xfrm>
              <a:off x="1575596" y="-2361067"/>
              <a:ext cx="10116874" cy="1938992"/>
            </a:xfrm>
            <a:prstGeom prst="rect">
              <a:avLst/>
            </a:prstGeom>
          </p:spPr>
          <p:txBody>
            <a:bodyPr wrap="square" lIns="0" tIns="0" rIns="0" bIns="0">
              <a:spAutoFit/>
            </a:bodyPr>
            <a:lstStyle/>
            <a:p>
              <a:r>
                <a:rPr lang="en-US" dirty="0"/>
                <a:t>In the analysis of the ex-employees data, it was evident that common anomalies in work places such as overtime, low salary, slow growth through promotion were the factors that these ex-employees had in common. In other words, the type of employees leaving are overworked, underpaid, and un-promoted employees. This goes to say that company X must set up measures to solve this problem. This can be done by paying employees for overtime or offering recognition as an alternative. Also, the employers at Company X must provide timely employee assessment and promote employees at least every 3 years. Promotions should come with a salary increase. </a:t>
              </a:r>
            </a:p>
            <a:p>
              <a:endParaRPr lang="en-US" i="1" dirty="0">
                <a:solidFill>
                  <a:srgbClr val="002060"/>
                </a:solidFill>
                <a:cs typeface="Segoe UI" panose="020B0502040204020203" pitchFamily="34" charset="0"/>
              </a:endParaRPr>
            </a:p>
          </p:txBody>
        </p:sp>
        <p:sp>
          <p:nvSpPr>
            <p:cNvPr id="105" name="Rectangle 104">
              <a:extLst>
                <a:ext uri="{FF2B5EF4-FFF2-40B4-BE49-F238E27FC236}">
                  <a16:creationId xmlns:a16="http://schemas.microsoft.com/office/drawing/2014/main" id="{AD1F5E0B-9D11-43FF-9946-9B61EF9D6E88}"/>
                </a:ext>
              </a:extLst>
            </p:cNvPr>
            <p:cNvSpPr/>
            <p:nvPr/>
          </p:nvSpPr>
          <p:spPr>
            <a:xfrm>
              <a:off x="8305165" y="3944869"/>
              <a:ext cx="2975668"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1" name="Picture 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090" y="-2353953"/>
            <a:ext cx="6902165" cy="209411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4714" y="-2393735"/>
            <a:ext cx="7023984" cy="2131078"/>
          </a:xfrm>
          <a:prstGeom prst="rect">
            <a:avLst/>
          </a:prstGeom>
        </p:spPr>
      </p:pic>
    </p:spTree>
    <p:extLst>
      <p:ext uri="{BB962C8B-B14F-4D97-AF65-F5344CB8AC3E}">
        <p14:creationId xmlns:p14="http://schemas.microsoft.com/office/powerpoint/2010/main" val="355963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663604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Conclusion and Recommendations</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7" name="Rectangle 6">
            <a:extLst>
              <a:ext uri="{FF2B5EF4-FFF2-40B4-BE49-F238E27FC236}">
                <a16:creationId xmlns:a16="http://schemas.microsoft.com/office/drawing/2014/main" id="{AD1F5E0B-9D11-43FF-9946-9B61EF9D6E88}"/>
              </a:ext>
            </a:extLst>
          </p:cNvPr>
          <p:cNvSpPr/>
          <p:nvPr/>
        </p:nvSpPr>
        <p:spPr>
          <a:xfrm>
            <a:off x="726781" y="1277147"/>
            <a:ext cx="5928019" cy="4527521"/>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i="1" dirty="0">
                <a:cs typeface="Segoe UI" panose="020B0502040204020203" pitchFamily="34" charset="0"/>
              </a:rPr>
              <a:t>The factor most likely to lead to employee attrition is overtime. HR could control this by reducing the amount of extra hours employees have to work outside working hours and adequately compensating the workers who will still have to work overtime</a:t>
            </a:r>
          </a:p>
          <a:p>
            <a:pPr marL="285750" indent="-285750">
              <a:lnSpc>
                <a:spcPct val="150000"/>
              </a:lnSpc>
              <a:buFont typeface="Arial" panose="020B0604020202020204" pitchFamily="34" charset="0"/>
              <a:buChar char="•"/>
            </a:pPr>
            <a:r>
              <a:rPr lang="en-US" i="1" dirty="0">
                <a:cs typeface="Segoe UI" panose="020B0502040204020203" pitchFamily="34" charset="0"/>
              </a:rPr>
              <a:t>Older employees can be given incentives to make them retire quicker so younger employees can be promoted to senior positions</a:t>
            </a:r>
          </a:p>
          <a:p>
            <a:pPr marL="285750" indent="-285750">
              <a:lnSpc>
                <a:spcPct val="150000"/>
              </a:lnSpc>
              <a:buFont typeface="Arial" panose="020B0604020202020204" pitchFamily="34" charset="0"/>
              <a:buChar char="•"/>
            </a:pPr>
            <a:r>
              <a:rPr lang="en-US" i="1" dirty="0">
                <a:cs typeface="Segoe UI" panose="020B0502040204020203" pitchFamily="34" charset="0"/>
              </a:rPr>
              <a:t>The disparity between the income of the junior employees and senior employees is too large. This could make the junior employees feel unappreciated.</a:t>
            </a:r>
          </a:p>
        </p:txBody>
      </p:sp>
    </p:spTree>
    <p:extLst>
      <p:ext uri="{BB962C8B-B14F-4D97-AF65-F5344CB8AC3E}">
        <p14:creationId xmlns:p14="http://schemas.microsoft.com/office/powerpoint/2010/main" val="222538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94164" y="524278"/>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PROBLEM STATEMENT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906078" y="1016723"/>
            <a:ext cx="5666014" cy="3655103"/>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Employee attrition is a great challenge to organizations around the world.  Businesses lose talents regularly through attrition. For most businesses, employee attrition causes momentary slow-paced growth as it takes human, monetary, and time resources to fill a role. </a:t>
            </a:r>
          </a:p>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Businesses could avoid the negative impact of attrition if they have a system to anticipate employees actions as regards resignation. Beyond that, Organizations can reduce employee turnover by identifying and addressing Factors that cause employee</a:t>
            </a:r>
          </a:p>
          <a:p>
            <a:pPr>
              <a:lnSpc>
                <a:spcPct val="150000"/>
              </a:lnSpc>
            </a:pPr>
            <a:r>
              <a:rPr lang="en-US" sz="1600" i="1" dirty="0">
                <a:solidFill>
                  <a:srgbClr val="002060"/>
                </a:solidFill>
                <a:latin typeface="+mj-lt"/>
                <a:cs typeface="Segoe UI" panose="020B0502040204020203" pitchFamily="34" charset="0"/>
              </a:rPr>
              <a:t> resignation.</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5096217" y="-508000"/>
            <a:ext cx="8125520"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5" name="Rectangle 24">
            <a:extLst>
              <a:ext uri="{FF2B5EF4-FFF2-40B4-BE49-F238E27FC236}">
                <a16:creationId xmlns:a16="http://schemas.microsoft.com/office/drawing/2014/main" id="{E9101D99-B002-4698-9C7E-C942B9AA2D39}"/>
              </a:ext>
            </a:extLst>
          </p:cNvPr>
          <p:cNvSpPr/>
          <p:nvPr/>
        </p:nvSpPr>
        <p:spPr>
          <a:xfrm>
            <a:off x="906078" y="4641318"/>
            <a:ext cx="4901339" cy="1846659"/>
          </a:xfrm>
          <a:prstGeom prst="rect">
            <a:avLst/>
          </a:prstGeom>
        </p:spPr>
        <p:txBody>
          <a:bodyPr wrap="square" lIns="0" tIns="0" rIns="0" bIns="0">
            <a:spAutoFit/>
          </a:bodyPr>
          <a:lstStyle/>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This project seeks to identify and analyze the factors contributing to employee attrition and also develop model to predict the employee attrition among the employees at Company X.</a:t>
            </a:r>
          </a:p>
        </p:txBody>
      </p:sp>
    </p:spTree>
    <p:extLst>
      <p:ext uri="{BB962C8B-B14F-4D97-AF65-F5344CB8AC3E}">
        <p14:creationId xmlns:p14="http://schemas.microsoft.com/office/powerpoint/2010/main" val="12270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098621" y="374370"/>
            <a:ext cx="5226945"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APPROACH TO STUDY</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6" name="Rectangle 25">
            <a:extLst>
              <a:ext uri="{FF2B5EF4-FFF2-40B4-BE49-F238E27FC236}">
                <a16:creationId xmlns:a16="http://schemas.microsoft.com/office/drawing/2014/main" id="{E9101D99-B002-4698-9C7E-C942B9AA2D39}"/>
              </a:ext>
            </a:extLst>
          </p:cNvPr>
          <p:cNvSpPr/>
          <p:nvPr/>
        </p:nvSpPr>
        <p:spPr>
          <a:xfrm>
            <a:off x="791787" y="1027134"/>
            <a:ext cx="4489094" cy="6240426"/>
          </a:xfrm>
          <a:prstGeom prst="rect">
            <a:avLst/>
          </a:prstGeom>
        </p:spPr>
        <p:txBody>
          <a:bodyPr wrap="square" lIns="0" tIns="0" rIns="0" bIns="0">
            <a:spAutoFit/>
          </a:bodyPr>
          <a:lstStyle/>
          <a:p>
            <a:pPr>
              <a:lnSpc>
                <a:spcPct val="150000"/>
              </a:lnSpc>
            </a:pPr>
            <a:r>
              <a:rPr lang="en-US" sz="1600" dirty="0">
                <a:cs typeface="Segoe UI" panose="020B0502040204020203" pitchFamily="34" charset="0"/>
              </a:rPr>
              <a:t>From this dataset we can uncover the factors that lead to employee attrition and explore important questions such as how does the average monthly hourly affect employee attrition or how does the monthly income relate to employee attrition</a:t>
            </a:r>
          </a:p>
          <a:p>
            <a:pPr>
              <a:lnSpc>
                <a:spcPct val="150000"/>
              </a:lnSpc>
            </a:pPr>
            <a:endParaRPr lang="en-US" sz="1600" dirty="0"/>
          </a:p>
          <a:p>
            <a:pPr>
              <a:lnSpc>
                <a:spcPct val="150000"/>
              </a:lnSpc>
            </a:pPr>
            <a:r>
              <a:rPr lang="en-US" sz="1600" dirty="0"/>
              <a:t>The data </a:t>
            </a:r>
            <a:r>
              <a:rPr lang="en-US" sz="1600" dirty="0" err="1"/>
              <a:t>analysed</a:t>
            </a:r>
            <a:r>
              <a:rPr lang="en-US" sz="1600" dirty="0"/>
              <a:t> had two sets of information. 1. Existing employees 2. Employees who have left. The researcher decided to focus on the data set for employees who have left because understanding the cause of their resignation will help understand the </a:t>
            </a:r>
            <a:r>
              <a:rPr lang="en-US" sz="1600" dirty="0" err="1"/>
              <a:t>exisitng</a:t>
            </a:r>
            <a:r>
              <a:rPr lang="en-US" sz="1600" dirty="0"/>
              <a:t> employees. With the information from the ex-employees, we can draw an inference on the factors that will make the current employees quit their position, predict the future employee who will tend to leave their job and identify the best solutions.</a:t>
            </a:r>
          </a:p>
          <a:p>
            <a:pPr>
              <a:lnSpc>
                <a:spcPct val="150000"/>
              </a:lnSpc>
            </a:pPr>
            <a:endParaRPr lang="en-US" sz="1600" dirty="0">
              <a:cs typeface="Segoe UI" panose="020B0502040204020203" pitchFamily="34" charset="0"/>
            </a:endParaRPr>
          </a:p>
        </p:txBody>
      </p:sp>
    </p:spTree>
    <p:extLst>
      <p:ext uri="{BB962C8B-B14F-4D97-AF65-F5344CB8AC3E}">
        <p14:creationId xmlns:p14="http://schemas.microsoft.com/office/powerpoint/2010/main" val="140399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DEFINITION OF TERMS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875698" y="1298410"/>
            <a:ext cx="5984480" cy="3285771"/>
          </a:xfrm>
          <a:prstGeom prst="rect">
            <a:avLst/>
          </a:prstGeom>
        </p:spPr>
        <p:txBody>
          <a:bodyPr wrap="square" lIns="0" tIns="0" rIns="0" bIns="0">
            <a:spAutoFit/>
          </a:bodyPr>
          <a:lstStyle/>
          <a:p>
            <a:pPr>
              <a:lnSpc>
                <a:spcPct val="150000"/>
              </a:lnSpc>
            </a:pPr>
            <a:r>
              <a:rPr lang="en-US" sz="1600" b="1" i="1" dirty="0">
                <a:solidFill>
                  <a:srgbClr val="002060"/>
                </a:solidFill>
                <a:latin typeface="+mj-lt"/>
                <a:cs typeface="Segoe UI" panose="020B0502040204020203" pitchFamily="34" charset="0"/>
              </a:rPr>
              <a:t>Attrition: </a:t>
            </a:r>
            <a:r>
              <a:rPr lang="en-US" sz="1600" i="1" dirty="0">
                <a:solidFill>
                  <a:srgbClr val="002060"/>
                </a:solidFill>
                <a:latin typeface="+mj-lt"/>
                <a:cs typeface="Segoe UI" panose="020B0502040204020203" pitchFamily="34" charset="0"/>
              </a:rPr>
              <a:t>Attrition refers to the loss of employees through a natural process such as retirement, resignation, elimination of a position, personal health, or other similar reasons. Companies sometimes lose some of their best staff due to this or sometimes wrongly invest in training of some employees and some staff who have been groomed for leadership positions over the years could abruptly leave their jobs. Employees who are likely to stay long at the company could </a:t>
            </a:r>
          </a:p>
          <a:p>
            <a:pPr>
              <a:lnSpc>
                <a:spcPct val="150000"/>
              </a:lnSpc>
            </a:pPr>
            <a:r>
              <a:rPr lang="en-US" sz="1600" i="1" dirty="0">
                <a:solidFill>
                  <a:srgbClr val="002060"/>
                </a:solidFill>
                <a:latin typeface="+mj-lt"/>
                <a:cs typeface="Segoe UI" panose="020B0502040204020203" pitchFamily="34" charset="0"/>
              </a:rPr>
              <a:t>be laid off while those who might leave eventually </a:t>
            </a:r>
          </a:p>
          <a:p>
            <a:pPr>
              <a:lnSpc>
                <a:spcPct val="150000"/>
              </a:lnSpc>
            </a:pPr>
            <a:r>
              <a:rPr lang="en-US" sz="1600" i="1" dirty="0">
                <a:solidFill>
                  <a:srgbClr val="002060"/>
                </a:solidFill>
                <a:latin typeface="+mj-lt"/>
                <a:cs typeface="Segoe UI" panose="020B0502040204020203" pitchFamily="34" charset="0"/>
              </a:rPr>
              <a:t>could be retained instead.</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135901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OBJECTIVE</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66606" y="82864"/>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1266" y="1842475"/>
            <a:ext cx="4226146" cy="3366248"/>
            <a:chOff x="518433" y="1822122"/>
            <a:chExt cx="4226146" cy="3366248"/>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822122"/>
              <a:ext cx="4123551" cy="255533"/>
              <a:chOff x="518433" y="1981199"/>
              <a:chExt cx="4123551" cy="25553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05789" y="1990511"/>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determine the type of employees leaving</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42996" y="2499165"/>
              <a:ext cx="4201583" cy="492443"/>
              <a:chOff x="542996" y="2441303"/>
              <a:chExt cx="4201583" cy="49244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42996" y="25713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208384" y="2441303"/>
                <a:ext cx="3536195" cy="492443"/>
              </a:xfrm>
              <a:prstGeom prst="rect">
                <a:avLst/>
              </a:prstGeom>
            </p:spPr>
            <p:txBody>
              <a:bodyPr wrap="square" lIns="0" tIns="0" rIns="0" bIns="0">
                <a:spAutoFit/>
              </a:bodyPr>
              <a:lstStyle/>
              <a:p>
                <a:r>
                  <a:rPr lang="en-US" sz="1600" i="1" dirty="0">
                    <a:latin typeface="+mj-lt"/>
                  </a:rPr>
                  <a:t>Determine which employees are prone to leave next. </a:t>
                </a:r>
                <a:endParaRPr lang="en-US" sz="1600" i="1" dirty="0">
                  <a:solidFill>
                    <a:srgbClr val="002060"/>
                  </a:solidFill>
                  <a:latin typeface="+mj-lt"/>
                  <a:cs typeface="Segoe UI" panose="020B0502040204020203" pitchFamily="34" charset="0"/>
                </a:endParaRPr>
              </a:p>
            </p:txBody>
          </p:sp>
        </p:grpSp>
        <p:sp>
          <p:nvSpPr>
            <p:cNvPr id="12" name="Rectangle 11">
              <a:extLst>
                <a:ext uri="{FF2B5EF4-FFF2-40B4-BE49-F238E27FC236}">
                  <a16:creationId xmlns:a16="http://schemas.microsoft.com/office/drawing/2014/main" id="{CA17B45E-57F0-4725-89C0-3CD74A5097A3}"/>
                </a:ext>
              </a:extLst>
            </p:cNvPr>
            <p:cNvSpPr/>
            <p:nvPr/>
          </p:nvSpPr>
          <p:spPr>
            <a:xfrm>
              <a:off x="1183821" y="3858783"/>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333851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26935" y="347369"/>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Description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100" name="Rectangle 99"/>
          <p:cNvSpPr/>
          <p:nvPr/>
        </p:nvSpPr>
        <p:spPr>
          <a:xfrm>
            <a:off x="294103" y="826606"/>
            <a:ext cx="2177099" cy="4616648"/>
          </a:xfrm>
          <a:prstGeom prst="rect">
            <a:avLst/>
          </a:prstGeom>
        </p:spPr>
        <p:txBody>
          <a:bodyPr wrap="square">
            <a:spAutoFit/>
          </a:bodyPr>
          <a:lstStyle/>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Department</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HR</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Sales</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Management </a:t>
            </a:r>
          </a:p>
          <a:p>
            <a:pPr fontAlgn="base">
              <a:lnSpc>
                <a:spcPct val="150000"/>
              </a:lnSpc>
            </a:pPr>
            <a:r>
              <a:rPr lang="en-US" sz="1400" i="1" dirty="0" err="1">
                <a:solidFill>
                  <a:srgbClr val="16286E"/>
                </a:solidFill>
                <a:latin typeface="Calibri Light" panose="020F0302020204030204" pitchFamily="34" charset="0"/>
                <a:cs typeface="Calibri Light" panose="020F0302020204030204" pitchFamily="34" charset="0"/>
              </a:rPr>
              <a:t>Rand_D</a:t>
            </a:r>
            <a:endParaRPr lang="en-US" sz="1400" i="1" dirty="0">
              <a:solidFill>
                <a:srgbClr val="16286E"/>
              </a:solidFill>
              <a:latin typeface="Calibri Light" panose="020F0302020204030204" pitchFamily="34" charset="0"/>
              <a:cs typeface="Calibri Light" panose="020F0302020204030204" pitchFamily="34" charset="0"/>
            </a:endParaRP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IT</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Accounting</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Product Management</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Support</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Technical</a:t>
            </a: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Satisfaction</a:t>
            </a:r>
            <a:r>
              <a:rPr lang="en-US" sz="1400" i="1" dirty="0">
                <a:solidFill>
                  <a:srgbClr val="16286E"/>
                </a:solidFill>
                <a:latin typeface="Calibri Light" panose="020F0302020204030204" pitchFamily="34" charset="0"/>
                <a:cs typeface="Calibri Light" panose="020F0302020204030204" pitchFamily="34" charset="0"/>
              </a:rPr>
              <a:t>  </a:t>
            </a:r>
            <a:r>
              <a:rPr lang="en-US" sz="1400" b="1" i="1" dirty="0">
                <a:solidFill>
                  <a:srgbClr val="16286E"/>
                </a:solidFill>
                <a:latin typeface="Calibri Light" panose="020F0302020204030204" pitchFamily="34" charset="0"/>
                <a:cs typeface="Calibri Light" panose="020F0302020204030204" pitchFamily="34" charset="0"/>
              </a:rPr>
              <a:t>with workplace</a:t>
            </a:r>
          </a:p>
          <a:p>
            <a:pPr fontAlgn="base">
              <a:lnSpc>
                <a:spcPct val="150000"/>
              </a:lnSpc>
            </a:pPr>
            <a:endParaRPr lang="en-US" sz="1400" i="1" dirty="0">
              <a:solidFill>
                <a:srgbClr val="16286E"/>
              </a:solidFill>
              <a:latin typeface="Calibri Light" panose="020F0302020204030204" pitchFamily="34" charset="0"/>
              <a:cs typeface="Calibri Light" panose="020F0302020204030204" pitchFamily="34" charset="0"/>
            </a:endParaRP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Monthly hourly rate</a:t>
            </a:r>
            <a:br>
              <a:rPr lang="en-US" sz="1400" i="1" dirty="0">
                <a:solidFill>
                  <a:srgbClr val="16286E"/>
                </a:solidFill>
                <a:latin typeface="Calibri Light" panose="020F0302020204030204" pitchFamily="34" charset="0"/>
                <a:cs typeface="Calibri Light" panose="020F0302020204030204" pitchFamily="34" charset="0"/>
              </a:rPr>
            </a:br>
            <a:endParaRPr lang="en-US" sz="1400" b="0" i="1" dirty="0">
              <a:solidFill>
                <a:srgbClr val="16286E"/>
              </a:solidFill>
              <a:effectLst/>
              <a:latin typeface="Calibri Light" panose="020F0302020204030204" pitchFamily="34" charset="0"/>
              <a:cs typeface="Calibri Light" panose="020F0302020204030204" pitchFamily="34" charset="0"/>
            </a:endParaRPr>
          </a:p>
        </p:txBody>
      </p:sp>
      <p:sp>
        <p:nvSpPr>
          <p:cNvPr id="101" name="Rectangle 100"/>
          <p:cNvSpPr/>
          <p:nvPr/>
        </p:nvSpPr>
        <p:spPr>
          <a:xfrm>
            <a:off x="2555093" y="766379"/>
            <a:ext cx="2523522" cy="1292662"/>
          </a:xfrm>
          <a:prstGeom prst="rect">
            <a:avLst/>
          </a:prstGeom>
        </p:spPr>
        <p:txBody>
          <a:bodyPr wrap="square">
            <a:spAutoFit/>
          </a:bodyPr>
          <a:lstStyle/>
          <a:p>
            <a:pPr fontAlgn="base">
              <a:lnSpc>
                <a:spcPct val="150000"/>
              </a:lnSpc>
            </a:pPr>
            <a:r>
              <a:rPr lang="en-US" sz="1300" b="1" i="1" dirty="0">
                <a:solidFill>
                  <a:srgbClr val="16286E"/>
                </a:solidFill>
              </a:rPr>
              <a:t>Job Satisfaction</a:t>
            </a:r>
            <a:r>
              <a:rPr lang="en-US" sz="1300" i="1" dirty="0">
                <a:solidFill>
                  <a:srgbClr val="16286E"/>
                </a:solidFill>
              </a:rPr>
              <a:t> </a:t>
            </a:r>
          </a:p>
          <a:p>
            <a:pPr fontAlgn="base">
              <a:lnSpc>
                <a:spcPct val="150000"/>
              </a:lnSpc>
            </a:pPr>
            <a:r>
              <a:rPr lang="en-US" sz="1300" b="1" i="1" dirty="0">
                <a:solidFill>
                  <a:srgbClr val="16286E"/>
                </a:solidFill>
              </a:rPr>
              <a:t>Number of Projects</a:t>
            </a:r>
          </a:p>
          <a:p>
            <a:pPr fontAlgn="base">
              <a:lnSpc>
                <a:spcPct val="150000"/>
              </a:lnSpc>
            </a:pPr>
            <a:r>
              <a:rPr lang="en-US" sz="1300" b="1" i="1" dirty="0">
                <a:solidFill>
                  <a:srgbClr val="16286E"/>
                </a:solidFill>
              </a:rPr>
              <a:t>Relationship Satisfaction</a:t>
            </a:r>
            <a:br>
              <a:rPr lang="en-US" sz="1300" i="1" dirty="0">
                <a:solidFill>
                  <a:srgbClr val="16286E"/>
                </a:solidFill>
              </a:rPr>
            </a:br>
            <a:endParaRPr lang="en-US" sz="1300" b="0" i="1" dirty="0">
              <a:solidFill>
                <a:srgbClr val="16286E"/>
              </a:solidFill>
              <a:effectLst/>
            </a:endParaRPr>
          </a:p>
        </p:txBody>
      </p:sp>
      <p:sp>
        <p:nvSpPr>
          <p:cNvPr id="109" name="Rectangle 108">
            <a:extLst>
              <a:ext uri="{FF2B5EF4-FFF2-40B4-BE49-F238E27FC236}">
                <a16:creationId xmlns:a16="http://schemas.microsoft.com/office/drawing/2014/main" id="{D6D9691D-4606-4981-97A5-3BEAC7F0804E}"/>
              </a:ext>
            </a:extLst>
          </p:cNvPr>
          <p:cNvSpPr/>
          <p:nvPr/>
        </p:nvSpPr>
        <p:spPr>
          <a:xfrm>
            <a:off x="2582791" y="1938797"/>
            <a:ext cx="2417931" cy="1582421"/>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Years spent at the company</a:t>
            </a:r>
          </a:p>
          <a:p>
            <a:pPr>
              <a:lnSpc>
                <a:spcPct val="150000"/>
              </a:lnSpc>
            </a:pPr>
            <a:r>
              <a:rPr lang="en-US" sz="1400" i="1" dirty="0">
                <a:solidFill>
                  <a:srgbClr val="002060"/>
                </a:solidFill>
                <a:latin typeface="+mj-lt"/>
                <a:cs typeface="Segoe UI" panose="020B0502040204020203" pitchFamily="34" charset="0"/>
              </a:rPr>
              <a:t>Little experience is less than 3 years middle experience is 3-6 years while highly experienced id above 6 years</a:t>
            </a:r>
          </a:p>
        </p:txBody>
      </p:sp>
    </p:spTree>
    <p:extLst>
      <p:ext uri="{BB962C8B-B14F-4D97-AF65-F5344CB8AC3E}">
        <p14:creationId xmlns:p14="http://schemas.microsoft.com/office/powerpoint/2010/main" val="266487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5E537-4AB4-4445-A3AC-40D738EDF3DC}"/>
              </a:ext>
            </a:extLst>
          </p:cNvPr>
          <p:cNvSpPr txBox="1"/>
          <p:nvPr/>
        </p:nvSpPr>
        <p:spPr>
          <a:xfrm>
            <a:off x="826013" y="393834"/>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Dataset</a:t>
            </a:r>
          </a:p>
        </p:txBody>
      </p:sp>
      <p:pic>
        <p:nvPicPr>
          <p:cNvPr id="2" name="Picture 1"/>
          <p:cNvPicPr>
            <a:picLocks noChangeAspect="1"/>
          </p:cNvPicPr>
          <p:nvPr/>
        </p:nvPicPr>
        <p:blipFill>
          <a:blip r:embed="rId2"/>
          <a:stretch>
            <a:fillRect/>
          </a:stretch>
        </p:blipFill>
        <p:spPr>
          <a:xfrm>
            <a:off x="1066364" y="1121464"/>
            <a:ext cx="9706020" cy="4453004"/>
          </a:xfrm>
          <a:prstGeom prst="rect">
            <a:avLst/>
          </a:prstGeom>
        </p:spPr>
      </p:pic>
      <p:sp>
        <p:nvSpPr>
          <p:cNvPr id="5" name="TextBox 4"/>
          <p:cNvSpPr txBox="1"/>
          <p:nvPr/>
        </p:nvSpPr>
        <p:spPr>
          <a:xfrm>
            <a:off x="0" y="5809655"/>
            <a:ext cx="22070213" cy="1477328"/>
          </a:xfrm>
          <a:prstGeom prst="rect">
            <a:avLst/>
          </a:prstGeom>
          <a:noFill/>
        </p:spPr>
        <p:txBody>
          <a:bodyPr wrap="square" rtlCol="0">
            <a:spAutoFit/>
          </a:bodyPr>
          <a:lstStyle/>
          <a:p>
            <a:r>
              <a:rPr lang="en-US" dirty="0"/>
              <a:t>After </a:t>
            </a:r>
            <a:r>
              <a:rPr lang="en-US" dirty="0" err="1"/>
              <a:t>analysing</a:t>
            </a:r>
            <a:r>
              <a:rPr lang="en-US" dirty="0"/>
              <a:t> the initial data and running some experimental representation, </a:t>
            </a:r>
          </a:p>
          <a:p>
            <a:r>
              <a:rPr lang="en-US" dirty="0"/>
              <a:t>the analyst decided it was best to use the averages of the statistics for each </a:t>
            </a:r>
          </a:p>
          <a:p>
            <a:r>
              <a:rPr lang="en-US" dirty="0"/>
              <a:t>department to balance the disparity in the population of the department. </a:t>
            </a:r>
          </a:p>
          <a:p>
            <a:r>
              <a:rPr lang="en-US" dirty="0"/>
              <a:t>This decision made the representation more uniform with few outliers. </a:t>
            </a:r>
          </a:p>
          <a:p>
            <a:endParaRPr lang="en-US" dirty="0"/>
          </a:p>
        </p:txBody>
      </p:sp>
    </p:spTree>
    <p:extLst>
      <p:ext uri="{BB962C8B-B14F-4D97-AF65-F5344CB8AC3E}">
        <p14:creationId xmlns:p14="http://schemas.microsoft.com/office/powerpoint/2010/main" val="220515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9525" y="-138419"/>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202834" y="280086"/>
            <a:ext cx="3603287"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Relationship analysis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55274" y="1967254"/>
            <a:ext cx="3768477" cy="3350482"/>
            <a:chOff x="8388201" y="2034038"/>
            <a:chExt cx="3390233" cy="3350482"/>
          </a:xfrm>
        </p:grpSpPr>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AD1F5E0B-9D11-43FF-9946-9B61EF9D6E88}"/>
                </a:ext>
              </a:extLst>
            </p:cNvPr>
            <p:cNvSpPr/>
            <p:nvPr/>
          </p:nvSpPr>
          <p:spPr>
            <a:xfrm>
              <a:off x="8413700" y="5138299"/>
              <a:ext cx="3364734" cy="246221"/>
            </a:xfrm>
            <a:prstGeom prst="rect">
              <a:avLst/>
            </a:prstGeom>
          </p:spPr>
          <p:txBody>
            <a:bodyPr wrap="square" lIns="0" tIns="0" rIns="0" bIns="0">
              <a:spAutoFit/>
            </a:bodyPr>
            <a:lstStyle/>
            <a:p>
              <a:endParaRPr lang="en-US" sz="1600" dirty="0"/>
            </a:p>
          </p:txBody>
        </p: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388201" y="203403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1" name="Picture 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68" y="802669"/>
            <a:ext cx="10058400" cy="4278514"/>
          </a:xfrm>
          <a:prstGeom prst="rect">
            <a:avLst/>
          </a:prstGeom>
        </p:spPr>
      </p:pic>
    </p:spTree>
    <p:extLst>
      <p:ext uri="{BB962C8B-B14F-4D97-AF65-F5344CB8AC3E}">
        <p14:creationId xmlns:p14="http://schemas.microsoft.com/office/powerpoint/2010/main" val="186094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352816" y="589022"/>
            <a:ext cx="11486367" cy="247575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representation shows the </a:t>
            </a:r>
            <a:r>
              <a:rPr lang="en-US" dirty="0" err="1">
                <a:solidFill>
                  <a:schemeClr val="tx1"/>
                </a:solidFill>
              </a:rPr>
              <a:t>relatiosnhip</a:t>
            </a:r>
            <a:r>
              <a:rPr lang="en-US" dirty="0">
                <a:solidFill>
                  <a:schemeClr val="tx1"/>
                </a:solidFill>
              </a:rPr>
              <a:t> between the Satisfaction of the employees with the place of work, salary level, and average monthly hours on the job. This relationship is grouped into departments. From the analysis, employees with high salary did not necessarily work longer hours. However, a handful of employees in management and sales on high salaries worked on average over 240 hours monthly. Most of the employees worked for over 200 hours monthly, that is equivalent to over 45 hours weekly. This is past the </a:t>
            </a:r>
            <a:r>
              <a:rPr lang="en-US" dirty="0" err="1">
                <a:solidFill>
                  <a:schemeClr val="tx1"/>
                </a:solidFill>
              </a:rPr>
              <a:t>labour</a:t>
            </a:r>
            <a:r>
              <a:rPr lang="en-US" dirty="0">
                <a:solidFill>
                  <a:schemeClr val="tx1"/>
                </a:solidFill>
              </a:rPr>
              <a:t> standard of 40 hours work, a week. </a:t>
            </a:r>
          </a:p>
          <a:p>
            <a:endParaRPr lang="en-US" dirty="0">
              <a:solidFill>
                <a:schemeClr val="tx1"/>
              </a:solidFill>
            </a:endParaRPr>
          </a:p>
          <a:p>
            <a:r>
              <a:rPr lang="en-US" dirty="0">
                <a:solidFill>
                  <a:schemeClr val="tx1"/>
                </a:solidFill>
              </a:rPr>
              <a:t>The P value for the medium salary trend line is 0.2. This means the degree of confidence in the data is high. It can be applied to a larger data set and the statistics will not differ. Meanwhile the P value for the Low salary trend line is 0.57, which means the degree of reliability is acceptable and can be proven with a larger data set. On the other hand, the P-value for the high salary trend line is 0.7, which means the degree of confidence is low and the same results may not be </a:t>
            </a:r>
            <a:r>
              <a:rPr lang="en-US" dirty="0" err="1">
                <a:solidFill>
                  <a:schemeClr val="tx1"/>
                </a:solidFill>
              </a:rPr>
              <a:t>acheived</a:t>
            </a:r>
            <a:r>
              <a:rPr lang="en-US" dirty="0">
                <a:solidFill>
                  <a:schemeClr val="tx1"/>
                </a:solidFill>
              </a:rPr>
              <a:t> in a larger data set.</a:t>
            </a:r>
          </a:p>
        </p:txBody>
      </p:sp>
      <p:sp>
        <p:nvSpPr>
          <p:cNvPr id="105" name="Rectangle 104">
            <a:extLst>
              <a:ext uri="{FF2B5EF4-FFF2-40B4-BE49-F238E27FC236}">
                <a16:creationId xmlns:a16="http://schemas.microsoft.com/office/drawing/2014/main" id="{AD1F5E0B-9D11-43FF-9946-9B61EF9D6E88}"/>
              </a:ext>
            </a:extLst>
          </p:cNvPr>
          <p:cNvSpPr/>
          <p:nvPr/>
        </p:nvSpPr>
        <p:spPr>
          <a:xfrm>
            <a:off x="1858990" y="3210946"/>
            <a:ext cx="2850672"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21618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2.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3F418-8757-4A9C-9AAF-2EFD75A2BEFB}">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1788</Words>
  <Application>Microsoft Office PowerPoint</Application>
  <PresentationFormat>Widescreen</PresentationFormat>
  <Paragraphs>150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Human resources slide 1</vt:lpstr>
      <vt:lpstr>Human resources slide 2</vt:lpstr>
      <vt:lpstr>Human resources slide 2</vt:lpstr>
      <vt:lpstr>Human resources slide 2</vt:lpstr>
      <vt:lpstr>Human resources slide 2</vt:lpstr>
      <vt:lpstr>Human resources slide 3</vt:lpstr>
      <vt:lpstr>PowerPoint Presentation</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8</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2019-12-11T20:11:30Z</dcterms:created>
  <dcterms:modified xsi:type="dcterms:W3CDTF">2020-09-01T06:55:17Z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