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zh-CN"/>
              <a:t>CSC428 P2 Prototype</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Azadeh Assadi,Vijay bala, GuanZhong 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152400" y="152400"/>
            <a:ext cx="8864175" cy="4838700"/>
          </a:xfrm>
          <a:prstGeom prst="rect">
            <a:avLst/>
          </a:prstGeom>
          <a:noFill/>
          <a:ln>
            <a:noFill/>
          </a:ln>
        </p:spPr>
      </p:pic>
      <p:cxnSp>
        <p:nvCxnSpPr>
          <p:cNvPr id="127" name="Shape 127"/>
          <p:cNvCxnSpPr/>
          <p:nvPr/>
        </p:nvCxnSpPr>
        <p:spPr>
          <a:xfrm flipH="1">
            <a:off x="3996550" y="1675575"/>
            <a:ext cx="151200" cy="652500"/>
          </a:xfrm>
          <a:prstGeom prst="straightConnector1">
            <a:avLst/>
          </a:prstGeom>
          <a:noFill/>
          <a:ln cap="flat" cmpd="sng" w="9525">
            <a:solidFill>
              <a:schemeClr val="dk2"/>
            </a:solidFill>
            <a:prstDash val="solid"/>
            <a:round/>
            <a:headEnd len="med" w="med" type="none"/>
            <a:tailEnd len="med" w="med" type="triangle"/>
          </a:ln>
        </p:spPr>
      </p:cxnSp>
      <p:sp>
        <p:nvSpPr>
          <p:cNvPr id="128" name="Shape 128"/>
          <p:cNvSpPr txBox="1"/>
          <p:nvPr/>
        </p:nvSpPr>
        <p:spPr>
          <a:xfrm>
            <a:off x="4106550" y="906475"/>
            <a:ext cx="4552800" cy="14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Here for the populated interface. We want to apply colors to this line graph. For those certain interval if the algorithm thinks it’s safe from problems. They will be marked green. If it has a higher rate then it will be mark </a:t>
            </a:r>
            <a:endParaRPr/>
          </a:p>
          <a:p>
            <a:pPr indent="0" lvl="0" marL="0">
              <a:spcBef>
                <a:spcPts val="0"/>
              </a:spcBef>
              <a:spcAft>
                <a:spcPts val="0"/>
              </a:spcAft>
              <a:buNone/>
            </a:pPr>
            <a:r>
              <a:rPr lang="zh-CN"/>
              <a:t>orange or even red. It will deinitely offer a better readability for the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CN" sz="1400"/>
              <a:t>T</a:t>
            </a:r>
            <a:r>
              <a:rPr lang="zh-CN" sz="1400"/>
              <a:t>his powerpoint will present a quick walkthrough of our prototype. We keep most of the functionalities of the original application with the introduction of a few new features. (Please note that details might not be portrayed perfectly in presentation as it is only a prototype)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4294967295" type="title"/>
          </p:nvPr>
        </p:nvSpPr>
        <p:spPr>
          <a:xfrm>
            <a:off x="311700" y="1106125"/>
            <a:ext cx="8520600" cy="1963500"/>
          </a:xfrm>
          <a:prstGeom prst="rect">
            <a:avLst/>
          </a:prstGeom>
        </p:spPr>
        <p:txBody>
          <a:bodyPr anchorCtr="0" anchor="t" bIns="91425" lIns="91425" spcFirstLastPara="1" rIns="91425" wrap="square" tIns="91425">
            <a:noAutofit/>
          </a:bodyPr>
          <a:lstStyle/>
          <a:p>
            <a:pPr indent="368300" lvl="0" marL="0" rtl="0" algn="l">
              <a:lnSpc>
                <a:spcPct val="115000"/>
              </a:lnSpc>
              <a:spcBef>
                <a:spcPts val="0"/>
              </a:spcBef>
              <a:spcAft>
                <a:spcPts val="0"/>
              </a:spcAft>
              <a:buNone/>
            </a:pPr>
            <a:r>
              <a:rPr lang="zh-CN" sz="4800">
                <a:solidFill>
                  <a:srgbClr val="000000"/>
                </a:solidFill>
              </a:rPr>
              <a:t> </a:t>
            </a:r>
            <a:endParaRPr sz="4800">
              <a:solidFill>
                <a:srgbClr val="000000"/>
              </a:solidFill>
            </a:endParaRPr>
          </a:p>
          <a:p>
            <a:pPr indent="0" lvl="0" marL="0">
              <a:spcBef>
                <a:spcPts val="0"/>
              </a:spcBef>
              <a:spcAft>
                <a:spcPts val="0"/>
              </a:spcAft>
              <a:buNone/>
            </a:pPr>
            <a:r>
              <a:t/>
            </a:r>
            <a:endParaRPr/>
          </a:p>
        </p:txBody>
      </p:sp>
      <p:pic>
        <p:nvPicPr>
          <p:cNvPr id="66" name="Shape 66"/>
          <p:cNvPicPr preferRelativeResize="0"/>
          <p:nvPr/>
        </p:nvPicPr>
        <p:blipFill>
          <a:blip r:embed="rId3">
            <a:alphaModFix/>
          </a:blip>
          <a:stretch>
            <a:fillRect/>
          </a:stretch>
        </p:blipFill>
        <p:spPr>
          <a:xfrm>
            <a:off x="232050" y="103000"/>
            <a:ext cx="8679901" cy="4813875"/>
          </a:xfrm>
          <a:prstGeom prst="rect">
            <a:avLst/>
          </a:prstGeom>
          <a:noFill/>
          <a:ln>
            <a:noFill/>
          </a:ln>
        </p:spPr>
      </p:pic>
      <p:sp>
        <p:nvSpPr>
          <p:cNvPr id="67" name="Shape 67"/>
          <p:cNvSpPr txBox="1"/>
          <p:nvPr/>
        </p:nvSpPr>
        <p:spPr>
          <a:xfrm>
            <a:off x="3213825" y="1263550"/>
            <a:ext cx="3955500" cy="196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This is the index page of our application, a new feature is added which is the input of gender and age of the participant (ie. the recorded interview). Gender and age are important factors which affect the pitch of a person. Those two values will affect later analysis of the pitch. </a:t>
            </a:r>
            <a:endParaRPr/>
          </a:p>
        </p:txBody>
      </p:sp>
      <p:cxnSp>
        <p:nvCxnSpPr>
          <p:cNvPr id="68" name="Shape 68"/>
          <p:cNvCxnSpPr/>
          <p:nvPr/>
        </p:nvCxnSpPr>
        <p:spPr>
          <a:xfrm rot="10800000">
            <a:off x="2115025" y="1139850"/>
            <a:ext cx="1078200" cy="64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74" name="Shape 74"/>
          <p:cNvPicPr preferRelativeResize="0"/>
          <p:nvPr/>
        </p:nvPicPr>
        <p:blipFill>
          <a:blip r:embed="rId3">
            <a:alphaModFix/>
          </a:blip>
          <a:stretch>
            <a:fillRect/>
          </a:stretch>
        </p:blipFill>
        <p:spPr>
          <a:xfrm>
            <a:off x="144200" y="152400"/>
            <a:ext cx="8847400" cy="4894951"/>
          </a:xfrm>
          <a:prstGeom prst="rect">
            <a:avLst/>
          </a:prstGeom>
          <a:noFill/>
          <a:ln>
            <a:noFill/>
          </a:ln>
        </p:spPr>
      </p:pic>
      <p:sp>
        <p:nvSpPr>
          <p:cNvPr id="75" name="Shape 75"/>
          <p:cNvSpPr txBox="1"/>
          <p:nvPr/>
        </p:nvSpPr>
        <p:spPr>
          <a:xfrm>
            <a:off x="3124550" y="1455825"/>
            <a:ext cx="2609400" cy="140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zh-CN">
                <a:solidFill>
                  <a:schemeClr val="dk1"/>
                </a:solidFill>
              </a:rPr>
              <a:t>Once the demographics (i.e. participant, task, gender and age) of the participant are entered, by clicking confirm, the user can move to the next phase</a:t>
            </a:r>
            <a:endParaRPr>
              <a:solidFill>
                <a:schemeClr val="dk1"/>
              </a:solidFill>
            </a:endParaRPr>
          </a:p>
          <a:p>
            <a:pPr indent="0" lvl="0" marL="0">
              <a:spcBef>
                <a:spcPts val="0"/>
              </a:spcBef>
              <a:spcAft>
                <a:spcPts val="0"/>
              </a:spcAft>
              <a:buNone/>
            </a:pPr>
            <a:r>
              <a:t/>
            </a:r>
            <a:endParaRPr/>
          </a:p>
        </p:txBody>
      </p:sp>
      <p:cxnSp>
        <p:nvCxnSpPr>
          <p:cNvPr id="76" name="Shape 76"/>
          <p:cNvCxnSpPr/>
          <p:nvPr/>
        </p:nvCxnSpPr>
        <p:spPr>
          <a:xfrm rot="10800000">
            <a:off x="2293675" y="1009600"/>
            <a:ext cx="803400" cy="72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152400" y="152400"/>
            <a:ext cx="8713100" cy="4838699"/>
          </a:xfrm>
          <a:prstGeom prst="rect">
            <a:avLst/>
          </a:prstGeom>
          <a:noFill/>
          <a:ln>
            <a:noFill/>
          </a:ln>
        </p:spPr>
      </p:pic>
      <p:cxnSp>
        <p:nvCxnSpPr>
          <p:cNvPr id="82" name="Shape 82"/>
          <p:cNvCxnSpPr>
            <a:stCxn id="83" idx="1"/>
          </p:cNvCxnSpPr>
          <p:nvPr/>
        </p:nvCxnSpPr>
        <p:spPr>
          <a:xfrm flipH="1">
            <a:off x="995625" y="3712850"/>
            <a:ext cx="1778700" cy="139500"/>
          </a:xfrm>
          <a:prstGeom prst="straightConnector1">
            <a:avLst/>
          </a:prstGeom>
          <a:noFill/>
          <a:ln cap="flat" cmpd="sng" w="9525">
            <a:solidFill>
              <a:schemeClr val="dk2"/>
            </a:solidFill>
            <a:prstDash val="solid"/>
            <a:round/>
            <a:headEnd len="med" w="med" type="none"/>
            <a:tailEnd len="med" w="med" type="triangle"/>
          </a:ln>
        </p:spPr>
      </p:cxnSp>
      <p:cxnSp>
        <p:nvCxnSpPr>
          <p:cNvPr id="84" name="Shape 84"/>
          <p:cNvCxnSpPr/>
          <p:nvPr/>
        </p:nvCxnSpPr>
        <p:spPr>
          <a:xfrm rot="10800000">
            <a:off x="2355450" y="1634250"/>
            <a:ext cx="1064400" cy="405300"/>
          </a:xfrm>
          <a:prstGeom prst="straightConnector1">
            <a:avLst/>
          </a:prstGeom>
          <a:noFill/>
          <a:ln cap="flat" cmpd="sng" w="9525">
            <a:solidFill>
              <a:schemeClr val="dk2"/>
            </a:solidFill>
            <a:prstDash val="solid"/>
            <a:round/>
            <a:headEnd len="med" w="med" type="none"/>
            <a:tailEnd len="med" w="med" type="triangle"/>
          </a:ln>
        </p:spPr>
      </p:cxnSp>
      <p:sp>
        <p:nvSpPr>
          <p:cNvPr id="85" name="Shape 85"/>
          <p:cNvSpPr txBox="1"/>
          <p:nvPr/>
        </p:nvSpPr>
        <p:spPr>
          <a:xfrm>
            <a:off x="3481575" y="1491225"/>
            <a:ext cx="3399300" cy="161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1200"/>
              <a:t>One of our major objectives was to automatically populate the potential problems for the users to make the process of problem identification in qualitative research more efficient. To do so, we utilize the transcribed text in conjunction with an algorithm to analyze the pitch of the speaker/participant in the background to achieve our objective. </a:t>
            </a:r>
            <a:endParaRPr sz="1200"/>
          </a:p>
        </p:txBody>
      </p:sp>
      <p:sp>
        <p:nvSpPr>
          <p:cNvPr id="83" name="Shape 83"/>
          <p:cNvSpPr txBox="1"/>
          <p:nvPr/>
        </p:nvSpPr>
        <p:spPr>
          <a:xfrm>
            <a:off x="2774325" y="3236750"/>
            <a:ext cx="4813800" cy="95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The “Final” state here indicates that no problems were identified.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369963" y="152400"/>
            <a:ext cx="8184324" cy="4838700"/>
          </a:xfrm>
          <a:prstGeom prst="rect">
            <a:avLst/>
          </a:prstGeom>
          <a:noFill/>
          <a:ln>
            <a:noFill/>
          </a:ln>
        </p:spPr>
      </p:pic>
      <p:cxnSp>
        <p:nvCxnSpPr>
          <p:cNvPr id="91" name="Shape 91"/>
          <p:cNvCxnSpPr>
            <a:stCxn id="92" idx="1"/>
          </p:cNvCxnSpPr>
          <p:nvPr/>
        </p:nvCxnSpPr>
        <p:spPr>
          <a:xfrm flipH="1">
            <a:off x="2094475" y="2397900"/>
            <a:ext cx="1380300" cy="1719600"/>
          </a:xfrm>
          <a:prstGeom prst="straightConnector1">
            <a:avLst/>
          </a:prstGeom>
          <a:noFill/>
          <a:ln cap="flat" cmpd="sng" w="9525">
            <a:solidFill>
              <a:schemeClr val="dk2"/>
            </a:solidFill>
            <a:prstDash val="solid"/>
            <a:round/>
            <a:headEnd len="med" w="med" type="none"/>
            <a:tailEnd len="med" w="med" type="triangle"/>
          </a:ln>
        </p:spPr>
      </p:cxnSp>
      <p:cxnSp>
        <p:nvCxnSpPr>
          <p:cNvPr id="93" name="Shape 93"/>
          <p:cNvCxnSpPr>
            <a:stCxn id="94" idx="1"/>
          </p:cNvCxnSpPr>
          <p:nvPr/>
        </p:nvCxnSpPr>
        <p:spPr>
          <a:xfrm flipH="1">
            <a:off x="2636875" y="3871500"/>
            <a:ext cx="837900" cy="290100"/>
          </a:xfrm>
          <a:prstGeom prst="straightConnector1">
            <a:avLst/>
          </a:prstGeom>
          <a:noFill/>
          <a:ln cap="flat" cmpd="sng" w="9525">
            <a:solidFill>
              <a:schemeClr val="dk2"/>
            </a:solidFill>
            <a:prstDash val="solid"/>
            <a:round/>
            <a:headEnd len="med" w="med" type="none"/>
            <a:tailEnd len="med" w="med" type="triangle"/>
          </a:ln>
        </p:spPr>
      </p:cxnSp>
      <p:sp>
        <p:nvSpPr>
          <p:cNvPr id="92" name="Shape 92"/>
          <p:cNvSpPr txBox="1"/>
          <p:nvPr/>
        </p:nvSpPr>
        <p:spPr>
          <a:xfrm>
            <a:off x="3474775" y="1288200"/>
            <a:ext cx="3296700" cy="221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By clicking “populate potential problems” the application will now utilize our </a:t>
            </a:r>
            <a:r>
              <a:rPr lang="zh-CN"/>
              <a:t>algorithm</a:t>
            </a:r>
            <a:r>
              <a:rPr lang="zh-CN"/>
              <a:t> to identify any potential problems based on the participant/speaker’s pitch. These potential problems are marked in the “prepopulated” section of the transcripts. The user can now review the suggestions manually and determine their validity.</a:t>
            </a:r>
            <a:endParaRPr/>
          </a:p>
        </p:txBody>
      </p:sp>
      <p:sp>
        <p:nvSpPr>
          <p:cNvPr id="94" name="Shape 94"/>
          <p:cNvSpPr txBox="1"/>
          <p:nvPr/>
        </p:nvSpPr>
        <p:spPr>
          <a:xfrm>
            <a:off x="3474775" y="3507600"/>
            <a:ext cx="31518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1000"/>
              <a:t>We also provide the users with a Percentage accuracy of our analysis which reflects the algorithm’s confidence in identifying the potential problem.</a:t>
            </a:r>
            <a:endParaRPr sz="1000"/>
          </a:p>
        </p:txBody>
      </p:sp>
      <p:cxnSp>
        <p:nvCxnSpPr>
          <p:cNvPr id="95" name="Shape 95"/>
          <p:cNvCxnSpPr/>
          <p:nvPr/>
        </p:nvCxnSpPr>
        <p:spPr>
          <a:xfrm flipH="1">
            <a:off x="7450975" y="3399250"/>
            <a:ext cx="41100" cy="755400"/>
          </a:xfrm>
          <a:prstGeom prst="straightConnector1">
            <a:avLst/>
          </a:prstGeom>
          <a:noFill/>
          <a:ln cap="flat" cmpd="sng" w="9525">
            <a:solidFill>
              <a:schemeClr val="dk2"/>
            </a:solidFill>
            <a:prstDash val="solid"/>
            <a:round/>
            <a:headEnd len="med" w="med" type="none"/>
            <a:tailEnd len="med" w="med" type="triangle"/>
          </a:ln>
        </p:spPr>
      </p:cxnSp>
      <p:sp>
        <p:nvSpPr>
          <p:cNvPr id="96" name="Shape 96"/>
          <p:cNvSpPr txBox="1"/>
          <p:nvPr/>
        </p:nvSpPr>
        <p:spPr>
          <a:xfrm>
            <a:off x="6874025" y="2554575"/>
            <a:ext cx="1359600" cy="81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800"/>
              <a:t>If a user agrees on the problem then he can add this problem to the final state</a:t>
            </a:r>
            <a:endParaRPr sz="800"/>
          </a:p>
          <a:p>
            <a:pPr indent="0" lvl="0" marL="0">
              <a:spcBef>
                <a:spcPts val="0"/>
              </a:spcBef>
              <a:spcAft>
                <a:spcPts val="0"/>
              </a:spcAft>
              <a:buNone/>
            </a:pPr>
            <a:r>
              <a:t/>
            </a:r>
            <a:endParaRPr sz="800"/>
          </a:p>
        </p:txBody>
      </p:sp>
      <p:cxnSp>
        <p:nvCxnSpPr>
          <p:cNvPr id="97" name="Shape 97"/>
          <p:cNvCxnSpPr>
            <a:stCxn id="92" idx="1"/>
          </p:cNvCxnSpPr>
          <p:nvPr/>
        </p:nvCxnSpPr>
        <p:spPr>
          <a:xfrm rot="10800000">
            <a:off x="2412775" y="1459500"/>
            <a:ext cx="1062000" cy="93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152400" y="152400"/>
            <a:ext cx="8582626" cy="4838700"/>
          </a:xfrm>
          <a:prstGeom prst="rect">
            <a:avLst/>
          </a:prstGeom>
          <a:noFill/>
          <a:ln>
            <a:noFill/>
          </a:ln>
        </p:spPr>
      </p:pic>
      <p:cxnSp>
        <p:nvCxnSpPr>
          <p:cNvPr id="103" name="Shape 103"/>
          <p:cNvCxnSpPr/>
          <p:nvPr/>
        </p:nvCxnSpPr>
        <p:spPr>
          <a:xfrm flipH="1">
            <a:off x="885925" y="3042150"/>
            <a:ext cx="1744200" cy="824100"/>
          </a:xfrm>
          <a:prstGeom prst="straightConnector1">
            <a:avLst/>
          </a:prstGeom>
          <a:noFill/>
          <a:ln cap="flat" cmpd="sng" w="9525">
            <a:solidFill>
              <a:schemeClr val="dk2"/>
            </a:solidFill>
            <a:prstDash val="solid"/>
            <a:round/>
            <a:headEnd len="med" w="med" type="none"/>
            <a:tailEnd len="med" w="med" type="triangle"/>
          </a:ln>
        </p:spPr>
      </p:cxnSp>
      <p:sp>
        <p:nvSpPr>
          <p:cNvPr id="104" name="Shape 104"/>
          <p:cNvSpPr txBox="1"/>
          <p:nvPr/>
        </p:nvSpPr>
        <p:spPr>
          <a:xfrm>
            <a:off x="2637000" y="2595775"/>
            <a:ext cx="2121900" cy="140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Switching back to the final state, we can see the problem we added from the prepopulated section is already saved.</a:t>
            </a:r>
            <a:endParaRPr/>
          </a:p>
        </p:txBody>
      </p:sp>
      <p:cxnSp>
        <p:nvCxnSpPr>
          <p:cNvPr id="105" name="Shape 105"/>
          <p:cNvCxnSpPr/>
          <p:nvPr/>
        </p:nvCxnSpPr>
        <p:spPr>
          <a:xfrm>
            <a:off x="7052575" y="3179500"/>
            <a:ext cx="96000" cy="803400"/>
          </a:xfrm>
          <a:prstGeom prst="straightConnector1">
            <a:avLst/>
          </a:prstGeom>
          <a:noFill/>
          <a:ln cap="flat" cmpd="sng" w="9525">
            <a:solidFill>
              <a:schemeClr val="dk2"/>
            </a:solidFill>
            <a:prstDash val="solid"/>
            <a:round/>
            <a:headEnd len="med" w="med" type="none"/>
            <a:tailEnd len="med" w="med" type="triangle"/>
          </a:ln>
        </p:spPr>
      </p:cxnSp>
      <p:sp>
        <p:nvSpPr>
          <p:cNvPr id="106" name="Shape 106"/>
          <p:cNvSpPr txBox="1"/>
          <p:nvPr/>
        </p:nvSpPr>
        <p:spPr>
          <a:xfrm>
            <a:off x="5521200" y="1771725"/>
            <a:ext cx="2863500" cy="13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Users still have the freedom to identify problems themselves and add it to the final state. After hitting generate, the result will be stored in a json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Some more functions</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sz="2400">
                <a:solidFill>
                  <a:schemeClr val="dk1"/>
                </a:solidFill>
              </a:rPr>
              <a:t>The functions introduced this far are our “must have” functions for this application. Time permitting, we will try to implement two more functions which are more challenging given the time constraint. First is a pie chart to better navigate between the various sections of the recording (taking into account the identified problems)(Slide 9). Second is color coding the line chart based on the frequency of the recording/speech (Slide 10).</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269150" y="152400"/>
            <a:ext cx="8088176" cy="4838701"/>
          </a:xfrm>
          <a:prstGeom prst="rect">
            <a:avLst/>
          </a:prstGeom>
          <a:noFill/>
          <a:ln>
            <a:noFill/>
          </a:ln>
        </p:spPr>
      </p:pic>
      <p:cxnSp>
        <p:nvCxnSpPr>
          <p:cNvPr id="118" name="Shape 118"/>
          <p:cNvCxnSpPr/>
          <p:nvPr/>
        </p:nvCxnSpPr>
        <p:spPr>
          <a:xfrm flipH="1">
            <a:off x="4580375" y="2067025"/>
            <a:ext cx="192300" cy="137400"/>
          </a:xfrm>
          <a:prstGeom prst="straightConnector1">
            <a:avLst/>
          </a:prstGeom>
          <a:noFill/>
          <a:ln cap="flat" cmpd="sng" w="9525">
            <a:solidFill>
              <a:schemeClr val="dk2"/>
            </a:solidFill>
            <a:prstDash val="solid"/>
            <a:round/>
            <a:headEnd len="med" w="med" type="none"/>
            <a:tailEnd len="med" w="med" type="triangle"/>
          </a:ln>
        </p:spPr>
      </p:cxnSp>
      <p:sp>
        <p:nvSpPr>
          <p:cNvPr id="119" name="Shape 119"/>
          <p:cNvSpPr txBox="1"/>
          <p:nvPr/>
        </p:nvSpPr>
        <p:spPr>
          <a:xfrm>
            <a:off x="4848200" y="1641250"/>
            <a:ext cx="2815500" cy="148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Here a pie chart version is introduced, it will be also </a:t>
            </a:r>
            <a:r>
              <a:rPr lang="zh-CN"/>
              <a:t>scaled</a:t>
            </a:r>
            <a:r>
              <a:rPr lang="zh-CN"/>
              <a:t> with time interval.We think a pie chart is easier for the user to navigate than a line chart </a:t>
            </a:r>
            <a:r>
              <a:rPr b="1" lang="zh-CN"/>
              <a:t>after </a:t>
            </a:r>
            <a:r>
              <a:rPr lang="zh-CN"/>
              <a:t>the identification of the problems.</a:t>
            </a:r>
            <a:endParaRPr/>
          </a:p>
        </p:txBody>
      </p:sp>
      <p:cxnSp>
        <p:nvCxnSpPr>
          <p:cNvPr id="120" name="Shape 120"/>
          <p:cNvCxnSpPr/>
          <p:nvPr/>
        </p:nvCxnSpPr>
        <p:spPr>
          <a:xfrm rot="10800000">
            <a:off x="1442200" y="2527150"/>
            <a:ext cx="357000" cy="618000"/>
          </a:xfrm>
          <a:prstGeom prst="straightConnector1">
            <a:avLst/>
          </a:prstGeom>
          <a:noFill/>
          <a:ln cap="flat" cmpd="sng" w="9525">
            <a:solidFill>
              <a:schemeClr val="dk2"/>
            </a:solidFill>
            <a:prstDash val="solid"/>
            <a:round/>
            <a:headEnd len="med" w="med" type="none"/>
            <a:tailEnd len="med" w="med" type="triangle"/>
          </a:ln>
        </p:spPr>
      </p:cxnSp>
      <p:sp>
        <p:nvSpPr>
          <p:cNvPr id="121" name="Shape 121"/>
          <p:cNvSpPr txBox="1"/>
          <p:nvPr/>
        </p:nvSpPr>
        <p:spPr>
          <a:xfrm>
            <a:off x="1703050" y="3206950"/>
            <a:ext cx="2280000" cy="141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1000"/>
              <a:t>After clicking on a certain section on the pie chart, the transcript will be a paragraph of sentence for that time interval for better readability.</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