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9B7F63-B0DC-4B58-ACD8-AC0BC57A5937}" v="645" dt="2023-10-06T01:33:42.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B0241-26F3-4E35-8FB1-7CCF23927101}" type="datetimeFigureOut">
              <a:t>10/5/2023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0A969-56B8-47ED-8219-00DCFEA4A56B}" type="slidenum">
              <a:t>‹#›</a:t>
            </a:fld>
            <a:endParaRPr lang="en-US"/>
          </a:p>
        </p:txBody>
      </p:sp>
    </p:spTree>
    <p:extLst>
      <p:ext uri="{BB962C8B-B14F-4D97-AF65-F5344CB8AC3E}">
        <p14:creationId xmlns:p14="http://schemas.microsoft.com/office/powerpoint/2010/main" val="1863272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An integrator circuit acts as an inverting amplifier whose output voltage in the negative integral is the same as the input voltage. It simulates mathematical integration thus giving it its name. The output time is determined by the time in which the voltage is present at the input using the capacitor as a feedback unit. </a:t>
            </a:r>
          </a:p>
        </p:txBody>
      </p:sp>
      <p:sp>
        <p:nvSpPr>
          <p:cNvPr id="4" name="Slide Number Placeholder 3"/>
          <p:cNvSpPr>
            <a:spLocks noGrp="1"/>
          </p:cNvSpPr>
          <p:nvPr>
            <p:ph type="sldNum" sz="quarter" idx="5"/>
          </p:nvPr>
        </p:nvSpPr>
        <p:spPr/>
        <p:txBody>
          <a:bodyPr/>
          <a:lstStyle/>
          <a:p>
            <a:fld id="{9420A969-56B8-47ED-8219-00DCFEA4A56B}" type="slidenum">
              <a:t>2</a:t>
            </a:fld>
            <a:endParaRPr lang="en-US"/>
          </a:p>
        </p:txBody>
      </p:sp>
    </p:spTree>
    <p:extLst>
      <p:ext uri="{BB962C8B-B14F-4D97-AF65-F5344CB8AC3E}">
        <p14:creationId xmlns:p14="http://schemas.microsoft.com/office/powerpoint/2010/main" val="2877028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Integrator Circuits are most commonly used in analog electronics such as analog computers. The circuit also is used when making ramp generators, wave shaping circuits, and A/D converters. Its use of mathematical integration it is able to convert waves.</a:t>
            </a:r>
          </a:p>
        </p:txBody>
      </p:sp>
      <p:sp>
        <p:nvSpPr>
          <p:cNvPr id="4" name="Slide Number Placeholder 3"/>
          <p:cNvSpPr>
            <a:spLocks noGrp="1"/>
          </p:cNvSpPr>
          <p:nvPr>
            <p:ph type="sldNum" sz="quarter" idx="5"/>
          </p:nvPr>
        </p:nvSpPr>
        <p:spPr/>
        <p:txBody>
          <a:bodyPr/>
          <a:lstStyle/>
          <a:p>
            <a:fld id="{9420A969-56B8-47ED-8219-00DCFEA4A56B}" type="slidenum">
              <a:t>3</a:t>
            </a:fld>
            <a:endParaRPr lang="en-US"/>
          </a:p>
        </p:txBody>
      </p:sp>
    </p:spTree>
    <p:extLst>
      <p:ext uri="{BB962C8B-B14F-4D97-AF65-F5344CB8AC3E}">
        <p14:creationId xmlns:p14="http://schemas.microsoft.com/office/powerpoint/2010/main" val="748817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Integrators have a large assortment of advantages. Some additional advantages from the ones listed above are the fact that it has good reliability since the circuit requires little amount of connections. The circuit is also cheap to make resulting in easy mass production. Finally, the circuit can operate in higher temperature ranges making it a very optimal tool. </a:t>
            </a:r>
          </a:p>
        </p:txBody>
      </p:sp>
      <p:sp>
        <p:nvSpPr>
          <p:cNvPr id="4" name="Slide Number Placeholder 3"/>
          <p:cNvSpPr>
            <a:spLocks noGrp="1"/>
          </p:cNvSpPr>
          <p:nvPr>
            <p:ph type="sldNum" sz="quarter" idx="5"/>
          </p:nvPr>
        </p:nvSpPr>
        <p:spPr/>
        <p:txBody>
          <a:bodyPr/>
          <a:lstStyle/>
          <a:p>
            <a:fld id="{9420A969-56B8-47ED-8219-00DCFEA4A56B}" type="slidenum">
              <a:t>4</a:t>
            </a:fld>
            <a:endParaRPr lang="en-US"/>
          </a:p>
        </p:txBody>
      </p:sp>
    </p:spTree>
    <p:extLst>
      <p:ext uri="{BB962C8B-B14F-4D97-AF65-F5344CB8AC3E}">
        <p14:creationId xmlns:p14="http://schemas.microsoft.com/office/powerpoint/2010/main" val="2739319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Through its disadvantages, an integrator circuit does have qualities that can make it a bad choice. For instance a disadvantage that has not been listed is the fact that if any component in the circuit goes faulty, then the entire unit will need to be replaced rather than the one faulty variable. The mass production of this product does not make it hard to replace, however the act of needing to replace the entire unit over any minor flaw is certainly a </a:t>
            </a:r>
            <a:r>
              <a:rPr lang="en-US">
                <a:ea typeface="Calibri"/>
                <a:cs typeface="Calibri"/>
              </a:rPr>
              <a:t>detriment. </a:t>
            </a:r>
          </a:p>
        </p:txBody>
      </p:sp>
      <p:sp>
        <p:nvSpPr>
          <p:cNvPr id="4" name="Slide Number Placeholder 3"/>
          <p:cNvSpPr>
            <a:spLocks noGrp="1"/>
          </p:cNvSpPr>
          <p:nvPr>
            <p:ph type="sldNum" sz="quarter" idx="5"/>
          </p:nvPr>
        </p:nvSpPr>
        <p:spPr/>
        <p:txBody>
          <a:bodyPr/>
          <a:lstStyle/>
          <a:p>
            <a:fld id="{9420A969-56B8-47ED-8219-00DCFEA4A56B}" type="slidenum">
              <a:t>5</a:t>
            </a:fld>
            <a:endParaRPr lang="en-US"/>
          </a:p>
        </p:txBody>
      </p:sp>
    </p:spTree>
    <p:extLst>
      <p:ext uri="{BB962C8B-B14F-4D97-AF65-F5344CB8AC3E}">
        <p14:creationId xmlns:p14="http://schemas.microsoft.com/office/powerpoint/2010/main" val="547195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There are three different types of integrator circuits. The first is thin and thick film ICs, these ICs have capacitors and resistors integrated in the circuit, but diodes and transistors are connected as a separate components. Monolithic ICs have all the components integrated on a silicon chip and they are the most common ICs used. Finally we have hybrid ICs, in these more than one individual chips are interconnected between each other. </a:t>
            </a:r>
          </a:p>
        </p:txBody>
      </p:sp>
      <p:sp>
        <p:nvSpPr>
          <p:cNvPr id="4" name="Slide Number Placeholder 3"/>
          <p:cNvSpPr>
            <a:spLocks noGrp="1"/>
          </p:cNvSpPr>
          <p:nvPr>
            <p:ph type="sldNum" sz="quarter" idx="5"/>
          </p:nvPr>
        </p:nvSpPr>
        <p:spPr/>
        <p:txBody>
          <a:bodyPr/>
          <a:lstStyle/>
          <a:p>
            <a:fld id="{9420A969-56B8-47ED-8219-00DCFEA4A56B}" type="slidenum">
              <a:t>6</a:t>
            </a:fld>
            <a:endParaRPr lang="en-US"/>
          </a:p>
        </p:txBody>
      </p:sp>
    </p:spTree>
    <p:extLst>
      <p:ext uri="{BB962C8B-B14F-4D97-AF65-F5344CB8AC3E}">
        <p14:creationId xmlns:p14="http://schemas.microsoft.com/office/powerpoint/2010/main" val="325524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2148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4822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51320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78474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0890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58341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6679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4536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5448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6544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338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855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0666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085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46511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5307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156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10/5/2023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35910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ower-and-beyond.com/the-applications-of-op-amp-integrators-a-7cade59e08e0173d0cc04f923005316a/#:~:text=An%20integrating%20circuit%20is%20used,input%20voltage%20integrated%20over%20time" TargetMode="External"/><Relationship Id="rId2" Type="http://schemas.openxmlformats.org/officeDocument/2006/relationships/hyperlink" Target="https://circuitdigest.com/tutorial/op-amp-integrator-circuit-working-construction-applications" TargetMode="External"/><Relationship Id="rId1" Type="http://schemas.openxmlformats.org/officeDocument/2006/relationships/slideLayout" Target="../slideLayouts/slideLayout2.xml"/><Relationship Id="rId6" Type="http://schemas.openxmlformats.org/officeDocument/2006/relationships/hyperlink" Target="https://www.electricaltechnology.org/2015/04/types-of-ics-classification-of-integrated-circuits-and-their-limitation.html#types-of-ics-integrated-circuits" TargetMode="External"/><Relationship Id="rId5" Type="http://schemas.openxmlformats.org/officeDocument/2006/relationships/hyperlink" Target="https://www.electronics-tutorials.ws/opamp/opamp_6.html" TargetMode="External"/><Relationship Id="rId4" Type="http://schemas.openxmlformats.org/officeDocument/2006/relationships/hyperlink" Target="https://www.myelectrical2015.com/2019/12/advantages-disadvantages-of-integrated.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an Integrator?</a:t>
            </a:r>
          </a:p>
        </p:txBody>
      </p:sp>
      <p:sp>
        <p:nvSpPr>
          <p:cNvPr id="3" name="Subtitle 2"/>
          <p:cNvSpPr>
            <a:spLocks noGrp="1"/>
          </p:cNvSpPr>
          <p:nvPr>
            <p:ph type="subTitle" idx="1"/>
          </p:nvPr>
        </p:nvSpPr>
        <p:spPr/>
        <p:txBody>
          <a:bodyPr/>
          <a:lstStyle/>
          <a:p>
            <a:r>
              <a:rPr lang="en-US" dirty="0"/>
              <a:t>By Joey Remp</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8A46-597A-8301-1294-F9249F819867}"/>
              </a:ext>
            </a:extLst>
          </p:cNvPr>
          <p:cNvSpPr>
            <a:spLocks noGrp="1"/>
          </p:cNvSpPr>
          <p:nvPr>
            <p:ph type="title"/>
          </p:nvPr>
        </p:nvSpPr>
        <p:spPr/>
        <p:txBody>
          <a:bodyPr/>
          <a:lstStyle/>
          <a:p>
            <a:r>
              <a:rPr lang="en-US" dirty="0"/>
              <a:t>Integrator Function</a:t>
            </a:r>
          </a:p>
        </p:txBody>
      </p:sp>
      <p:pic>
        <p:nvPicPr>
          <p:cNvPr id="4" name="Content Placeholder 3" descr="A diagram of a triangle with wires and letters&#10;&#10;Description automatically generated">
            <a:extLst>
              <a:ext uri="{FF2B5EF4-FFF2-40B4-BE49-F238E27FC236}">
                <a16:creationId xmlns:a16="http://schemas.microsoft.com/office/drawing/2014/main" id="{B87936C7-A12D-B6A2-B493-EEB98ECCA4E3}"/>
              </a:ext>
            </a:extLst>
          </p:cNvPr>
          <p:cNvPicPr>
            <a:picLocks noGrp="1" noChangeAspect="1"/>
          </p:cNvPicPr>
          <p:nvPr>
            <p:ph idx="1"/>
          </p:nvPr>
        </p:nvPicPr>
        <p:blipFill>
          <a:blip r:embed="rId3"/>
          <a:stretch>
            <a:fillRect/>
          </a:stretch>
        </p:blipFill>
        <p:spPr>
          <a:xfrm>
            <a:off x="5870622" y="2289361"/>
            <a:ext cx="5836022" cy="2974040"/>
          </a:xfrm>
        </p:spPr>
      </p:pic>
      <p:sp>
        <p:nvSpPr>
          <p:cNvPr id="5" name="TextBox 4">
            <a:extLst>
              <a:ext uri="{FF2B5EF4-FFF2-40B4-BE49-F238E27FC236}">
                <a16:creationId xmlns:a16="http://schemas.microsoft.com/office/drawing/2014/main" id="{067D0B70-A047-0921-869E-6AFB6C92BCE2}"/>
              </a:ext>
            </a:extLst>
          </p:cNvPr>
          <p:cNvSpPr txBox="1"/>
          <p:nvPr/>
        </p:nvSpPr>
        <p:spPr>
          <a:xfrm>
            <a:off x="1397608" y="2654880"/>
            <a:ext cx="410162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233343"/>
                </a:solidFill>
                <a:ea typeface="+mn-lt"/>
                <a:cs typeface="+mn-lt"/>
              </a:rPr>
              <a:t>An integrator circuit produces a steadily changing output voltage for a constant input voltage.</a:t>
            </a:r>
            <a:endParaRPr lang="en-US" sz="2800"/>
          </a:p>
        </p:txBody>
      </p:sp>
    </p:spTree>
    <p:extLst>
      <p:ext uri="{BB962C8B-B14F-4D97-AF65-F5344CB8AC3E}">
        <p14:creationId xmlns:p14="http://schemas.microsoft.com/office/powerpoint/2010/main" val="1352029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34EC-3F6B-515D-7A5B-EADC25C9F957}"/>
              </a:ext>
            </a:extLst>
          </p:cNvPr>
          <p:cNvSpPr>
            <a:spLocks noGrp="1"/>
          </p:cNvSpPr>
          <p:nvPr>
            <p:ph type="title"/>
          </p:nvPr>
        </p:nvSpPr>
        <p:spPr/>
        <p:txBody>
          <a:bodyPr/>
          <a:lstStyle/>
          <a:p>
            <a:r>
              <a:rPr lang="en-US" dirty="0"/>
              <a:t>Where is it used?</a:t>
            </a:r>
          </a:p>
        </p:txBody>
      </p:sp>
      <p:sp>
        <p:nvSpPr>
          <p:cNvPr id="4" name="TextBox 3">
            <a:extLst>
              <a:ext uri="{FF2B5EF4-FFF2-40B4-BE49-F238E27FC236}">
                <a16:creationId xmlns:a16="http://schemas.microsoft.com/office/drawing/2014/main" id="{97E85FBF-E5B3-E4AD-2926-C2C11E4B0050}"/>
              </a:ext>
            </a:extLst>
          </p:cNvPr>
          <p:cNvSpPr txBox="1"/>
          <p:nvPr/>
        </p:nvSpPr>
        <p:spPr>
          <a:xfrm>
            <a:off x="1544320" y="2113280"/>
            <a:ext cx="311912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Integrator Circuits are the back bone of analog electronics.</a:t>
            </a:r>
          </a:p>
          <a:p>
            <a:endParaRPr lang="en-US" dirty="0"/>
          </a:p>
          <a:p>
            <a:r>
              <a:rPr lang="en-US" dirty="0"/>
              <a:t>Examples include:</a:t>
            </a:r>
          </a:p>
          <a:p>
            <a:endParaRPr lang="en-US" dirty="0"/>
          </a:p>
          <a:p>
            <a:pPr marL="285750" indent="-285750">
              <a:buFont typeface="Arial"/>
              <a:buChar char="•"/>
            </a:pPr>
            <a:r>
              <a:rPr lang="en-US" dirty="0"/>
              <a:t>Analog computers</a:t>
            </a:r>
          </a:p>
          <a:p>
            <a:pPr marL="285750" indent="-285750">
              <a:buFont typeface="Arial"/>
              <a:buChar char="•"/>
            </a:pPr>
            <a:r>
              <a:rPr lang="en-US" dirty="0"/>
              <a:t>Ramp Generators </a:t>
            </a:r>
          </a:p>
        </p:txBody>
      </p:sp>
      <p:pic>
        <p:nvPicPr>
          <p:cNvPr id="8" name="Picture 7" descr="A machine with buttons and a screen&#10;&#10;Description automatically generated">
            <a:extLst>
              <a:ext uri="{FF2B5EF4-FFF2-40B4-BE49-F238E27FC236}">
                <a16:creationId xmlns:a16="http://schemas.microsoft.com/office/drawing/2014/main" id="{B40898FD-86E9-679C-D237-A8D872FE16A0}"/>
              </a:ext>
            </a:extLst>
          </p:cNvPr>
          <p:cNvPicPr>
            <a:picLocks noChangeAspect="1"/>
          </p:cNvPicPr>
          <p:nvPr/>
        </p:nvPicPr>
        <p:blipFill>
          <a:blip r:embed="rId3"/>
          <a:stretch>
            <a:fillRect/>
          </a:stretch>
        </p:blipFill>
        <p:spPr>
          <a:xfrm>
            <a:off x="8412480" y="1347114"/>
            <a:ext cx="3545840" cy="2355291"/>
          </a:xfrm>
          <a:prstGeom prst="rect">
            <a:avLst/>
          </a:prstGeom>
        </p:spPr>
      </p:pic>
      <p:pic>
        <p:nvPicPr>
          <p:cNvPr id="9" name="Picture 8" descr="A diagram of a device&#10;&#10;Description automatically generated">
            <a:extLst>
              <a:ext uri="{FF2B5EF4-FFF2-40B4-BE49-F238E27FC236}">
                <a16:creationId xmlns:a16="http://schemas.microsoft.com/office/drawing/2014/main" id="{A3839A19-EB57-72F4-49C9-BC9EBA2D9945}"/>
              </a:ext>
            </a:extLst>
          </p:cNvPr>
          <p:cNvPicPr>
            <a:picLocks noChangeAspect="1"/>
          </p:cNvPicPr>
          <p:nvPr/>
        </p:nvPicPr>
        <p:blipFill>
          <a:blip r:embed="rId4"/>
          <a:stretch>
            <a:fillRect/>
          </a:stretch>
        </p:blipFill>
        <p:spPr>
          <a:xfrm>
            <a:off x="4033520" y="3432864"/>
            <a:ext cx="4257040" cy="3172352"/>
          </a:xfrm>
          <a:prstGeom prst="rect">
            <a:avLst/>
          </a:prstGeom>
        </p:spPr>
      </p:pic>
    </p:spTree>
    <p:extLst>
      <p:ext uri="{BB962C8B-B14F-4D97-AF65-F5344CB8AC3E}">
        <p14:creationId xmlns:p14="http://schemas.microsoft.com/office/powerpoint/2010/main" val="1661994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C8772-D2E6-9886-2B71-797E6F8437AE}"/>
              </a:ext>
            </a:extLst>
          </p:cNvPr>
          <p:cNvSpPr>
            <a:spLocks noGrp="1"/>
          </p:cNvSpPr>
          <p:nvPr>
            <p:ph type="title"/>
          </p:nvPr>
        </p:nvSpPr>
        <p:spPr/>
        <p:txBody>
          <a:bodyPr/>
          <a:lstStyle/>
          <a:p>
            <a:r>
              <a:rPr lang="en-US" dirty="0"/>
              <a:t>Advantages of an Integrator</a:t>
            </a:r>
          </a:p>
        </p:txBody>
      </p:sp>
      <p:sp>
        <p:nvSpPr>
          <p:cNvPr id="4" name="TextBox 3">
            <a:extLst>
              <a:ext uri="{FF2B5EF4-FFF2-40B4-BE49-F238E27FC236}">
                <a16:creationId xmlns:a16="http://schemas.microsoft.com/office/drawing/2014/main" id="{DDF71DFD-949A-6EDD-5FD5-F0AE64376EA9}"/>
              </a:ext>
            </a:extLst>
          </p:cNvPr>
          <p:cNvSpPr txBox="1"/>
          <p:nvPr/>
        </p:nvSpPr>
        <p:spPr>
          <a:xfrm>
            <a:off x="5882640" y="2265680"/>
            <a:ext cx="545592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t>Small in size</a:t>
            </a:r>
          </a:p>
          <a:p>
            <a:pPr marL="285750" indent="-285750">
              <a:buFont typeface="Arial"/>
              <a:buChar char="•"/>
            </a:pPr>
            <a:r>
              <a:rPr lang="en-US" sz="2400" dirty="0"/>
              <a:t>Simple layout</a:t>
            </a:r>
          </a:p>
          <a:p>
            <a:pPr marL="285750" indent="-285750">
              <a:buFont typeface="Arial"/>
              <a:buChar char="•"/>
            </a:pPr>
            <a:r>
              <a:rPr lang="en-US" sz="2400" dirty="0"/>
              <a:t>Low power requirements</a:t>
            </a:r>
          </a:p>
          <a:p>
            <a:pPr marL="285750" indent="-285750">
              <a:buFont typeface="Arial"/>
              <a:buChar char="•"/>
            </a:pPr>
            <a:r>
              <a:rPr lang="en-US" sz="2400" dirty="0"/>
              <a:t>Components all lie on a single chip</a:t>
            </a:r>
          </a:p>
        </p:txBody>
      </p:sp>
      <p:pic>
        <p:nvPicPr>
          <p:cNvPr id="5" name="Picture 4" descr="A black and silver electronic device&#10;&#10;Description automatically generated">
            <a:extLst>
              <a:ext uri="{FF2B5EF4-FFF2-40B4-BE49-F238E27FC236}">
                <a16:creationId xmlns:a16="http://schemas.microsoft.com/office/drawing/2014/main" id="{6F159A77-E768-AFF4-3FF7-E37F959EB9F8}"/>
              </a:ext>
            </a:extLst>
          </p:cNvPr>
          <p:cNvPicPr>
            <a:picLocks noChangeAspect="1"/>
          </p:cNvPicPr>
          <p:nvPr/>
        </p:nvPicPr>
        <p:blipFill>
          <a:blip r:embed="rId3"/>
          <a:stretch>
            <a:fillRect/>
          </a:stretch>
        </p:blipFill>
        <p:spPr>
          <a:xfrm>
            <a:off x="1158240" y="2006600"/>
            <a:ext cx="4338320" cy="4338320"/>
          </a:xfrm>
          <a:prstGeom prst="rect">
            <a:avLst/>
          </a:prstGeom>
        </p:spPr>
      </p:pic>
    </p:spTree>
    <p:extLst>
      <p:ext uri="{BB962C8B-B14F-4D97-AF65-F5344CB8AC3E}">
        <p14:creationId xmlns:p14="http://schemas.microsoft.com/office/powerpoint/2010/main" val="264804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2CDB6-E07E-D358-DCC4-17E040C9D703}"/>
              </a:ext>
            </a:extLst>
          </p:cNvPr>
          <p:cNvSpPr>
            <a:spLocks noGrp="1"/>
          </p:cNvSpPr>
          <p:nvPr>
            <p:ph type="title"/>
          </p:nvPr>
        </p:nvSpPr>
        <p:spPr/>
        <p:txBody>
          <a:bodyPr/>
          <a:lstStyle/>
          <a:p>
            <a:r>
              <a:rPr lang="en-US" dirty="0"/>
              <a:t>Disadvantages of an Integrator</a:t>
            </a:r>
          </a:p>
        </p:txBody>
      </p:sp>
      <p:sp>
        <p:nvSpPr>
          <p:cNvPr id="4" name="TextBox 3">
            <a:extLst>
              <a:ext uri="{FF2B5EF4-FFF2-40B4-BE49-F238E27FC236}">
                <a16:creationId xmlns:a16="http://schemas.microsoft.com/office/drawing/2014/main" id="{D4FF44F1-2700-A4E5-0589-8AC38D2C3B46}"/>
              </a:ext>
            </a:extLst>
          </p:cNvPr>
          <p:cNvSpPr txBox="1"/>
          <p:nvPr/>
        </p:nvSpPr>
        <p:spPr>
          <a:xfrm>
            <a:off x="1300480" y="2387600"/>
            <a:ext cx="750824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t>Only external components are connected to circuit</a:t>
            </a:r>
          </a:p>
          <a:p>
            <a:pPr marL="285750" indent="-285750">
              <a:buFont typeface="Arial"/>
              <a:buChar char="•"/>
            </a:pPr>
            <a:r>
              <a:rPr lang="en-US" sz="2800" dirty="0"/>
              <a:t>Circuit cannot be modified</a:t>
            </a:r>
          </a:p>
        </p:txBody>
      </p:sp>
      <p:pic>
        <p:nvPicPr>
          <p:cNvPr id="5" name="Picture 4" descr="A pencil and several small electronic components&#10;&#10;Description automatically generated">
            <a:extLst>
              <a:ext uri="{FF2B5EF4-FFF2-40B4-BE49-F238E27FC236}">
                <a16:creationId xmlns:a16="http://schemas.microsoft.com/office/drawing/2014/main" id="{337A472B-E4D1-34F7-14B0-35B7D99D189E}"/>
              </a:ext>
            </a:extLst>
          </p:cNvPr>
          <p:cNvPicPr>
            <a:picLocks noChangeAspect="1"/>
          </p:cNvPicPr>
          <p:nvPr/>
        </p:nvPicPr>
        <p:blipFill>
          <a:blip r:embed="rId3"/>
          <a:stretch>
            <a:fillRect/>
          </a:stretch>
        </p:blipFill>
        <p:spPr>
          <a:xfrm>
            <a:off x="6096000" y="3076937"/>
            <a:ext cx="4958080" cy="3437165"/>
          </a:xfrm>
          <a:prstGeom prst="rect">
            <a:avLst/>
          </a:prstGeom>
        </p:spPr>
      </p:pic>
    </p:spTree>
    <p:extLst>
      <p:ext uri="{BB962C8B-B14F-4D97-AF65-F5344CB8AC3E}">
        <p14:creationId xmlns:p14="http://schemas.microsoft.com/office/powerpoint/2010/main" val="173219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11618-09E7-0ADA-AC5D-BC74C5B213CF}"/>
              </a:ext>
            </a:extLst>
          </p:cNvPr>
          <p:cNvSpPr>
            <a:spLocks noGrp="1"/>
          </p:cNvSpPr>
          <p:nvPr>
            <p:ph type="title"/>
          </p:nvPr>
        </p:nvSpPr>
        <p:spPr/>
        <p:txBody>
          <a:bodyPr/>
          <a:lstStyle/>
          <a:p>
            <a:r>
              <a:rPr lang="en-US" dirty="0"/>
              <a:t>Variations of an Integrator</a:t>
            </a:r>
          </a:p>
        </p:txBody>
      </p:sp>
      <p:pic>
        <p:nvPicPr>
          <p:cNvPr id="4" name="Picture 3" descr="A close-up of a chip&#10;&#10;Description automatically generated">
            <a:extLst>
              <a:ext uri="{FF2B5EF4-FFF2-40B4-BE49-F238E27FC236}">
                <a16:creationId xmlns:a16="http://schemas.microsoft.com/office/drawing/2014/main" id="{2D11E2C6-20C2-9D44-9CD8-F6EF300C3A21}"/>
              </a:ext>
            </a:extLst>
          </p:cNvPr>
          <p:cNvPicPr>
            <a:picLocks noChangeAspect="1"/>
          </p:cNvPicPr>
          <p:nvPr/>
        </p:nvPicPr>
        <p:blipFill>
          <a:blip r:embed="rId3"/>
          <a:stretch>
            <a:fillRect/>
          </a:stretch>
        </p:blipFill>
        <p:spPr>
          <a:xfrm>
            <a:off x="731520" y="1990979"/>
            <a:ext cx="5953760" cy="3109722"/>
          </a:xfrm>
          <a:prstGeom prst="rect">
            <a:avLst/>
          </a:prstGeom>
        </p:spPr>
      </p:pic>
      <p:sp>
        <p:nvSpPr>
          <p:cNvPr id="5" name="TextBox 4">
            <a:extLst>
              <a:ext uri="{FF2B5EF4-FFF2-40B4-BE49-F238E27FC236}">
                <a16:creationId xmlns:a16="http://schemas.microsoft.com/office/drawing/2014/main" id="{5F100D95-4754-12BA-E6DE-1C9BC3B707D0}"/>
              </a:ext>
            </a:extLst>
          </p:cNvPr>
          <p:cNvSpPr txBox="1"/>
          <p:nvPr/>
        </p:nvSpPr>
        <p:spPr>
          <a:xfrm>
            <a:off x="7396480" y="2814320"/>
            <a:ext cx="401319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800" dirty="0"/>
              <a:t>Thin and thick film ICs</a:t>
            </a:r>
          </a:p>
          <a:p>
            <a:pPr marL="342900" indent="-342900">
              <a:buAutoNum type="arabicPeriod"/>
            </a:pPr>
            <a:r>
              <a:rPr lang="en-US" sz="2800" dirty="0"/>
              <a:t>Monolithic ICs</a:t>
            </a:r>
          </a:p>
          <a:p>
            <a:pPr marL="342900" indent="-342900">
              <a:buAutoNum type="arabicPeriod"/>
            </a:pPr>
            <a:r>
              <a:rPr lang="en-US" sz="2800" dirty="0"/>
              <a:t>Hybrid or Multichip ICs</a:t>
            </a:r>
          </a:p>
        </p:txBody>
      </p:sp>
    </p:spTree>
    <p:extLst>
      <p:ext uri="{BB962C8B-B14F-4D97-AF65-F5344CB8AC3E}">
        <p14:creationId xmlns:p14="http://schemas.microsoft.com/office/powerpoint/2010/main" val="4294055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153B3-98D5-4252-B000-1A3E0874E14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DCDDC57-F475-4F46-5B1A-7ACF84AD4451}"/>
              </a:ext>
            </a:extLst>
          </p:cNvPr>
          <p:cNvSpPr>
            <a:spLocks noGrp="1"/>
          </p:cNvSpPr>
          <p:nvPr>
            <p:ph idx="1"/>
          </p:nvPr>
        </p:nvSpPr>
        <p:spPr/>
        <p:txBody>
          <a:bodyPr vert="horz" lIns="91440" tIns="45720" rIns="91440" bIns="45720" rtlCol="0" anchor="t">
            <a:normAutofit/>
          </a:bodyPr>
          <a:lstStyle/>
          <a:p>
            <a:pPr>
              <a:buNone/>
            </a:pPr>
            <a:r>
              <a:rPr lang="en-US" sz="1200" dirty="0">
                <a:ea typeface="+mn-lt"/>
                <a:cs typeface="+mn-lt"/>
              </a:rPr>
              <a:t>Gupta, S. (2019, May 8). </a:t>
            </a:r>
            <a:r>
              <a:rPr lang="en-US" sz="1200" i="1" dirty="0">
                <a:ea typeface="+mn-lt"/>
                <a:cs typeface="+mn-lt"/>
              </a:rPr>
              <a:t>Operational Amplifier Integrator Circuit: Construction, working and applications</a:t>
            </a:r>
            <a:r>
              <a:rPr lang="en-US" sz="1200" dirty="0">
                <a:ea typeface="+mn-lt"/>
                <a:cs typeface="+mn-lt"/>
              </a:rPr>
              <a:t>. Op Amp Integrator Circuit: Construction, Working and Applications. </a:t>
            </a:r>
            <a:r>
              <a:rPr lang="en-US" sz="1200" dirty="0">
                <a:ea typeface="+mn-lt"/>
                <a:cs typeface="+mn-lt"/>
                <a:hlinkClick r:id="rId2"/>
              </a:rPr>
              <a:t>https://circuitdigest.com/tutorial/op-amp-integrator-circuit-working-construction-applications</a:t>
            </a:r>
            <a:r>
              <a:rPr lang="en-US" sz="1200" dirty="0">
                <a:ea typeface="+mn-lt"/>
                <a:cs typeface="+mn-lt"/>
              </a:rPr>
              <a:t> </a:t>
            </a:r>
            <a:endParaRPr lang="en-US">
              <a:ea typeface="+mn-lt"/>
              <a:cs typeface="+mn-lt"/>
            </a:endParaRPr>
          </a:p>
          <a:p>
            <a:pPr>
              <a:buNone/>
            </a:pPr>
            <a:r>
              <a:rPr lang="en-US" sz="1200" dirty="0">
                <a:ea typeface="+mn-lt"/>
                <a:cs typeface="+mn-lt"/>
              </a:rPr>
              <a:t>James, L. (2023, February 13). </a:t>
            </a:r>
            <a:r>
              <a:rPr lang="en-US" sz="1200" i="1" dirty="0">
                <a:ea typeface="+mn-lt"/>
                <a:cs typeface="+mn-lt"/>
              </a:rPr>
              <a:t>The applications of op-amp integrators</a:t>
            </a:r>
            <a:r>
              <a:rPr lang="en-US" sz="1200" dirty="0">
                <a:ea typeface="+mn-lt"/>
                <a:cs typeface="+mn-lt"/>
              </a:rPr>
              <a:t>. Power &amp; Beyond. </a:t>
            </a:r>
            <a:r>
              <a:rPr lang="en-US" sz="1200" dirty="0">
                <a:ea typeface="+mn-lt"/>
                <a:cs typeface="+mn-lt"/>
                <a:hlinkClick r:id="rId3"/>
              </a:rPr>
              <a:t>https://www.power-and-beyond.com/the-applications-of-op-amp-integrators-a-7cade59e08e0173d0cc04f923005316a/#:~:text=An%20integrating%20circuit%20is%20used,input%20voltage%20integrated%20over%20time</a:t>
            </a:r>
            <a:r>
              <a:rPr lang="en-US" sz="1200" dirty="0">
                <a:ea typeface="+mn-lt"/>
                <a:cs typeface="+mn-lt"/>
              </a:rPr>
              <a:t>. </a:t>
            </a:r>
            <a:endParaRPr lang="en-US">
              <a:ea typeface="+mn-lt"/>
              <a:cs typeface="+mn-lt"/>
            </a:endParaRPr>
          </a:p>
          <a:p>
            <a:pPr>
              <a:buNone/>
            </a:pPr>
            <a:r>
              <a:rPr lang="en-US" sz="1200" dirty="0">
                <a:ea typeface="+mn-lt"/>
                <a:cs typeface="+mn-lt"/>
              </a:rPr>
              <a:t>Revolution, E. (2019, September 12). </a:t>
            </a:r>
            <a:r>
              <a:rPr lang="en-US" sz="1200" i="1" dirty="0">
                <a:ea typeface="+mn-lt"/>
                <a:cs typeface="+mn-lt"/>
              </a:rPr>
              <a:t>Advantages &amp; disadvantages of Integrated Circuits</a:t>
            </a:r>
            <a:r>
              <a:rPr lang="en-US" sz="1200" dirty="0">
                <a:ea typeface="+mn-lt"/>
                <a:cs typeface="+mn-lt"/>
              </a:rPr>
              <a:t>. Electrical Revolution. </a:t>
            </a:r>
            <a:r>
              <a:rPr lang="en-US" sz="1200" dirty="0">
                <a:solidFill>
                  <a:srgbClr val="3085ED"/>
                </a:solidFill>
                <a:ea typeface="+mn-lt"/>
                <a:cs typeface="+mn-lt"/>
                <a:hlinkClick r:id="rId4"/>
              </a:rPr>
              <a:t>https://www.myelectrical2015.com/2019/12/advantages-disadvantages-of-integrated.html</a:t>
            </a:r>
            <a:r>
              <a:rPr lang="en-US" sz="1200" dirty="0">
                <a:ea typeface="+mn-lt"/>
                <a:cs typeface="+mn-lt"/>
              </a:rPr>
              <a:t> </a:t>
            </a:r>
            <a:endParaRPr lang="en-US"/>
          </a:p>
          <a:p>
            <a:pPr>
              <a:buNone/>
            </a:pPr>
            <a:r>
              <a:rPr lang="en-US" sz="1200" dirty="0">
                <a:ea typeface="+mn-lt"/>
                <a:cs typeface="+mn-lt"/>
              </a:rPr>
              <a:t>Storr, W. (2022, August 4). </a:t>
            </a:r>
            <a:r>
              <a:rPr lang="en-US" sz="1200" i="1" dirty="0">
                <a:ea typeface="+mn-lt"/>
                <a:cs typeface="+mn-lt"/>
              </a:rPr>
              <a:t>Op-amp integrator - the operational amplifier integrator</a:t>
            </a:r>
            <a:r>
              <a:rPr lang="en-US" sz="1200" dirty="0">
                <a:ea typeface="+mn-lt"/>
                <a:cs typeface="+mn-lt"/>
              </a:rPr>
              <a:t>. Basic Electronics Tutorials. </a:t>
            </a:r>
            <a:r>
              <a:rPr lang="en-US" sz="1200" dirty="0">
                <a:ea typeface="+mn-lt"/>
                <a:cs typeface="+mn-lt"/>
                <a:hlinkClick r:id="rId5"/>
              </a:rPr>
              <a:t>https://www.electronics-tutorials.ws/opamp/opamp_6.html</a:t>
            </a:r>
            <a:r>
              <a:rPr lang="en-US" sz="1200" dirty="0">
                <a:ea typeface="+mn-lt"/>
                <a:cs typeface="+mn-lt"/>
              </a:rPr>
              <a:t> </a:t>
            </a:r>
            <a:endParaRPr lang="en-US">
              <a:ea typeface="+mn-lt"/>
              <a:cs typeface="+mn-lt"/>
            </a:endParaRPr>
          </a:p>
          <a:p>
            <a:pPr>
              <a:buNone/>
            </a:pPr>
            <a:r>
              <a:rPr lang="en-US" sz="1200" dirty="0">
                <a:ea typeface="+mn-lt"/>
                <a:cs typeface="+mn-lt"/>
              </a:rPr>
              <a:t>Technology, E. (2018, November 8). </a:t>
            </a:r>
            <a:r>
              <a:rPr lang="en-US" sz="1200" i="1" dirty="0">
                <a:ea typeface="+mn-lt"/>
                <a:cs typeface="+mn-lt"/>
              </a:rPr>
              <a:t>Different types of integrated circuits (ICS) &amp; Their Applications &amp; Limitation</a:t>
            </a:r>
            <a:r>
              <a:rPr lang="en-US" sz="1200" dirty="0">
                <a:ea typeface="+mn-lt"/>
                <a:cs typeface="+mn-lt"/>
              </a:rPr>
              <a:t>. ELECTRICAL TECHNOLOGY. </a:t>
            </a:r>
            <a:r>
              <a:rPr lang="en-US" sz="1200" dirty="0">
                <a:ea typeface="+mn-lt"/>
                <a:cs typeface="+mn-lt"/>
                <a:hlinkClick r:id="rId6"/>
              </a:rPr>
              <a:t>https://www.electricaltechnology.org/2015/04/types-of-ics-classification-of-integrated-circuits-and-their-limitation.html#types-of-ics-integrated-circuits</a:t>
            </a:r>
            <a:r>
              <a:rPr lang="en-US" sz="1200" dirty="0">
                <a:ea typeface="+mn-lt"/>
                <a:cs typeface="+mn-lt"/>
              </a:rPr>
              <a:t> </a:t>
            </a:r>
            <a:endParaRPr lang="en-US" sz="1200"/>
          </a:p>
          <a:p>
            <a:pPr>
              <a:buNone/>
            </a:pPr>
            <a:endParaRPr lang="en-US" sz="1200" dirty="0"/>
          </a:p>
          <a:p>
            <a:pPr marL="0" indent="0">
              <a:buNone/>
            </a:pPr>
            <a:endParaRPr lang="en-US" dirty="0"/>
          </a:p>
        </p:txBody>
      </p:sp>
    </p:spTree>
    <p:extLst>
      <p:ext uri="{BB962C8B-B14F-4D97-AF65-F5344CB8AC3E}">
        <p14:creationId xmlns:p14="http://schemas.microsoft.com/office/powerpoint/2010/main" val="1236428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Parallax</vt:lpstr>
      <vt:lpstr>What is an Integrator?</vt:lpstr>
      <vt:lpstr>Integrator Function</vt:lpstr>
      <vt:lpstr>Where is it used?</vt:lpstr>
      <vt:lpstr>Advantages of an Integrator</vt:lpstr>
      <vt:lpstr>Disadvantages of an Integrator</vt:lpstr>
      <vt:lpstr>Variations of an Integrator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272</cp:revision>
  <dcterms:created xsi:type="dcterms:W3CDTF">2023-10-06T00:06:37Z</dcterms:created>
  <dcterms:modified xsi:type="dcterms:W3CDTF">2023-10-06T01:34:51Z</dcterms:modified>
</cp:coreProperties>
</file>