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3" r:id="rId6"/>
    <p:sldId id="303" r:id="rId7"/>
    <p:sldId id="264" r:id="rId8"/>
    <p:sldId id="265" r:id="rId9"/>
    <p:sldId id="297" r:id="rId10"/>
    <p:sldId id="260" r:id="rId11"/>
    <p:sldId id="298" r:id="rId12"/>
    <p:sldId id="261" r:id="rId13"/>
    <p:sldId id="275" r:id="rId14"/>
    <p:sldId id="276" r:id="rId15"/>
    <p:sldId id="262" r:id="rId16"/>
    <p:sldId id="301" r:id="rId17"/>
    <p:sldId id="266" r:id="rId18"/>
    <p:sldId id="278" r:id="rId19"/>
    <p:sldId id="268" r:id="rId20"/>
    <p:sldId id="271" r:id="rId21"/>
    <p:sldId id="270" r:id="rId22"/>
    <p:sldId id="299" r:id="rId23"/>
    <p:sldId id="295" r:id="rId24"/>
    <p:sldId id="300" r:id="rId25"/>
    <p:sldId id="272" r:id="rId26"/>
    <p:sldId id="293" r:id="rId27"/>
    <p:sldId id="294" r:id="rId28"/>
    <p:sldId id="267" r:id="rId29"/>
    <p:sldId id="285" r:id="rId30"/>
    <p:sldId id="269" r:id="rId31"/>
    <p:sldId id="281" r:id="rId32"/>
    <p:sldId id="291" r:id="rId33"/>
    <p:sldId id="286" r:id="rId34"/>
    <p:sldId id="287" r:id="rId35"/>
    <p:sldId id="288" r:id="rId36"/>
    <p:sldId id="289" r:id="rId37"/>
    <p:sldId id="282" r:id="rId38"/>
    <p:sldId id="273" r:id="rId39"/>
    <p:sldId id="292" r:id="rId40"/>
    <p:sldId id="274" r:id="rId41"/>
    <p:sldId id="296" r:id="rId42"/>
    <p:sldId id="280" r:id="rId43"/>
    <p:sldId id="290" r:id="rId44"/>
    <p:sldId id="279" r:id="rId45"/>
    <p:sldId id="283" r:id="rId46"/>
    <p:sldId id="284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ce Emms" initials="L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3A"/>
    <a:srgbClr val="636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67750" autoAdjust="0"/>
  </p:normalViewPr>
  <p:slideViewPr>
    <p:cSldViewPr>
      <p:cViewPr varScale="1">
        <p:scale>
          <a:sx n="59" d="100"/>
          <a:sy n="59" d="100"/>
        </p:scale>
        <p:origin x="-21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7AE9-D1E6-42BE-AB65-4DE8C00F1A07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706A-331C-46B7-9A6A-597642FC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40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baseline="0" dirty="0" smtClean="0"/>
              <a:t> are a very significant development for us at Pixar, we’re still exploring the potential of tessellation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in our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 ~=</a:t>
            </a:r>
            <a:r>
              <a:rPr lang="en-US" baseline="0" dirty="0" smtClean="0"/>
              <a:t> Displacement after subdivision, use this for displacement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Monsters University, we have LOTS and LOTS of hair,</a:t>
            </a:r>
            <a:r>
              <a:rPr lang="en-US" baseline="0" dirty="0" smtClean="0"/>
              <a:t> including hairy crowds.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Due to the huge numbers of hairy characters, we needed a real-time preview tool to assist our TDs in generating hair styles for characters.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requirements:</a:t>
            </a:r>
          </a:p>
          <a:p>
            <a:r>
              <a:rPr lang="en-US" baseline="0" dirty="0" smtClean="0"/>
              <a:t>-Matching GPU renderer widths with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renders</a:t>
            </a:r>
          </a:p>
          <a:p>
            <a:r>
              <a:rPr lang="en-US" baseline="0" dirty="0" smtClean="0"/>
              <a:t>-Separating hairs visually</a:t>
            </a:r>
            <a:endParaRPr lang="en-US" dirty="0" smtClean="0"/>
          </a:p>
          <a:p>
            <a:r>
              <a:rPr lang="en-US" baseline="0" dirty="0" smtClean="0"/>
              <a:t>-Seeing volumes of hairs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</a:t>
            </a:r>
            <a:r>
              <a:rPr lang="en-US" baseline="0" dirty="0" smtClean="0"/>
              <a:t>: separation - </a:t>
            </a:r>
            <a:r>
              <a:rPr lang="en-US" dirty="0" smtClean="0"/>
              <a:t>Hairs are lit as if they are cylinders</a:t>
            </a:r>
            <a:r>
              <a:rPr lang="en-US" baseline="0" dirty="0" smtClean="0"/>
              <a:t> to enhance shaping of the hairstyle.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Re: volumes - SSAO = screen space ambient occlusion - darkens corners which receive less light than flat surfaces.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SSAO it’s hard to see which hairs are in-front of one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hair preview, SSAO is computed using deferred shading.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common technique</a:t>
            </a:r>
            <a:r>
              <a:rPr lang="en-US" baseline="0" dirty="0" smtClean="0"/>
              <a:t> in modern real-time graphics is screen space rendering.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baseline="0" dirty="0" smtClean="0"/>
              <a:t> known as s</a:t>
            </a:r>
            <a:r>
              <a:rPr lang="en-US" dirty="0" smtClean="0"/>
              <a:t>creen space</a:t>
            </a:r>
            <a:r>
              <a:rPr lang="en-US" baseline="0" dirty="0" smtClean="0"/>
              <a:t> shading.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sample pixel values of neighboring pixels.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Benefit</a:t>
            </a:r>
            <a:r>
              <a:rPr lang="en-US" baseline="0" dirty="0" smtClean="0"/>
              <a:t> that pixels are culled by depth buffer algorithm before expensive pixel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Cost is that anti-aliasing is difficult without super sampling at higher resolutions.</a:t>
            </a:r>
          </a:p>
          <a:p>
            <a:endParaRPr lang="en-US" baseline="0" dirty="0" smtClean="0"/>
          </a:p>
          <a:p>
            <a:r>
              <a:rPr lang="en-US" dirty="0" smtClean="0"/>
              <a:t>Common algorithms:</a:t>
            </a:r>
          </a:p>
          <a:p>
            <a:r>
              <a:rPr lang="en-US" dirty="0" smtClean="0"/>
              <a:t>Screen Space Ambient Occlusion (SSAO), Depth of Field (</a:t>
            </a:r>
            <a:r>
              <a:rPr lang="en-US" dirty="0" err="1" smtClean="0"/>
              <a:t>DoF</a:t>
            </a:r>
            <a:r>
              <a:rPr lang="en-US" dirty="0" smtClean="0"/>
              <a:t>), Bloom/HDR, Screen Space Motion Blur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idea is very similar to </a:t>
            </a:r>
            <a:r>
              <a:rPr lang="en-US" baseline="0" dirty="0" err="1" smtClean="0"/>
              <a:t>Lpics</a:t>
            </a:r>
            <a:r>
              <a:rPr lang="en-US" baseline="0" dirty="0" smtClean="0"/>
              <a:t>, only here we generate buffers on the GPU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open sourced our proprietary subdivision libraries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OpenSubdiv</a:t>
            </a:r>
            <a:r>
              <a:rPr lang="en-US" baseline="0" dirty="0" smtClean="0"/>
              <a:t> project is free for commercial and non-commercial use</a:t>
            </a:r>
          </a:p>
          <a:p>
            <a:r>
              <a:rPr lang="en-US" baseline="0" dirty="0" smtClean="0"/>
              <a:t>Exactly matches Pixar’s in-house </a:t>
            </a:r>
            <a:r>
              <a:rPr lang="en-US" baseline="0" dirty="0" err="1" smtClean="0"/>
              <a:t>subdiv</a:t>
            </a:r>
            <a:r>
              <a:rPr lang="en-US" baseline="0" dirty="0" smtClean="0"/>
              <a:t> technology, including creases and matching edge cases that our algorithm handles.</a:t>
            </a:r>
          </a:p>
          <a:p>
            <a:endParaRPr lang="en-US" baseline="0" dirty="0" smtClean="0"/>
          </a:p>
          <a:p>
            <a:r>
              <a:rPr lang="en-US" dirty="0" err="1" smtClean="0"/>
              <a:t>OpenSubdiv</a:t>
            </a:r>
            <a:r>
              <a:rPr lang="en-US" dirty="0" smtClean="0"/>
              <a:t> : Open Source GPU Rendering of Subdivision Surfaces</a:t>
            </a:r>
          </a:p>
          <a:p>
            <a:r>
              <a:rPr lang="en-US" dirty="0" smtClean="0"/>
              <a:t>Thursday, 29 November | 10:00 - 10:45 | Conference Hall 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that just about covers the most recent </a:t>
            </a:r>
            <a:r>
              <a:rPr lang="en-US" baseline="0" dirty="0" err="1" smtClean="0"/>
              <a:t>hightlights</a:t>
            </a:r>
            <a:r>
              <a:rPr lang="en-US" baseline="0" dirty="0" smtClean="0"/>
              <a:t> of GPU computing at Pixar.</a:t>
            </a:r>
          </a:p>
          <a:p>
            <a:endParaRPr lang="en-US" baseline="0" dirty="0" smtClean="0"/>
          </a:p>
          <a:p>
            <a:r>
              <a:rPr lang="en-US" dirty="0" smtClean="0"/>
              <a:t>Relating this back</a:t>
            </a:r>
            <a:r>
              <a:rPr lang="en-US" baseline="0" dirty="0" smtClean="0"/>
              <a:t> to OpenGL pipeline advances, you can think of the tessellation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being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 and the 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as equivalent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Intended</a:t>
            </a:r>
            <a:r>
              <a:rPr lang="en-US" baseline="0" dirty="0" smtClean="0"/>
              <a:t> to show how to write a tool that can work in a film production environment.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Including: abstraction of interfaces and objects, support for easily adding and removing objects from the simulation and altering parameters in real-time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the demo!</a:t>
            </a:r>
          </a:p>
          <a:p>
            <a:endParaRPr lang="en-US" dirty="0" smtClean="0"/>
          </a:p>
          <a:p>
            <a:r>
              <a:rPr lang="en-US" dirty="0" smtClean="0"/>
              <a:t>The repository is</a:t>
            </a:r>
            <a:r>
              <a:rPr lang="en-US" baseline="0" dirty="0" smtClean="0"/>
              <a:t> out of date.</a:t>
            </a:r>
          </a:p>
          <a:p>
            <a:r>
              <a:rPr lang="en-US" dirty="0" smtClean="0"/>
              <a:t>This will be updated</a:t>
            </a:r>
            <a:r>
              <a:rPr lang="en-US" baseline="0" dirty="0" smtClean="0"/>
              <a:t> tomorrow with the source currently on my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simulation is explicit which means that it won’t run with large time steps. As a result it won’t scale to real-time on a </a:t>
            </a:r>
            <a:r>
              <a:rPr lang="en-US" baseline="0" smtClean="0"/>
              <a:t>laptop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0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d</a:t>
            </a:r>
            <a:r>
              <a:rPr lang="en-US" dirty="0" smtClean="0"/>
              <a:t>ata</a:t>
            </a:r>
            <a:r>
              <a:rPr lang="en-US" baseline="0" dirty="0" smtClean="0"/>
              <a:t> parallel computing we assign each parallel processor to perform computations on a subset of the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Ideally, we want to avoid sharing data between threads but if we have to, we want to do so in a very structured pattern.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Idea: Take a set of data and compute on it in several batches, called blocks in CUDA, which are able to share data using shared memory.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note for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developers, we have explored using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to help generate our assets but we have found that CUDA currently has</a:t>
            </a:r>
          </a:p>
          <a:p>
            <a:r>
              <a:rPr lang="en-US" baseline="0" dirty="0" smtClean="0"/>
              <a:t>better performance and a better tool-set. I’ll be talking about some of these tools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44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actual demo also requires GLEW, </a:t>
            </a:r>
            <a:r>
              <a:rPr lang="en-US" baseline="0" dirty="0" err="1" smtClean="0"/>
              <a:t>FreeGLUT</a:t>
            </a:r>
            <a:r>
              <a:rPr lang="en-US" baseline="0" dirty="0" smtClean="0"/>
              <a:t>, GLM but this is all documented with the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CUDA getting started guide has excellent instructions on testing your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great way of</a:t>
            </a:r>
            <a:r>
              <a:rPr lang="en-US" baseline="0" dirty="0" smtClean="0"/>
              <a:t> taming render times is to avoid doing renders! We substitute GPU preview time for lengthy CPU render times, reducing render times in our asset pipeline.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Artists</a:t>
            </a:r>
            <a:r>
              <a:rPr lang="en-US" baseline="0" dirty="0" smtClean="0"/>
              <a:t> and TDs use GPUs early in development but later fall back to CPU farm renders because of GPU limitations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GPU results match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results closely, we can postpone the switch from CPU to GPU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now onto some highlights of GPU use at Pixar.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1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Requirements</a:t>
            </a:r>
            <a:r>
              <a:rPr lang="en-US" baseline="0" dirty="0" smtClean="0"/>
              <a:t> for a kernel: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Kernels</a:t>
            </a:r>
            <a:r>
              <a:rPr lang="en-US" baseline="0" dirty="0" smtClean="0"/>
              <a:t> must have void return type.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not access host memory directly (must allocate memory for the device explicitly).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number of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recursion on pre-</a:t>
            </a:r>
            <a:r>
              <a:rPr lang="en-US" baseline="0" dirty="0" err="1" smtClean="0"/>
              <a:t>Kepler</a:t>
            </a:r>
            <a:r>
              <a:rPr lang="en-US" baseline="0" dirty="0" smtClean="0"/>
              <a:t> architecture (CUDA 5).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static variables.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Idea </a:t>
            </a:r>
            <a:r>
              <a:rPr lang="en-US" baseline="0" dirty="0" smtClean="0"/>
              <a:t>for people who know </a:t>
            </a:r>
            <a:r>
              <a:rPr lang="en-US" baseline="0" dirty="0" err="1" smtClean="0"/>
              <a:t>shaders</a:t>
            </a:r>
            <a:r>
              <a:rPr lang="en-US" dirty="0" smtClean="0"/>
              <a:t>:</a:t>
            </a:r>
            <a:r>
              <a:rPr lang="en-US" baseline="0" dirty="0" smtClean="0"/>
              <a:t> parameters = uniforms.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check if(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&lt; n) prevents out of bounds memory accesses.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cudaThreadSynchronize</a:t>
            </a:r>
            <a:r>
              <a:rPr lang="en-US" baseline="0" dirty="0" smtClean="0"/>
              <a:t>() blocks until all threads running the kernel are completed.</a:t>
            </a:r>
          </a:p>
          <a:p>
            <a:r>
              <a:rPr lang="en-US" baseline="0" dirty="0" smtClean="0"/>
              <a:t>Without this, the kernel will continue asynchronously with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9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maximum number of threads per block, which depends on the compute capability of the GPU.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Blocks share registers, caches and shared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the time</a:t>
            </a:r>
            <a:r>
              <a:rPr lang="en-US" baseline="0" dirty="0" smtClean="0"/>
              <a:t> you want to divide up a large array of N elements into a particular set of threads per block.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Sometimes N won’t be an exact multiple of the threads per block, this is how you deal with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that you still check that your thread ID while using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5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three most useful memory operations in CUDA, they allow you to upload a buffer from the CPU to the GPU.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Allocate a CPU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cudaMalloc</a:t>
            </a:r>
            <a:r>
              <a:rPr lang="en-US" baseline="0" dirty="0" smtClean="0"/>
              <a:t> a GPU array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host to device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Work…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To get data back to the CPU:</a:t>
            </a:r>
          </a:p>
          <a:p>
            <a:pPr marL="0" indent="0">
              <a:buNone/>
            </a:pPr>
            <a:r>
              <a:rPr lang="en-US" baseline="0" dirty="0" err="1" smtClean="0"/>
              <a:t>cudaMemCpy</a:t>
            </a:r>
            <a:r>
              <a:rPr lang="en-US" baseline="0" dirty="0" smtClean="0"/>
              <a:t> device to host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err="1" smtClean="0"/>
              <a:t>cudaFree</a:t>
            </a:r>
            <a:r>
              <a:rPr lang="en-US" baseline="0" dirty="0" smtClean="0"/>
              <a:t> when you’re done with the GPU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54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</a:t>
            </a:r>
            <a:r>
              <a:rPr lang="en-US" baseline="0" dirty="0" smtClean="0"/>
              <a:t> managing data on the GPU more friendly, which is important if you’re using CUDA in a production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Allows you to push/pop from data to go onto the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It’s very important that you manage your GPU memory carefully to avoid incorrectness due to GPU memory overwriting CPU memory on a </a:t>
            </a:r>
            <a:r>
              <a:rPr lang="en-US" baseline="0" dirty="0" err="1" smtClean="0"/>
              <a:t>cudaMemcpy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Prevents GPU computations from overriding computations on the CPU if computing asynchronously.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Enforce</a:t>
            </a:r>
            <a:r>
              <a:rPr lang="en-US" baseline="0" dirty="0" smtClean="0"/>
              <a:t> this with barriers and constant functions on the CPU.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for more details about the way</a:t>
            </a:r>
            <a:r>
              <a:rPr lang="en-US" baseline="0" dirty="0" smtClean="0"/>
              <a:t> the mass spring algorithm works under the hood.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Simulate using very small time steps</a:t>
            </a:r>
            <a:r>
              <a:rPr lang="en-US" baseline="0" dirty="0" smtClean="0"/>
              <a:t> to get around needing to do an implicit simulation, which is much more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GPU, you can still access the fields of this data structure as if you were calling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4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Essentially, RK4 is</a:t>
            </a:r>
            <a:r>
              <a:rPr lang="en-US" baseline="0" dirty="0" smtClean="0"/>
              <a:t> a weighted average of 4 steps with Euler’s method.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Euler’s method is probably</a:t>
            </a:r>
            <a:r>
              <a:rPr lang="en-US" baseline="0" dirty="0" smtClean="0"/>
              <a:t> how you formulated Newton’s laws of motion in Physics class</a:t>
            </a:r>
          </a:p>
          <a:p>
            <a:r>
              <a:rPr lang="en-US" baseline="0" dirty="0" smtClean="0"/>
              <a:t>U = v + at</a:t>
            </a:r>
          </a:p>
          <a:p>
            <a:r>
              <a:rPr lang="en-US" baseline="0" dirty="0" smtClean="0"/>
              <a:t>X = s + </a:t>
            </a:r>
            <a:r>
              <a:rPr lang="en-US" baseline="0" dirty="0" err="1" smtClean="0"/>
              <a:t>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startFrame</a:t>
            </a:r>
            <a:r>
              <a:rPr lang="en-US" baseline="0" dirty="0" smtClean="0"/>
              <a:t> sets up computing state.</a:t>
            </a:r>
          </a:p>
          <a:p>
            <a:r>
              <a:rPr lang="en-US" baseline="0" dirty="0" err="1" smtClean="0"/>
              <a:t>clearForces</a:t>
            </a:r>
            <a:r>
              <a:rPr lang="en-US" baseline="0" dirty="0" smtClean="0"/>
              <a:t> sets each mass force vector to 0.</a:t>
            </a:r>
          </a:p>
          <a:p>
            <a:r>
              <a:rPr lang="en-US" baseline="0" dirty="0" err="1" smtClean="0"/>
              <a:t>applySpringForces</a:t>
            </a:r>
            <a:r>
              <a:rPr lang="en-US" baseline="0" dirty="0" smtClean="0"/>
              <a:t> sums and applies spring forces to each mass.</a:t>
            </a:r>
          </a:p>
          <a:p>
            <a:r>
              <a:rPr lang="en-US" baseline="0" dirty="0" err="1" smtClean="0"/>
              <a:t>evaluateK</a:t>
            </a:r>
            <a:r>
              <a:rPr lang="en-US" baseline="0" dirty="0" smtClean="0"/>
              <a:t>* updates a RK4 step.</a:t>
            </a:r>
          </a:p>
          <a:p>
            <a:r>
              <a:rPr lang="en-US" baseline="0" dirty="0" smtClean="0"/>
              <a:t>update performs RK4 weighted sum</a:t>
            </a:r>
          </a:p>
          <a:p>
            <a:r>
              <a:rPr lang="en-US" baseline="0" dirty="0" err="1" smtClean="0"/>
              <a:t>endFrame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r>
              <a:rPr lang="en-US" baseline="0" dirty="0" smtClean="0"/>
              <a:t> was developed on Cars to improve lighting times and allow real-time feedback for lighters.</a:t>
            </a:r>
          </a:p>
          <a:p>
            <a:endParaRPr lang="en-US" dirty="0" smtClean="0"/>
          </a:p>
          <a:p>
            <a:r>
              <a:rPr lang="en-US" dirty="0" err="1" smtClean="0"/>
              <a:t>LPics</a:t>
            </a:r>
            <a:r>
              <a:rPr lang="en-US" dirty="0" smtClean="0"/>
              <a:t> system</a:t>
            </a:r>
            <a:r>
              <a:rPr lang="en-US" baseline="0" dirty="0" smtClean="0"/>
              <a:t> has similarities to G-Buffers, a commonly used screen space rendering technique which I will talk about later in the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6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Make sure</a:t>
            </a:r>
            <a:r>
              <a:rPr lang="en-US" baseline="0" dirty="0" smtClean="0"/>
              <a:t> that the relative velocity is projected onto the axis of the spring.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have left in some blue structural springs in to help with depth perception.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spring connects two masses separated by one other mass.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5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  <a:r>
              <a:rPr lang="en-US" baseline="0" dirty="0" smtClean="0"/>
              <a:t> back-face springs and interior-face springs for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Interior shear springs connect 0 to 1, 2 to 3, 4 to 5, and 6 to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you can refer</a:t>
            </a:r>
            <a:r>
              <a:rPr lang="en-US" baseline="0" dirty="0" smtClean="0"/>
              <a:t> to values in other GPU arrays using indices, e.g. _mass0 and _mass1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89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Spring forces calculated once per RK4 increment,</a:t>
            </a:r>
            <a:r>
              <a:rPr lang="en-US" baseline="0" dirty="0" smtClean="0"/>
              <a:t> which means they are evaluated 4 times each frame.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On the CPU, we construct a mapping from masses to springs, so that we know which springs are attached to a given mass.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deviceComputeSpringForces</a:t>
            </a:r>
            <a:r>
              <a:rPr lang="en-US" baseline="0" dirty="0" smtClean="0"/>
              <a:t>() computes the force for each spring, storing results inside the spring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spring.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mass,</a:t>
            </a:r>
            <a:r>
              <a:rPr lang="en-US" baseline="0" dirty="0" smtClean="0"/>
              <a:t> storing results inside the mass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-One thread per mass, simply has a loop over each spring which indexes the mass.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7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Impulses used</a:t>
            </a:r>
            <a:r>
              <a:rPr lang="en-US" baseline="0" dirty="0" smtClean="0"/>
              <a:t> because collisions act outside of the force computation loop and also, forces propagate too slowly through-out the network of masses.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8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directly transfer data</a:t>
            </a:r>
            <a:r>
              <a:rPr lang="en-US" baseline="0" dirty="0" smtClean="0"/>
              <a:t> from CUDA to OpenGL without having to transfer back and forth to the CPU.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not used in the demo but is generally useful for combining CUDA with GPU in tools.</a:t>
            </a:r>
          </a:p>
          <a:p>
            <a:endParaRPr lang="en-US" dirty="0" smtClean="0"/>
          </a:p>
          <a:p>
            <a:r>
              <a:rPr lang="en-US" dirty="0" smtClean="0"/>
              <a:t>Set the CUDA</a:t>
            </a:r>
            <a:r>
              <a:rPr lang="en-US" baseline="0" dirty="0" smtClean="0"/>
              <a:t> OpenGL device.</a:t>
            </a:r>
            <a:endParaRPr lang="en-US" dirty="0" smtClean="0"/>
          </a:p>
          <a:p>
            <a:r>
              <a:rPr lang="en-US" dirty="0" smtClean="0"/>
              <a:t>Register</a:t>
            </a:r>
            <a:r>
              <a:rPr lang="en-US" baseline="0" dirty="0" smtClean="0"/>
              <a:t> GL buffer for CUDA use.</a:t>
            </a:r>
          </a:p>
          <a:p>
            <a:endParaRPr lang="en-US" dirty="0" smtClean="0"/>
          </a:p>
          <a:p>
            <a:r>
              <a:rPr lang="en-US" dirty="0" smtClean="0"/>
              <a:t>A CUDA graphics resource is</a:t>
            </a:r>
            <a:r>
              <a:rPr lang="en-US" baseline="0" dirty="0" smtClean="0"/>
              <a:t> a handle for the OpenGL buffer in CUDA, we will use this handle to fill the buffer from a CUDA array.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the simulation is complete!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CUDA</a:t>
            </a:r>
            <a:r>
              <a:rPr lang="en-US" baseline="0" dirty="0" smtClean="0"/>
              <a:t> resource (roughly equivalent to binding in OpenGL).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device pointer for buffer.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Unmap</a:t>
            </a:r>
            <a:r>
              <a:rPr lang="en-US" baseline="0" dirty="0" smtClean="0"/>
              <a:t> CUDA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4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nvvp</a:t>
            </a:r>
            <a:r>
              <a:rPr lang="en-US" baseline="0" dirty="0" smtClean="0"/>
              <a:t> = NVIDIA Visual Profiler.</a:t>
            </a:r>
          </a:p>
          <a:p>
            <a:endParaRPr lang="en-US" dirty="0" smtClean="0"/>
          </a:p>
          <a:p>
            <a:r>
              <a:rPr lang="en-US" dirty="0" smtClean="0"/>
              <a:t>Visual Profiler</a:t>
            </a:r>
            <a:r>
              <a:rPr lang="en-US" baseline="0" dirty="0" smtClean="0"/>
              <a:t> is also available on Windows as a stand-alone application.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visual</a:t>
            </a:r>
            <a:r>
              <a:rPr lang="en-US" baseline="0" dirty="0" smtClean="0"/>
              <a:t> profiler.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order for GPUs to be</a:t>
            </a:r>
            <a:r>
              <a:rPr lang="en-US" baseline="0" dirty="0" smtClean="0"/>
              <a:t> useful to us, w</a:t>
            </a:r>
            <a:r>
              <a:rPr lang="en-US" dirty="0" smtClean="0"/>
              <a:t>e need single precision results on the CPU and GPU to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If the results between the CPU and GPU don’t match, GPU based tools won’t be useful as a preview for our artists.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We run tests on standard shots to unsure that CPU and GPU results match.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Shader</a:t>
            </a:r>
            <a:r>
              <a:rPr lang="en-US" dirty="0" smtClean="0"/>
              <a:t> Model</a:t>
            </a:r>
            <a:r>
              <a:rPr lang="en-US" baseline="0" dirty="0" smtClean="0"/>
              <a:t> 3.0 made IEEE single precision float standard.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Caveat:</a:t>
            </a:r>
            <a:r>
              <a:rPr lang="en-US" baseline="0" dirty="0" smtClean="0"/>
              <a:t> Storage for floating point numbers on the GPU is IEEE compliant, computations are not necessarily the same.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Exceptions include </a:t>
            </a:r>
            <a:r>
              <a:rPr lang="en-US" baseline="0" dirty="0" err="1" smtClean="0"/>
              <a:t>denormalized</a:t>
            </a:r>
            <a:r>
              <a:rPr lang="en-US" baseline="0" dirty="0" smtClean="0"/>
              <a:t> numbers,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and Inf.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CUDA shares the same limitations on its floating point computations.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practice, GPU computed results for stable and well conditioned algorithms have been acceptable for us.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Matching precision means that</a:t>
            </a:r>
            <a:r>
              <a:rPr lang="en-US" baseline="0" dirty="0" smtClean="0"/>
              <a:t> we can use GPU based tools on user desktops to substitute for render farm renders for preview renders in the asset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3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Runs</a:t>
            </a:r>
            <a:r>
              <a:rPr lang="en-US" baseline="0" dirty="0" smtClean="0"/>
              <a:t> real time on this laptop but is much faster on a desktop GPU, around 50 fps, due to more cores and better memory bandwidth.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Occupancy</a:t>
            </a:r>
            <a:r>
              <a:rPr lang="en-US" baseline="0" dirty="0" smtClean="0"/>
              <a:t> is the number of currently active threads on a GPU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 maximum number of active threads on a GPU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Occupancy is determined by the number of threads assigned to a block (max 1536 on Fermi) and the number of blocks per streaming multiprocessor (max 8 on Fermi).</a:t>
            </a:r>
          </a:p>
          <a:p>
            <a:endParaRPr lang="en-US" baseline="0" dirty="0" smtClean="0"/>
          </a:p>
          <a:p>
            <a:r>
              <a:rPr lang="en-US" baseline="0" smtClean="0"/>
              <a:t>Performance is also </a:t>
            </a:r>
            <a:r>
              <a:rPr lang="en-US" baseline="0" dirty="0" smtClean="0"/>
              <a:t>limited by the number of registers required by a </a:t>
            </a:r>
            <a:r>
              <a:rPr lang="en-US" baseline="0" dirty="0" smtClean="0"/>
              <a:t>kernel, causing </a:t>
            </a:r>
            <a:r>
              <a:rPr lang="en-US" baseline="0" smtClean="0"/>
              <a:t>register spills.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Remember the occupancy calculator, use it!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Global memory accesses are slow, make accesses to global memory predictable and try to access each global memory array with the thread ID as your index.</a:t>
            </a:r>
          </a:p>
          <a:p>
            <a:r>
              <a:rPr lang="en-US" baseline="0" dirty="0" smtClean="0"/>
              <a:t>Prefer SOA over AOS, it helps coalesce memory accesses!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your kernels as simple and short as possible in terms of temporary results, focus on floating point calculations.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Important: registers spill to local memory (GPU memory), which is very slow. Minimize register spills!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Shared memory is accessible by multiple threads in a block, allows for more complex data-parallel algorithms such as parallel prefix and parallel sorting.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3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NVIDIA’s </a:t>
            </a:r>
            <a:r>
              <a:rPr lang="en-US" dirty="0" err="1" smtClean="0"/>
              <a:t>Kepler</a:t>
            </a:r>
            <a:r>
              <a:rPr lang="en-US" baseline="0" dirty="0" smtClean="0"/>
              <a:t> architecture will allow for dynamic parallelism, where kernels will be able to call other kernels recursively.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very excited about this because it allows for us to implement tree based algorithms and recursive algorithms more efficiently on the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</a:t>
            </a:r>
            <a:r>
              <a:rPr lang="en-US" baseline="0" dirty="0" smtClean="0"/>
              <a:t>t extension to OpenGL is floating point texture support, this is now a part of the OpenGL core profile.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Normal</a:t>
            </a:r>
            <a:r>
              <a:rPr lang="en-US" baseline="0" dirty="0" smtClean="0"/>
              <a:t> textures use integer values to approximate floating point numbers, use float textures instead for accuracy!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</a:t>
            </a:r>
            <a:r>
              <a:rPr lang="en-US" baseline="0" dirty="0" smtClean="0"/>
              <a:t> changes to the OpenGL pipeline have led to more common ground between OpenGL and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are still limitations to OpenGL as a preview tool:</a:t>
            </a:r>
          </a:p>
          <a:p>
            <a:r>
              <a:rPr lang="en-US" baseline="0" dirty="0" smtClean="0"/>
              <a:t>-Doesn’t do ray-tracing very well</a:t>
            </a:r>
          </a:p>
          <a:p>
            <a:r>
              <a:rPr lang="en-US" baseline="0" dirty="0" smtClean="0"/>
              <a:t>-Limited GPU memory and PCI-E bus bandwidth</a:t>
            </a:r>
          </a:p>
          <a:p>
            <a:r>
              <a:rPr lang="en-US" baseline="0" dirty="0" smtClean="0"/>
              <a:t>-Limited anti-aliasing techniques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general, real-time performance makes up for these shortcomings.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7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us, tessellation unit is approximately the same as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subdivision.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similar to </a:t>
            </a:r>
            <a:r>
              <a:rPr lang="en-US" baseline="0" dirty="0" err="1" smtClean="0"/>
              <a:t>RenderMan</a:t>
            </a:r>
            <a:r>
              <a:rPr lang="en-US" baseline="0" dirty="0" smtClean="0"/>
              <a:t> procedurals.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shaders</a:t>
            </a:r>
            <a:r>
              <a:rPr lang="en-US" baseline="0" dirty="0" smtClean="0"/>
              <a:t> are another technology which have opened up new avenue for GPU computing at Pixar.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r>
              <a:rPr lang="en-US" baseline="0" dirty="0" smtClean="0"/>
              <a:t> wanted a grass representation on Presto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Presto</a:t>
            </a:r>
            <a:r>
              <a:rPr lang="en-US" baseline="0" dirty="0" smtClean="0"/>
              <a:t> is the name of our animation tool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Grass</a:t>
            </a:r>
            <a:r>
              <a:rPr lang="en-US" baseline="0" dirty="0" smtClean="0"/>
              <a:t> preview used for location scouting by layout TDs</a:t>
            </a:r>
          </a:p>
          <a:p>
            <a:r>
              <a:rPr lang="en-US" baseline="0" dirty="0" smtClean="0"/>
              <a:t>Avoids grass covering camera view</a:t>
            </a:r>
          </a:p>
          <a:p>
            <a:r>
              <a:rPr lang="en-US" baseline="0" dirty="0" smtClean="0"/>
              <a:t>Later used as an authoring tool for vegetation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Process: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Bucket faces of a mesh into volumes</a:t>
            </a:r>
          </a:p>
          <a:p>
            <a:r>
              <a:rPr lang="en-US" dirty="0" smtClean="0"/>
              <a:t>2. Run CPU procedural</a:t>
            </a:r>
          </a:p>
          <a:p>
            <a:r>
              <a:rPr lang="en-US" dirty="0" smtClean="0"/>
              <a:t>3. Store result in Vertex Buffer Object (VBO)</a:t>
            </a:r>
          </a:p>
          <a:p>
            <a:r>
              <a:rPr lang="en-US" dirty="0" smtClean="0"/>
              <a:t>4. Render VBO using geometry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Implementation notes:</a:t>
            </a:r>
          </a:p>
          <a:p>
            <a:r>
              <a:rPr lang="en-US" baseline="0" dirty="0" smtClean="0"/>
              <a:t>VBO contains one vertex per blade of grass for performance reasons</a:t>
            </a:r>
          </a:p>
          <a:p>
            <a:r>
              <a:rPr lang="en-US" baseline="0" dirty="0" smtClean="0"/>
              <a:t>Geometry </a:t>
            </a:r>
            <a:r>
              <a:rPr lang="en-US" baseline="0" dirty="0" err="1" smtClean="0"/>
              <a:t>shader</a:t>
            </a:r>
            <a:r>
              <a:rPr lang="en-US" baseline="0" dirty="0" smtClean="0"/>
              <a:t> expands grass blade from surface into actual blades of grass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generates the exact same geometry as a </a:t>
            </a:r>
            <a:r>
              <a:rPr lang="en-US" baseline="0" dirty="0" err="1" smtClean="0"/>
              <a:t>PRMan</a:t>
            </a:r>
            <a:r>
              <a:rPr lang="en-US" baseline="0" dirty="0" smtClean="0"/>
              <a:t> render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C706A-331C-46B7-9A6A-597642FCF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1F233A"/>
            </a:gs>
            <a:gs pos="100000">
              <a:srgbClr val="63607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F8D39-A139-4B16-8E4B-A36B31699D6A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87A0-2584-4012-8D00-FDCD0A2C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30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mms/SiggraphAsiaDemo2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CUDA_Occupancy_calculator.x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emms@pixar.com" TargetMode="External"/><Relationship Id="rId2" Type="http://schemas.openxmlformats.org/officeDocument/2006/relationships/hyperlink" Target="mailto:pkanyuk@pixa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mms/SiggraphAsiaDemo2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GPGPU in Film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endParaRPr lang="en-US" dirty="0"/>
          </a:p>
          <a:p>
            <a:r>
              <a:rPr lang="en-US" dirty="0" smtClean="0"/>
              <a:t>Pixar Animation Studios</a:t>
            </a:r>
          </a:p>
        </p:txBody>
      </p:sp>
    </p:spTree>
    <p:extLst>
      <p:ext uri="{BB962C8B-B14F-4D97-AF65-F5344CB8AC3E}">
        <p14:creationId xmlns:p14="http://schemas.microsoft.com/office/powerpoint/2010/main" val="119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Artists want a grass representation in Presto</a:t>
            </a:r>
          </a:p>
          <a:p>
            <a:endParaRPr lang="en-US" dirty="0" smtClean="0"/>
          </a:p>
          <a:p>
            <a:r>
              <a:rPr lang="en-US" dirty="0" smtClean="0"/>
              <a:t>Upload CPU procedural result onto GPU</a:t>
            </a:r>
          </a:p>
          <a:p>
            <a:endParaRPr lang="en-US" dirty="0"/>
          </a:p>
          <a:p>
            <a:r>
              <a:rPr lang="en-US" dirty="0" smtClean="0"/>
              <a:t>Render with OpenGL Vertex Buffer Objects (VBO) and 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 GL_PATCH primitive from a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tessellation unit subdivides the patch based on Tessellation Control </a:t>
            </a:r>
            <a:r>
              <a:rPr lang="en-US" dirty="0" err="1" smtClean="0"/>
              <a:t>Shader</a:t>
            </a:r>
            <a:r>
              <a:rPr lang="en-US" dirty="0" smtClean="0"/>
              <a:t> (TCS)</a:t>
            </a:r>
          </a:p>
          <a:p>
            <a:endParaRPr lang="en-US" dirty="0"/>
          </a:p>
          <a:p>
            <a:r>
              <a:rPr lang="en-US" dirty="0" smtClean="0"/>
              <a:t>Tessellation Evaluation </a:t>
            </a:r>
            <a:r>
              <a:rPr lang="en-US" dirty="0" err="1"/>
              <a:t>S</a:t>
            </a:r>
            <a:r>
              <a:rPr lang="en-US" dirty="0" err="1" smtClean="0"/>
              <a:t>hader</a:t>
            </a:r>
            <a:r>
              <a:rPr lang="en-US" dirty="0" smtClean="0"/>
              <a:t> follows (TES) </a:t>
            </a:r>
          </a:p>
        </p:txBody>
      </p:sp>
    </p:spTree>
    <p:extLst>
      <p:ext uri="{BB962C8B-B14F-4D97-AF65-F5344CB8AC3E}">
        <p14:creationId xmlns:p14="http://schemas.microsoft.com/office/powerpoint/2010/main" val="5342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 Style Preview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Grooming TDs want to see hair styles as they work</a:t>
            </a:r>
          </a:p>
          <a:p>
            <a:endParaRPr lang="en-US" dirty="0" smtClean="0"/>
          </a:p>
          <a:p>
            <a:r>
              <a:rPr lang="en-US" dirty="0" smtClean="0"/>
              <a:t>Upload hairs to VBO</a:t>
            </a:r>
          </a:p>
          <a:p>
            <a:endParaRPr lang="en-US" dirty="0" smtClean="0"/>
          </a:p>
          <a:p>
            <a:r>
              <a:rPr lang="en-US" dirty="0" smtClean="0"/>
              <a:t>Tessellation </a:t>
            </a:r>
            <a:r>
              <a:rPr lang="en-US" dirty="0" err="1" smtClean="0"/>
              <a:t>shaders</a:t>
            </a:r>
            <a:r>
              <a:rPr lang="en-US" dirty="0" smtClean="0"/>
              <a:t> to match curves</a:t>
            </a:r>
          </a:p>
          <a:p>
            <a:endParaRPr lang="en-US" dirty="0" smtClean="0"/>
          </a:p>
          <a:p>
            <a:r>
              <a:rPr lang="en-US" dirty="0" smtClean="0"/>
              <a:t>SSAO to show volume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4021"/>
            <a:ext cx="4038600" cy="331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99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passes: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varying attributes to texture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Render onto screen quad using </a:t>
            </a:r>
            <a:r>
              <a:rPr lang="en-US" dirty="0" err="1" smtClean="0"/>
              <a:t>framebuffer</a:t>
            </a:r>
            <a:r>
              <a:rPr lang="en-US" dirty="0" smtClean="0"/>
              <a:t> textures</a:t>
            </a:r>
          </a:p>
        </p:txBody>
      </p:sp>
    </p:spTree>
    <p:extLst>
      <p:ext uri="{BB962C8B-B14F-4D97-AF65-F5344CB8AC3E}">
        <p14:creationId xmlns:p14="http://schemas.microsoft.com/office/powerpoint/2010/main" val="1116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Buffers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multiple data channels into textures</a:t>
            </a:r>
          </a:p>
          <a:p>
            <a:pPr lvl="1"/>
            <a:r>
              <a:rPr lang="en-US" dirty="0" smtClean="0"/>
              <a:t>Position, normal, velocity, specular, diffuse, etc…</a:t>
            </a:r>
          </a:p>
          <a:p>
            <a:r>
              <a:rPr lang="en-US" dirty="0" smtClean="0"/>
              <a:t>Frame Buffer Objects (FBO) with multiple render targets in OpenGL</a:t>
            </a:r>
          </a:p>
          <a:p>
            <a:r>
              <a:rPr lang="en-US" dirty="0" err="1" smtClean="0"/>
              <a:t>SetRenderTarget</a:t>
            </a:r>
            <a:r>
              <a:rPr lang="en-US" dirty="0" smtClean="0"/>
              <a:t> in Direct3D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4833"/>
            <a:ext cx="4038600" cy="4216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4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OpenSubdiv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subdivision surface libraries</a:t>
            </a:r>
          </a:p>
          <a:p>
            <a:endParaRPr lang="en-US" dirty="0" smtClean="0"/>
          </a:p>
          <a:p>
            <a:r>
              <a:rPr lang="en-US" dirty="0" smtClean="0"/>
              <a:t>Hybrid CPU/GPU libraries</a:t>
            </a:r>
          </a:p>
          <a:p>
            <a:endParaRPr lang="en-US" dirty="0" smtClean="0"/>
          </a:p>
          <a:p>
            <a:r>
              <a:rPr lang="en-US" dirty="0" smtClean="0"/>
              <a:t>Attend our talk later for more details!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04108"/>
            <a:ext cx="4038600" cy="211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05000" y="5975866"/>
            <a:ext cx="540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https://github.com/PixarAnimationStudios/OpenSubdiv</a:t>
            </a:r>
          </a:p>
        </p:txBody>
      </p:sp>
    </p:spTree>
    <p:extLst>
      <p:ext uri="{BB962C8B-B14F-4D97-AF65-F5344CB8AC3E}">
        <p14:creationId xmlns:p14="http://schemas.microsoft.com/office/powerpoint/2010/main" val="3871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6209" y="1295400"/>
            <a:ext cx="125226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Subdivision</a:t>
            </a:r>
          </a:p>
          <a:p>
            <a:pPr algn="ctr"/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1391" y="3549134"/>
            <a:ext cx="128708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98475" y="1447800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98474" y="3613666"/>
            <a:ext cx="254325" cy="304800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Simple Mass-Spring Simulation on the GPU</a:t>
            </a:r>
          </a:p>
          <a:p>
            <a:endParaRPr lang="en-US" dirty="0" smtClean="0"/>
          </a:p>
          <a:p>
            <a:r>
              <a:rPr lang="en-US" dirty="0" smtClean="0"/>
              <a:t>Combines CUDA with OpenGL</a:t>
            </a:r>
          </a:p>
          <a:p>
            <a:endParaRPr lang="en-US" dirty="0" smtClean="0"/>
          </a:p>
          <a:p>
            <a:r>
              <a:rPr lang="en-US" dirty="0" smtClean="0"/>
              <a:t>Render a set of Jelly Cubes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7663"/>
            <a:ext cx="4038600" cy="3151037"/>
          </a:xfrm>
        </p:spPr>
      </p:pic>
    </p:spTree>
    <p:extLst>
      <p:ext uri="{BB962C8B-B14F-4D97-AF65-F5344CB8AC3E}">
        <p14:creationId xmlns:p14="http://schemas.microsoft.com/office/powerpoint/2010/main" val="3796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Open source GPU mass spring simulation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GNU GPL License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6962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github.com/lemms/SiggraphAsiaDemo2012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GPU programming</a:t>
            </a:r>
          </a:p>
          <a:p>
            <a:pPr lvl="1"/>
            <a:r>
              <a:rPr lang="en-US" dirty="0" smtClean="0"/>
              <a:t>CPU = Host</a:t>
            </a:r>
          </a:p>
          <a:p>
            <a:pPr lvl="1"/>
            <a:r>
              <a:rPr lang="en-US" dirty="0" smtClean="0"/>
              <a:t>GPU = Device</a:t>
            </a:r>
          </a:p>
          <a:p>
            <a:endParaRPr lang="en-US" dirty="0" smtClean="0"/>
          </a:p>
          <a:p>
            <a:r>
              <a:rPr lang="en-US" dirty="0" smtClean="0"/>
              <a:t>Good for </a:t>
            </a:r>
            <a:r>
              <a:rPr lang="en-US" b="1" dirty="0" smtClean="0"/>
              <a:t>data parallel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Run on Streaming Multiprocessors (SM) in GPU.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51" y="1600200"/>
            <a:ext cx="2660497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495800" y="6107668"/>
            <a:ext cx="431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NVIDIA CUDA C Programming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GPU computing at Pixar</a:t>
            </a:r>
          </a:p>
          <a:p>
            <a:r>
              <a:rPr lang="en-US" dirty="0" smtClean="0"/>
              <a:t>Demo overview</a:t>
            </a:r>
          </a:p>
          <a:p>
            <a:r>
              <a:rPr lang="en-US" dirty="0"/>
              <a:t>Simulation on the </a:t>
            </a:r>
            <a:r>
              <a:rPr lang="en-US" dirty="0" smtClean="0"/>
              <a:t>GPU</a:t>
            </a:r>
          </a:p>
          <a:p>
            <a:r>
              <a:rPr lang="en-US" dirty="0" smtClean="0"/>
              <a:t>CUDA with OpenGL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CUDA Toolkit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developer.nvidia.com/cuda-downloads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programs use the </a:t>
            </a:r>
            <a:r>
              <a:rPr lang="en-US" dirty="0" err="1" smtClean="0"/>
              <a:t>nvcc</a:t>
            </a:r>
            <a:r>
              <a:rPr lang="en-US" dirty="0" smtClean="0"/>
              <a:t> compiler</a:t>
            </a:r>
          </a:p>
          <a:p>
            <a:endParaRPr lang="en-US" dirty="0" smtClean="0"/>
          </a:p>
          <a:p>
            <a:r>
              <a:rPr lang="en-US" dirty="0" smtClean="0"/>
              <a:t>In Visual Studio, right click project name, then click Build Customizations…, then select the CUDA Toolkit version you installed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09800"/>
            <a:ext cx="6934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developer.nvidia.com/cuda-downloads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4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Execute on device (GPU), called from the host (CPU):</a:t>
            </a:r>
          </a:p>
          <a:p>
            <a:endParaRPr lang="en-US" dirty="0" smtClean="0"/>
          </a:p>
          <a:p>
            <a:r>
              <a:rPr lang="en-US" dirty="0" smtClean="0"/>
              <a:t>Declaration:</a:t>
            </a:r>
          </a:p>
          <a:p>
            <a:pPr marL="0" indent="0">
              <a:buNone/>
            </a:pPr>
            <a:r>
              <a:rPr lang="en-US" dirty="0" smtClean="0"/>
              <a:t>__global__ void </a:t>
            </a:r>
            <a:r>
              <a:rPr lang="en-US" dirty="0" err="1" smtClean="0"/>
              <a:t>device_func</a:t>
            </a:r>
            <a:r>
              <a:rPr lang="en-US" dirty="0" smtClean="0"/>
              <a:t>(…) {…}</a:t>
            </a:r>
          </a:p>
          <a:p>
            <a:pPr lvl="1"/>
            <a:endParaRPr lang="en-US" dirty="0"/>
          </a:p>
          <a:p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err="1" smtClean="0"/>
              <a:t>device_func</a:t>
            </a:r>
            <a:r>
              <a:rPr lang="en-US" dirty="0" smtClean="0"/>
              <a:t> &lt;&lt;&lt; </a:t>
            </a:r>
            <a:r>
              <a:rPr lang="en-US" dirty="0" err="1" smtClean="0"/>
              <a:t>threads_per_block</a:t>
            </a:r>
            <a:r>
              <a:rPr lang="en-US" dirty="0" smtClean="0"/>
              <a:t>, blocks &gt;&gt;&gt;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C++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marL="0" indent="0">
              <a:buNone/>
            </a:pPr>
            <a:r>
              <a:rPr lang="en-US" dirty="0" smtClean="0"/>
              <a:t>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CUDA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__global__</a:t>
            </a:r>
          </a:p>
          <a:p>
            <a:pPr marL="0" indent="0">
              <a:buNone/>
            </a:pPr>
            <a:r>
              <a:rPr lang="en-US" dirty="0" smtClean="0"/>
              <a:t>void sum(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*b, </a:t>
            </a:r>
            <a:r>
              <a:rPr lang="en-US" dirty="0" err="1" smtClean="0"/>
              <a:t>int</a:t>
            </a:r>
            <a:r>
              <a:rPr lang="en-US" dirty="0" smtClean="0"/>
              <a:t> *c)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blockID.x</a:t>
            </a:r>
            <a:r>
              <a:rPr lang="en-US" dirty="0" smtClean="0"/>
              <a:t> * </a:t>
            </a:r>
            <a:r>
              <a:rPr lang="en-US" dirty="0" err="1" smtClean="0"/>
              <a:t>blockDim.x</a:t>
            </a:r>
            <a:r>
              <a:rPr lang="en-US" dirty="0" smtClean="0"/>
              <a:t> + </a:t>
            </a:r>
            <a:r>
              <a:rPr lang="en-US" dirty="0" err="1" smtClean="0"/>
              <a:t>threadID.x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 &lt; n)</a:t>
            </a:r>
          </a:p>
          <a:p>
            <a:pPr marL="0" indent="0">
              <a:buNone/>
            </a:pPr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call:</a:t>
            </a:r>
          </a:p>
          <a:p>
            <a:pPr marL="0" indent="0">
              <a:buNone/>
            </a:pPr>
            <a:r>
              <a:rPr lang="en-US" dirty="0" smtClean="0"/>
              <a:t>sum&lt;&lt;&lt; blocks, threads&gt;&gt;&gt;</a:t>
            </a:r>
          </a:p>
          <a:p>
            <a:pPr marL="0" indent="0">
              <a:buNone/>
            </a:pPr>
            <a:r>
              <a:rPr lang="en-US" dirty="0" smtClean="0"/>
              <a:t>    (n, a, b, c);</a:t>
            </a:r>
          </a:p>
          <a:p>
            <a:pPr marL="0" indent="0">
              <a:buNone/>
            </a:pPr>
            <a:r>
              <a:rPr lang="en-US" dirty="0" err="1"/>
              <a:t>cudaThreadSynchronize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8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are grouped into blocks of fixed size.</a:t>
            </a:r>
          </a:p>
          <a:p>
            <a:endParaRPr lang="en-US" dirty="0"/>
          </a:p>
          <a:p>
            <a:r>
              <a:rPr lang="en-US" dirty="0" smtClean="0"/>
              <a:t>Blocks are assigned to one SM each.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Blocks share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Calls with Threads and Blocks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tpb</a:t>
            </a:r>
            <a:r>
              <a:rPr lang="en-US" dirty="0" smtClean="0"/>
              <a:t> = 256; // threads per block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a.size</a:t>
            </a:r>
            <a:r>
              <a:rPr lang="en-US" dirty="0" smtClean="0"/>
              <a:t>(); // a, b, c are the same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sum&lt;&lt;&lt;(n+tpb-1)/</a:t>
            </a:r>
            <a:r>
              <a:rPr lang="en-US" dirty="0" err="1" smtClean="0"/>
              <a:t>tpb</a:t>
            </a:r>
            <a:r>
              <a:rPr lang="en-US" dirty="0" smtClean="0"/>
              <a:t>, </a:t>
            </a:r>
            <a:r>
              <a:rPr lang="en-US" dirty="0" err="1" smtClean="0"/>
              <a:t>tpb</a:t>
            </a:r>
            <a:r>
              <a:rPr lang="en-US" dirty="0" smtClean="0"/>
              <a:t>&gt;&gt;&gt;(n, a, b, c);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creates just enough blocks to process n items with 256 threads per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9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Allocate:</a:t>
            </a:r>
          </a:p>
          <a:p>
            <a:pPr marL="457200" lvl="1" indent="0">
              <a:buNone/>
            </a:pPr>
            <a:r>
              <a:rPr lang="en-US" dirty="0" err="1" smtClean="0"/>
              <a:t>cudaMalloc</a:t>
            </a:r>
            <a:r>
              <a:rPr lang="en-US" dirty="0" smtClean="0"/>
              <a:t>(void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size)</a:t>
            </a:r>
          </a:p>
          <a:p>
            <a:r>
              <a:rPr lang="en-US" dirty="0" smtClean="0"/>
              <a:t>Free:</a:t>
            </a:r>
          </a:p>
          <a:p>
            <a:pPr marL="457200" lvl="1" indent="0">
              <a:buNone/>
            </a:pPr>
            <a:r>
              <a:rPr lang="en-US" dirty="0" err="1" smtClean="0"/>
              <a:t>cudaFree</a:t>
            </a:r>
            <a:r>
              <a:rPr lang="en-US" dirty="0" smtClean="0"/>
              <a:t>(void *</a:t>
            </a:r>
            <a:r>
              <a:rPr lang="en-US" dirty="0" err="1" smtClean="0"/>
              <a:t>devPtr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to/from device:</a:t>
            </a:r>
          </a:p>
          <a:p>
            <a:pPr marL="457200" lvl="1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(void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void </a:t>
            </a:r>
            <a:r>
              <a:rPr lang="en-US" dirty="0" smtClean="0"/>
              <a:t>*</a:t>
            </a:r>
            <a:r>
              <a:rPr lang="en-US" dirty="0" err="1" smtClean="0"/>
              <a:t>src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count,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/>
              <a:t>cudaMemcpyKind</a:t>
            </a:r>
            <a:r>
              <a:rPr lang="en-US" dirty="0"/>
              <a:t> </a:t>
            </a:r>
            <a:r>
              <a:rPr lang="en-US" dirty="0" smtClean="0"/>
              <a:t>kind)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kind = </a:t>
            </a:r>
            <a:r>
              <a:rPr lang="en-US" dirty="0" err="1" smtClean="0"/>
              <a:t>cudaMemcpyHostToDevice</a:t>
            </a:r>
            <a:r>
              <a:rPr lang="en-US" dirty="0" smtClean="0"/>
              <a:t> or </a:t>
            </a:r>
            <a:r>
              <a:rPr lang="en-US" dirty="0" err="1" smtClean="0"/>
              <a:t>cudaMemcpyDeviceToHost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Vectors on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Manage CPU memory with </a:t>
            </a:r>
            <a:r>
              <a:rPr lang="en-US" dirty="0" err="1" smtClean="0"/>
              <a:t>std</a:t>
            </a:r>
            <a:r>
              <a:rPr lang="en-US" dirty="0" smtClean="0"/>
              <a:t>::vector and upload to GPU.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en-US" dirty="0" err="1" smtClean="0"/>
              <a:t>cpu_data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cudaMalloc</a:t>
            </a:r>
            <a:r>
              <a:rPr lang="en-US" dirty="0"/>
              <a:t>((void</a:t>
            </a:r>
            <a:r>
              <a:rPr lang="en-US" dirty="0" smtClean="0"/>
              <a:t>**)&amp;</a:t>
            </a:r>
            <a:r>
              <a:rPr lang="en-US" dirty="0" err="1" smtClean="0"/>
              <a:t>gpu_data</a:t>
            </a:r>
            <a:r>
              <a:rPr lang="en-US" dirty="0" smtClean="0"/>
              <a:t>, 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cudaMemcpy</a:t>
            </a:r>
            <a:r>
              <a:rPr lang="en-US" dirty="0" smtClean="0"/>
              <a:t>(</a:t>
            </a:r>
            <a:r>
              <a:rPr lang="en-US" dirty="0" err="1" smtClean="0"/>
              <a:t>gpu_data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&amp;</a:t>
            </a:r>
            <a:r>
              <a:rPr lang="en-US" dirty="0" err="1" smtClean="0"/>
              <a:t>cpu_data</a:t>
            </a:r>
            <a:r>
              <a:rPr lang="en-US" dirty="0" smtClean="0"/>
              <a:t>[0],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cpu_data.size</a:t>
            </a:r>
            <a:r>
              <a:rPr lang="en-US" dirty="0"/>
              <a:t>()*</a:t>
            </a:r>
            <a:r>
              <a:rPr lang="en-US" dirty="0" err="1" smtClean="0"/>
              <a:t>sizeof</a:t>
            </a:r>
            <a:r>
              <a:rPr lang="en-US" dirty="0" smtClean="0"/>
              <a:t>(T),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cudaMemcpyHostToDevice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Array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Writable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1600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Uploaded</a:t>
            </a:r>
          </a:p>
          <a:p>
            <a:pPr algn="ctr"/>
            <a:r>
              <a:rPr lang="en-US" sz="2400" dirty="0" smtClean="0"/>
              <a:t>(CPU read-only)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42672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GPU Computing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10000" y="1600200"/>
            <a:ext cx="1371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810000" y="2286000"/>
            <a:ext cx="1371600" cy="685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5638800" y="2971800"/>
            <a:ext cx="685800" cy="129540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7131424" y="2971800"/>
            <a:ext cx="640976" cy="1295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Spring Simulation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Masses simulated using explicit RK4</a:t>
            </a:r>
          </a:p>
          <a:p>
            <a:endParaRPr lang="en-US" dirty="0" smtClean="0"/>
          </a:p>
          <a:p>
            <a:r>
              <a:rPr lang="en-US" dirty="0" smtClean="0"/>
              <a:t>Spring forces using Hooke’s Law</a:t>
            </a:r>
          </a:p>
          <a:p>
            <a:endParaRPr lang="en-US" dirty="0" smtClean="0"/>
          </a:p>
          <a:p>
            <a:r>
              <a:rPr lang="en-US" dirty="0" smtClean="0"/>
              <a:t>Simulate using very small </a:t>
            </a:r>
            <a:r>
              <a:rPr lang="en-US" dirty="0" err="1" smtClean="0"/>
              <a:t>timesteps</a:t>
            </a:r>
            <a:endParaRPr lang="en-US" dirty="0" smtClean="0"/>
          </a:p>
          <a:p>
            <a:pPr lvl="1"/>
            <a:r>
              <a:rPr lang="en-US" dirty="0" err="1" smtClean="0"/>
              <a:t>dt</a:t>
            </a:r>
            <a:r>
              <a:rPr lang="en-US" dirty="0" smtClean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5886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Masses in axis aligned </a:t>
            </a:r>
            <a:r>
              <a:rPr lang="en-US" dirty="0" err="1" smtClean="0"/>
              <a:t>cartesian</a:t>
            </a:r>
            <a:r>
              <a:rPr lang="en-US" dirty="0" smtClean="0"/>
              <a:t> grid</a:t>
            </a:r>
          </a:p>
          <a:p>
            <a:endParaRPr lang="en-US" dirty="0"/>
          </a:p>
          <a:p>
            <a:r>
              <a:rPr lang="en-US" dirty="0" smtClean="0"/>
              <a:t>Form a grid of cubes with one mass on each vertex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7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Computing at Pixar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GPUs have been used for real-time preview of assets</a:t>
            </a:r>
          </a:p>
          <a:p>
            <a:endParaRPr lang="en-US" dirty="0" smtClean="0"/>
          </a:p>
          <a:p>
            <a:r>
              <a:rPr lang="en-US" dirty="0" smtClean="0"/>
              <a:t>Emphasis on matching GPU with CPU results</a:t>
            </a:r>
          </a:p>
          <a:p>
            <a:endParaRPr lang="en-US" dirty="0" smtClean="0"/>
          </a:p>
          <a:p>
            <a:r>
              <a:rPr lang="en-US" dirty="0" smtClean="0"/>
              <a:t>GPGPU allows us to speed up more stages of the asset pipeline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50024"/>
            <a:ext cx="4038600" cy="242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4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mass is a structure:</a:t>
            </a:r>
          </a:p>
          <a:p>
            <a:pPr marL="457200" lvl="1" indent="0">
              <a:buNone/>
            </a:pPr>
            <a:r>
              <a:rPr lang="en-US" dirty="0" err="1"/>
              <a:t>struct</a:t>
            </a:r>
            <a:r>
              <a:rPr lang="en-US" dirty="0"/>
              <a:t> Mass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Mass(…);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// 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_mass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	float _x; float _y; float _z;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vx</a:t>
            </a:r>
            <a:r>
              <a:rPr lang="en-US" dirty="0"/>
              <a:t>; float _</a:t>
            </a:r>
            <a:r>
              <a:rPr lang="en-US" dirty="0" err="1"/>
              <a:t>vy</a:t>
            </a:r>
            <a:r>
              <a:rPr lang="en-US" dirty="0"/>
              <a:t>; float _</a:t>
            </a:r>
            <a:r>
              <a:rPr lang="en-US" dirty="0" err="1"/>
              <a:t>vz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float </a:t>
            </a:r>
            <a:r>
              <a:rPr lang="en-US" dirty="0"/>
              <a:t>_</a:t>
            </a:r>
            <a:r>
              <a:rPr lang="en-US" dirty="0" err="1"/>
              <a:t>fx</a:t>
            </a:r>
            <a:r>
              <a:rPr lang="en-US" dirty="0"/>
              <a:t>; float _</a:t>
            </a:r>
            <a:r>
              <a:rPr lang="en-US" dirty="0" err="1"/>
              <a:t>fy</a:t>
            </a:r>
            <a:r>
              <a:rPr lang="en-US" dirty="0"/>
              <a:t>; float _</a:t>
            </a:r>
            <a:r>
              <a:rPr lang="en-US" dirty="0" err="1"/>
              <a:t>fz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/>
              <a:t>_radius;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states: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0 - unconstrained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1 - held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_state;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8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kernel call represents one RK4 increment.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masses.startFrame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masses.evaluateK1(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masses.clearForces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springs.applySpringForces</a:t>
            </a:r>
            <a:r>
              <a:rPr lang="en-US" sz="2400" dirty="0"/>
              <a:t>(masses);</a:t>
            </a:r>
          </a:p>
          <a:p>
            <a:pPr marL="0" indent="0">
              <a:buNone/>
            </a:pPr>
            <a:r>
              <a:rPr lang="en-US" sz="2400" dirty="0"/>
              <a:t>masses.evaluateK4(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masses.update</a:t>
            </a:r>
            <a:r>
              <a:rPr lang="en-US" sz="2400" dirty="0"/>
              <a:t>(</a:t>
            </a:r>
            <a:r>
              <a:rPr lang="en-US" sz="2400" dirty="0" err="1"/>
              <a:t>dt</a:t>
            </a:r>
            <a:r>
              <a:rPr lang="en-US" sz="2400" dirty="0"/>
              <a:t>, </a:t>
            </a:r>
            <a:r>
              <a:rPr lang="en-US" sz="2400" dirty="0" err="1"/>
              <a:t>ground_collision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err="1"/>
              <a:t>masses.endFrame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35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Simplified linear springs.</a:t>
            </a:r>
          </a:p>
          <a:p>
            <a:endParaRPr lang="en-US" dirty="0"/>
          </a:p>
          <a:p>
            <a:r>
              <a:rPr lang="en-US" dirty="0" smtClean="0"/>
              <a:t>F = -</a:t>
            </a:r>
            <a:r>
              <a:rPr lang="en-US" dirty="0" err="1" smtClean="0"/>
              <a:t>k_s</a:t>
            </a:r>
            <a:r>
              <a:rPr lang="en-US" dirty="0"/>
              <a:t>*</a:t>
            </a:r>
            <a:r>
              <a:rPr lang="en-US" dirty="0" smtClean="0"/>
              <a:t>(dx/l_0 -1) - </a:t>
            </a:r>
            <a:r>
              <a:rPr lang="en-US" dirty="0" err="1" smtClean="0"/>
              <a:t>k_d</a:t>
            </a:r>
            <a:r>
              <a:rPr lang="en-US" dirty="0" smtClean="0"/>
              <a:t>*dv</a:t>
            </a:r>
          </a:p>
          <a:p>
            <a:pPr lvl="1"/>
            <a:r>
              <a:rPr lang="en-US" dirty="0" smtClean="0"/>
              <a:t>F = force on right mass</a:t>
            </a:r>
          </a:p>
          <a:p>
            <a:pPr lvl="1"/>
            <a:r>
              <a:rPr lang="en-US" dirty="0" err="1" smtClean="0"/>
              <a:t>k_s</a:t>
            </a:r>
            <a:r>
              <a:rPr lang="en-US" dirty="0" smtClean="0"/>
              <a:t> = Young’s modulus</a:t>
            </a:r>
          </a:p>
          <a:p>
            <a:pPr lvl="1"/>
            <a:r>
              <a:rPr lang="en-US" dirty="0" err="1" smtClean="0"/>
              <a:t>k_d</a:t>
            </a:r>
            <a:r>
              <a:rPr lang="en-US" dirty="0" smtClean="0"/>
              <a:t> = linear damping constant</a:t>
            </a:r>
          </a:p>
          <a:p>
            <a:pPr lvl="1"/>
            <a:r>
              <a:rPr lang="en-US" dirty="0" smtClean="0"/>
              <a:t>dx = length of spring</a:t>
            </a:r>
          </a:p>
          <a:p>
            <a:pPr lvl="1"/>
            <a:r>
              <a:rPr lang="en-US" dirty="0" smtClean="0"/>
              <a:t>l_0 = resting length of spring</a:t>
            </a:r>
          </a:p>
          <a:p>
            <a:pPr lvl="1"/>
            <a:r>
              <a:rPr lang="en-US" dirty="0" smtClean="0"/>
              <a:t>dv = relative velocity of right mass to left mass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8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Cartesian axis aligned springs connecting masses</a:t>
            </a:r>
          </a:p>
          <a:p>
            <a:endParaRPr lang="en-US" dirty="0" smtClean="0"/>
          </a:p>
          <a:p>
            <a:r>
              <a:rPr lang="en-US" dirty="0" smtClean="0"/>
              <a:t>Prevent collapsing along edges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8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Bending Springs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Axis aligned springs between every second neighbor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Prevent edges bending</a:t>
            </a:r>
          </a:p>
          <a:p>
            <a:endParaRPr lang="en-US" dirty="0" smtClean="0"/>
          </a:p>
          <a:p>
            <a:r>
              <a:rPr lang="en-US" dirty="0" smtClean="0"/>
              <a:t>Simplification of axial bending springs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/>
              <a:t>Selle</a:t>
            </a:r>
            <a:r>
              <a:rPr lang="en-US" sz="2000" dirty="0"/>
              <a:t>, A., </a:t>
            </a:r>
            <a:r>
              <a:rPr lang="en-US" sz="2000" dirty="0" err="1"/>
              <a:t>Lentine</a:t>
            </a:r>
            <a:r>
              <a:rPr lang="en-US" sz="2000" dirty="0"/>
              <a:t>, M., G., </a:t>
            </a:r>
            <a:r>
              <a:rPr lang="en-US" sz="2000" dirty="0" err="1" smtClean="0"/>
              <a:t>Fedkiw</a:t>
            </a:r>
            <a:r>
              <a:rPr lang="en-US" sz="2000" dirty="0"/>
              <a:t>, R</a:t>
            </a:r>
            <a:r>
              <a:rPr lang="en-US" sz="2000" dirty="0" smtClean="0"/>
              <a:t>., </a:t>
            </a:r>
            <a:r>
              <a:rPr lang="en-US" sz="2000" dirty="0"/>
              <a:t>A Mass Spring Model for Hair </a:t>
            </a:r>
            <a:r>
              <a:rPr lang="en-US" sz="2000" dirty="0" smtClean="0"/>
              <a:t>Simulation, </a:t>
            </a:r>
            <a:r>
              <a:rPr lang="en-US" sz="2000" dirty="0"/>
              <a:t>ACM TOG 27, 64.1-64.11 (2008</a:t>
            </a:r>
            <a:r>
              <a:rPr lang="en-US" sz="2000" dirty="0" smtClean="0"/>
              <a:t>)]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9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Diagonal springs</a:t>
            </a:r>
          </a:p>
          <a:p>
            <a:endParaRPr lang="en-US" dirty="0" smtClean="0"/>
          </a:p>
          <a:p>
            <a:r>
              <a:rPr lang="en-US" dirty="0" smtClean="0"/>
              <a:t>Prevents planar shearing and twisting</a:t>
            </a:r>
          </a:p>
          <a:p>
            <a:endParaRPr lang="en-US" dirty="0"/>
          </a:p>
          <a:p>
            <a:r>
              <a:rPr lang="en-US" dirty="0" smtClean="0"/>
              <a:t>Two diagonal springs per face and 4 interior springs per cube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4 interior springs per cube</a:t>
            </a:r>
          </a:p>
          <a:p>
            <a:pPr lvl="1"/>
            <a:r>
              <a:rPr lang="en-US" dirty="0" smtClean="0"/>
              <a:t>connecting diagonally opposite vertices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37" y="1600200"/>
            <a:ext cx="2828726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5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Each spring is a structure:</a:t>
            </a:r>
          </a:p>
          <a:p>
            <a:pPr marL="457200" lvl="1" indent="0">
              <a:buNone/>
            </a:pPr>
            <a:r>
              <a:rPr lang="en-US" dirty="0"/>
              <a:t>class Spring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public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Spring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MassList</a:t>
            </a:r>
            <a:r>
              <a:rPr lang="en-US" dirty="0"/>
              <a:t> &amp;masses,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mass0,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mass1);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data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_mass0; // mass 0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unsigned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_mass1; // mass 1 index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_l0; // resting length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0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_fy0;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_fz0;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// </a:t>
            </a:r>
            <a:r>
              <a:rPr lang="en-US" dirty="0"/>
              <a:t>force applied to mass 1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50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_fx1;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_fy1;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 _fz1;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forces calculated once per RK4 increment.</a:t>
            </a:r>
          </a:p>
          <a:p>
            <a:endParaRPr lang="en-US" dirty="0" smtClean="0"/>
          </a:p>
          <a:p>
            <a:r>
              <a:rPr lang="en-US" dirty="0" smtClean="0"/>
              <a:t>Two stages:</a:t>
            </a:r>
          </a:p>
          <a:p>
            <a:pPr lvl="1"/>
            <a:r>
              <a:rPr lang="en-US" dirty="0" err="1" smtClean="0"/>
              <a:t>deviceComputeSpringForces</a:t>
            </a:r>
            <a:r>
              <a:rPr lang="en-US" dirty="0" smtClean="0"/>
              <a:t>()</a:t>
            </a:r>
            <a:r>
              <a:rPr lang="en-US" dirty="0"/>
              <a:t> computes the force for each </a:t>
            </a:r>
            <a:r>
              <a:rPr lang="en-US" dirty="0" smtClean="0"/>
              <a:t>spring.</a:t>
            </a:r>
          </a:p>
          <a:p>
            <a:pPr lvl="1"/>
            <a:r>
              <a:rPr lang="en-US" dirty="0" err="1" smtClean="0"/>
              <a:t>deviceApplySpringForces</a:t>
            </a:r>
            <a:r>
              <a:rPr lang="en-US" dirty="0" smtClean="0"/>
              <a:t>() sums forces from each spring attached to a mass.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Bounding boxes are calculated around each object on the CPU.</a:t>
            </a:r>
          </a:p>
          <a:p>
            <a:endParaRPr lang="en-US" dirty="0"/>
          </a:p>
          <a:p>
            <a:r>
              <a:rPr lang="en-US" dirty="0" smtClean="0"/>
              <a:t>Impulses from virtual springs push nearby particles apart.</a:t>
            </a:r>
          </a:p>
          <a:p>
            <a:endParaRPr lang="en-US" dirty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but still fast on the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Interactive relighting engine</a:t>
            </a:r>
          </a:p>
          <a:p>
            <a:r>
              <a:rPr lang="en-US" dirty="0" err="1" smtClean="0"/>
              <a:t>RenderMan</a:t>
            </a:r>
            <a:r>
              <a:rPr lang="en-US" dirty="0" smtClean="0"/>
              <a:t> surface </a:t>
            </a:r>
            <a:r>
              <a:rPr lang="en-US" dirty="0" err="1" smtClean="0"/>
              <a:t>shaders</a:t>
            </a:r>
            <a:r>
              <a:rPr lang="en-US" dirty="0" smtClean="0"/>
              <a:t> generate image space caches</a:t>
            </a:r>
          </a:p>
          <a:p>
            <a:r>
              <a:rPr lang="en-US" dirty="0" smtClean="0"/>
              <a:t>Caches loaded onto GPU</a:t>
            </a:r>
          </a:p>
          <a:p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 err="1" smtClean="0"/>
              <a:t>shaders</a:t>
            </a:r>
            <a:r>
              <a:rPr lang="en-US" dirty="0" smtClean="0"/>
              <a:t> run on GPU hardware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889690"/>
            <a:ext cx="4038600" cy="1946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9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CUDA arrays can be shared with OpenGL buffers.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cudaGLSetGLDevice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device)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cudaGraphicsGLRegisterBuffer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		</a:t>
            </a:r>
            <a:r>
              <a:rPr lang="en-US" dirty="0" err="1" smtClean="0"/>
              <a:t>cudaGraphicsResource</a:t>
            </a:r>
            <a:r>
              <a:rPr lang="en-US" dirty="0" smtClean="0"/>
              <a:t> **resource,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GLuint</a:t>
            </a:r>
            <a:r>
              <a:rPr lang="en-US" dirty="0" smtClean="0"/>
              <a:t> buffer,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flags)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to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cudaGraphicsMapResources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smtClean="0"/>
              <a:t>	</a:t>
            </a:r>
            <a:r>
              <a:rPr lang="en-US" dirty="0" err="1" smtClean="0"/>
              <a:t>cudaGraphicsResource_t</a:t>
            </a:r>
            <a:r>
              <a:rPr lang="en-US" dirty="0" smtClean="0"/>
              <a:t> </a:t>
            </a:r>
            <a:r>
              <a:rPr lang="en-US" dirty="0"/>
              <a:t>*resources, </a:t>
            </a:r>
            <a:r>
              <a:rPr lang="en-US" dirty="0" smtClean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cudaGraphicsResourceGetMappedPointer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**</a:t>
            </a:r>
            <a:r>
              <a:rPr lang="en-US" dirty="0" err="1" smtClean="0"/>
              <a:t>devPtr</a:t>
            </a:r>
            <a:r>
              <a:rPr lang="en-US" dirty="0" smtClean="0"/>
              <a:t>, </a:t>
            </a:r>
            <a:r>
              <a:rPr lang="en-US" dirty="0" err="1" smtClean="0"/>
              <a:t>size_t</a:t>
            </a:r>
            <a:r>
              <a:rPr lang="en-US" dirty="0" smtClean="0"/>
              <a:t> *size, 	</a:t>
            </a:r>
            <a:r>
              <a:rPr lang="en-US" dirty="0" err="1" smtClean="0"/>
              <a:t>cudaGraphicsResource_t</a:t>
            </a:r>
            <a:r>
              <a:rPr lang="en-US" dirty="0" smtClean="0"/>
              <a:t> resource)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cudaGraphicsUnmapResources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count, 	</a:t>
            </a:r>
            <a:r>
              <a:rPr lang="en-US" dirty="0" err="1" smtClean="0"/>
              <a:t>cudaGraphicsResource_t</a:t>
            </a:r>
            <a:r>
              <a:rPr lang="en-US" dirty="0" smtClean="0"/>
              <a:t> *resources,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cudaStream_t</a:t>
            </a:r>
            <a:r>
              <a:rPr lang="en-US" dirty="0" smtClean="0"/>
              <a:t>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Debugging and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</a:t>
            </a:r>
            <a:r>
              <a:rPr lang="en-US" dirty="0" err="1" smtClean="0"/>
              <a:t>NSight</a:t>
            </a:r>
            <a:r>
              <a:rPr lang="en-US" dirty="0" smtClean="0"/>
              <a:t> debugger and profiler in Visual Studio and Eclipse</a:t>
            </a:r>
          </a:p>
          <a:p>
            <a:endParaRPr lang="en-US" dirty="0" smtClean="0"/>
          </a:p>
          <a:p>
            <a:r>
              <a:rPr lang="en-US" dirty="0" err="1" smtClean="0"/>
              <a:t>cuda-gdb</a:t>
            </a:r>
            <a:r>
              <a:rPr lang="en-US" dirty="0" smtClean="0"/>
              <a:t> and </a:t>
            </a:r>
            <a:r>
              <a:rPr lang="en-US" dirty="0" err="1" smtClean="0"/>
              <a:t>nvvp</a:t>
            </a:r>
            <a:r>
              <a:rPr lang="en-US" dirty="0" smtClean="0"/>
              <a:t>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Occupancy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hlinkClick r:id="rId3" action="ppaction://hlinkfile"/>
              </a:rPr>
              <a:t>CUDA_Occupancy</a:t>
            </a:r>
            <a:endParaRPr lang="en-US" dirty="0" smtClean="0">
              <a:hlinkClick r:id="rId3" action="ppaction://hlinkfile"/>
            </a:endParaRPr>
          </a:p>
          <a:p>
            <a:pPr marL="0" indent="0">
              <a:buNone/>
            </a:pPr>
            <a:r>
              <a:rPr lang="en-US" dirty="0">
                <a:hlinkClick r:id="rId3" action="ppaction://hlinkfile"/>
              </a:rPr>
              <a:t>C</a:t>
            </a:r>
            <a:r>
              <a:rPr lang="en-US" dirty="0" smtClean="0">
                <a:hlinkClick r:id="rId3" action="ppaction://hlinkfile"/>
              </a:rPr>
              <a:t>alculator.xls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this to determine threads-per-block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registers per thread from Visual Profiler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3109"/>
            <a:ext cx="4038600" cy="1660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Runs at 30 fps on a </a:t>
            </a:r>
            <a:r>
              <a:rPr lang="en-US" dirty="0" err="1" smtClean="0"/>
              <a:t>Geforce</a:t>
            </a:r>
            <a:r>
              <a:rPr lang="en-US" dirty="0" smtClean="0"/>
              <a:t> 670M with 140k springs</a:t>
            </a:r>
          </a:p>
          <a:p>
            <a:endParaRPr lang="en-US" dirty="0"/>
          </a:p>
          <a:p>
            <a:r>
              <a:rPr lang="en-US" dirty="0" smtClean="0"/>
              <a:t>Creates a plausible real-time simulation with </a:t>
            </a:r>
            <a:r>
              <a:rPr lang="en-US" smtClean="0"/>
              <a:t>50k springs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based on:</a:t>
            </a:r>
          </a:p>
          <a:p>
            <a:pPr lvl="1"/>
            <a:r>
              <a:rPr lang="en-US" dirty="0" smtClean="0"/>
              <a:t>Occupancy</a:t>
            </a:r>
          </a:p>
          <a:p>
            <a:pPr lvl="1"/>
            <a:r>
              <a:rPr lang="en-US" dirty="0" smtClean="0"/>
              <a:t>Coalesced memory access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Potential optimizations:</a:t>
            </a:r>
          </a:p>
          <a:p>
            <a:pPr lvl="1"/>
            <a:r>
              <a:rPr lang="en-US" dirty="0" smtClean="0"/>
              <a:t>Compute bounding boxes on the GPU</a:t>
            </a:r>
          </a:p>
          <a:p>
            <a:pPr lvl="1"/>
            <a:r>
              <a:rPr lang="en-US" dirty="0" smtClean="0"/>
              <a:t>Shared memory spring force accumulation</a:t>
            </a:r>
          </a:p>
          <a:p>
            <a:pPr lvl="1"/>
            <a:r>
              <a:rPr lang="en-US" dirty="0" smtClean="0"/>
              <a:t>Structure of arrays (SOA)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Convert general purpose data-parallel tools to run on the GPU</a:t>
            </a:r>
          </a:p>
          <a:p>
            <a:pPr lvl="1"/>
            <a:r>
              <a:rPr lang="en-US" dirty="0" smtClean="0"/>
              <a:t>Simulation, deformers, procedurals, etc.</a:t>
            </a:r>
          </a:p>
          <a:p>
            <a:endParaRPr lang="en-US" dirty="0"/>
          </a:p>
          <a:p>
            <a:r>
              <a:rPr lang="en-US" dirty="0" smtClean="0"/>
              <a:t>Dynamic Parallelism	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6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Kanyuk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pkanyuk@pixar.com</a:t>
            </a:r>
            <a:endParaRPr lang="en-US" dirty="0" smtClean="0"/>
          </a:p>
          <a:p>
            <a:r>
              <a:rPr lang="en-US" dirty="0" smtClean="0"/>
              <a:t>Laurence </a:t>
            </a:r>
            <a:r>
              <a:rPr lang="en-US" dirty="0" err="1" smtClean="0"/>
              <a:t>Emms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lemms@pixar.com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Wondermoss</a:t>
            </a:r>
            <a:r>
              <a:rPr lang="en-US" dirty="0" smtClean="0"/>
              <a:t> – </a:t>
            </a:r>
            <a:r>
              <a:rPr lang="en-US" dirty="0" err="1" smtClean="0"/>
              <a:t>Inigo</a:t>
            </a:r>
            <a:r>
              <a:rPr lang="en-US" dirty="0" smtClean="0"/>
              <a:t> </a:t>
            </a:r>
            <a:r>
              <a:rPr lang="en-US" dirty="0" err="1" smtClean="0"/>
              <a:t>Quilez</a:t>
            </a:r>
            <a:r>
              <a:rPr lang="en-US"/>
              <a:t> - http://www.iquilezles.org/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https://github.com/lemms/SiggraphAsiaDemo2012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Model 2.0 introduced IEEE single precision floating point accuracy (2005)</a:t>
            </a:r>
          </a:p>
          <a:p>
            <a:endParaRPr lang="en-US" dirty="0" smtClean="0"/>
          </a:p>
          <a:p>
            <a:r>
              <a:rPr lang="en-US" dirty="0" smtClean="0"/>
              <a:t>Idea: Substitute GPU programs for some stages of the asset pipeline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1547"/>
            <a:ext cx="4038600" cy="388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6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Rendering to the default </a:t>
            </a:r>
            <a:r>
              <a:rPr lang="en-US" dirty="0" err="1" smtClean="0"/>
              <a:t>framebuffer</a:t>
            </a:r>
            <a:r>
              <a:rPr lang="en-US" dirty="0" smtClean="0"/>
              <a:t> clamps values from 0.0 to 1.0</a:t>
            </a:r>
          </a:p>
          <a:p>
            <a:endParaRPr lang="en-US" dirty="0"/>
          </a:p>
          <a:p>
            <a:r>
              <a:rPr lang="en-US" dirty="0" smtClean="0"/>
              <a:t>Request floating point textures with GL_RGBA32F and GL_FLOAT:</a:t>
            </a:r>
          </a:p>
          <a:p>
            <a:endParaRPr lang="en-US" dirty="0"/>
          </a:p>
          <a:p>
            <a:r>
              <a:rPr lang="en-US" dirty="0" smtClean="0"/>
              <a:t>glTexImage2D(GL_TEXTURE_2D</a:t>
            </a:r>
            <a:r>
              <a:rPr lang="en-US" dirty="0"/>
              <a:t>, 0, GL_RGBA32F, _</a:t>
            </a:r>
            <a:r>
              <a:rPr lang="en-US" dirty="0" err="1"/>
              <a:t>image_width</a:t>
            </a:r>
            <a:r>
              <a:rPr lang="en-US" dirty="0"/>
              <a:t>, _</a:t>
            </a:r>
            <a:r>
              <a:rPr lang="en-US" dirty="0" err="1" smtClean="0"/>
              <a:t>image_height</a:t>
            </a:r>
            <a:r>
              <a:rPr lang="en-US" dirty="0" smtClean="0"/>
              <a:t>, 0</a:t>
            </a:r>
            <a:r>
              <a:rPr lang="en-US" dirty="0"/>
              <a:t>, GL_RGBA, GL_FLOAT, NULL)</a:t>
            </a:r>
          </a:p>
        </p:txBody>
      </p:sp>
    </p:spTree>
    <p:extLst>
      <p:ext uri="{BB962C8B-B14F-4D97-AF65-F5344CB8AC3E}">
        <p14:creationId xmlns:p14="http://schemas.microsoft.com/office/powerpoint/2010/main" val="33145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OpenGL pipeline is similar to </a:t>
            </a:r>
            <a:r>
              <a:rPr lang="en-US" dirty="0" err="1" smtClean="0"/>
              <a:t>RenderMan</a:t>
            </a:r>
            <a:r>
              <a:rPr lang="en-US" dirty="0" smtClean="0"/>
              <a:t> pipeline</a:t>
            </a:r>
          </a:p>
          <a:p>
            <a:endParaRPr lang="en-US" dirty="0" smtClean="0"/>
          </a:p>
          <a:p>
            <a:r>
              <a:rPr lang="en-US" dirty="0" smtClean="0"/>
              <a:t>Supports tessellation, screen space effects and displacement</a:t>
            </a:r>
          </a:p>
          <a:p>
            <a:endParaRPr lang="en-US" dirty="0" smtClean="0"/>
          </a:p>
          <a:p>
            <a:r>
              <a:rPr lang="en-US" dirty="0" smtClean="0"/>
              <a:t>Allows us to use OpenGL as a preview tool until later in the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OpenGL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318" y="612775"/>
            <a:ext cx="264634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OpenGL.org wiki Rendering Pipeline Overview</a:t>
            </a:r>
          </a:p>
          <a:p>
            <a:r>
              <a:rPr lang="en-US" dirty="0"/>
              <a:t>http://www.opengl.org/wiki/Rendering_Pipeline_Overview </a:t>
            </a:r>
          </a:p>
        </p:txBody>
      </p:sp>
    </p:spTree>
    <p:extLst>
      <p:ext uri="{BB962C8B-B14F-4D97-AF65-F5344CB8AC3E}">
        <p14:creationId xmlns:p14="http://schemas.microsoft.com/office/powerpoint/2010/main" val="2518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an OpenGL primitive passed in from a vertex or tessellation </a:t>
            </a:r>
            <a:r>
              <a:rPr lang="en-US" dirty="0" err="1" smtClean="0"/>
              <a:t>shader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new geometry</a:t>
            </a:r>
          </a:p>
          <a:p>
            <a:endParaRPr lang="en-US" dirty="0"/>
          </a:p>
          <a:p>
            <a:r>
              <a:rPr lang="en-US" dirty="0" smtClean="0"/>
              <a:t>Used for hair, particles,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3451</Words>
  <Application>Microsoft Office PowerPoint</Application>
  <PresentationFormat>On-screen Show (4:3)</PresentationFormat>
  <Paragraphs>623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GPGPU in Film Production</vt:lpstr>
      <vt:lpstr>Outline</vt:lpstr>
      <vt:lpstr>GPU Computing at Pixar</vt:lpstr>
      <vt:lpstr>LPics</vt:lpstr>
      <vt:lpstr>Floating Point Precision</vt:lpstr>
      <vt:lpstr>Floating Point Textures</vt:lpstr>
      <vt:lpstr>Modern OpenGL</vt:lpstr>
      <vt:lpstr>Modern OpenGL Pipeline</vt:lpstr>
      <vt:lpstr>Geometry Shaders</vt:lpstr>
      <vt:lpstr>Vegetation Preview</vt:lpstr>
      <vt:lpstr>Tessellation Shaders</vt:lpstr>
      <vt:lpstr>Hair Style Preview</vt:lpstr>
      <vt:lpstr>Deferred Shading</vt:lpstr>
      <vt:lpstr>Geometry Buffers</vt:lpstr>
      <vt:lpstr>OpenSubdiv</vt:lpstr>
      <vt:lpstr>Modern OpenGL Pipeline</vt:lpstr>
      <vt:lpstr>Demo Overview</vt:lpstr>
      <vt:lpstr>Demo</vt:lpstr>
      <vt:lpstr>CUDA</vt:lpstr>
      <vt:lpstr>Setup</vt:lpstr>
      <vt:lpstr>Kernels</vt:lpstr>
      <vt:lpstr>Kernels Example</vt:lpstr>
      <vt:lpstr>Threads and Blocks</vt:lpstr>
      <vt:lpstr>Kernel Calls with Threads and Blocks</vt:lpstr>
      <vt:lpstr>GPU Memory</vt:lpstr>
      <vt:lpstr>STL Vectors on the GPU</vt:lpstr>
      <vt:lpstr>GPU Array Management</vt:lpstr>
      <vt:lpstr>Mass Spring Simulation</vt:lpstr>
      <vt:lpstr>Masses</vt:lpstr>
      <vt:lpstr>Mass Simulation</vt:lpstr>
      <vt:lpstr>Mass Simulation</vt:lpstr>
      <vt:lpstr>Springs</vt:lpstr>
      <vt:lpstr>Structural Springs</vt:lpstr>
      <vt:lpstr>Bending Springs </vt:lpstr>
      <vt:lpstr>Shear Springs</vt:lpstr>
      <vt:lpstr>Interior Springs</vt:lpstr>
      <vt:lpstr>Springs</vt:lpstr>
      <vt:lpstr>Spring Forces</vt:lpstr>
      <vt:lpstr>Collisions</vt:lpstr>
      <vt:lpstr>CUDA to OpenGL</vt:lpstr>
      <vt:lpstr>CUDA to OpenGL</vt:lpstr>
      <vt:lpstr>CUDA Debugging and Profiling</vt:lpstr>
      <vt:lpstr>Occupancy Calculator</vt:lpstr>
      <vt:lpstr>Performance</vt:lpstr>
      <vt:lpstr>Future Work</vt:lpstr>
      <vt:lpstr>Questions</vt:lpstr>
      <vt:lpstr>Contact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Laurence Emms</dc:creator>
  <cp:lastModifiedBy>Laurence Emms</cp:lastModifiedBy>
  <cp:revision>408</cp:revision>
  <dcterms:created xsi:type="dcterms:W3CDTF">2012-11-09T08:55:11Z</dcterms:created>
  <dcterms:modified xsi:type="dcterms:W3CDTF">2012-12-20T04:59:57Z</dcterms:modified>
</cp:coreProperties>
</file>