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62" r:id="rId5"/>
    <p:sldId id="263" r:id="rId6"/>
    <p:sldId id="260" r:id="rId7"/>
    <p:sldId id="277" r:id="rId8"/>
    <p:sldId id="268" r:id="rId9"/>
    <p:sldId id="264" r:id="rId10"/>
    <p:sldId id="265" r:id="rId11"/>
    <p:sldId id="266" r:id="rId12"/>
    <p:sldId id="282" r:id="rId13"/>
    <p:sldId id="283" r:id="rId14"/>
    <p:sldId id="284" r:id="rId15"/>
    <p:sldId id="259" r:id="rId16"/>
    <p:sldId id="281" r:id="rId17"/>
    <p:sldId id="285" r:id="rId18"/>
    <p:sldId id="269" r:id="rId19"/>
    <p:sldId id="278" r:id="rId20"/>
    <p:sldId id="279" r:id="rId21"/>
    <p:sldId id="28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522"/>
  </p:normalViewPr>
  <p:slideViewPr>
    <p:cSldViewPr snapToGrid="0" snapToObjects="1">
      <p:cViewPr>
        <p:scale>
          <a:sx n="77" d="100"/>
          <a:sy n="77" d="100"/>
        </p:scale>
        <p:origin x="191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A034-2B0D-AF40-AEC3-567C8FC062C1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4F712-3B46-2B45-996F-224A8BD0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to acknowledge that t</a:t>
            </a:r>
            <a:r>
              <a:rPr lang="en-US" dirty="0" smtClean="0"/>
              <a:t>here are many pressing issues of underrepresentation</a:t>
            </a:r>
            <a:r>
              <a:rPr lang="en-US" baseline="0" dirty="0" smtClean="0"/>
              <a:t> and biases to discus the relate to race, gender identity, and sexuality. Basically, issues that directly impact anyone who is not white, straight and gender conforming.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leading a discussion about women in science today from our own perspective, as straight white women.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4F712-3B46-2B45-996F-224A8BD0E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4B7F9-023E-9043-83F6-CC57F9882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blogs.sjsu.edu</a:t>
            </a:r>
            <a:r>
              <a:rPr lang="en-US" dirty="0" smtClean="0"/>
              <a:t>/</a:t>
            </a:r>
            <a:r>
              <a:rPr lang="en-US" dirty="0" err="1" smtClean="0"/>
              <a:t>sciencepolicy</a:t>
            </a:r>
            <a:r>
              <a:rPr lang="en-US" dirty="0" smtClean="0"/>
              <a:t>/files/2014/07/thumb-pipeline_sci-155jw4q.jpg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5A74-A050-5D42-9E47-E7BA72BD9C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br.org/2015/03/the-5-biases-pushing-women-out-of-ste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linelibrary.wiley.com/doi/10.1348/014466610X525280/abstract" TargetMode="Externa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versifyeeb.wordpress.com/about/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Welcome to the </a:t>
            </a:r>
            <a:r>
              <a:rPr lang="en-US" dirty="0" err="1" smtClean="0"/>
              <a:t>PowerHour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/>
          <a:lstStyle/>
          <a:p>
            <a:r>
              <a:rPr lang="en-US" dirty="0" smtClean="0"/>
              <a:t>Brief overview of the the problem (10 mins)</a:t>
            </a:r>
          </a:p>
          <a:p>
            <a:r>
              <a:rPr lang="en-US" dirty="0" smtClean="0"/>
              <a:t>Discussion in small groups (challenges and solutions) (3:10 </a:t>
            </a:r>
            <a:r>
              <a:rPr lang="mr-IN" dirty="0" smtClean="0"/>
              <a:t>–</a:t>
            </a:r>
            <a:r>
              <a:rPr lang="en-US" dirty="0" smtClean="0"/>
              <a:t> 3:45)</a:t>
            </a:r>
          </a:p>
          <a:p>
            <a:r>
              <a:rPr lang="en-US" dirty="0" smtClean="0"/>
              <a:t>Report back (3:45 </a:t>
            </a:r>
            <a:r>
              <a:rPr lang="mr-IN" dirty="0" smtClean="0"/>
              <a:t>–</a:t>
            </a:r>
            <a:r>
              <a:rPr lang="en-US" dirty="0" smtClean="0"/>
              <a:t> 4:00)</a:t>
            </a:r>
          </a:p>
          <a:p>
            <a:r>
              <a:rPr lang="en-US" dirty="0" smtClean="0"/>
              <a:t>Keep the discussions and solutions going (4:00 till Friday and beyond!)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>
                <a:latin typeface="+mn-lt"/>
              </a:rPr>
              <a:t>The </a:t>
            </a:r>
            <a:r>
              <a:rPr lang="en-CA" sz="3200" dirty="0" smtClean="0">
                <a:latin typeface="+mn-lt"/>
              </a:rPr>
              <a:t>time gap</a:t>
            </a:r>
            <a:r>
              <a:rPr lang="en-CA" sz="3200" dirty="0">
                <a:latin typeface="+mn-lt"/>
              </a:rPr>
              <a:t>: Women faculty have less time for research also because they spend 4-14 hours more on “chores” at home</a:t>
            </a:r>
            <a:endParaRPr lang="en-CA" sz="32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000294"/>
            <a:ext cx="7656880" cy="4400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7588624" y="2000294"/>
            <a:ext cx="26894" cy="12001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575177" y="3362930"/>
            <a:ext cx="26894" cy="12001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15519" y="4693024"/>
            <a:ext cx="322729" cy="1188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9625" y="18156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research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56629" y="1815628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teaching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411998" y="1836290"/>
            <a:ext cx="60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grad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886508" y="1829334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service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982616" y="1829334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domestic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9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95" y="937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Canadian women do 70% more domestic chores (&gt;1 hour per day) than men, and have 30% less leisure time as a result.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96" y="2093819"/>
            <a:ext cx="9047336" cy="26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>
            <a:normAutofit/>
          </a:bodyPr>
          <a:lstStyle/>
          <a:p>
            <a:pPr algn="ctr"/>
            <a:r>
              <a:rPr lang="fr-CA" b="1" dirty="0" smtClean="0"/>
              <a:t>2- </a:t>
            </a:r>
            <a:r>
              <a:rPr lang="fr-CA" b="1" dirty="0" err="1" smtClean="0"/>
              <a:t>Why</a:t>
            </a:r>
            <a:r>
              <a:rPr lang="fr-CA" b="1" dirty="0" smtClean="0"/>
              <a:t>? </a:t>
            </a:r>
            <a:r>
              <a:rPr lang="fr-CA" b="1" dirty="0" err="1" smtClean="0"/>
              <a:t>Unconscious</a:t>
            </a:r>
            <a:r>
              <a:rPr lang="fr-CA" b="1" dirty="0" smtClean="0"/>
              <a:t>/</a:t>
            </a:r>
            <a:r>
              <a:rPr lang="fr-CA" b="1" dirty="0" err="1" smtClean="0"/>
              <a:t>Implicit</a:t>
            </a:r>
            <a:r>
              <a:rPr lang="fr-CA" b="1" dirty="0" smtClean="0"/>
              <a:t> </a:t>
            </a:r>
            <a:r>
              <a:rPr lang="fr-CA" b="1" dirty="0" err="1" smtClean="0"/>
              <a:t>Bias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555"/>
            <a:ext cx="10515600" cy="2397054"/>
          </a:xfrm>
        </p:spPr>
        <p:txBody>
          <a:bodyPr/>
          <a:lstStyle/>
          <a:p>
            <a:r>
              <a:rPr lang="en-US" b="1" dirty="0"/>
              <a:t>Unconscious bias </a:t>
            </a:r>
            <a:r>
              <a:rPr lang="en-US" dirty="0"/>
              <a:t>refers to </a:t>
            </a:r>
            <a:r>
              <a:rPr lang="en-US" dirty="0" smtClean="0"/>
              <a:t>the assumptions </a:t>
            </a:r>
            <a:r>
              <a:rPr lang="en-US" dirty="0"/>
              <a:t>and conclusions we </a:t>
            </a:r>
            <a:r>
              <a:rPr lang="en-US" dirty="0" smtClean="0"/>
              <a:t>jump </a:t>
            </a:r>
            <a:r>
              <a:rPr lang="en-CA" dirty="0" smtClean="0"/>
              <a:t>to </a:t>
            </a:r>
            <a:r>
              <a:rPr lang="en-CA" dirty="0"/>
              <a:t>without </a:t>
            </a:r>
            <a:r>
              <a:rPr lang="en-CA" dirty="0" smtClean="0"/>
              <a:t>thinking </a:t>
            </a:r>
          </a:p>
          <a:p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u="sng" dirty="0" smtClean="0"/>
              <a:t>all</a:t>
            </a:r>
            <a:r>
              <a:rPr lang="fr-CA" dirty="0" smtClean="0"/>
              <a:t> have </a:t>
            </a:r>
            <a:r>
              <a:rPr lang="fr-CA" dirty="0" err="1" smtClean="0"/>
              <a:t>them</a:t>
            </a:r>
            <a:r>
              <a:rPr lang="fr-CA" dirty="0" smtClean="0"/>
              <a:t>! </a:t>
            </a:r>
          </a:p>
          <a:p>
            <a:r>
              <a:rPr lang="en-CA" dirty="0"/>
              <a:t>These biases </a:t>
            </a:r>
            <a:r>
              <a:rPr lang="en-CA" dirty="0" smtClean="0"/>
              <a:t>do </a:t>
            </a:r>
            <a:r>
              <a:rPr lang="en-US" dirty="0" smtClean="0"/>
              <a:t>not </a:t>
            </a:r>
            <a:r>
              <a:rPr lang="en-US" dirty="0"/>
              <a:t>indicate hostility towards </a:t>
            </a:r>
            <a:r>
              <a:rPr lang="en-US" dirty="0" smtClean="0"/>
              <a:t>certain groups</a:t>
            </a:r>
            <a:r>
              <a:rPr lang="en-US" dirty="0"/>
              <a:t>; they reflect how the </a:t>
            </a:r>
            <a:r>
              <a:rPr lang="en-US" dirty="0" smtClean="0"/>
              <a:t>individual </a:t>
            </a:r>
            <a:r>
              <a:rPr lang="en-CA" dirty="0" smtClean="0"/>
              <a:t>has </a:t>
            </a:r>
            <a:r>
              <a:rPr lang="en-CA" dirty="0"/>
              <a:t>been socialized.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2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 wouldn't call this an infographic so that's why it's here. This is a list of the common stereotypes of men and women. Link: http://www.cliffsnotes.com/study_guide/Gender-Stereotypes.topicArticleId-26957,articleId-26896.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371246"/>
            <a:ext cx="5857875" cy="53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862762" y="23558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761162" y="44767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761162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46500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746500" y="5422671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455150" y="1025754"/>
            <a:ext cx="1924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These are also qualities we look for in scientists, </a:t>
            </a:r>
          </a:p>
          <a:p>
            <a:r>
              <a:rPr lang="en-US" sz="2000" b="1" dirty="0" smtClean="0"/>
              <a:t>So the idea of a woman scientist clashes with our implicit biases.</a:t>
            </a:r>
          </a:p>
        </p:txBody>
      </p:sp>
      <p:cxnSp>
        <p:nvCxnSpPr>
          <p:cNvPr id="16" name="Straight Arrow Connector 15"/>
          <p:cNvCxnSpPr>
            <a:stCxn id="7" idx="1"/>
            <a:endCxn id="24" idx="6"/>
          </p:cNvCxnSpPr>
          <p:nvPr/>
        </p:nvCxnSpPr>
        <p:spPr>
          <a:xfrm flipH="1" flipV="1">
            <a:off x="8437562" y="1766546"/>
            <a:ext cx="1017588" cy="53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9" idx="6"/>
          </p:cNvCxnSpPr>
          <p:nvPr/>
        </p:nvCxnSpPr>
        <p:spPr>
          <a:xfrm flipH="1">
            <a:off x="8437562" y="2303027"/>
            <a:ext cx="1017588" cy="18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6"/>
          </p:cNvCxnSpPr>
          <p:nvPr/>
        </p:nvCxnSpPr>
        <p:spPr>
          <a:xfrm flipH="1">
            <a:off x="8335962" y="2303027"/>
            <a:ext cx="1119188" cy="231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1" idx="6"/>
          </p:cNvCxnSpPr>
          <p:nvPr/>
        </p:nvCxnSpPr>
        <p:spPr>
          <a:xfrm flipH="1">
            <a:off x="8335962" y="2303027"/>
            <a:ext cx="1119188" cy="258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62762" y="1645896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3121025" y="3742699"/>
            <a:ext cx="2886074" cy="302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4" name="Group 53"/>
          <p:cNvGrpSpPr/>
          <p:nvPr/>
        </p:nvGrpSpPr>
        <p:grpSpPr>
          <a:xfrm>
            <a:off x="7950201" y="2273563"/>
            <a:ext cx="3708399" cy="3441126"/>
            <a:chOff x="7950201" y="3048263"/>
            <a:chExt cx="3708399" cy="3441126"/>
          </a:xfrm>
        </p:grpSpPr>
        <p:sp>
          <p:nvSpPr>
            <p:cNvPr id="41" name="Rectangle 40"/>
            <p:cNvSpPr/>
            <p:nvPr/>
          </p:nvSpPr>
          <p:spPr>
            <a:xfrm>
              <a:off x="9604375" y="4858173"/>
              <a:ext cx="205422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Yet women exhibiting these behaviors can be perceived as </a:t>
              </a:r>
              <a:r>
                <a:rPr lang="en-US" sz="2000" b="1" dirty="0" smtClean="0"/>
                <a:t>“Bossy</a:t>
              </a:r>
              <a:r>
                <a:rPr lang="en-US" sz="2000" b="1" dirty="0"/>
                <a:t>”</a:t>
              </a:r>
              <a:endParaRPr lang="en-CA" sz="2000" b="1" dirty="0"/>
            </a:p>
          </p:txBody>
        </p:sp>
        <p:cxnSp>
          <p:nvCxnSpPr>
            <p:cNvPr id="45" name="Straight Arrow Connector 44"/>
            <p:cNvCxnSpPr>
              <a:stCxn id="41" idx="1"/>
            </p:cNvCxnSpPr>
            <p:nvPr/>
          </p:nvCxnSpPr>
          <p:spPr>
            <a:xfrm flipH="1" flipV="1">
              <a:off x="9021761" y="4762803"/>
              <a:ext cx="582614" cy="910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1"/>
            </p:cNvCxnSpPr>
            <p:nvPr/>
          </p:nvCxnSpPr>
          <p:spPr>
            <a:xfrm flipH="1">
              <a:off x="7950201" y="5673781"/>
              <a:ext cx="1654174" cy="47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1"/>
            </p:cNvCxnSpPr>
            <p:nvPr/>
          </p:nvCxnSpPr>
          <p:spPr>
            <a:xfrm flipH="1">
              <a:off x="8335963" y="5673781"/>
              <a:ext cx="1268412" cy="675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1" idx="1"/>
            </p:cNvCxnSpPr>
            <p:nvPr/>
          </p:nvCxnSpPr>
          <p:spPr>
            <a:xfrm flipH="1" flipV="1">
              <a:off x="8242301" y="3048263"/>
              <a:ext cx="1362074" cy="262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5" name="Group 5124"/>
          <p:cNvGrpSpPr/>
          <p:nvPr/>
        </p:nvGrpSpPr>
        <p:grpSpPr>
          <a:xfrm>
            <a:off x="110331" y="2594769"/>
            <a:ext cx="4148930" cy="3416320"/>
            <a:chOff x="164704" y="3267075"/>
            <a:chExt cx="4148930" cy="3416320"/>
          </a:xfrm>
        </p:grpSpPr>
        <p:sp>
          <p:nvSpPr>
            <p:cNvPr id="43" name="Rectangle 42"/>
            <p:cNvSpPr/>
            <p:nvPr/>
          </p:nvSpPr>
          <p:spPr>
            <a:xfrm>
              <a:off x="164704" y="3267075"/>
              <a:ext cx="2661442" cy="34163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At work, women are expected to put the good of the group ahead of themselves</a:t>
              </a:r>
            </a:p>
            <a:p>
              <a:endParaRPr lang="en-US" sz="2400" b="1" dirty="0"/>
            </a:p>
            <a:p>
              <a:r>
                <a:rPr lang="en-US" sz="2400" b="1" dirty="0" smtClean="0"/>
                <a:t>But that’s not how one advances their scientific career! </a:t>
              </a:r>
              <a:endParaRPr lang="en-CA" sz="2400" b="1" dirty="0"/>
            </a:p>
          </p:txBody>
        </p:sp>
        <p:cxnSp>
          <p:nvCxnSpPr>
            <p:cNvPr id="60" name="Straight Arrow Connector 59"/>
            <p:cNvCxnSpPr>
              <a:stCxn id="43" idx="3"/>
            </p:cNvCxnSpPr>
            <p:nvPr/>
          </p:nvCxnSpPr>
          <p:spPr>
            <a:xfrm>
              <a:off x="2826146" y="4975235"/>
              <a:ext cx="1042988" cy="1306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3" idx="3"/>
              <a:endCxn id="44" idx="2"/>
            </p:cNvCxnSpPr>
            <p:nvPr/>
          </p:nvCxnSpPr>
          <p:spPr>
            <a:xfrm flipV="1">
              <a:off x="2826146" y="4579042"/>
              <a:ext cx="349252" cy="396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Straight Arrow Connector 5119"/>
            <p:cNvCxnSpPr>
              <a:stCxn id="43" idx="3"/>
            </p:cNvCxnSpPr>
            <p:nvPr/>
          </p:nvCxnSpPr>
          <p:spPr>
            <a:xfrm>
              <a:off x="2826146" y="4975235"/>
              <a:ext cx="1335088" cy="1033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3" name="Straight Arrow Connector 5122"/>
            <p:cNvCxnSpPr>
              <a:stCxn id="43" idx="3"/>
            </p:cNvCxnSpPr>
            <p:nvPr/>
          </p:nvCxnSpPr>
          <p:spPr>
            <a:xfrm>
              <a:off x="2826146" y="4975235"/>
              <a:ext cx="1487488" cy="75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3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extra hurdles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09975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Prove-it-Again. </a:t>
            </a:r>
            <a:r>
              <a:rPr lang="en-US" dirty="0">
                <a:latin typeface="+mj-lt"/>
              </a:rPr>
              <a:t>Two-thirds of the women interviewed, and two-thirds of the women surveyed, reported having to prove themselves over and over again – their successes discounted, their expertise questioned.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The Tightrope. </a:t>
            </a:r>
            <a:r>
              <a:rPr lang="en-US" dirty="0" smtClean="0">
                <a:latin typeface="+mj-lt"/>
              </a:rPr>
              <a:t>Women </a:t>
            </a:r>
            <a:r>
              <a:rPr lang="en-US" dirty="0">
                <a:latin typeface="+mj-lt"/>
              </a:rPr>
              <a:t>need to behave in masculine ways in order to be seen as competent—but women </a:t>
            </a:r>
            <a:r>
              <a:rPr lang="en-US" dirty="0" smtClean="0">
                <a:latin typeface="+mj-lt"/>
              </a:rPr>
              <a:t>are also </a:t>
            </a:r>
            <a:r>
              <a:rPr lang="en-US" dirty="0">
                <a:latin typeface="+mj-lt"/>
              </a:rPr>
              <a:t>expected to be feminine. So women find themselves walking a tightrope between being seen as too feminine to be </a:t>
            </a:r>
            <a:r>
              <a:rPr lang="en-US" dirty="0" smtClean="0">
                <a:latin typeface="+mj-lt"/>
              </a:rPr>
              <a:t>competent. </a:t>
            </a:r>
            <a:endParaRPr lang="en-C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727700"/>
            <a:ext cx="766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https://hbr.org/2015/03/the-5-biases-pushing-women-out-of-stem</a:t>
            </a:r>
            <a:endParaRPr lang="en-US" dirty="0" smtClean="0"/>
          </a:p>
          <a:p>
            <a:r>
              <a:rPr lang="en-US" dirty="0" smtClean="0"/>
              <a:t>http://www.uchastings.edu/news/articles/2015/01/double-jeopardy-report.pdf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61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18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9" t="-164" r="-479" b="62524"/>
          <a:stretch/>
        </p:blipFill>
        <p:spPr>
          <a:xfrm>
            <a:off x="632990" y="2041285"/>
            <a:ext cx="2653295" cy="291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181"/>
          <a:stretch/>
        </p:blipFill>
        <p:spPr>
          <a:xfrm>
            <a:off x="8886382" y="3284646"/>
            <a:ext cx="2726965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001" b="47271"/>
          <a:stretch/>
        </p:blipFill>
        <p:spPr>
          <a:xfrm>
            <a:off x="2892585" y="3660695"/>
            <a:ext cx="2653295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4369" b="22529"/>
          <a:stretch/>
        </p:blipFill>
        <p:spPr>
          <a:xfrm>
            <a:off x="5545880" y="3311742"/>
            <a:ext cx="2653295" cy="17890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990" y="5633135"/>
            <a:ext cx="9933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1" dirty="0" smtClean="0">
                <a:solidFill>
                  <a:srgbClr val="FF0000"/>
                </a:solidFill>
                <a:effectLst/>
                <a:latin typeface="+mj-lt"/>
              </a:rPr>
              <a:t>“female and male faculty were equally likely to exhibit bias against the female student”</a:t>
            </a:r>
            <a:endParaRPr lang="en-CA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825625"/>
            <a:ext cx="11668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 sub-groups by career stage					</a:t>
            </a:r>
            <a:r>
              <a:rPr lang="en-US" dirty="0" smtClean="0">
                <a:solidFill>
                  <a:srgbClr val="92D050"/>
                </a:solidFill>
              </a:rPr>
              <a:t>now- </a:t>
            </a:r>
            <a:r>
              <a:rPr lang="en-US" dirty="0" smtClean="0">
                <a:solidFill>
                  <a:srgbClr val="92D050"/>
                </a:solidFill>
              </a:rPr>
              <a:t>3h45pm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/>
              <a:t>Grads / </a:t>
            </a:r>
            <a:r>
              <a:rPr lang="en-US" dirty="0" err="1" smtClean="0"/>
              <a:t>PostDocs</a:t>
            </a:r>
            <a:r>
              <a:rPr lang="en-US" dirty="0" smtClean="0"/>
              <a:t> / Pre-Tenured Profs / Post-Tenured Profs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the main challenges for </a:t>
            </a:r>
            <a:r>
              <a:rPr lang="en-US" dirty="0" smtClean="0"/>
              <a:t>minorities in science at </a:t>
            </a:r>
            <a:r>
              <a:rPr lang="en-US" dirty="0" smtClean="0"/>
              <a:t>your career stage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b="1" dirty="0" smtClean="0"/>
              <a:t>s</a:t>
            </a:r>
            <a:r>
              <a:rPr lang="en-US" b="1" dirty="0" smtClean="0"/>
              <a:t>olutions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Share with larger group							</a:t>
            </a:r>
            <a:r>
              <a:rPr lang="en-US" dirty="0" smtClean="0">
                <a:solidFill>
                  <a:srgbClr val="92D050"/>
                </a:solidFill>
              </a:rPr>
              <a:t>3h45-4h00pm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3 – Group Discussion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130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little things that add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Women are less likely to promote themselves</a:t>
            </a:r>
          </a:p>
          <a:p>
            <a:r>
              <a:rPr lang="en-US" dirty="0" smtClean="0"/>
              <a:t>Women feel like they have less time to mentor</a:t>
            </a:r>
          </a:p>
          <a:p>
            <a:r>
              <a:rPr lang="en-US" dirty="0" smtClean="0"/>
              <a:t>Women suffer more from imposter syndrome</a:t>
            </a:r>
          </a:p>
          <a:p>
            <a:r>
              <a:rPr lang="en-US" dirty="0"/>
              <a:t>S</a:t>
            </a:r>
            <a:r>
              <a:rPr lang="en-US" dirty="0" smtClean="0"/>
              <a:t>aying </a:t>
            </a:r>
            <a:r>
              <a:rPr lang="en-US" dirty="0"/>
              <a:t>things in meetings and other people getting credit for </a:t>
            </a:r>
            <a:r>
              <a:rPr lang="en-US" dirty="0" smtClean="0"/>
              <a:t>their ideas</a:t>
            </a:r>
          </a:p>
          <a:p>
            <a:r>
              <a:rPr lang="en-US" dirty="0" smtClean="0"/>
              <a:t>Not </a:t>
            </a:r>
            <a:r>
              <a:rPr lang="en-US" dirty="0"/>
              <a:t>being viewed as an expert in outreach </a:t>
            </a:r>
            <a:r>
              <a:rPr lang="en-US" dirty="0" smtClean="0"/>
              <a:t>contexts</a:t>
            </a:r>
          </a:p>
          <a:p>
            <a:r>
              <a:rPr lang="en-US" dirty="0" smtClean="0"/>
              <a:t>Not </a:t>
            </a:r>
            <a:r>
              <a:rPr lang="en-US" dirty="0"/>
              <a:t>thinking of women when nominating women as reviewers, award recipients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0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" y="776370"/>
            <a:ext cx="11886462" cy="51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17" y="849063"/>
            <a:ext cx="82465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Presentation Overview</a:t>
            </a:r>
            <a:endParaRPr lang="en-US" sz="4800" dirty="0" smtClean="0"/>
          </a:p>
          <a:p>
            <a:endParaRPr lang="en-US" sz="4800" dirty="0"/>
          </a:p>
          <a:p>
            <a:pPr marL="342900" indent="-342900">
              <a:buAutoNum type="arabicParenR"/>
            </a:pPr>
            <a:r>
              <a:rPr lang="en-US" sz="4800" dirty="0" smtClean="0"/>
              <a:t> Women are leaving Academia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Implicit Biases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Unique challenges</a:t>
            </a:r>
          </a:p>
          <a:p>
            <a:pPr marL="342900" indent="-342900">
              <a:buAutoNum type="arabicParenR"/>
            </a:pPr>
            <a:r>
              <a:rPr lang="en-US" sz="4800" dirty="0"/>
              <a:t> </a:t>
            </a:r>
            <a:r>
              <a:rPr lang="en-US" sz="4800" dirty="0" smtClean="0"/>
              <a:t>Let’s discuss!</a:t>
            </a:r>
          </a:p>
          <a:p>
            <a:pPr marL="800100" lvl="1" indent="-342900">
              <a:buAutoNum type="arabicParenR"/>
            </a:pP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0156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Pattern 1: Prove-it-Again.</a:t>
            </a:r>
            <a:r>
              <a:rPr lang="en-US" dirty="0"/>
              <a:t> Two-thirds of the women interviewed, and two-thirds of the women surveyed, reported having to prove themselves over and over again – their successes discounted, their expertise questioned. “People just assume you’re not going to be able to cut it,” a statistician told us, in a typical comment. </a:t>
            </a:r>
            <a:endParaRPr lang="en-US" dirty="0" smtClean="0"/>
          </a:p>
          <a:p>
            <a:r>
              <a:rPr lang="en-US" b="1" dirty="0"/>
              <a:t>Pattern 2: The Tightrope.</a:t>
            </a:r>
            <a:r>
              <a:rPr lang="en-US" dirty="0"/>
              <a:t> Women need to behave in masculine ways in order to be seen as competent—but women are expected to be feminine. So women find themselves walking a tightrope between being seen as too feminine to be competent, and too masculine to be likable. </a:t>
            </a:r>
            <a:endParaRPr lang="en-US" dirty="0" smtClean="0"/>
          </a:p>
          <a:p>
            <a:r>
              <a:rPr lang="en-US" b="1" dirty="0"/>
              <a:t>Pattern 3: The Maternal Wall. </a:t>
            </a:r>
            <a:r>
              <a:rPr lang="en-US" dirty="0"/>
              <a:t>When professional women have children, they often find themselves running into a wall: their commitment and competence are questioned, and opportunities start drying up. </a:t>
            </a:r>
            <a:endParaRPr lang="en-US" dirty="0" smtClean="0"/>
          </a:p>
          <a:p>
            <a:r>
              <a:rPr lang="en-US" b="1" dirty="0"/>
              <a:t>Pattern 4: Tug-of-War.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Studies show</a:t>
            </a:r>
            <a:r>
              <a:rPr lang="en-US" dirty="0"/>
              <a:t> that women who have encountered discrimination early in their careers often distance themselves from other </a:t>
            </a:r>
            <a:r>
              <a:rPr lang="en-US" dirty="0" smtClean="0"/>
              <a:t>women; </a:t>
            </a:r>
            <a:r>
              <a:rPr lang="en-US" dirty="0"/>
              <a:t>gender bias against women fuels conflict among women</a:t>
            </a:r>
            <a:endParaRPr lang="en-US" dirty="0" smtClean="0"/>
          </a:p>
          <a:p>
            <a:r>
              <a:rPr lang="en-US" b="1" dirty="0"/>
              <a:t>Pattern 5: Isolation</a:t>
            </a:r>
            <a:r>
              <a:rPr lang="en-US" b="1" dirty="0" smtClean="0"/>
              <a:t>. </a:t>
            </a:r>
            <a:r>
              <a:rPr lang="en-US" dirty="0"/>
              <a:t>“A lot of times,” said a microbiologist, “There are things that people exclude me from because they say, ‘Oh, she’s going to be the only black person there… just don’t invite her, she won’t feel comfortable.’”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186584"/>
            <a:ext cx="5642810" cy="1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397"/>
            <a:ext cx="12192000" cy="59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When nominating people for seminar speakers, awards, working groups, </a:t>
            </a:r>
            <a:r>
              <a:rPr lang="en-US" dirty="0" err="1" smtClean="0"/>
              <a:t>etc</a:t>
            </a:r>
            <a:r>
              <a:rPr lang="en-US" dirty="0" smtClean="0"/>
              <a:t>: think about it, and consult lists (</a:t>
            </a:r>
            <a:r>
              <a:rPr lang="en-US" dirty="0" smtClean="0">
                <a:hlinkClick r:id="rId2"/>
              </a:rPr>
              <a:t>https://diversifyeeb.wordpress.com/about/)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Perceived competitiveness: promote your colleagues and recognize their success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Do implicit bias training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Recommendation letters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Mentoring programs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 student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-Have </a:t>
            </a:r>
            <a:r>
              <a:rPr lang="en-US" dirty="0"/>
              <a:t>open discussions involving all members of their </a:t>
            </a:r>
            <a:r>
              <a:rPr lang="en-US" dirty="0" err="1"/>
              <a:t>dept</a:t>
            </a:r>
            <a:r>
              <a:rPr lang="en-US" dirty="0"/>
              <a:t> about bias, </a:t>
            </a:r>
            <a:r>
              <a:rPr lang="en-US" dirty="0" err="1"/>
              <a:t>microagressions</a:t>
            </a:r>
            <a:r>
              <a:rPr lang="en-US" dirty="0"/>
              <a:t>, inappropriate behavior and harassment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-Have </a:t>
            </a:r>
            <a:r>
              <a:rPr lang="en-US" dirty="0"/>
              <a:t>elected grad student </a:t>
            </a:r>
            <a:r>
              <a:rPr lang="en-US" dirty="0" err="1"/>
              <a:t>liasons</a:t>
            </a:r>
            <a:r>
              <a:rPr lang="en-US" dirty="0"/>
              <a:t> and identified allies in the faculty to facilitate these </a:t>
            </a:r>
            <a:r>
              <a:rPr lang="en-US" dirty="0" smtClean="0"/>
              <a:t>conversations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-Greater </a:t>
            </a:r>
            <a:r>
              <a:rPr lang="en-US" dirty="0"/>
              <a:t>transparency about how bias would be dealt with, for example in a handbook, so that it was clear how reporting and enforcement would work</a:t>
            </a:r>
          </a:p>
        </p:txBody>
      </p:sp>
    </p:spTree>
    <p:extLst>
      <p:ext uri="{BB962C8B-B14F-4D97-AF65-F5344CB8AC3E}">
        <p14:creationId xmlns:p14="http://schemas.microsoft.com/office/powerpoint/2010/main" val="86827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Postdoc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Establish contact people for postdocs among the faculty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Build a postdoc network to allow easy exchange among postdocs and actively recruit postdocs into this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/>
              <a:t>-Provide a support network and raise awareness for issues related to pregnancy leave and childcare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Establish formalized networking opportunities at conferences, e.g. apps at meetings, poster previews as part of </a:t>
            </a:r>
            <a:r>
              <a:rPr lang="en-US" dirty="0" smtClean="0"/>
              <a:t>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Assistant Professors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Enforce mandatory unconscious bias training for all committees, especially for all members of search committees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Try to mutually reinforce each other during committee </a:t>
            </a:r>
            <a:r>
              <a:rPr lang="en-US" dirty="0" smtClean="0"/>
              <a:t>discussions; </a:t>
            </a:r>
            <a:r>
              <a:rPr lang="en-US" dirty="0"/>
              <a:t>work as allies to have a stronger </a:t>
            </a:r>
            <a:r>
              <a:rPr lang="en-US" dirty="0" smtClean="0"/>
              <a:t>voice. If you see something, say something.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 If presence on committees is required, provide relief from other departmental responsibilities; permit selection of which committees to serve on and mentorship on which committees to prioritize</a:t>
            </a:r>
          </a:p>
        </p:txBody>
      </p:sp>
    </p:spTree>
    <p:extLst>
      <p:ext uri="{BB962C8B-B14F-4D97-AF65-F5344CB8AC3E}">
        <p14:creationId xmlns:p14="http://schemas.microsoft.com/office/powerpoint/2010/main" val="167141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professors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dirty="0"/>
              <a:t>Provide mentorship for promotion to full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dirty="0"/>
              <a:t>Hire more women and underrepresented scientists: have interview pool reflect diversity of applicant or current PhD pool in the </a:t>
            </a:r>
            <a:r>
              <a:rPr lang="en-US" dirty="0" smtClean="0"/>
              <a:t>field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dirty="0"/>
              <a:t>Letter writing: are you using gender-biased vocabulary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-Be aware of unrealistic expectations of who should be on committees. If women are not equally </a:t>
            </a:r>
            <a:r>
              <a:rPr lang="en-US" dirty="0" err="1"/>
              <a:t>rep'd</a:t>
            </a:r>
            <a:r>
              <a:rPr lang="en-US" dirty="0"/>
              <a:t> among faculty, expecting 50% </a:t>
            </a:r>
            <a:r>
              <a:rPr lang="en-US" dirty="0" err="1"/>
              <a:t>rep'n</a:t>
            </a:r>
            <a:r>
              <a:rPr lang="en-US" dirty="0"/>
              <a:t> on committees creates an undue service burden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-</a:t>
            </a:r>
            <a:r>
              <a:rPr lang="en-US" dirty="0"/>
              <a:t>Reminder at the beginning of committee meetings that unconscious bias exists to limit effects</a:t>
            </a:r>
          </a:p>
        </p:txBody>
      </p:sp>
    </p:spTree>
    <p:extLst>
      <p:ext uri="{BB962C8B-B14F-4D97-AF65-F5344CB8AC3E}">
        <p14:creationId xmlns:p14="http://schemas.microsoft.com/office/powerpoint/2010/main" val="198129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professors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Communicate positive messages about our profession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Seminars: Increase representation of women and other underrepresented groups as speakers to illustrate positive role </a:t>
            </a:r>
            <a:r>
              <a:rPr lang="en-US" dirty="0" smtClean="0"/>
              <a:t>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-Create opportunities for yourself; e.g. invite yourself to give seminars and nominate yourself or ask someone to nominate you for </a:t>
            </a:r>
            <a:r>
              <a:rPr lang="en-US" dirty="0" smtClean="0"/>
              <a:t>awards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e women earn doctoratesTaken from: http://best.berkeley.edu/~aagogino/papers/WIA_findings.pd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480286"/>
            <a:ext cx="7162799" cy="53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368800" y="3429000"/>
            <a:ext cx="4203700" cy="1231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78100" y="365126"/>
            <a:ext cx="7124700" cy="840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1- Women Are Leaving Academia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33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4" y="142876"/>
            <a:ext cx="9611384" cy="611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929" y="6395529"/>
            <a:ext cx="531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Image from https://www.chemicalimbalance.ed.ac.uk/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7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41925"/>
            <a:ext cx="8550269" cy="4820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347" y="264597"/>
            <a:ext cx="1205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problems: </a:t>
            </a:r>
          </a:p>
          <a:p>
            <a:endParaRPr lang="en-US" dirty="0"/>
          </a:p>
          <a:p>
            <a:r>
              <a:rPr lang="en-US" dirty="0"/>
              <a:t>Women are not retained in academia in proportion to their abundance in the educational pipeline</a:t>
            </a:r>
          </a:p>
          <a:p>
            <a:endParaRPr lang="en-US" dirty="0"/>
          </a:p>
          <a:p>
            <a:r>
              <a:rPr lang="en-US" dirty="0"/>
              <a:t>Research suggests the reasons </a:t>
            </a:r>
            <a:r>
              <a:rPr lang="en-US" dirty="0" smtClean="0"/>
              <a:t>for this are </a:t>
            </a:r>
            <a:r>
              <a:rPr lang="en-US" dirty="0"/>
              <a:t>largely related to social perceptions and their institutional </a:t>
            </a:r>
            <a:r>
              <a:rPr lang="en-US" dirty="0" smtClean="0"/>
              <a:t>manifestations </a:t>
            </a:r>
          </a:p>
        </p:txBody>
      </p:sp>
    </p:spTree>
    <p:extLst>
      <p:ext uri="{BB962C8B-B14F-4D97-AF65-F5344CB8AC3E}">
        <p14:creationId xmlns:p14="http://schemas.microsoft.com/office/powerpoint/2010/main" val="14219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5131"/>
            <a:ext cx="11772900" cy="5524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Decreased </a:t>
            </a:r>
            <a:r>
              <a:rPr lang="en-US" u="sng" dirty="0" smtClean="0"/>
              <a:t>Salary</a:t>
            </a:r>
            <a:endParaRPr lang="en-US" dirty="0" smtClean="0"/>
          </a:p>
          <a:p>
            <a:pPr lvl="1"/>
            <a:r>
              <a:rPr lang="en-US" sz="1900" dirty="0" smtClean="0"/>
              <a:t>Shen et al. 2010. Why women earn less: Just two factors explain post-PhD pay gap. Nature </a:t>
            </a:r>
            <a:endParaRPr lang="en-US" sz="2200" dirty="0" smtClean="0"/>
          </a:p>
          <a:p>
            <a:r>
              <a:rPr lang="en-US" dirty="0" smtClean="0"/>
              <a:t>Decreased </a:t>
            </a:r>
            <a:r>
              <a:rPr lang="en-US" u="sng" dirty="0" smtClean="0"/>
              <a:t>Funding</a:t>
            </a:r>
            <a:r>
              <a:rPr lang="en-US" dirty="0" smtClean="0"/>
              <a:t> (4%)</a:t>
            </a:r>
          </a:p>
          <a:p>
            <a:pPr lvl="1"/>
            <a:r>
              <a:rPr lang="en-US" sz="1900" dirty="0" smtClean="0"/>
              <a:t>Van der lee &amp; </a:t>
            </a:r>
            <a:r>
              <a:rPr lang="en-US" sz="1900" dirty="0" err="1" smtClean="0"/>
              <a:t>Ellemers</a:t>
            </a:r>
            <a:r>
              <a:rPr lang="en-US" sz="1900" dirty="0" smtClean="0"/>
              <a:t>. 2015. Gender </a:t>
            </a:r>
            <a:r>
              <a:rPr lang="en-US" sz="1900" dirty="0"/>
              <a:t>contributes to personal research </a:t>
            </a:r>
            <a:r>
              <a:rPr lang="en-US" sz="1900" dirty="0" smtClean="0"/>
              <a:t>funding </a:t>
            </a:r>
            <a:r>
              <a:rPr lang="en-CA" sz="1900" dirty="0" smtClean="0"/>
              <a:t>success </a:t>
            </a:r>
            <a:r>
              <a:rPr lang="en-CA" sz="1900" dirty="0"/>
              <a:t>in The </a:t>
            </a:r>
            <a:r>
              <a:rPr lang="en-CA" sz="1900" dirty="0" smtClean="0"/>
              <a:t>Netherlands. PNAS.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Awards and Prizes</a:t>
            </a:r>
          </a:p>
          <a:p>
            <a:pPr lvl="1"/>
            <a:r>
              <a:rPr lang="en-US" sz="1900" dirty="0" smtClean="0"/>
              <a:t>Lincoln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The Matilda Effect in science: Awards and prizes in the US, 1990s and 2000s. Social Studies of Science. </a:t>
            </a:r>
            <a:endParaRPr lang="en-US" sz="1900" dirty="0" smtClean="0"/>
          </a:p>
          <a:p>
            <a:r>
              <a:rPr lang="en-US" dirty="0" smtClean="0"/>
              <a:t>Decreased in </a:t>
            </a:r>
            <a:r>
              <a:rPr lang="en-US" u="sng" dirty="0" smtClean="0"/>
              <a:t>Hiring and Mentoring</a:t>
            </a:r>
          </a:p>
          <a:p>
            <a:pPr lvl="1"/>
            <a:r>
              <a:rPr lang="en-US" sz="1900" dirty="0" smtClean="0"/>
              <a:t>Moss-</a:t>
            </a:r>
            <a:r>
              <a:rPr lang="en-US" sz="1900" dirty="0" err="1" smtClean="0"/>
              <a:t>Rascusin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Science faculty’s subtle gender biases favor male students. PNAS</a:t>
            </a:r>
            <a:endParaRPr lang="en-US" sz="1900" dirty="0" smtClean="0"/>
          </a:p>
          <a:p>
            <a:r>
              <a:rPr lang="en-US" dirty="0" smtClean="0"/>
              <a:t>Decreased </a:t>
            </a:r>
            <a:r>
              <a:rPr lang="en-US" u="sng" dirty="0" smtClean="0"/>
              <a:t>Publication</a:t>
            </a:r>
            <a:r>
              <a:rPr lang="en-US" dirty="0" smtClean="0"/>
              <a:t> (8%)</a:t>
            </a:r>
          </a:p>
          <a:p>
            <a:pPr lvl="1"/>
            <a:r>
              <a:rPr lang="en-US" sz="1900" dirty="0" err="1" smtClean="0"/>
              <a:t>Budden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2008. Double-blind </a:t>
            </a:r>
            <a:r>
              <a:rPr lang="en-US" sz="1900" dirty="0"/>
              <a:t>review </a:t>
            </a:r>
            <a:r>
              <a:rPr lang="en-US" sz="1900" dirty="0" err="1"/>
              <a:t>favours</a:t>
            </a:r>
            <a:r>
              <a:rPr lang="en-US" sz="1900" dirty="0"/>
              <a:t> increased representation of female </a:t>
            </a:r>
            <a:r>
              <a:rPr lang="en-US" sz="1900" dirty="0" smtClean="0"/>
              <a:t>authors. Trends in Ecology and Evolution</a:t>
            </a:r>
          </a:p>
          <a:p>
            <a:pPr lvl="1"/>
            <a:endParaRPr lang="en-US" sz="1900" dirty="0"/>
          </a:p>
          <a:p>
            <a:pPr marL="457200" lvl="1" indent="0">
              <a:buNone/>
            </a:pPr>
            <a:r>
              <a:rPr lang="en-US" dirty="0" smtClean="0"/>
              <a:t>=&gt; These differences are not associated with differences in productivity or performance</a:t>
            </a:r>
          </a:p>
          <a:p>
            <a:pPr marL="0" indent="0">
              <a:buNone/>
            </a:pPr>
            <a:endParaRPr lang="en-CA" sz="2200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6226"/>
            <a:ext cx="4953000" cy="84000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Gender Penalty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56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Gender pay gap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4158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Faculty at McMaster University, same rank: $3515</a:t>
            </a:r>
          </a:p>
          <a:p>
            <a:pPr marL="0" indent="0">
              <a:buNone/>
            </a:pPr>
            <a:r>
              <a:rPr lang="en-CA" dirty="0" smtClean="0"/>
              <a:t>Faculty at UBC, same rank: $3000</a:t>
            </a:r>
          </a:p>
          <a:p>
            <a:pPr marL="0" indent="0">
              <a:buNone/>
            </a:pPr>
            <a:r>
              <a:rPr lang="en-CA" dirty="0" smtClean="0"/>
              <a:t>Canadian universities in 2006, same rank: $4,000-5,000 gap.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All jobs in Canada: $8000 gap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2" descr="Canada's Pay G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2" b="49662"/>
          <a:stretch/>
        </p:blipFill>
        <p:spPr bwMode="auto">
          <a:xfrm>
            <a:off x="6521118" y="1657067"/>
            <a:ext cx="5209672" cy="468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nature.com/polopoly_fs/7.9287.1362483120!/image/Women-funding-gap.jpg_gen/derivatives/fullsize/Women-funding-g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51" y="-79741"/>
            <a:ext cx="7371349" cy="69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85300" y="624223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Shen. Nature. 2013. vol.495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1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latin typeface="+mn-lt"/>
              </a:rPr>
              <a:t>The time gap: Women faculty do more service and mentoring and </a:t>
            </a:r>
            <a:r>
              <a:rPr lang="en-CA" sz="3600" dirty="0" smtClean="0">
                <a:latin typeface="+mn-lt"/>
              </a:rPr>
              <a:t>men </a:t>
            </a:r>
            <a:r>
              <a:rPr lang="en-CA" sz="3600" dirty="0">
                <a:latin typeface="+mn-lt"/>
              </a:rPr>
              <a:t>faculty do more research </a:t>
            </a:r>
            <a:endParaRPr lang="en-CA" sz="3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000294"/>
            <a:ext cx="7656880" cy="44005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7588624" y="2000294"/>
            <a:ext cx="26894" cy="12001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575177" y="3362930"/>
            <a:ext cx="26894" cy="12001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15519" y="4693024"/>
            <a:ext cx="322729" cy="1188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9625" y="18156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research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56629" y="1815628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teaching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403536" y="1827286"/>
            <a:ext cx="60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grad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6886508" y="1829334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service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649386" y="1829334"/>
            <a:ext cx="2112682" cy="2733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Freeform 15"/>
          <p:cNvSpPr/>
          <p:nvPr/>
        </p:nvSpPr>
        <p:spPr>
          <a:xfrm>
            <a:off x="7730067" y="4826000"/>
            <a:ext cx="1202266" cy="812800"/>
          </a:xfrm>
          <a:custGeom>
            <a:avLst/>
            <a:gdLst>
              <a:gd name="connsiteX0" fmla="*/ 211666 w 1202266"/>
              <a:gd name="connsiteY0" fmla="*/ 8467 h 812800"/>
              <a:gd name="connsiteX1" fmla="*/ 1202266 w 1202266"/>
              <a:gd name="connsiteY1" fmla="*/ 0 h 812800"/>
              <a:gd name="connsiteX2" fmla="*/ 1007533 w 1202266"/>
              <a:gd name="connsiteY2" fmla="*/ 804333 h 812800"/>
              <a:gd name="connsiteX3" fmla="*/ 0 w 1202266"/>
              <a:gd name="connsiteY3" fmla="*/ 812800 h 812800"/>
              <a:gd name="connsiteX4" fmla="*/ 211666 w 1202266"/>
              <a:gd name="connsiteY4" fmla="*/ 8467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266" h="812800">
                <a:moveTo>
                  <a:pt x="211666" y="8467"/>
                </a:moveTo>
                <a:lnTo>
                  <a:pt x="1202266" y="0"/>
                </a:lnTo>
                <a:lnTo>
                  <a:pt x="1007533" y="804333"/>
                </a:lnTo>
                <a:lnTo>
                  <a:pt x="0" y="812800"/>
                </a:lnTo>
                <a:lnTo>
                  <a:pt x="211666" y="846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7938248" y="2138682"/>
            <a:ext cx="410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+ 2 hours teaching, service, 	mentoring</a:t>
            </a:r>
          </a:p>
          <a:p>
            <a:r>
              <a:rPr lang="en-CA" b="1" dirty="0"/>
              <a:t>- 2 hours research</a:t>
            </a:r>
            <a:endParaRPr lang="en-C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64875" y="3481468"/>
            <a:ext cx="410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+ 8 hours teaching, service, 	mentoring</a:t>
            </a:r>
          </a:p>
          <a:p>
            <a:r>
              <a:rPr lang="en-CA" b="1" dirty="0"/>
              <a:t>- 8 hours research</a:t>
            </a:r>
            <a:endParaRPr lang="en-C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37106" y="4829732"/>
            <a:ext cx="410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+ 5 hours teaching, service, 	mentoring</a:t>
            </a:r>
          </a:p>
          <a:p>
            <a:r>
              <a:rPr lang="en-CA" b="1" dirty="0"/>
              <a:t>- 0 hours research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456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1109</Words>
  <Application>Microsoft Macintosh PowerPoint</Application>
  <PresentationFormat>Widescreen</PresentationFormat>
  <Paragraphs>133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Mangal</vt:lpstr>
      <vt:lpstr>Arial</vt:lpstr>
      <vt:lpstr>Office Theme</vt:lpstr>
      <vt:lpstr>Welcome to the PowerHour </vt:lpstr>
      <vt:lpstr>PowerPoint Presentation</vt:lpstr>
      <vt:lpstr>1- Women Are Leaving Academia</vt:lpstr>
      <vt:lpstr>PowerPoint Presentation</vt:lpstr>
      <vt:lpstr>PowerPoint Presentation</vt:lpstr>
      <vt:lpstr>The Gender Penalty</vt:lpstr>
      <vt:lpstr>The Gender pay gap</vt:lpstr>
      <vt:lpstr>PowerPoint Presentation</vt:lpstr>
      <vt:lpstr>The time gap: Women faculty do more service and mentoring and men faculty do more research </vt:lpstr>
      <vt:lpstr>The time gap: Women faculty have less time for research also because they spend 4-14 hours more on “chores” at home</vt:lpstr>
      <vt:lpstr>PowerPoint Presentation</vt:lpstr>
      <vt:lpstr>2- Why? Unconscious/Implicit Bias</vt:lpstr>
      <vt:lpstr>PowerPoint Presentation</vt:lpstr>
      <vt:lpstr>Leading to extra hurdles</vt:lpstr>
      <vt:lpstr>PowerPoint Presentation</vt:lpstr>
      <vt:lpstr>3 – Group Discussion</vt:lpstr>
      <vt:lpstr>PowerPoint Presentation</vt:lpstr>
      <vt:lpstr>The little things that add up</vt:lpstr>
      <vt:lpstr>PowerPoint Presentation</vt:lpstr>
      <vt:lpstr>PowerPoint Presentation</vt:lpstr>
      <vt:lpstr>PowerPoint Presentation</vt:lpstr>
      <vt:lpstr>Solutions</vt:lpstr>
      <vt:lpstr>Grad student strategies</vt:lpstr>
      <vt:lpstr>Postdoc strategies</vt:lpstr>
      <vt:lpstr>Assistant Professors</vt:lpstr>
      <vt:lpstr>Associate professors</vt:lpstr>
      <vt:lpstr>Full professors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Bernhardt</dc:creator>
  <cp:lastModifiedBy>Joey Bernhardt</cp:lastModifiedBy>
  <cp:revision>36</cp:revision>
  <dcterms:created xsi:type="dcterms:W3CDTF">2018-07-21T18:48:45Z</dcterms:created>
  <dcterms:modified xsi:type="dcterms:W3CDTF">2018-07-23T19:00:24Z</dcterms:modified>
</cp:coreProperties>
</file>