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56" r:id="rId3"/>
    <p:sldId id="257" r:id="rId4"/>
    <p:sldId id="268" r:id="rId5"/>
    <p:sldId id="267" r:id="rId6"/>
    <p:sldId id="263" r:id="rId7"/>
    <p:sldId id="260" r:id="rId8"/>
    <p:sldId id="265" r:id="rId9"/>
    <p:sldId id="266" r:id="rId10"/>
    <p:sldId id="271" r:id="rId11"/>
    <p:sldId id="261" r:id="rId12"/>
    <p:sldId id="262" r:id="rId13"/>
    <p:sldId id="270" r:id="rId14"/>
    <p:sldId id="274" r:id="rId15"/>
    <p:sldId id="264" r:id="rId16"/>
    <p:sldId id="280" r:id="rId17"/>
    <p:sldId id="282" r:id="rId18"/>
    <p:sldId id="284" r:id="rId19"/>
    <p:sldId id="273" r:id="rId20"/>
    <p:sldId id="278" r:id="rId21"/>
    <p:sldId id="272" r:id="rId22"/>
    <p:sldId id="269" r:id="rId23"/>
    <p:sldId id="275" r:id="rId24"/>
    <p:sldId id="276" r:id="rId25"/>
    <p:sldId id="277" r:id="rId26"/>
    <p:sldId id="27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1019"/>
  </p:normalViewPr>
  <p:slideViewPr>
    <p:cSldViewPr snapToGrid="0">
      <p:cViewPr varScale="1">
        <p:scale>
          <a:sx n="89" d="100"/>
          <a:sy n="89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5B822-4AB6-6F45-B234-936711943D56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4B7F9-023E-9043-83F6-CC57F988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</a:t>
            </a:r>
            <a:r>
              <a:rPr lang="en-US" baseline="0" dirty="0" smtClean="0"/>
              <a:t> to acknowledge that t</a:t>
            </a:r>
            <a:r>
              <a:rPr lang="en-US" dirty="0" smtClean="0"/>
              <a:t>here are many pressing issues of underrepresentation</a:t>
            </a:r>
            <a:r>
              <a:rPr lang="en-US" baseline="0" dirty="0" smtClean="0"/>
              <a:t> and biases to discus the relate to race, gender identity, and sexuality. Basically, issues that directly impact anyone who is not white, straight and gender conforming.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leading a discussion about women in science today from our own perspective, as straight white women.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White women are not the answer to diversity </a:t>
            </a:r>
            <a:r>
              <a:rPr lang="en-US" baseline="0" smtClean="0"/>
              <a:t>in science.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4B7F9-023E-9043-83F6-CC57F9882E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3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7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74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04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26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05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56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7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95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6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5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4A29-4A02-475E-AC75-C5346E74ABC3}" type="datetimeFigureOut">
              <a:rPr lang="en-CA" smtClean="0"/>
              <a:t>2018-07-21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D5AE-7AC4-4DBC-B252-60AEA5DDDB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br.org/2015/03/the-5-biases-pushing-women-out-of-ste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mplicit.harvard.edu/implicit/" TargetMode="Externa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the power 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overview of the the problem (5 mins)</a:t>
            </a:r>
          </a:p>
          <a:p>
            <a:r>
              <a:rPr lang="en-US" dirty="0" smtClean="0"/>
              <a:t>Discussion in small groups (challenges and solutions) (3:10 </a:t>
            </a:r>
            <a:r>
              <a:rPr lang="mr-IN" dirty="0" smtClean="0"/>
              <a:t>–</a:t>
            </a:r>
            <a:r>
              <a:rPr lang="en-US" dirty="0" smtClean="0"/>
              <a:t> 3:40)</a:t>
            </a:r>
          </a:p>
          <a:p>
            <a:r>
              <a:rPr lang="en-US" dirty="0" smtClean="0"/>
              <a:t>Report back (3:40 </a:t>
            </a:r>
            <a:r>
              <a:rPr lang="mr-IN" dirty="0" smtClean="0"/>
              <a:t>–</a:t>
            </a:r>
            <a:r>
              <a:rPr lang="en-US" dirty="0" smtClean="0"/>
              <a:t> 4:00)</a:t>
            </a:r>
          </a:p>
          <a:p>
            <a:r>
              <a:rPr lang="en-US" dirty="0" smtClean="0"/>
              <a:t>Keep the discussions and solutions going (4:00 till Friday and beyond!)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4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to extra hurdles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09975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Prove-it-Again. </a:t>
            </a:r>
            <a:r>
              <a:rPr lang="en-US" dirty="0">
                <a:latin typeface="+mj-lt"/>
              </a:rPr>
              <a:t>Two-thirds of the women interviewed, and two-thirds of the women surveyed, reported having to prove themselves over and over again – their successes discounted, their expertise questioned.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The Tightrope. </a:t>
            </a:r>
            <a:r>
              <a:rPr lang="en-US" dirty="0" smtClean="0">
                <a:latin typeface="+mj-lt"/>
              </a:rPr>
              <a:t>Women </a:t>
            </a:r>
            <a:r>
              <a:rPr lang="en-US" dirty="0">
                <a:latin typeface="+mj-lt"/>
              </a:rPr>
              <a:t>need to behave in masculine ways in order to be seen as competent—but women </a:t>
            </a:r>
            <a:r>
              <a:rPr lang="en-US" dirty="0" smtClean="0">
                <a:latin typeface="+mj-lt"/>
              </a:rPr>
              <a:t>are also </a:t>
            </a:r>
            <a:r>
              <a:rPr lang="en-US" dirty="0">
                <a:latin typeface="+mj-lt"/>
              </a:rPr>
              <a:t>expected to be feminine. So women find themselves walking a tightrope between being seen as too feminine to be </a:t>
            </a:r>
            <a:r>
              <a:rPr lang="en-US" dirty="0" smtClean="0">
                <a:latin typeface="+mj-lt"/>
              </a:rPr>
              <a:t>competent. </a:t>
            </a:r>
            <a:endParaRPr lang="en-CA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727700"/>
            <a:ext cx="766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https://hbr.org/2015/03/the-5-biases-pushing-women-out-of-stem</a:t>
            </a:r>
            <a:endParaRPr lang="en-US" dirty="0" smtClean="0"/>
          </a:p>
          <a:p>
            <a:r>
              <a:rPr lang="en-US" dirty="0" smtClean="0"/>
              <a:t>http://www.uchastings.edu/news/articles/2015/01/double-jeopardy-report.pdf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6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90476" cy="1828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79" t="-164" r="-479" b="62524"/>
          <a:stretch/>
        </p:blipFill>
        <p:spPr>
          <a:xfrm>
            <a:off x="632990" y="2041285"/>
            <a:ext cx="2653295" cy="2914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7181"/>
          <a:stretch/>
        </p:blipFill>
        <p:spPr>
          <a:xfrm>
            <a:off x="8886382" y="3284646"/>
            <a:ext cx="2726965" cy="181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6001" b="47271"/>
          <a:stretch/>
        </p:blipFill>
        <p:spPr>
          <a:xfrm>
            <a:off x="2892585" y="3660695"/>
            <a:ext cx="2653295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4369" b="22529"/>
          <a:stretch/>
        </p:blipFill>
        <p:spPr>
          <a:xfrm>
            <a:off x="5545880" y="3311742"/>
            <a:ext cx="2653295" cy="17890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2990" y="5633135"/>
            <a:ext cx="9933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1" dirty="0" smtClean="0">
                <a:solidFill>
                  <a:srgbClr val="FF0000"/>
                </a:solidFill>
                <a:effectLst/>
                <a:latin typeface="+mj-lt"/>
              </a:rPr>
              <a:t>“female and male faculty were equally likely to exhibit bias against the female student”</a:t>
            </a:r>
            <a:endParaRPr lang="en-CA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5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I biased?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6125"/>
            <a:ext cx="10515600" cy="3076575"/>
          </a:xfrm>
        </p:spPr>
        <p:txBody>
          <a:bodyPr>
            <a:normAutofit/>
          </a:bodyPr>
          <a:lstStyle/>
          <a:p>
            <a:r>
              <a:rPr lang="en-CA" b="1" dirty="0">
                <a:hlinkClick r:id="rId2"/>
              </a:rPr>
              <a:t>https://implicit.harvard.edu/implicit</a:t>
            </a:r>
            <a:r>
              <a:rPr lang="en-CA" b="1" dirty="0" smtClean="0">
                <a:hlinkClick r:id="rId2"/>
              </a:rPr>
              <a:t>/</a:t>
            </a:r>
            <a:endParaRPr lang="en-CA" b="1" dirty="0" smtClean="0"/>
          </a:p>
          <a:p>
            <a:endParaRPr lang="en-US" dirty="0"/>
          </a:p>
          <a:p>
            <a:r>
              <a:rPr lang="en-US" dirty="0" smtClean="0"/>
              <a:t>Thinking one is bias-free is particularly harmful</a:t>
            </a:r>
          </a:p>
          <a:p>
            <a:pPr lvl="1"/>
            <a:r>
              <a:rPr lang="en-US" dirty="0" smtClean="0"/>
              <a:t>“ In the present studies, priming a sense of personal objectivity increased gender discrimination”</a:t>
            </a:r>
          </a:p>
          <a:p>
            <a:pPr marL="457200" lvl="1" indent="0">
              <a:buNone/>
            </a:pPr>
            <a:r>
              <a:rPr lang="en-US" sz="1800" dirty="0" err="1" smtClean="0"/>
              <a:t>Uhlmann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cohen</a:t>
            </a:r>
            <a:r>
              <a:rPr lang="en-US" sz="1800" dirty="0" smtClean="0"/>
              <a:t>. 2006. </a:t>
            </a:r>
            <a:r>
              <a:rPr lang="en-US" sz="1800" i="1" dirty="0" smtClean="0"/>
              <a:t>“I think therefore it’s true”: Effects of self-perceived objectivity on hiring discrimination. </a:t>
            </a:r>
            <a:r>
              <a:rPr lang="en-US" sz="1800" dirty="0" err="1" smtClean="0"/>
              <a:t>Organisational</a:t>
            </a:r>
            <a:r>
              <a:rPr lang="en-US" sz="1800" dirty="0" smtClean="0"/>
              <a:t> Behavior and human decision Processes.</a:t>
            </a:r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87" y="823913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3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3 - Unique Challenges</a:t>
            </a:r>
            <a:endParaRPr lang="en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75" y="1490662"/>
            <a:ext cx="6438523" cy="48339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65448" y="1731962"/>
            <a:ext cx="63154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Academic career timelines are elongating. </a:t>
            </a:r>
          </a:p>
          <a:p>
            <a:pPr lvl="1"/>
            <a:r>
              <a:rPr lang="en-US" dirty="0" smtClean="0"/>
              <a:t>Average age for tenure in the science in 1985: 36</a:t>
            </a:r>
          </a:p>
          <a:p>
            <a:pPr lvl="1"/>
            <a:r>
              <a:rPr lang="en-US" dirty="0" smtClean="0"/>
              <a:t>Average age for tenure in the science in 2003</a:t>
            </a:r>
            <a:r>
              <a:rPr lang="en-CA" dirty="0"/>
              <a:t>:</a:t>
            </a:r>
            <a:r>
              <a:rPr lang="en-US" dirty="0" smtClean="0"/>
              <a:t> 39</a:t>
            </a:r>
            <a:endParaRPr lang="en-CA" dirty="0"/>
          </a:p>
        </p:txBody>
      </p:sp>
      <p:sp>
        <p:nvSpPr>
          <p:cNvPr id="8" name="Plus 7"/>
          <p:cNvSpPr/>
          <p:nvPr/>
        </p:nvSpPr>
        <p:spPr>
          <a:xfrm>
            <a:off x="5274052" y="3501231"/>
            <a:ext cx="821948" cy="812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631"/>
          <a:stretch/>
        </p:blipFill>
        <p:spPr>
          <a:xfrm>
            <a:off x="1562100" y="484049"/>
            <a:ext cx="9029700" cy="61264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300" y="370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3" name="Oval 2"/>
          <p:cNvSpPr/>
          <p:nvPr/>
        </p:nvSpPr>
        <p:spPr>
          <a:xfrm>
            <a:off x="2768600" y="3848100"/>
            <a:ext cx="1574800" cy="40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4502150" y="3848100"/>
            <a:ext cx="1574800" cy="406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6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690688"/>
            <a:ext cx="5029200" cy="468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" y="6429376"/>
            <a:ext cx="98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https://cdn.americanprogress.org/wp-content/uploads/issues/2009/11/pdf/women_and_sciences.pdf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354145" y="1743076"/>
            <a:ext cx="67108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</a:t>
            </a:r>
            <a:r>
              <a:rPr lang="en-US" sz="2000" i="1" dirty="0" smtClean="0"/>
              <a:t>Marriage and Childbirth accounts for the largest leaks in the pipeline between Ph.D. receipt and the acquisition of tenure for women in the sciences</a:t>
            </a:r>
            <a:r>
              <a:rPr lang="en-US" sz="2000" dirty="0" smtClean="0"/>
              <a:t>”</a:t>
            </a:r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</a:t>
            </a:r>
            <a:r>
              <a:rPr lang="en-US" dirty="0"/>
              <a:t>between family and career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67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Uneven </a:t>
            </a:r>
            <a:r>
              <a:rPr lang="en-US" dirty="0" err="1" smtClean="0"/>
              <a:t>HouseWork</a:t>
            </a:r>
            <a:r>
              <a:rPr lang="en-US" dirty="0" smtClean="0"/>
              <a:t> sharing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537" y="1430337"/>
            <a:ext cx="4102100" cy="1336675"/>
          </a:xfrm>
        </p:spPr>
        <p:txBody>
          <a:bodyPr/>
          <a:lstStyle/>
          <a:p>
            <a:r>
              <a:rPr lang="en-US" dirty="0" smtClean="0"/>
              <a:t>Women tend to spend more hours caregiving </a:t>
            </a:r>
            <a:r>
              <a:rPr lang="en-US" smtClean="0"/>
              <a:t>than man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52" y="1387742"/>
            <a:ext cx="6862988" cy="4568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008170"/>
            <a:ext cx="803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Mason &amp; </a:t>
            </a:r>
            <a:r>
              <a:rPr lang="en-US" dirty="0" err="1" smtClean="0"/>
              <a:t>Goulden</a:t>
            </a:r>
            <a:r>
              <a:rPr lang="en-US" dirty="0" smtClean="0"/>
              <a:t>. 2004. Do Babies Matter (Part II). Closing the Baby Gap. Academe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139" y="4931847"/>
            <a:ext cx="3413673" cy="180074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348537" y="2985829"/>
            <a:ext cx="2780891" cy="1727200"/>
          </a:xfrm>
          <a:prstGeom prst="wedgeRoundRectCallout">
            <a:avLst>
              <a:gd name="adj1" fmla="val 85453"/>
              <a:gd name="adj2" fmla="val 7193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“Make your partner a real partner”</a:t>
            </a:r>
            <a:endParaRPr lang="en-CA" sz="3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1" y="365125"/>
            <a:ext cx="10994769" cy="61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being heard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Saying things in meetings and other people getting credit for your ideas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Not being viewed as an expert in outreach contexts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Not thinking of women when nominating women as reviewers, award recipients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25500" y="132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parenthood pay gap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458454"/>
            <a:ext cx="5194300" cy="4874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4200" y="1714500"/>
            <a:ext cx="6324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</a:t>
            </a:r>
            <a:r>
              <a:rPr lang="en-US" sz="2800" dirty="0" smtClean="0"/>
              <a:t>arriage and children are associated with higher earnings among men, but lower earnings among women.</a:t>
            </a:r>
          </a:p>
          <a:p>
            <a:pPr marL="444500"/>
            <a:r>
              <a:rPr lang="en-US" dirty="0" smtClean="0"/>
              <a:t>https://www.west-info.eu/children-boost-fathers-career-but-damage-mothers/next_-_fatherhood_motherhood/ </a:t>
            </a:r>
          </a:p>
          <a:p>
            <a:pPr marL="444500"/>
            <a:r>
              <a:rPr lang="en-US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Women are less likely to be hired if they </a:t>
            </a:r>
            <a:r>
              <a:rPr lang="en-US" sz="2800" dirty="0" err="1" smtClean="0"/>
              <a:t>belont</a:t>
            </a:r>
            <a:r>
              <a:rPr lang="en-US" sz="2800" dirty="0" smtClean="0"/>
              <a:t> to a parent-teacher association, but not men</a:t>
            </a:r>
          </a:p>
          <a:p>
            <a:pPr lvl="1"/>
            <a:r>
              <a:rPr lang="en-US" dirty="0" err="1" smtClean="0"/>
              <a:t>Correll</a:t>
            </a:r>
            <a:r>
              <a:rPr lang="en-US" dirty="0" smtClean="0"/>
              <a:t> et al. 2007. Getting a job: Is there a motherhood penalty?” American Journal of Sociology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51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480" y="1595021"/>
            <a:ext cx="824655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Overview</a:t>
            </a:r>
          </a:p>
          <a:p>
            <a:endParaRPr lang="en-US" sz="4800" dirty="0"/>
          </a:p>
          <a:p>
            <a:pPr marL="342900" indent="-342900">
              <a:buAutoNum type="arabicParenR"/>
            </a:pPr>
            <a:r>
              <a:rPr lang="en-US" sz="4800" dirty="0" smtClean="0"/>
              <a:t> Women are leaving Academia</a:t>
            </a:r>
          </a:p>
          <a:p>
            <a:pPr marL="342900" indent="-342900">
              <a:buAutoNum type="arabicParenR"/>
            </a:pPr>
            <a:r>
              <a:rPr lang="en-US" sz="4800" dirty="0" smtClean="0"/>
              <a:t> Why? – Implicit Biases</a:t>
            </a:r>
          </a:p>
          <a:p>
            <a:pPr marL="342900" indent="-342900">
              <a:buAutoNum type="arabicParenR"/>
            </a:pPr>
            <a:r>
              <a:rPr lang="en-US" sz="4800" dirty="0" smtClean="0"/>
              <a:t> Why? – Unique challenges</a:t>
            </a:r>
          </a:p>
          <a:p>
            <a:pPr marL="342900" indent="-342900">
              <a:buAutoNum type="arabicParenR"/>
            </a:pPr>
            <a:r>
              <a:rPr lang="en-US" sz="4800" dirty="0"/>
              <a:t> </a:t>
            </a:r>
            <a:r>
              <a:rPr lang="en-US" sz="4800" dirty="0" smtClean="0"/>
              <a:t>Let’s discuss!</a:t>
            </a:r>
          </a:p>
          <a:p>
            <a:pPr marL="800100" lvl="1" indent="-342900">
              <a:buAutoNum type="arabicParenR"/>
            </a:pP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965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825625"/>
            <a:ext cx="116683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Form sub-groups by career stage					</a:t>
            </a:r>
            <a:r>
              <a:rPr lang="en-US" dirty="0" smtClean="0">
                <a:solidFill>
                  <a:srgbClr val="92D050"/>
                </a:solidFill>
              </a:rPr>
              <a:t>now- 3h40pm</a:t>
            </a:r>
          </a:p>
          <a:p>
            <a:pPr lvl="1"/>
            <a:r>
              <a:rPr lang="en-US" dirty="0" smtClean="0"/>
              <a:t>Grads / </a:t>
            </a:r>
            <a:r>
              <a:rPr lang="en-US" dirty="0" err="1" smtClean="0"/>
              <a:t>PostDocs</a:t>
            </a:r>
            <a:r>
              <a:rPr lang="en-US" dirty="0" smtClean="0"/>
              <a:t> / Pre-Tenured Profs / Post-Tenured Profs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Identify the main challenges for Women in Science at your career stage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Identify Potential Solutions (including what men can do to help)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Any advice you wish you had received when you entered this career stage?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Share with larger group							</a:t>
            </a:r>
            <a:r>
              <a:rPr lang="en-US" dirty="0" smtClean="0">
                <a:solidFill>
                  <a:srgbClr val="92D050"/>
                </a:solidFill>
              </a:rPr>
              <a:t>3h40-4h00pm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3 – Group Discussion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3437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Slides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194" name="Picture 2" descr="Recommendation letters could cost         women jobs, promotions           Communal                             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785812"/>
            <a:ext cx="7969388" cy="598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7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0" y="1636754"/>
            <a:ext cx="12088319" cy="49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 descr="Old, outdated systemâ¢ âStructural constraints and expectations built  into academic institutions assume that faculty  memb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735012"/>
            <a:ext cx="7515225" cy="564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9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4338" name="Picture 2" descr="âNearly sixty-hour workweeks, combined with a disproportionate share of household labor and   child care, make young women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36" y="365124"/>
            <a:ext cx="7582442" cy="569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0380"/>
            <a:ext cx="9977520" cy="58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5362" name="Picture 2" descr="https://www.nature.com/polopoly_fs/7.9287.1362483120!/image/Women-funding-gap.jpg_gen/derivatives/fullsize/Women-funding-g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99" y="130734"/>
            <a:ext cx="7010401" cy="65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85300" y="624223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Shen. Nature. 2013. vol.495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0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re women earn doctoratesTaken from: http://best.berkeley.edu/~aagogino/papers/WIA_findings.pdf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480286"/>
            <a:ext cx="7162799" cy="53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4368800" y="3429000"/>
            <a:ext cx="4203700" cy="1231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78100" y="365126"/>
            <a:ext cx="7124700" cy="840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1- Women Are Leaving Academia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878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70059"/>
            <a:ext cx="6718300" cy="4276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5929" y="6395529"/>
            <a:ext cx="531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Image from https://www.chemicalimbalance.ed.ac.uk/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73650" y="123606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After that…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5309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05131"/>
            <a:ext cx="11772900" cy="5524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Decreased </a:t>
            </a:r>
            <a:r>
              <a:rPr lang="en-US" u="sng" dirty="0" smtClean="0"/>
              <a:t>Salary</a:t>
            </a:r>
            <a:endParaRPr lang="en-US" dirty="0" smtClean="0"/>
          </a:p>
          <a:p>
            <a:pPr lvl="1"/>
            <a:r>
              <a:rPr lang="en-US" sz="1900" dirty="0" smtClean="0"/>
              <a:t>Shen et al. 2010. Why women earn less: Just two factors explain post-PhD pay gap. Nature </a:t>
            </a:r>
            <a:endParaRPr lang="en-US" sz="2200" dirty="0" smtClean="0"/>
          </a:p>
          <a:p>
            <a:r>
              <a:rPr lang="en-US" dirty="0" smtClean="0"/>
              <a:t>Decreased in </a:t>
            </a:r>
            <a:r>
              <a:rPr lang="en-US" u="sng" dirty="0" smtClean="0"/>
              <a:t>Hiring and Mentoring</a:t>
            </a:r>
          </a:p>
          <a:p>
            <a:pPr lvl="1"/>
            <a:r>
              <a:rPr lang="en-US" sz="1900" dirty="0" smtClean="0"/>
              <a:t>Moss-</a:t>
            </a:r>
            <a:r>
              <a:rPr lang="en-US" sz="1900" dirty="0" err="1" smtClean="0"/>
              <a:t>Rascusin</a:t>
            </a:r>
            <a:r>
              <a:rPr lang="en-US" sz="1900" dirty="0" smtClean="0"/>
              <a:t>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2012. Science faculty’s subtle gender biases favor male students. PNAS</a:t>
            </a:r>
          </a:p>
          <a:p>
            <a:r>
              <a:rPr lang="en-US" dirty="0" smtClean="0"/>
              <a:t>Decreased </a:t>
            </a:r>
            <a:r>
              <a:rPr lang="en-US" u="sng" dirty="0" smtClean="0"/>
              <a:t>Funding</a:t>
            </a:r>
            <a:r>
              <a:rPr lang="en-US" dirty="0" smtClean="0"/>
              <a:t> (4%)</a:t>
            </a:r>
          </a:p>
          <a:p>
            <a:pPr lvl="1"/>
            <a:r>
              <a:rPr lang="en-US" sz="1900" dirty="0" smtClean="0"/>
              <a:t>Van der lee &amp; </a:t>
            </a:r>
            <a:r>
              <a:rPr lang="en-US" sz="1900" dirty="0" err="1" smtClean="0"/>
              <a:t>Ellemers</a:t>
            </a:r>
            <a:r>
              <a:rPr lang="en-US" sz="1900" dirty="0" smtClean="0"/>
              <a:t>. 2015. Gender </a:t>
            </a:r>
            <a:r>
              <a:rPr lang="en-US" sz="1900" dirty="0"/>
              <a:t>contributes to personal research </a:t>
            </a:r>
            <a:r>
              <a:rPr lang="en-US" sz="1900" dirty="0" smtClean="0"/>
              <a:t>funding </a:t>
            </a:r>
            <a:r>
              <a:rPr lang="en-CA" sz="1900" dirty="0" smtClean="0"/>
              <a:t>success </a:t>
            </a:r>
            <a:r>
              <a:rPr lang="en-CA" sz="1900" dirty="0"/>
              <a:t>in The </a:t>
            </a:r>
            <a:r>
              <a:rPr lang="en-CA" sz="1900" dirty="0" smtClean="0"/>
              <a:t>Netherlands. PNAS. </a:t>
            </a:r>
          </a:p>
          <a:p>
            <a:r>
              <a:rPr lang="en-US" dirty="0" smtClean="0"/>
              <a:t>Decreased </a:t>
            </a:r>
            <a:r>
              <a:rPr lang="en-US" u="sng" dirty="0" smtClean="0"/>
              <a:t>Awards and Prizes</a:t>
            </a:r>
          </a:p>
          <a:p>
            <a:pPr lvl="1"/>
            <a:r>
              <a:rPr lang="en-US" sz="1900" dirty="0" smtClean="0"/>
              <a:t>Lincoln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2012. The Matilda Effect in science: Awards and prizes in the US, 1990s and 2000s. Social Studies of Science. </a:t>
            </a:r>
          </a:p>
          <a:p>
            <a:r>
              <a:rPr lang="en-US" dirty="0" smtClean="0"/>
              <a:t>Decreased </a:t>
            </a:r>
            <a:r>
              <a:rPr lang="en-US" u="sng" dirty="0" smtClean="0"/>
              <a:t>Publication</a:t>
            </a:r>
            <a:r>
              <a:rPr lang="en-US" dirty="0" smtClean="0"/>
              <a:t> (8%)</a:t>
            </a:r>
          </a:p>
          <a:p>
            <a:pPr lvl="1"/>
            <a:r>
              <a:rPr lang="en-US" sz="1900" dirty="0" err="1" smtClean="0"/>
              <a:t>Budden</a:t>
            </a:r>
            <a:r>
              <a:rPr lang="en-US" sz="1900" dirty="0" smtClean="0"/>
              <a:t>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2008. Double-blind </a:t>
            </a:r>
            <a:r>
              <a:rPr lang="en-US" sz="1900" dirty="0"/>
              <a:t>review </a:t>
            </a:r>
            <a:r>
              <a:rPr lang="en-US" sz="1900" dirty="0" err="1"/>
              <a:t>favours</a:t>
            </a:r>
            <a:r>
              <a:rPr lang="en-US" sz="1900" dirty="0"/>
              <a:t> increased representation of female </a:t>
            </a:r>
            <a:r>
              <a:rPr lang="en-US" sz="1900" dirty="0" smtClean="0"/>
              <a:t>authors. Trends in Ecology and Evolution</a:t>
            </a:r>
          </a:p>
          <a:p>
            <a:pPr lvl="1"/>
            <a:endParaRPr lang="en-US" sz="1900" dirty="0"/>
          </a:p>
          <a:p>
            <a:pPr marL="457200" lvl="1" indent="0">
              <a:buNone/>
            </a:pPr>
            <a:r>
              <a:rPr lang="en-US" dirty="0" smtClean="0"/>
              <a:t>=&gt; These differences are not associated with differences in productivity or performance</a:t>
            </a:r>
          </a:p>
          <a:p>
            <a:pPr marL="0" indent="0">
              <a:buNone/>
            </a:pPr>
            <a:endParaRPr lang="en-CA" sz="2200" u="sn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76226"/>
            <a:ext cx="4953000" cy="84000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Gender Penalty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4627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77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Differences in recommendation letters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Qualities mentioned in recommendation letters for women differ sharply from those for men. </a:t>
            </a:r>
          </a:p>
          <a:p>
            <a:pPr lvl="1"/>
            <a:r>
              <a:rPr lang="en-US" sz="2000" dirty="0" smtClean="0"/>
              <a:t>Female candidates described in more communal (social or emotive) terms</a:t>
            </a:r>
          </a:p>
          <a:p>
            <a:pPr lvl="1"/>
            <a:r>
              <a:rPr lang="en-US" sz="2000" dirty="0" smtClean="0"/>
              <a:t>Male candidates in more agentic (active or assertive) terms</a:t>
            </a:r>
          </a:p>
          <a:p>
            <a:r>
              <a:rPr lang="en-US" dirty="0" smtClean="0"/>
              <a:t>The more communal characteristics mentioned, the lower the evaluation of the candidate</a:t>
            </a:r>
          </a:p>
          <a:p>
            <a:pPr marL="0" indent="0">
              <a:buNone/>
            </a:pPr>
            <a:r>
              <a:rPr lang="en-US" sz="1800" dirty="0" smtClean="0"/>
              <a:t>Madera et al. 2009. Gender and Letters of Recommendation for Academia: Agentic and communal differences. Journal of Applied Psychology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0154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>
            <a:normAutofit/>
          </a:bodyPr>
          <a:lstStyle/>
          <a:p>
            <a:pPr algn="ctr"/>
            <a:r>
              <a:rPr lang="fr-CA" b="1" dirty="0" smtClean="0"/>
              <a:t>2- </a:t>
            </a:r>
            <a:r>
              <a:rPr lang="fr-CA" b="1" dirty="0" err="1" smtClean="0"/>
              <a:t>Why</a:t>
            </a:r>
            <a:r>
              <a:rPr lang="fr-CA" b="1" dirty="0" smtClean="0"/>
              <a:t>? </a:t>
            </a:r>
            <a:r>
              <a:rPr lang="fr-CA" b="1" dirty="0" err="1" smtClean="0"/>
              <a:t>Unconscious</a:t>
            </a:r>
            <a:r>
              <a:rPr lang="fr-CA" b="1" dirty="0" smtClean="0"/>
              <a:t>/</a:t>
            </a:r>
            <a:r>
              <a:rPr lang="fr-CA" b="1" dirty="0" err="1" smtClean="0"/>
              <a:t>Implicit</a:t>
            </a:r>
            <a:r>
              <a:rPr lang="fr-CA" b="1" dirty="0" smtClean="0"/>
              <a:t> </a:t>
            </a:r>
            <a:r>
              <a:rPr lang="fr-CA" b="1" dirty="0" err="1" smtClean="0"/>
              <a:t>Bias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555"/>
            <a:ext cx="10515600" cy="2397054"/>
          </a:xfrm>
        </p:spPr>
        <p:txBody>
          <a:bodyPr/>
          <a:lstStyle/>
          <a:p>
            <a:r>
              <a:rPr lang="en-US" b="1" dirty="0"/>
              <a:t>Unconscious bias </a:t>
            </a:r>
            <a:r>
              <a:rPr lang="en-US" dirty="0"/>
              <a:t>refers to </a:t>
            </a:r>
            <a:r>
              <a:rPr lang="en-US" dirty="0" smtClean="0"/>
              <a:t>the assumptions </a:t>
            </a:r>
            <a:r>
              <a:rPr lang="en-US" dirty="0"/>
              <a:t>and conclusions we </a:t>
            </a:r>
            <a:r>
              <a:rPr lang="en-US" dirty="0" smtClean="0"/>
              <a:t>jump </a:t>
            </a:r>
            <a:r>
              <a:rPr lang="en-CA" dirty="0" smtClean="0"/>
              <a:t>to </a:t>
            </a:r>
            <a:r>
              <a:rPr lang="en-CA" dirty="0"/>
              <a:t>without </a:t>
            </a:r>
            <a:r>
              <a:rPr lang="en-CA" dirty="0" smtClean="0"/>
              <a:t>thinking </a:t>
            </a:r>
          </a:p>
          <a:p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u="sng" dirty="0" smtClean="0"/>
              <a:t>all</a:t>
            </a:r>
            <a:r>
              <a:rPr lang="fr-CA" dirty="0" smtClean="0"/>
              <a:t> have </a:t>
            </a:r>
            <a:r>
              <a:rPr lang="fr-CA" dirty="0" err="1" smtClean="0"/>
              <a:t>them</a:t>
            </a:r>
            <a:r>
              <a:rPr lang="fr-CA" dirty="0" smtClean="0"/>
              <a:t>! </a:t>
            </a:r>
          </a:p>
          <a:p>
            <a:r>
              <a:rPr lang="en-CA" dirty="0"/>
              <a:t>These biases </a:t>
            </a:r>
            <a:r>
              <a:rPr lang="en-CA" dirty="0" smtClean="0"/>
              <a:t>do </a:t>
            </a:r>
            <a:r>
              <a:rPr lang="en-US" dirty="0" smtClean="0"/>
              <a:t>not </a:t>
            </a:r>
            <a:r>
              <a:rPr lang="en-US" dirty="0"/>
              <a:t>indicate hostility towards </a:t>
            </a:r>
            <a:r>
              <a:rPr lang="en-US" dirty="0" smtClean="0"/>
              <a:t>certain groups</a:t>
            </a:r>
            <a:r>
              <a:rPr lang="en-US" dirty="0"/>
              <a:t>; they reflect how the </a:t>
            </a:r>
            <a:r>
              <a:rPr lang="en-US" dirty="0" smtClean="0"/>
              <a:t>individual </a:t>
            </a:r>
            <a:r>
              <a:rPr lang="en-CA" dirty="0" smtClean="0"/>
              <a:t>has </a:t>
            </a:r>
            <a:r>
              <a:rPr lang="en-CA" dirty="0"/>
              <a:t>been socialized.</a:t>
            </a:r>
            <a:endParaRPr lang="fr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109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38125"/>
            <a:ext cx="11805529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Different social standards for adequate male/female behavior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599"/>
          <a:stretch/>
        </p:blipFill>
        <p:spPr>
          <a:xfrm>
            <a:off x="228600" y="4387027"/>
            <a:ext cx="3918829" cy="2213263"/>
          </a:xfrm>
          <a:prstGeom prst="rect">
            <a:avLst/>
          </a:prstGeom>
        </p:spPr>
      </p:pic>
      <p:pic>
        <p:nvPicPr>
          <p:cNvPr id="5" name="Picture 2" descr="âEveryone has their roleâ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7" b="13805"/>
          <a:stretch/>
        </p:blipFill>
        <p:spPr bwMode="auto">
          <a:xfrm>
            <a:off x="2970499" y="1593027"/>
            <a:ext cx="6200201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529" y="3507605"/>
            <a:ext cx="2260600" cy="31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 wouldn't call this an infographic so that's why it's here. This is a list of the common stereotypes of men and women. Link: http://www.cliffsnotes.com/study_guide/Gender-Stereotypes.topicArticleId-26957,articleId-26896.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371246"/>
            <a:ext cx="5857875" cy="53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679031" y="2353469"/>
            <a:ext cx="15748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862762" y="235585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6761162" y="447675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761162" y="474980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46500" y="4514850"/>
            <a:ext cx="1574800" cy="234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46500" y="4749800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746500" y="5422671"/>
            <a:ext cx="1574800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9455150" y="1025754"/>
            <a:ext cx="19240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These are also qualities we look for in scientists, </a:t>
            </a:r>
          </a:p>
          <a:p>
            <a:r>
              <a:rPr lang="en-US" sz="2000" b="1" dirty="0" smtClean="0"/>
              <a:t>So the idea of a woman scientist clashes with our implicit biases.</a:t>
            </a:r>
          </a:p>
        </p:txBody>
      </p:sp>
      <p:cxnSp>
        <p:nvCxnSpPr>
          <p:cNvPr id="16" name="Straight Arrow Connector 15"/>
          <p:cNvCxnSpPr>
            <a:stCxn id="7" idx="1"/>
            <a:endCxn id="24" idx="6"/>
          </p:cNvCxnSpPr>
          <p:nvPr/>
        </p:nvCxnSpPr>
        <p:spPr>
          <a:xfrm flipH="1" flipV="1">
            <a:off x="8437562" y="1766546"/>
            <a:ext cx="1017588" cy="536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9" idx="6"/>
          </p:cNvCxnSpPr>
          <p:nvPr/>
        </p:nvCxnSpPr>
        <p:spPr>
          <a:xfrm flipH="1">
            <a:off x="8437562" y="2303027"/>
            <a:ext cx="1017588" cy="189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10" idx="6"/>
          </p:cNvCxnSpPr>
          <p:nvPr/>
        </p:nvCxnSpPr>
        <p:spPr>
          <a:xfrm flipH="1">
            <a:off x="8335962" y="2303027"/>
            <a:ext cx="1119188" cy="2310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11" idx="6"/>
          </p:cNvCxnSpPr>
          <p:nvPr/>
        </p:nvCxnSpPr>
        <p:spPr>
          <a:xfrm flipH="1">
            <a:off x="8335962" y="2303027"/>
            <a:ext cx="1119188" cy="258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62762" y="1645896"/>
            <a:ext cx="15748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3746500" y="1645896"/>
            <a:ext cx="15748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3121025" y="3742699"/>
            <a:ext cx="2886074" cy="3026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4" name="Group 53"/>
          <p:cNvGrpSpPr/>
          <p:nvPr/>
        </p:nvGrpSpPr>
        <p:grpSpPr>
          <a:xfrm>
            <a:off x="7950201" y="2273563"/>
            <a:ext cx="3708399" cy="3441126"/>
            <a:chOff x="7950201" y="3048263"/>
            <a:chExt cx="3708399" cy="3441126"/>
          </a:xfrm>
        </p:grpSpPr>
        <p:sp>
          <p:nvSpPr>
            <p:cNvPr id="41" name="Rectangle 40"/>
            <p:cNvSpPr/>
            <p:nvPr/>
          </p:nvSpPr>
          <p:spPr>
            <a:xfrm>
              <a:off x="9604375" y="4858173"/>
              <a:ext cx="2054225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Yet women exhibiting these behaviors can be perceived as </a:t>
              </a:r>
              <a:r>
                <a:rPr lang="en-US" sz="2000" b="1" dirty="0" smtClean="0"/>
                <a:t>“Bossy</a:t>
              </a:r>
              <a:r>
                <a:rPr lang="en-US" sz="2000" b="1" dirty="0"/>
                <a:t>”</a:t>
              </a:r>
              <a:endParaRPr lang="en-CA" sz="2000" b="1" dirty="0"/>
            </a:p>
          </p:txBody>
        </p:sp>
        <p:cxnSp>
          <p:nvCxnSpPr>
            <p:cNvPr id="45" name="Straight Arrow Connector 44"/>
            <p:cNvCxnSpPr>
              <a:stCxn id="41" idx="1"/>
            </p:cNvCxnSpPr>
            <p:nvPr/>
          </p:nvCxnSpPr>
          <p:spPr>
            <a:xfrm flipH="1" flipV="1">
              <a:off x="9021761" y="4762803"/>
              <a:ext cx="582614" cy="9109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1"/>
            </p:cNvCxnSpPr>
            <p:nvPr/>
          </p:nvCxnSpPr>
          <p:spPr>
            <a:xfrm flipH="1">
              <a:off x="7950201" y="5673781"/>
              <a:ext cx="1654174" cy="4797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1" idx="1"/>
            </p:cNvCxnSpPr>
            <p:nvPr/>
          </p:nvCxnSpPr>
          <p:spPr>
            <a:xfrm flipH="1">
              <a:off x="8335963" y="5673781"/>
              <a:ext cx="1268412" cy="675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1" idx="1"/>
            </p:cNvCxnSpPr>
            <p:nvPr/>
          </p:nvCxnSpPr>
          <p:spPr>
            <a:xfrm flipH="1" flipV="1">
              <a:off x="8242301" y="3048263"/>
              <a:ext cx="1362074" cy="2625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5" name="Group 5124"/>
          <p:cNvGrpSpPr/>
          <p:nvPr/>
        </p:nvGrpSpPr>
        <p:grpSpPr>
          <a:xfrm>
            <a:off x="110331" y="2594769"/>
            <a:ext cx="4148930" cy="3416320"/>
            <a:chOff x="164704" y="3267075"/>
            <a:chExt cx="4148930" cy="3416320"/>
          </a:xfrm>
        </p:grpSpPr>
        <p:sp>
          <p:nvSpPr>
            <p:cNvPr id="43" name="Rectangle 42"/>
            <p:cNvSpPr/>
            <p:nvPr/>
          </p:nvSpPr>
          <p:spPr>
            <a:xfrm>
              <a:off x="164704" y="3267075"/>
              <a:ext cx="2661442" cy="34163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/>
                <a:t>At work, women are expected to put the good of the group ahead of themselves</a:t>
              </a:r>
            </a:p>
            <a:p>
              <a:endParaRPr lang="en-US" sz="2400" b="1" dirty="0"/>
            </a:p>
            <a:p>
              <a:r>
                <a:rPr lang="en-US" sz="2400" b="1" dirty="0" smtClean="0"/>
                <a:t>But that’s not how one advances their scientific career! </a:t>
              </a:r>
              <a:endParaRPr lang="en-CA" sz="2400" b="1" dirty="0"/>
            </a:p>
          </p:txBody>
        </p:sp>
        <p:cxnSp>
          <p:nvCxnSpPr>
            <p:cNvPr id="60" name="Straight Arrow Connector 59"/>
            <p:cNvCxnSpPr>
              <a:stCxn id="43" idx="3"/>
            </p:cNvCxnSpPr>
            <p:nvPr/>
          </p:nvCxnSpPr>
          <p:spPr>
            <a:xfrm>
              <a:off x="2826146" y="4975235"/>
              <a:ext cx="1042988" cy="1306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3" idx="3"/>
              <a:endCxn id="44" idx="2"/>
            </p:cNvCxnSpPr>
            <p:nvPr/>
          </p:nvCxnSpPr>
          <p:spPr>
            <a:xfrm flipV="1">
              <a:off x="2826146" y="4579042"/>
              <a:ext cx="349252" cy="396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" name="Straight Arrow Connector 5119"/>
            <p:cNvCxnSpPr>
              <a:stCxn id="43" idx="3"/>
            </p:cNvCxnSpPr>
            <p:nvPr/>
          </p:nvCxnSpPr>
          <p:spPr>
            <a:xfrm>
              <a:off x="2826146" y="4975235"/>
              <a:ext cx="1335088" cy="1033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3" name="Straight Arrow Connector 5122"/>
            <p:cNvCxnSpPr>
              <a:stCxn id="43" idx="3"/>
            </p:cNvCxnSpPr>
            <p:nvPr/>
          </p:nvCxnSpPr>
          <p:spPr>
            <a:xfrm>
              <a:off x="2826146" y="4975235"/>
              <a:ext cx="1487488" cy="753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25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797</Words>
  <Application>Microsoft Macintosh PowerPoint</Application>
  <PresentationFormat>Widescreen</PresentationFormat>
  <Paragraphs>95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Adobe Devanagari</vt:lpstr>
      <vt:lpstr>Calibri</vt:lpstr>
      <vt:lpstr>Calibri Light</vt:lpstr>
      <vt:lpstr>Mangal</vt:lpstr>
      <vt:lpstr>Arial</vt:lpstr>
      <vt:lpstr>Office Theme</vt:lpstr>
      <vt:lpstr>Welcome to the power hour</vt:lpstr>
      <vt:lpstr>PowerPoint Presentation</vt:lpstr>
      <vt:lpstr>1- Women Are Leaving Academia</vt:lpstr>
      <vt:lpstr>PowerPoint Presentation</vt:lpstr>
      <vt:lpstr>The Gender Penalty</vt:lpstr>
      <vt:lpstr>Differences in recommendation letters</vt:lpstr>
      <vt:lpstr>2- Why? Unconscious/Implicit Bias</vt:lpstr>
      <vt:lpstr>Different social standards for adequate male/female behavior</vt:lpstr>
      <vt:lpstr>PowerPoint Presentation</vt:lpstr>
      <vt:lpstr>Leading to extra hurdles</vt:lpstr>
      <vt:lpstr>PowerPoint Presentation</vt:lpstr>
      <vt:lpstr>Am I biased?</vt:lpstr>
      <vt:lpstr>3 - Unique Challenges</vt:lpstr>
      <vt:lpstr>PowerPoint Presentation</vt:lpstr>
      <vt:lpstr>Choosing between family and career</vt:lpstr>
      <vt:lpstr>Uneven HouseWork sharing</vt:lpstr>
      <vt:lpstr>PowerPoint Presentation</vt:lpstr>
      <vt:lpstr>Not being heard</vt:lpstr>
      <vt:lpstr>PowerPoint Presentation</vt:lpstr>
      <vt:lpstr>3 – Group Discussion</vt:lpstr>
      <vt:lpstr>Supplementary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Joey Bernhardt</cp:lastModifiedBy>
  <cp:revision>42</cp:revision>
  <dcterms:created xsi:type="dcterms:W3CDTF">2018-07-11T19:12:49Z</dcterms:created>
  <dcterms:modified xsi:type="dcterms:W3CDTF">2018-07-21T15:58:52Z</dcterms:modified>
</cp:coreProperties>
</file>