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7472"/>
  </p:normalViewPr>
  <p:slideViewPr>
    <p:cSldViewPr snapToGrid="0" snapToObjects="1">
      <p:cViewPr varScale="1">
        <p:scale>
          <a:sx n="81" d="100"/>
          <a:sy n="81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DA034-2B0D-AF40-AEC3-567C8FC062C1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4F712-3B46-2B45-996F-224A8BD0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</a:t>
            </a:r>
            <a:r>
              <a:rPr lang="en-US" baseline="0" dirty="0" smtClean="0"/>
              <a:t> to acknowledge that t</a:t>
            </a:r>
            <a:r>
              <a:rPr lang="en-US" dirty="0" smtClean="0"/>
              <a:t>here are many pressing issues of underrepresentation</a:t>
            </a:r>
            <a:r>
              <a:rPr lang="en-US" baseline="0" dirty="0" smtClean="0"/>
              <a:t> and biases to discus the relate to race, gender identity, and sexuality. Basically, issues that directly impact anyone who is not white, straight and gender conforming.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leading a discussion about women in science today from our own perspective, as straight white women.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White women are not the answer to diversity in science.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4B7F9-023E-9043-83F6-CC57F9882E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blogs.sjsu.edu</a:t>
            </a:r>
            <a:r>
              <a:rPr lang="en-US" dirty="0" smtClean="0"/>
              <a:t>/</a:t>
            </a:r>
            <a:r>
              <a:rPr lang="en-US" dirty="0" err="1" smtClean="0"/>
              <a:t>sciencepolicy</a:t>
            </a:r>
            <a:r>
              <a:rPr lang="en-US" dirty="0" smtClean="0"/>
              <a:t>/files/2014/07/thumb-pipeline_sci-155jw4q.jpg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55A74-A050-5D42-9E47-E7BA72BD9C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2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8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8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0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2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2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2F9E-0BEF-C843-8265-495B1316194C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0ACC-E7CE-8840-ADD9-1E6C6426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2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the power hour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overview of the the problem (5 mins)</a:t>
            </a:r>
          </a:p>
          <a:p>
            <a:r>
              <a:rPr lang="en-US" dirty="0" smtClean="0"/>
              <a:t>Discussion in small groups (challenges and solutions) (3:10 </a:t>
            </a:r>
            <a:r>
              <a:rPr lang="mr-IN" dirty="0" smtClean="0"/>
              <a:t>–</a:t>
            </a:r>
            <a:r>
              <a:rPr lang="en-US" dirty="0" smtClean="0"/>
              <a:t> 3:40)</a:t>
            </a:r>
          </a:p>
          <a:p>
            <a:r>
              <a:rPr lang="en-US" dirty="0" smtClean="0"/>
              <a:t>Report back (3:40 </a:t>
            </a:r>
            <a:r>
              <a:rPr lang="mr-IN" dirty="0" smtClean="0"/>
              <a:t>–</a:t>
            </a:r>
            <a:r>
              <a:rPr lang="en-US" dirty="0" smtClean="0"/>
              <a:t> 4:00)</a:t>
            </a:r>
          </a:p>
          <a:p>
            <a:r>
              <a:rPr lang="en-US" dirty="0" smtClean="0"/>
              <a:t>Keep the discussions and solutions going (4:00 till Friday and beyond!)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480" y="1595021"/>
            <a:ext cx="824655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Overview</a:t>
            </a:r>
          </a:p>
          <a:p>
            <a:endParaRPr lang="en-US" sz="4800" dirty="0"/>
          </a:p>
          <a:p>
            <a:pPr marL="342900" indent="-342900">
              <a:buAutoNum type="arabicParenR"/>
            </a:pPr>
            <a:r>
              <a:rPr lang="en-US" sz="4800" dirty="0" smtClean="0"/>
              <a:t> Women are leaving Academia</a:t>
            </a:r>
          </a:p>
          <a:p>
            <a:pPr marL="342900" indent="-342900">
              <a:buAutoNum type="arabicParenR"/>
            </a:pPr>
            <a:r>
              <a:rPr lang="en-US" sz="4800" dirty="0" smtClean="0"/>
              <a:t> Why? – Implicit Biases</a:t>
            </a:r>
          </a:p>
          <a:p>
            <a:pPr marL="342900" indent="-342900">
              <a:buAutoNum type="arabicParenR"/>
            </a:pPr>
            <a:r>
              <a:rPr lang="en-US" sz="4800" dirty="0" smtClean="0"/>
              <a:t> Why? – Unique challenges</a:t>
            </a:r>
          </a:p>
          <a:p>
            <a:pPr marL="342900" indent="-342900">
              <a:buAutoNum type="arabicParenR"/>
            </a:pPr>
            <a:r>
              <a:rPr lang="en-US" sz="4800" dirty="0"/>
              <a:t> </a:t>
            </a:r>
            <a:r>
              <a:rPr lang="en-US" sz="4800" dirty="0" smtClean="0"/>
              <a:t>Let’s discuss!</a:t>
            </a:r>
          </a:p>
          <a:p>
            <a:pPr marL="800100" lvl="1" indent="-342900">
              <a:buAutoNum type="arabicParenR"/>
            </a:pP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20156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re women earn doctoratesTaken from: http://best.berkeley.edu/~aagogino/papers/WIA_findings.pdf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1480286"/>
            <a:ext cx="7162799" cy="537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4368800" y="3429000"/>
            <a:ext cx="4203700" cy="1231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78100" y="365126"/>
            <a:ext cx="7124700" cy="8400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1- Women Are Leaving Academia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333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4" y="142876"/>
            <a:ext cx="9611384" cy="6117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5929" y="6395529"/>
            <a:ext cx="531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Image from https://www.chemicalimbalance.ed.ac.uk/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97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472" y="2984994"/>
            <a:ext cx="6444297" cy="3633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4075" y="264597"/>
            <a:ext cx="82676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problems: </a:t>
            </a:r>
          </a:p>
          <a:p>
            <a:endParaRPr lang="en-US" dirty="0"/>
          </a:p>
          <a:p>
            <a:r>
              <a:rPr lang="en-US" dirty="0"/>
              <a:t>Women are not retained in academia in proportion to their abundance in the educational pipeline</a:t>
            </a:r>
          </a:p>
          <a:p>
            <a:endParaRPr lang="en-US" dirty="0"/>
          </a:p>
          <a:p>
            <a:r>
              <a:rPr lang="en-US" dirty="0"/>
              <a:t>Research suggests the reasons are largely related to social perceptions and their institutional manifestations.</a:t>
            </a:r>
          </a:p>
          <a:p>
            <a:endParaRPr lang="en-US" dirty="0"/>
          </a:p>
          <a:p>
            <a:r>
              <a:rPr lang="en-US" dirty="0"/>
              <a:t>These are solvable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4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205131"/>
            <a:ext cx="11772900" cy="55245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Decreased </a:t>
            </a:r>
            <a:r>
              <a:rPr lang="en-US" u="sng" dirty="0" smtClean="0"/>
              <a:t>Salary</a:t>
            </a:r>
            <a:endParaRPr lang="en-US" dirty="0" smtClean="0"/>
          </a:p>
          <a:p>
            <a:pPr lvl="1"/>
            <a:r>
              <a:rPr lang="en-US" sz="1900" dirty="0" smtClean="0"/>
              <a:t>Shen et al. 2010. Why women earn less: Just two factors explain post-PhD pay gap. Nature </a:t>
            </a:r>
            <a:endParaRPr lang="en-US" sz="2200" dirty="0" smtClean="0"/>
          </a:p>
          <a:p>
            <a:r>
              <a:rPr lang="en-US" dirty="0" smtClean="0"/>
              <a:t>Decreased in </a:t>
            </a:r>
            <a:r>
              <a:rPr lang="en-US" u="sng" dirty="0" smtClean="0"/>
              <a:t>Hiring and Mentoring</a:t>
            </a:r>
          </a:p>
          <a:p>
            <a:pPr lvl="1"/>
            <a:r>
              <a:rPr lang="en-US" sz="1900" dirty="0" smtClean="0"/>
              <a:t>Moss-</a:t>
            </a:r>
            <a:r>
              <a:rPr lang="en-US" sz="1900" dirty="0" err="1" smtClean="0"/>
              <a:t>Rascusin</a:t>
            </a:r>
            <a:r>
              <a:rPr lang="en-US" sz="1900" dirty="0" smtClean="0"/>
              <a:t> </a:t>
            </a:r>
            <a:r>
              <a:rPr lang="en-US" sz="1900" i="1" dirty="0" smtClean="0"/>
              <a:t>et al. </a:t>
            </a:r>
            <a:r>
              <a:rPr lang="en-US" sz="1900" dirty="0" smtClean="0"/>
              <a:t>2012. Science faculty’s subtle gender biases favor male students. PNAS</a:t>
            </a:r>
          </a:p>
          <a:p>
            <a:r>
              <a:rPr lang="en-US" dirty="0" smtClean="0"/>
              <a:t>Decreased </a:t>
            </a:r>
            <a:r>
              <a:rPr lang="en-US" u="sng" dirty="0" smtClean="0"/>
              <a:t>Funding</a:t>
            </a:r>
            <a:r>
              <a:rPr lang="en-US" dirty="0" smtClean="0"/>
              <a:t> (4%)</a:t>
            </a:r>
          </a:p>
          <a:p>
            <a:pPr lvl="1"/>
            <a:r>
              <a:rPr lang="en-US" sz="1900" dirty="0" smtClean="0"/>
              <a:t>Van der lee &amp; </a:t>
            </a:r>
            <a:r>
              <a:rPr lang="en-US" sz="1900" dirty="0" err="1" smtClean="0"/>
              <a:t>Ellemers</a:t>
            </a:r>
            <a:r>
              <a:rPr lang="en-US" sz="1900" dirty="0" smtClean="0"/>
              <a:t>. 2015. Gender </a:t>
            </a:r>
            <a:r>
              <a:rPr lang="en-US" sz="1900" dirty="0"/>
              <a:t>contributes to personal research </a:t>
            </a:r>
            <a:r>
              <a:rPr lang="en-US" sz="1900" dirty="0" smtClean="0"/>
              <a:t>funding </a:t>
            </a:r>
            <a:r>
              <a:rPr lang="en-CA" sz="1900" dirty="0" smtClean="0"/>
              <a:t>success </a:t>
            </a:r>
            <a:r>
              <a:rPr lang="en-CA" sz="1900" dirty="0"/>
              <a:t>in The </a:t>
            </a:r>
            <a:r>
              <a:rPr lang="en-CA" sz="1900" dirty="0" smtClean="0"/>
              <a:t>Netherlands. PNAS. </a:t>
            </a:r>
          </a:p>
          <a:p>
            <a:r>
              <a:rPr lang="en-US" dirty="0" smtClean="0"/>
              <a:t>Decreased </a:t>
            </a:r>
            <a:r>
              <a:rPr lang="en-US" u="sng" dirty="0" smtClean="0"/>
              <a:t>Awards and Prizes</a:t>
            </a:r>
          </a:p>
          <a:p>
            <a:pPr lvl="1"/>
            <a:r>
              <a:rPr lang="en-US" sz="1900" dirty="0" smtClean="0"/>
              <a:t>Lincoln </a:t>
            </a:r>
            <a:r>
              <a:rPr lang="en-US" sz="1900" i="1" dirty="0" smtClean="0"/>
              <a:t>et al. </a:t>
            </a:r>
            <a:r>
              <a:rPr lang="en-US" sz="1900" dirty="0" smtClean="0"/>
              <a:t>2012. The Matilda Effect in science: Awards and prizes in the US, 1990s and 2000s. Social Studies of Science. </a:t>
            </a:r>
          </a:p>
          <a:p>
            <a:r>
              <a:rPr lang="en-US" dirty="0" smtClean="0"/>
              <a:t>Decreased </a:t>
            </a:r>
            <a:r>
              <a:rPr lang="en-US" u="sng" dirty="0" smtClean="0"/>
              <a:t>Publication</a:t>
            </a:r>
            <a:r>
              <a:rPr lang="en-US" dirty="0" smtClean="0"/>
              <a:t> (8%)</a:t>
            </a:r>
          </a:p>
          <a:p>
            <a:pPr lvl="1"/>
            <a:r>
              <a:rPr lang="en-US" sz="1900" dirty="0" err="1" smtClean="0"/>
              <a:t>Budden</a:t>
            </a:r>
            <a:r>
              <a:rPr lang="en-US" sz="1900" dirty="0" smtClean="0"/>
              <a:t> </a:t>
            </a:r>
            <a:r>
              <a:rPr lang="en-US" sz="1900" i="1" dirty="0" smtClean="0"/>
              <a:t>et al. </a:t>
            </a:r>
            <a:r>
              <a:rPr lang="en-US" sz="1900" dirty="0" smtClean="0"/>
              <a:t>2008. Double-blind </a:t>
            </a:r>
            <a:r>
              <a:rPr lang="en-US" sz="1900" dirty="0"/>
              <a:t>review </a:t>
            </a:r>
            <a:r>
              <a:rPr lang="en-US" sz="1900" dirty="0" err="1"/>
              <a:t>favours</a:t>
            </a:r>
            <a:r>
              <a:rPr lang="en-US" sz="1900" dirty="0"/>
              <a:t> increased representation of female </a:t>
            </a:r>
            <a:r>
              <a:rPr lang="en-US" sz="1900" dirty="0" smtClean="0"/>
              <a:t>authors. Trends in Ecology and Evolution</a:t>
            </a:r>
          </a:p>
          <a:p>
            <a:pPr lvl="1"/>
            <a:endParaRPr lang="en-US" sz="1900" dirty="0"/>
          </a:p>
          <a:p>
            <a:pPr marL="457200" lvl="1" indent="0">
              <a:buNone/>
            </a:pPr>
            <a:r>
              <a:rPr lang="en-US" dirty="0" smtClean="0"/>
              <a:t>=&gt; These differences are not associated with differences in productivity or performance</a:t>
            </a:r>
          </a:p>
          <a:p>
            <a:pPr marL="0" indent="0">
              <a:buNone/>
            </a:pPr>
            <a:endParaRPr lang="en-CA" sz="2200" u="sng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76226"/>
            <a:ext cx="4953000" cy="84000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Gender Penalty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056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90476" cy="18285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79" t="-164" r="-479" b="62524"/>
          <a:stretch/>
        </p:blipFill>
        <p:spPr>
          <a:xfrm>
            <a:off x="632990" y="2041285"/>
            <a:ext cx="2653295" cy="2914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7181"/>
          <a:stretch/>
        </p:blipFill>
        <p:spPr>
          <a:xfrm>
            <a:off x="8886382" y="3284646"/>
            <a:ext cx="2726965" cy="181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6001" b="47271"/>
          <a:stretch/>
        </p:blipFill>
        <p:spPr>
          <a:xfrm>
            <a:off x="2892585" y="3660695"/>
            <a:ext cx="2653295" cy="1295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4369" b="22529"/>
          <a:stretch/>
        </p:blipFill>
        <p:spPr>
          <a:xfrm>
            <a:off x="5545880" y="3311742"/>
            <a:ext cx="2653295" cy="17890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2990" y="5633135"/>
            <a:ext cx="9933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1" dirty="0" smtClean="0">
                <a:solidFill>
                  <a:srgbClr val="FF0000"/>
                </a:solidFill>
                <a:effectLst/>
                <a:latin typeface="+mj-lt"/>
              </a:rPr>
              <a:t>“female and male faculty were equally likely to exhibit bias against the female student”</a:t>
            </a:r>
            <a:endParaRPr lang="en-CA" sz="20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358</Words>
  <Application>Microsoft Macintosh PowerPoint</Application>
  <PresentationFormat>Widescreen</PresentationFormat>
  <Paragraphs>42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PowerPoint Presentation</vt:lpstr>
      <vt:lpstr>Welcome to the power hour</vt:lpstr>
      <vt:lpstr>PowerPoint Presentation</vt:lpstr>
      <vt:lpstr>1- Women Are Leaving Academia</vt:lpstr>
      <vt:lpstr>PowerPoint Presentation</vt:lpstr>
      <vt:lpstr>PowerPoint Presentation</vt:lpstr>
      <vt:lpstr>The Gender Penalty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Bernhardt</dc:creator>
  <cp:lastModifiedBy>Joey Bernhardt</cp:lastModifiedBy>
  <cp:revision>2</cp:revision>
  <dcterms:created xsi:type="dcterms:W3CDTF">2018-07-21T18:48:45Z</dcterms:created>
  <dcterms:modified xsi:type="dcterms:W3CDTF">2018-07-22T19:36:44Z</dcterms:modified>
</cp:coreProperties>
</file>