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57" r:id="rId8"/>
    <p:sldId id="258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86E-D641-6744-80F2-48340BD8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50A6-EDBC-E140-9928-53068B14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9788-96ED-974D-A510-AB46FD7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A3C6-DEA8-3B40-BAC3-7A2E8C5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C974-1C95-5A40-97BB-474012B3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73A-3315-7C42-9CD2-0C51809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D10F-D967-954F-B251-06C9332F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A395-B965-1349-BBBD-B08C3E71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DABE-EC2B-B747-9BE5-46F6816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0E72-F18D-1E4F-8726-E76B4EC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A5EAA-1F4A-BF44-B59C-204C86E9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0313-2A5F-954A-905A-0EB70098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DBEA-6CB2-A44D-BFF0-1B3A66E1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BECA-1882-A74C-B5A2-5BC2BC7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9C1B-1CAC-2F46-9840-CC9A6F5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CC2F-A0AC-6F42-A5B3-6FAC913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C265-F92B-7147-AD4F-5A57793F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B741-C2E1-5A49-BEB3-B0FA6EF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F50B-6DD6-2E45-B161-EB113F1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CB84-0FC0-F74A-891D-D1DDFD8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EA41-5FDE-2B45-87D8-38A8211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D638-A6E2-974C-82CE-4CCD812A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8E67-DD45-A34A-9774-1E9DA5AA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1D53-0B16-A14E-897F-2CEA940F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3BEB-AB7E-CE48-A381-8A8B12C8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064D-E824-6843-9892-42DF23B1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E1A-3EDA-464D-9DD0-A92E6263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140C-652B-F14B-970B-7585B3C3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FA2D-24B9-4145-B8EF-79CF8975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6AA4-CF1E-3849-ACD9-8A35130F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65F4-3ED3-2546-9DE5-BEA3CD9C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1E5A-B83A-9743-8AD1-16DF33DD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A7B6A-FF95-6947-A72B-B35505A3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8C3B1-BA94-9F4C-8A42-B8D9A4E8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451D4-A9CE-4044-81F1-27E9472B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30A18-ACD9-BF4F-BE9D-65608DB1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EF4F2-723F-AB4A-8B8D-BE4F356F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3998-EC90-8E49-9762-A9E3CD3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1420-CCEB-6641-98A0-805AB5F6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BCAC-73D9-1744-8C70-C8CBAE55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2BCF-51EA-CC43-A12C-74746F8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9A4F2-9E96-1246-B33D-2EB0C5AB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C60F-C85C-F742-88C7-71DB76FE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522C3-8AB8-324D-9C20-A229A61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1891-0D5F-FF4C-BD44-8D275A5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D56F-8F34-5048-BD62-57BC3DF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68E-B30C-F84F-818F-5D26F0A0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DD86-5C93-4042-8D78-18D805AE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5CFD-5D68-F149-A036-284C0C63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D2B9-53A3-6C4D-9421-95BC264E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EDC9F-D44F-D54D-82EC-336BDB1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9BCEB-B9D7-7A4F-A90A-D8999A62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54FD-9FBF-B24E-9B95-0FDF7177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3914A-7239-6342-A04F-56C3DE95F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AD0E-F4C6-454E-9D1B-3CFA6B32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156A-22C6-9146-A330-B1A0EAB9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B758-C711-3342-8F3F-0557350A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1686-D4FC-E249-931B-4551D84A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196D-98E6-A54E-B2DA-4879687B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02B9-6595-E74F-833A-6683C3A8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DE16-AAAD-8847-A304-AEE715D19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3254-B489-4843-B477-2A714F347B69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8C26-1615-FF49-8AFA-9BFD6C3A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B5C6-AD59-C64B-831F-3C145495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425-3FB8-0B4A-8AC0-F36FA9F68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venir Roman" panose="02000503020000020003" pitchFamily="2" charset="0"/>
              </a:rPr>
              <a:t>VectorBiTE</a:t>
            </a:r>
            <a:r>
              <a:rPr lang="en-US" dirty="0">
                <a:latin typeface="Avenir Roman" panose="02000503020000020003" pitchFamily="2" charset="0"/>
              </a:rPr>
              <a:t>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Temperature Variation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00755-EA17-3846-AAEC-8098B944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Update for 2019 Meeting in Trento Italy</a:t>
            </a:r>
          </a:p>
          <a:p>
            <a:r>
              <a:rPr lang="en-US" dirty="0">
                <a:latin typeface="Avenir Roman" panose="02000503020000020003" pitchFamily="2" charset="0"/>
              </a:rPr>
              <a:t>Joey Bernhardt &amp; Marta Shocket</a:t>
            </a:r>
          </a:p>
        </p:txBody>
      </p:sp>
    </p:spTree>
    <p:extLst>
      <p:ext uri="{BB962C8B-B14F-4D97-AF65-F5344CB8AC3E}">
        <p14:creationId xmlns:p14="http://schemas.microsoft.com/office/powerpoint/2010/main" val="178423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#159: </a:t>
            </a:r>
            <a:r>
              <a:rPr lang="en-US" sz="3000" dirty="0" err="1">
                <a:latin typeface="Avenir Roman" panose="02000503020000020003" pitchFamily="2" charset="0"/>
              </a:rPr>
              <a:t>Petavy</a:t>
            </a:r>
            <a:r>
              <a:rPr lang="en-US" sz="3000" dirty="0">
                <a:latin typeface="Avenir Roman" panose="02000503020000020003" pitchFamily="2" charset="0"/>
              </a:rPr>
              <a:t> et al. 2001, fruit flies (2 </a:t>
            </a:r>
            <a:r>
              <a:rPr lang="en-US" sz="3000" i="1" dirty="0">
                <a:latin typeface="Avenir Roman" panose="02000503020000020003" pitchFamily="2" charset="0"/>
              </a:rPr>
              <a:t>D</a:t>
            </a:r>
            <a:r>
              <a:rPr lang="en-US" sz="3000" dirty="0">
                <a:latin typeface="Avenir Roman" panose="02000503020000020003" pitchFamily="2" charset="0"/>
              </a:rPr>
              <a:t>. species)</a:t>
            </a:r>
          </a:p>
        </p:txBody>
      </p:sp>
    </p:spTree>
    <p:extLst>
      <p:ext uri="{BB962C8B-B14F-4D97-AF65-F5344CB8AC3E}">
        <p14:creationId xmlns:p14="http://schemas.microsoft.com/office/powerpoint/2010/main" val="107890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#168: </a:t>
            </a:r>
            <a:r>
              <a:rPr lang="en-US" sz="3000" dirty="0" err="1">
                <a:latin typeface="Avenir Roman" panose="02000503020000020003" pitchFamily="2" charset="0"/>
              </a:rPr>
              <a:t>Shrode</a:t>
            </a:r>
            <a:r>
              <a:rPr lang="en-US" sz="3000" dirty="0">
                <a:latin typeface="Avenir Roman" panose="02000503020000020003" pitchFamily="2" charset="0"/>
              </a:rPr>
              <a:t> &amp; </a:t>
            </a:r>
            <a:r>
              <a:rPr lang="en-US" sz="3000" dirty="0" err="1">
                <a:latin typeface="Avenir Roman" panose="02000503020000020003" pitchFamily="2" charset="0"/>
              </a:rPr>
              <a:t>Gerking</a:t>
            </a:r>
            <a:r>
              <a:rPr lang="en-US" sz="3000" dirty="0">
                <a:latin typeface="Avenir Roman" panose="02000503020000020003" pitchFamily="2" charset="0"/>
              </a:rPr>
              <a:t> 1977, fish</a:t>
            </a:r>
          </a:p>
        </p:txBody>
      </p:sp>
    </p:spTree>
    <p:extLst>
      <p:ext uri="{BB962C8B-B14F-4D97-AF65-F5344CB8AC3E}">
        <p14:creationId xmlns:p14="http://schemas.microsoft.com/office/powerpoint/2010/main" val="269491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#NA: Kingsolver ?, ?</a:t>
            </a:r>
          </a:p>
        </p:txBody>
      </p:sp>
    </p:spTree>
    <p:extLst>
      <p:ext uri="{BB962C8B-B14F-4D97-AF65-F5344CB8AC3E}">
        <p14:creationId xmlns:p14="http://schemas.microsoft.com/office/powerpoint/2010/main" val="41421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7F77-7212-E943-8345-85E061F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3BC0-327A-AE4F-9666-FB01EEC5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Changes to set of studies (some added, some dropped)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Results for Y/X studies: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TPCs fit for constant temperatures using unimodal, </a:t>
            </a:r>
            <a:r>
              <a:rPr lang="en-US" dirty="0" err="1">
                <a:latin typeface="Avenir Roman" panose="02000503020000020003" pitchFamily="2" charset="0"/>
              </a:rPr>
              <a:t>assymetrical</a:t>
            </a:r>
            <a:r>
              <a:rPr lang="en-US" dirty="0">
                <a:latin typeface="Avenir Roman" panose="02000503020000020003" pitchFamily="2" charset="0"/>
              </a:rPr>
              <a:t> Norberg thermal response function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Used rate summation to calculated predicted value at varying temperatures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Compared visually with observed value at varying temperatures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Next steps / questions</a:t>
            </a:r>
          </a:p>
        </p:txBody>
      </p:sp>
    </p:spTree>
    <p:extLst>
      <p:ext uri="{BB962C8B-B14F-4D97-AF65-F5344CB8AC3E}">
        <p14:creationId xmlns:p14="http://schemas.microsoft.com/office/powerpoint/2010/main" val="42737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Studies to exclude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5607"/>
              </p:ext>
            </p:extLst>
          </p:nvPr>
        </p:nvGraphicFramePr>
        <p:xfrm>
          <a:off x="637310" y="1493114"/>
          <a:ext cx="10716490" cy="1315874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2301873144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val="517092290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43249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Resilva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Pereira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tephritid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fruit fly spp.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way to get temp profiles (varying outdoor temps across locations and dates; MS followed up with author &amp; they did not collect temp data)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5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Studies to include?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See </a:t>
            </a:r>
            <a:r>
              <a:rPr lang="en-US" sz="2500" dirty="0" err="1">
                <a:latin typeface="Avenir Roman" panose="02000503020000020003" pitchFamily="2" charset="0"/>
              </a:rPr>
              <a:t>ExtractedDataNewStudies_MS.csv</a:t>
            </a:r>
            <a:r>
              <a:rPr lang="en-US" sz="2500" dirty="0">
                <a:latin typeface="Avenir Roman" panose="02000503020000020003" pitchFamily="2" charset="0"/>
              </a:rPr>
              <a:t> for corrected + </a:t>
            </a:r>
            <a:r>
              <a:rPr lang="en-US" sz="2500" dirty="0" err="1">
                <a:latin typeface="Avenir Roman" panose="02000503020000020003" pitchFamily="2" charset="0"/>
              </a:rPr>
              <a:t>subsetted</a:t>
            </a:r>
            <a:r>
              <a:rPr lang="en-US" sz="2500" dirty="0">
                <a:latin typeface="Avenir Roman" panose="02000503020000020003" pitchFamily="2" charset="0"/>
              </a:rPr>
              <a:t> Peng et al.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74542"/>
              </p:ext>
            </p:extLst>
          </p:nvPr>
        </p:nvGraphicFramePr>
        <p:xfrm>
          <a:off x="737755" y="1839478"/>
          <a:ext cx="10716490" cy="3915375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2301873144"/>
                    </a:ext>
                  </a:extLst>
                </a:gridCol>
                <a:gridCol w="1847867">
                  <a:extLst>
                    <a:ext uri="{9D8B030D-6E8A-4147-A177-3AD203B41FA5}">
                      <a16:colId xmlns:a16="http://schemas.microsoft.com/office/drawing/2014/main" val="517092290"/>
                    </a:ext>
                  </a:extLst>
                </a:gridCol>
                <a:gridCol w="4911436">
                  <a:extLst>
                    <a:ext uri="{9D8B030D-6E8A-4147-A177-3AD203B41FA5}">
                      <a16:colId xmlns:a16="http://schemas.microsoft.com/office/drawing/2014/main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 for inclusion / temp profiles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43249"/>
                  </a:ext>
                </a:extLst>
              </a:tr>
              <a:tr h="93312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small subset of the data (only 3 traits reflect processes averaged over time at the varying temperatures vs. instantaneous traits for fish acclimated at varying temperatures)</a:t>
                      </a:r>
                    </a:p>
                    <a:p>
                      <a:pPr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hours at 15, 4 hours transition up, 8 hours at 25, 4 hours transition down – I think we can assume something like: 8 hours at 15, 1 hour at 17, 1 hour at 19, 1 hour at 21, 1 hour at 23, 8 hours at 25, 1 hour at 23, 1 hour at 21, 1 hour at 19, 1 hour at 17.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326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this one – we just need to digitize the temperature sequence and the original constant temperature traits (from other publications) instead of the predicted model (work in progress for me)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927452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Foray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parasitic wasp strains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subset of the data (1 out of the 3 fluctuating temp treatments)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hours at 25, 3 hours at 27, 3 hours at 29, 3 hours at 27, 3 hours at 25, 3 hours at 23, 3 hours at 21, 3 hours at 23.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47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Studies Marta is still looking through</a:t>
            </a:r>
            <a:endParaRPr lang="en-US" sz="2500" dirty="0">
              <a:latin typeface="Avenir Roman" panose="02000503020000020003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BBC37-EFFD-3A42-895C-3830178C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5531"/>
              </p:ext>
            </p:extLst>
          </p:nvPr>
        </p:nvGraphicFramePr>
        <p:xfrm>
          <a:off x="838200" y="1825625"/>
          <a:ext cx="10716490" cy="2700251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2541977004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1318359110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3849265410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val="3917857248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val="3781954983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859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Klepsatel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Drosophila melanogaster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85204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Duncan et al.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Paramecium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5343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Radmacher &amp; Strohm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99281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Seuffert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freshwater snail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85328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Hilbeck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Kennedy 1998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beetle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861890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KM/CM unpublished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44377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203221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5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#102: Bernhardt et al. 2018, green algae</a:t>
            </a:r>
          </a:p>
        </p:txBody>
      </p:sp>
    </p:spTree>
    <p:extLst>
      <p:ext uri="{BB962C8B-B14F-4D97-AF65-F5344CB8AC3E}">
        <p14:creationId xmlns:p14="http://schemas.microsoft.com/office/powerpoint/2010/main" val="39695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#111: Cooper et al. 2010, fruit fly (</a:t>
            </a:r>
            <a:r>
              <a:rPr lang="en-US" sz="3000" i="1" dirty="0">
                <a:latin typeface="Avenir Roman" panose="02000503020000020003" pitchFamily="2" charset="0"/>
              </a:rPr>
              <a:t>D. melanogaster</a:t>
            </a:r>
            <a:r>
              <a:rPr lang="en-US" sz="3000" dirty="0">
                <a:latin typeface="Avenir Roman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#119: Pushkar et al. 2010, tilapia &amp; water lettuce</a:t>
            </a:r>
          </a:p>
        </p:txBody>
      </p:sp>
    </p:spTree>
    <p:extLst>
      <p:ext uri="{BB962C8B-B14F-4D97-AF65-F5344CB8AC3E}">
        <p14:creationId xmlns:p14="http://schemas.microsoft.com/office/powerpoint/2010/main" val="28277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#150: Du &amp; Ji 2003, turtle</a:t>
            </a:r>
          </a:p>
        </p:txBody>
      </p:sp>
    </p:spTree>
    <p:extLst>
      <p:ext uri="{BB962C8B-B14F-4D97-AF65-F5344CB8AC3E}">
        <p14:creationId xmlns:p14="http://schemas.microsoft.com/office/powerpoint/2010/main" val="377346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561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Roman</vt:lpstr>
      <vt:lpstr>Calibri</vt:lpstr>
      <vt:lpstr>Calibri Light</vt:lpstr>
      <vt:lpstr>Office Theme</vt:lpstr>
      <vt:lpstr>VectorBiTE  Temperature Variation  Working Group</vt:lpstr>
      <vt:lpstr>Outline</vt:lpstr>
      <vt:lpstr>Studies to exclude</vt:lpstr>
      <vt:lpstr>Studies to include? See ExtractedDataNewStudies_MS.csv for corrected + subsetted Peng et al. </vt:lpstr>
      <vt:lpstr>Studies Marta is still looking through</vt:lpstr>
      <vt:lpstr>Study #102: Bernhardt et al. 2018, green algae</vt:lpstr>
      <vt:lpstr>Study #111: Cooper et al. 2010, fruit fly (D. melanogaster)</vt:lpstr>
      <vt:lpstr>Study #119: Pushkar et al. 2010, tilapia &amp; water lettuce</vt:lpstr>
      <vt:lpstr>Study #150: Du &amp; Ji 2003, turtle</vt:lpstr>
      <vt:lpstr>Study #159: Petavy et al. 2001, fruit flies (2 D. species)</vt:lpstr>
      <vt:lpstr>Study #168: Shrode &amp; Gerking 1977, fish</vt:lpstr>
      <vt:lpstr>Study #NA: Kingsolver ?, 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VectorBiTE  Temperature Variation  Working Group</dc:title>
  <dc:creator>Marta S. Shocket</dc:creator>
  <cp:lastModifiedBy>Marta S. Shocket</cp:lastModifiedBy>
  <cp:revision>24</cp:revision>
  <dcterms:created xsi:type="dcterms:W3CDTF">2019-06-11T20:03:46Z</dcterms:created>
  <dcterms:modified xsi:type="dcterms:W3CDTF">2019-06-12T07:38:08Z</dcterms:modified>
</cp:coreProperties>
</file>