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79" r:id="rId10"/>
    <p:sldId id="262" r:id="rId11"/>
    <p:sldId id="263" r:id="rId12"/>
    <p:sldId id="277" r:id="rId13"/>
    <p:sldId id="276" r:id="rId14"/>
    <p:sldId id="278" r:id="rId15"/>
    <p:sldId id="264" r:id="rId16"/>
    <p:sldId id="275" r:id="rId17"/>
    <p:sldId id="266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81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0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4091-367B-45D3-8D10-35DF49F1A9F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- </a:t>
            </a:r>
            <a:r>
              <a:rPr lang="en-US"/>
              <a:t>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Bieselin – JAB975@nyu.edu</a:t>
            </a:r>
          </a:p>
        </p:txBody>
      </p:sp>
    </p:spTree>
    <p:extLst>
      <p:ext uri="{BB962C8B-B14F-4D97-AF65-F5344CB8AC3E}">
        <p14:creationId xmlns:p14="http://schemas.microsoft.com/office/powerpoint/2010/main" val="398356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LASSO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get the LASSO model</a:t>
            </a:r>
          </a:p>
          <a:p>
            <a:pPr marL="0" indent="0">
              <a:buNone/>
            </a:pPr>
            <a:r>
              <a:rPr lang="en-US" dirty="0" err="1"/>
              <a:t>lasso.model</a:t>
            </a:r>
            <a:r>
              <a:rPr lang="en-US" dirty="0"/>
              <a:t> &lt;- </a:t>
            </a:r>
            <a:r>
              <a:rPr lang="en-US" dirty="0" err="1"/>
              <a:t>glmnet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cross-validated LASSO model to estimate the optimal lambda</a:t>
            </a:r>
          </a:p>
          <a:p>
            <a:pPr marL="0" indent="0">
              <a:buNone/>
            </a:pPr>
            <a:r>
              <a:rPr lang="en-US" dirty="0" err="1"/>
              <a:t>cv.lasso.model</a:t>
            </a:r>
            <a:r>
              <a:rPr lang="en-US" dirty="0"/>
              <a:t> &lt;- </a:t>
            </a:r>
            <a:r>
              <a:rPr lang="en-US" dirty="0" err="1"/>
              <a:t>cv.glmnet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estimated optimal lambda</a:t>
            </a:r>
          </a:p>
          <a:p>
            <a:pPr marL="0" indent="0">
              <a:buNone/>
            </a:pPr>
            <a:r>
              <a:rPr lang="en-US" dirty="0" err="1"/>
              <a:t>cv.lasso.model$lambda.min</a:t>
            </a:r>
            <a:r>
              <a:rPr lang="en-US" dirty="0"/>
              <a:t> # 0.00245966</a:t>
            </a:r>
          </a:p>
        </p:txBody>
      </p:sp>
    </p:spTree>
    <p:extLst>
      <p:ext uri="{BB962C8B-B14F-4D97-AF65-F5344CB8AC3E}">
        <p14:creationId xmlns:p14="http://schemas.microsoft.com/office/powerpoint/2010/main" val="19980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viewing model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lasso.model</a:t>
            </a:r>
            <a:r>
              <a:rPr lang="en-US" dirty="0"/>
              <a:t>, label=TRUE)</a:t>
            </a:r>
          </a:p>
        </p:txBody>
      </p:sp>
    </p:spTree>
    <p:extLst>
      <p:ext uri="{BB962C8B-B14F-4D97-AF65-F5344CB8AC3E}">
        <p14:creationId xmlns:p14="http://schemas.microsoft.com/office/powerpoint/2010/main" val="175600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dirty="0" err="1"/>
              <a:t>lasso.model</a:t>
            </a:r>
            <a:endParaRPr lang="en-US" dirty="0"/>
          </a:p>
        </p:txBody>
      </p:sp>
      <p:pic>
        <p:nvPicPr>
          <p:cNvPr id="4098" name="Picture 2" descr="https://lh5.googleusercontent.com/zAkOiBk-NBUaTnxX4jE5g2CYKuLoLYwnSwF0hbzcXT6yZmIKntNIbgiyOv4w9d1TQkVm2RwDYLmkovxJUDN44VjrqCdYr_N0KPl5k85hAW56H4d9OtkgUJXUhPQOa6gNwp56K-t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2" y="1825625"/>
            <a:ext cx="4289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3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viewing model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cv.lasso.model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9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dirty="0" err="1"/>
              <a:t>cv.lasso.model</a:t>
            </a:r>
            <a:endParaRPr lang="en-US" dirty="0"/>
          </a:p>
        </p:txBody>
      </p:sp>
      <p:pic>
        <p:nvPicPr>
          <p:cNvPr id="4098" name="Picture 2" descr="https://lh5.googleusercontent.com/xnir6veE-HdDH16gW99oQCYmAD6E6RDzaPQXQbGrP7xjUbm2DJ_0DizfPT4yVOENg9CmaiBOjnNNBqMLtRgiBiqlS5ZDNT954A5T0LF47-PuNxOf_S27ww4VZ1-PfHuG6cWUhrG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33" y="1825625"/>
            <a:ext cx="41101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setup prediction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auc.cv.lasso.model</a:t>
            </a:r>
            <a:r>
              <a:rPr lang="en-US" dirty="0"/>
              <a:t> &lt;- </a:t>
            </a:r>
            <a:r>
              <a:rPr lang="en-US" dirty="0" err="1"/>
              <a:t>cv.glmnet</a:t>
            </a:r>
            <a:r>
              <a:rPr lang="en-US" dirty="0"/>
              <a:t>(x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y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alpha=1, </a:t>
            </a:r>
            <a:r>
              <a:rPr lang="en-US" dirty="0" err="1"/>
              <a:t>type.measure</a:t>
            </a:r>
            <a:r>
              <a:rPr lang="en-US" dirty="0"/>
              <a:t>="</a:t>
            </a:r>
            <a:r>
              <a:rPr lang="en-US" dirty="0" err="1"/>
              <a:t>auc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test.prob</a:t>
            </a:r>
            <a:r>
              <a:rPr lang="en-US" dirty="0"/>
              <a:t> &lt;- predict(</a:t>
            </a:r>
            <a:r>
              <a:rPr lang="en-US" dirty="0" err="1"/>
              <a:t>auc.cv.lasso.model</a:t>
            </a:r>
            <a:r>
              <a:rPr lang="en-US" dirty="0"/>
              <a:t>, type="response", </a:t>
            </a:r>
            <a:r>
              <a:rPr lang="en-US" dirty="0" err="1"/>
              <a:t>newx</a:t>
            </a:r>
            <a:r>
              <a:rPr lang="en-US" dirty="0"/>
              <a:t>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testdata.factored</a:t>
            </a:r>
            <a:r>
              <a:rPr lang="en-US" dirty="0"/>
              <a:t>[,2:5]), s = '</a:t>
            </a:r>
            <a:r>
              <a:rPr lang="en-US" dirty="0" err="1"/>
              <a:t>lambda.min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8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AUC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pred.auc</a:t>
            </a:r>
            <a:r>
              <a:rPr lang="en-US" dirty="0"/>
              <a:t> &lt;- prediction(</a:t>
            </a:r>
            <a:r>
              <a:rPr lang="en-US" dirty="0" err="1"/>
              <a:t>test.prob</a:t>
            </a:r>
            <a:r>
              <a:rPr lang="en-US" dirty="0"/>
              <a:t>[,1], </a:t>
            </a:r>
            <a:r>
              <a:rPr lang="en-US" dirty="0" err="1"/>
              <a:t>testdata.factored</a:t>
            </a:r>
            <a:r>
              <a:rPr lang="en-US" dirty="0"/>
              <a:t>[,1])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obtain the false positive and true positive rate of the prediction</a:t>
            </a:r>
          </a:p>
          <a:p>
            <a:pPr marL="0" indent="0">
              <a:buNone/>
            </a:pPr>
            <a:r>
              <a:rPr lang="en-US" dirty="0" err="1"/>
              <a:t>cv.lasso.auc.fp</a:t>
            </a:r>
            <a:r>
              <a:rPr lang="en-US" dirty="0"/>
              <a:t> &lt;- slot(</a:t>
            </a:r>
            <a:r>
              <a:rPr lang="en-US" dirty="0" err="1"/>
              <a:t>pred.auc</a:t>
            </a:r>
            <a:r>
              <a:rPr lang="en-US" dirty="0"/>
              <a:t>, "</a:t>
            </a:r>
            <a:r>
              <a:rPr lang="en-US" dirty="0" err="1"/>
              <a:t>fp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cv.lasso.auc.tp &lt;- slot(</a:t>
            </a:r>
            <a:r>
              <a:rPr lang="en-US" dirty="0" err="1"/>
              <a:t>pred.auc</a:t>
            </a:r>
            <a:r>
              <a:rPr lang="en-US" dirty="0"/>
              <a:t>, "</a:t>
            </a:r>
            <a:r>
              <a:rPr lang="en-US" dirty="0" err="1"/>
              <a:t>tp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cv.lasso.fpr</a:t>
            </a:r>
            <a:r>
              <a:rPr lang="en-US" dirty="0"/>
              <a:t> &lt;- </a:t>
            </a:r>
            <a:r>
              <a:rPr lang="en-US" dirty="0" err="1"/>
              <a:t>unlist</a:t>
            </a:r>
            <a:r>
              <a:rPr lang="en-US" dirty="0"/>
              <a:t>(</a:t>
            </a:r>
            <a:r>
              <a:rPr lang="en-US" dirty="0" err="1"/>
              <a:t>cv.lasso.auc.fp</a:t>
            </a:r>
            <a:r>
              <a:rPr lang="en-US" dirty="0"/>
              <a:t>) / </a:t>
            </a:r>
            <a:r>
              <a:rPr lang="en-US" dirty="0" err="1"/>
              <a:t>unlist</a:t>
            </a:r>
            <a:r>
              <a:rPr lang="en-US" dirty="0"/>
              <a:t>(slot(</a:t>
            </a:r>
            <a:r>
              <a:rPr lang="en-US" dirty="0" err="1"/>
              <a:t>pred.auc</a:t>
            </a:r>
            <a:r>
              <a:rPr lang="en-US" dirty="0"/>
              <a:t>, "</a:t>
            </a:r>
            <a:r>
              <a:rPr lang="en-US" dirty="0" err="1"/>
              <a:t>n.neg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 err="1"/>
              <a:t>cv.lasso.tpr</a:t>
            </a:r>
            <a:r>
              <a:rPr lang="en-US" dirty="0"/>
              <a:t> &lt;- </a:t>
            </a:r>
            <a:r>
              <a:rPr lang="en-US" dirty="0" err="1"/>
              <a:t>unlist</a:t>
            </a:r>
            <a:r>
              <a:rPr lang="en-US" dirty="0"/>
              <a:t>(cv.lasso.auc.tp) / </a:t>
            </a:r>
            <a:r>
              <a:rPr lang="en-US" dirty="0" err="1"/>
              <a:t>unlist</a:t>
            </a:r>
            <a:r>
              <a:rPr lang="en-US" dirty="0"/>
              <a:t>(slot(</a:t>
            </a:r>
            <a:r>
              <a:rPr lang="en-US" dirty="0" err="1"/>
              <a:t>pred.auc</a:t>
            </a:r>
            <a:r>
              <a:rPr lang="en-US" dirty="0"/>
              <a:t>, "</a:t>
            </a:r>
            <a:r>
              <a:rPr lang="en-US" dirty="0" err="1"/>
              <a:t>n.pos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 err="1"/>
              <a:t>cv.lasso.perf.auc</a:t>
            </a:r>
            <a:r>
              <a:rPr lang="en-US" dirty="0"/>
              <a:t> = performance(</a:t>
            </a:r>
            <a:r>
              <a:rPr lang="en-US" dirty="0" err="1"/>
              <a:t>pred.auc</a:t>
            </a:r>
            <a:r>
              <a:rPr lang="en-US" dirty="0"/>
              <a:t>, "</a:t>
            </a:r>
            <a:r>
              <a:rPr lang="en-US" dirty="0" err="1"/>
              <a:t>auc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cv.lasso.auc</a:t>
            </a:r>
            <a:r>
              <a:rPr lang="en-US" dirty="0"/>
              <a:t> &lt;- </a:t>
            </a:r>
            <a:r>
              <a:rPr lang="en-US" dirty="0" err="1"/>
              <a:t>cv.lasso.perf.auc@y.values</a:t>
            </a:r>
            <a:r>
              <a:rPr lang="en-US" dirty="0"/>
              <a:t>[[1]]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 the ROC curve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cv.lasso.fpr</a:t>
            </a:r>
            <a:r>
              <a:rPr lang="en-US" dirty="0"/>
              <a:t>, </a:t>
            </a:r>
            <a:r>
              <a:rPr lang="en-US" dirty="0" err="1"/>
              <a:t>cv.lasso.tpr</a:t>
            </a:r>
            <a:r>
              <a:rPr lang="en-US" dirty="0"/>
              <a:t>, main="ROC Curve from cross-validated LASSO regression", </a:t>
            </a:r>
            <a:r>
              <a:rPr lang="en-US" dirty="0" err="1"/>
              <a:t>xlab</a:t>
            </a:r>
            <a:r>
              <a:rPr lang="en-US" dirty="0"/>
              <a:t>="False Positive Rate", </a:t>
            </a:r>
            <a:r>
              <a:rPr lang="en-US" dirty="0" err="1"/>
              <a:t>ylab</a:t>
            </a:r>
            <a:r>
              <a:rPr lang="en-US" dirty="0"/>
              <a:t>="True Positive Rate")</a:t>
            </a:r>
          </a:p>
          <a:p>
            <a:pPr marL="0" indent="0">
              <a:buNone/>
            </a:pPr>
            <a:r>
              <a:rPr lang="en-US" dirty="0"/>
              <a:t># label the AUC on the plot for easy viewing</a:t>
            </a:r>
          </a:p>
          <a:p>
            <a:pPr marL="0" indent="0">
              <a:buNone/>
            </a:pPr>
            <a:r>
              <a:rPr lang="en-US" dirty="0"/>
              <a:t>text(0.4, 0.6, paste("LASSO AUC = ", format(</a:t>
            </a:r>
            <a:r>
              <a:rPr lang="en-US" dirty="0" err="1"/>
              <a:t>cv.lasso.auc</a:t>
            </a:r>
            <a:r>
              <a:rPr lang="en-US" dirty="0"/>
              <a:t>, digits=5, scientific=FALSE)))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AUC for </a:t>
            </a:r>
            <a:r>
              <a:rPr lang="en-US" dirty="0" err="1"/>
              <a:t>auc.cv.lasso.model</a:t>
            </a:r>
            <a:endParaRPr lang="en-US" dirty="0"/>
          </a:p>
        </p:txBody>
      </p:sp>
      <p:pic>
        <p:nvPicPr>
          <p:cNvPr id="1028" name="Picture 4" descr="https://lh5.googleusercontent.com/8RrfpHkBy7yNidURgg-Jo6koWCMziuc9B2gA_ncoRTE07xXlfIN9CqARWfGVAkb3Bb_NrinCBeLIP4F5BuIBG0nwrfu20UkuPFVpPjHYgL6ErorHax9Db-GsG2BlPhRWpFVnpFd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2" y="1825625"/>
            <a:ext cx="4289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Ridge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get the Ridge model</a:t>
            </a:r>
          </a:p>
          <a:p>
            <a:pPr marL="0" indent="0">
              <a:buNone/>
            </a:pPr>
            <a:r>
              <a:rPr lang="en-US" dirty="0"/>
              <a:t># NOTE: alpha=0 (alpha=1 in LASSO)</a:t>
            </a:r>
          </a:p>
          <a:p>
            <a:pPr marL="0" indent="0">
              <a:buNone/>
            </a:pPr>
            <a:r>
              <a:rPr lang="en-US" dirty="0" err="1"/>
              <a:t>ridge.model</a:t>
            </a:r>
            <a:r>
              <a:rPr lang="en-US" dirty="0"/>
              <a:t> &lt;- </a:t>
            </a:r>
            <a:r>
              <a:rPr lang="en-US" dirty="0" err="1"/>
              <a:t>glmnet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cross-validated Ridge model to estimate the optimal lambda</a:t>
            </a:r>
          </a:p>
          <a:p>
            <a:pPr marL="0" indent="0">
              <a:buNone/>
            </a:pPr>
            <a:r>
              <a:rPr lang="en-US" dirty="0" err="1"/>
              <a:t>cv.ridge.model</a:t>
            </a:r>
            <a:r>
              <a:rPr lang="en-US" dirty="0"/>
              <a:t> &lt;- </a:t>
            </a:r>
            <a:r>
              <a:rPr lang="en-US" dirty="0" err="1"/>
              <a:t>cv.glmnet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estimated optimal lambda</a:t>
            </a:r>
          </a:p>
          <a:p>
            <a:pPr marL="0" indent="0">
              <a:buNone/>
            </a:pPr>
            <a:r>
              <a:rPr lang="en-US" dirty="0" err="1"/>
              <a:t>cv.ridge.model$lambda.min</a:t>
            </a:r>
            <a:r>
              <a:rPr lang="en-US" dirty="0"/>
              <a:t> # 0.02828012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upon a LASSO regression model by using Ridge Regression or Elastic Net</a:t>
            </a:r>
          </a:p>
          <a:p>
            <a:pPr lvl="1"/>
            <a:r>
              <a:rPr lang="en-US" dirty="0"/>
              <a:t>Dataset is from </a:t>
            </a:r>
            <a:r>
              <a:rPr lang="en-US" dirty="0" err="1"/>
              <a:t>Kaggle’s</a:t>
            </a:r>
            <a:r>
              <a:rPr lang="en-US" dirty="0"/>
              <a:t> Titanic competition</a:t>
            </a:r>
          </a:p>
          <a:p>
            <a:pPr lvl="1"/>
            <a:r>
              <a:rPr lang="en-US" dirty="0"/>
              <a:t>Various information about passengers that boarded the Titanic</a:t>
            </a:r>
          </a:p>
          <a:p>
            <a:r>
              <a:rPr lang="en-US" dirty="0"/>
              <a:t>Prepare dataset for use in R</a:t>
            </a:r>
          </a:p>
          <a:p>
            <a:r>
              <a:rPr lang="en-US" dirty="0"/>
              <a:t>Use LASSO Regression for analysis</a:t>
            </a:r>
          </a:p>
          <a:p>
            <a:r>
              <a:rPr lang="en-US" dirty="0"/>
              <a:t>Use Ridge Regression and Elastic Net for further analysis</a:t>
            </a:r>
          </a:p>
          <a:p>
            <a:r>
              <a:rPr lang="en-US" dirty="0"/>
              <a:t>Compare the results</a:t>
            </a:r>
          </a:p>
          <a:p>
            <a:pPr lvl="1"/>
            <a:r>
              <a:rPr lang="en-US" dirty="0"/>
              <a:t>Results will be used to see if a passenger would have survived the shipwreck</a:t>
            </a:r>
          </a:p>
        </p:txBody>
      </p:sp>
    </p:spTree>
    <p:extLst>
      <p:ext uri="{BB962C8B-B14F-4D97-AF65-F5344CB8AC3E}">
        <p14:creationId xmlns:p14="http://schemas.microsoft.com/office/powerpoint/2010/main" val="205071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viewing model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ridge.model</a:t>
            </a:r>
            <a:r>
              <a:rPr lang="en-US" dirty="0"/>
              <a:t>, label=TRUE)</a:t>
            </a:r>
          </a:p>
        </p:txBody>
      </p:sp>
    </p:spTree>
    <p:extLst>
      <p:ext uri="{BB962C8B-B14F-4D97-AF65-F5344CB8AC3E}">
        <p14:creationId xmlns:p14="http://schemas.microsoft.com/office/powerpoint/2010/main" val="243156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dirty="0" err="1"/>
              <a:t>ridge.model</a:t>
            </a:r>
            <a:endParaRPr lang="en-US" dirty="0"/>
          </a:p>
        </p:txBody>
      </p:sp>
      <p:pic>
        <p:nvPicPr>
          <p:cNvPr id="1028" name="Picture 4" descr="https://lh5.googleusercontent.com/zAkOiBk-NBUaTnxX4jE5g2CYKuLoLYwnSwF0hbzcXT6yZmIKntNIbgiyOv4w9d1TQkVm2RwDYLmkovxJUDN44VjrqCdYr_N0KPl5k85hAW56H4d9OtkgUJXUhPQOa6gNwp56K-t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2" y="1825625"/>
            <a:ext cx="4289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4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viewing model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cv.ridge.model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247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dirty="0" err="1"/>
              <a:t>cv.lasso.model</a:t>
            </a:r>
            <a:endParaRPr lang="en-US" dirty="0"/>
          </a:p>
        </p:txBody>
      </p:sp>
      <p:pic>
        <p:nvPicPr>
          <p:cNvPr id="2050" name="Picture 2" descr="https://lh5.googleusercontent.com/Gr3cu4q-KYxzbdWAyDwS_sRq8D6OmLOOxranZXyPSKZyg_o1QS2HIdrRSmMKUvFp86K7pC8OE2SXe572tCV67tpAEwqRDL2-KF4zDwKUO8hDJKph4_Xj5cu5AK1o5-L_nZq2XYV-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2" y="1825625"/>
            <a:ext cx="4289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setup prediction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get the ROC curve of the cross-validated Ridge model</a:t>
            </a:r>
          </a:p>
          <a:p>
            <a:pPr marL="0" indent="0">
              <a:buNone/>
            </a:pPr>
            <a:r>
              <a:rPr lang="en-US" dirty="0" err="1"/>
              <a:t>auc.cv.ridge.model</a:t>
            </a:r>
            <a:r>
              <a:rPr lang="en-US" dirty="0"/>
              <a:t> &lt;- </a:t>
            </a:r>
            <a:r>
              <a:rPr lang="en-US" dirty="0" err="1"/>
              <a:t>cv.glmnet</a:t>
            </a:r>
            <a:r>
              <a:rPr lang="en-US" dirty="0"/>
              <a:t>(x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y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alpha=1, </a:t>
            </a:r>
            <a:r>
              <a:rPr lang="en-US" dirty="0" err="1"/>
              <a:t>type.measure</a:t>
            </a:r>
            <a:r>
              <a:rPr lang="en-US" dirty="0"/>
              <a:t>="</a:t>
            </a:r>
            <a:r>
              <a:rPr lang="en-US" dirty="0" err="1"/>
              <a:t>auc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ridge.test.prob</a:t>
            </a:r>
            <a:r>
              <a:rPr lang="en-US" dirty="0"/>
              <a:t> &lt;- predict(</a:t>
            </a:r>
            <a:r>
              <a:rPr lang="en-US" dirty="0" err="1"/>
              <a:t>auc.cv.ridge.model</a:t>
            </a:r>
            <a:r>
              <a:rPr lang="en-US" dirty="0"/>
              <a:t>, type="response", </a:t>
            </a:r>
            <a:r>
              <a:rPr lang="en-US" dirty="0" err="1"/>
              <a:t>newx</a:t>
            </a:r>
            <a:r>
              <a:rPr lang="en-US" dirty="0"/>
              <a:t>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testdata.factored</a:t>
            </a:r>
            <a:r>
              <a:rPr lang="en-US" dirty="0"/>
              <a:t>[,2:5]), s = '</a:t>
            </a:r>
            <a:r>
              <a:rPr lang="en-US" dirty="0" err="1"/>
              <a:t>lambda.min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94385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AUC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 predict the test data on whether someone survived or not</a:t>
            </a:r>
          </a:p>
          <a:p>
            <a:pPr marL="0" indent="0">
              <a:buNone/>
            </a:pPr>
            <a:r>
              <a:rPr lang="en-US" dirty="0" err="1"/>
              <a:t>ridge.pred.auc</a:t>
            </a:r>
            <a:r>
              <a:rPr lang="en-US" dirty="0"/>
              <a:t> &lt;- prediction(</a:t>
            </a:r>
            <a:r>
              <a:rPr lang="en-US" dirty="0" err="1"/>
              <a:t>ridge.test.prob</a:t>
            </a:r>
            <a:r>
              <a:rPr lang="en-US" dirty="0"/>
              <a:t>[,1], </a:t>
            </a:r>
            <a:r>
              <a:rPr lang="en-US" dirty="0" err="1"/>
              <a:t>testdata.factored</a:t>
            </a:r>
            <a:r>
              <a:rPr lang="en-US" dirty="0"/>
              <a:t>[,1])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obtain the false positive and true positive rate of the prediction</a:t>
            </a:r>
          </a:p>
          <a:p>
            <a:pPr marL="0" indent="0">
              <a:buNone/>
            </a:pPr>
            <a:r>
              <a:rPr lang="en-US" dirty="0" err="1"/>
              <a:t>cv.ridge.auc.fp</a:t>
            </a:r>
            <a:r>
              <a:rPr lang="en-US" dirty="0"/>
              <a:t> &lt;- slot(</a:t>
            </a:r>
            <a:r>
              <a:rPr lang="en-US" dirty="0" err="1"/>
              <a:t>ridge.pred.auc</a:t>
            </a:r>
            <a:r>
              <a:rPr lang="en-US" dirty="0"/>
              <a:t>, "</a:t>
            </a:r>
            <a:r>
              <a:rPr lang="en-US" dirty="0" err="1"/>
              <a:t>fp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cv.ridge.auc.tp &lt;- slot(</a:t>
            </a:r>
            <a:r>
              <a:rPr lang="en-US" dirty="0" err="1"/>
              <a:t>ridge.pred.auc</a:t>
            </a:r>
            <a:r>
              <a:rPr lang="en-US" dirty="0"/>
              <a:t>, "</a:t>
            </a:r>
            <a:r>
              <a:rPr lang="en-US" dirty="0" err="1"/>
              <a:t>tp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cv.ridge.fpr</a:t>
            </a:r>
            <a:r>
              <a:rPr lang="en-US" dirty="0"/>
              <a:t> &lt;- </a:t>
            </a:r>
            <a:r>
              <a:rPr lang="en-US" dirty="0" err="1"/>
              <a:t>unlist</a:t>
            </a:r>
            <a:r>
              <a:rPr lang="en-US" dirty="0"/>
              <a:t>(</a:t>
            </a:r>
            <a:r>
              <a:rPr lang="en-US" dirty="0" err="1"/>
              <a:t>cv.ridge.auc.fp</a:t>
            </a:r>
            <a:r>
              <a:rPr lang="en-US" dirty="0"/>
              <a:t>) / </a:t>
            </a:r>
            <a:r>
              <a:rPr lang="en-US" dirty="0" err="1"/>
              <a:t>unlist</a:t>
            </a:r>
            <a:r>
              <a:rPr lang="en-US" dirty="0"/>
              <a:t>(slot(</a:t>
            </a:r>
            <a:r>
              <a:rPr lang="en-US" dirty="0" err="1"/>
              <a:t>ridge.pred.auc</a:t>
            </a:r>
            <a:r>
              <a:rPr lang="en-US" dirty="0"/>
              <a:t>, "</a:t>
            </a:r>
            <a:r>
              <a:rPr lang="en-US" dirty="0" err="1"/>
              <a:t>n.neg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 err="1"/>
              <a:t>cv.ridge.tpr</a:t>
            </a:r>
            <a:r>
              <a:rPr lang="en-US" dirty="0"/>
              <a:t> &lt;- </a:t>
            </a:r>
            <a:r>
              <a:rPr lang="en-US" dirty="0" err="1"/>
              <a:t>unlist</a:t>
            </a:r>
            <a:r>
              <a:rPr lang="en-US" dirty="0"/>
              <a:t>(cv.ridge.auc.tp) / </a:t>
            </a:r>
            <a:r>
              <a:rPr lang="en-US" dirty="0" err="1"/>
              <a:t>unlist</a:t>
            </a:r>
            <a:r>
              <a:rPr lang="en-US" dirty="0"/>
              <a:t>(slot(</a:t>
            </a:r>
            <a:r>
              <a:rPr lang="en-US" dirty="0" err="1"/>
              <a:t>ridge.pred.auc</a:t>
            </a:r>
            <a:r>
              <a:rPr lang="en-US" dirty="0"/>
              <a:t>, "</a:t>
            </a:r>
            <a:r>
              <a:rPr lang="en-US" dirty="0" err="1"/>
              <a:t>n.pos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 err="1"/>
              <a:t>cv.ridge.perf.auc</a:t>
            </a:r>
            <a:r>
              <a:rPr lang="en-US" dirty="0"/>
              <a:t> = performance(</a:t>
            </a:r>
            <a:r>
              <a:rPr lang="en-US" dirty="0" err="1"/>
              <a:t>ridge.pred.auc</a:t>
            </a:r>
            <a:r>
              <a:rPr lang="en-US" dirty="0"/>
              <a:t>, "</a:t>
            </a:r>
            <a:r>
              <a:rPr lang="en-US" dirty="0" err="1"/>
              <a:t>auc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cv.ridge.auc</a:t>
            </a:r>
            <a:r>
              <a:rPr lang="en-US" dirty="0"/>
              <a:t> &lt;- </a:t>
            </a:r>
            <a:r>
              <a:rPr lang="en-US" dirty="0" err="1"/>
              <a:t>cv.ridge.perf.auc@y.values</a:t>
            </a:r>
            <a:r>
              <a:rPr lang="en-US" dirty="0"/>
              <a:t>[[1]]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 the ROC curve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cv.ridge.fpr</a:t>
            </a:r>
            <a:r>
              <a:rPr lang="en-US" dirty="0"/>
              <a:t>, </a:t>
            </a:r>
            <a:r>
              <a:rPr lang="en-US" dirty="0" err="1"/>
              <a:t>cv.ridge.tpr</a:t>
            </a:r>
            <a:r>
              <a:rPr lang="en-US" dirty="0"/>
              <a:t>, main="ROC Curve from cross-validated Ridge regression", </a:t>
            </a:r>
            <a:r>
              <a:rPr lang="en-US" dirty="0" err="1"/>
              <a:t>xlab</a:t>
            </a:r>
            <a:r>
              <a:rPr lang="en-US" dirty="0"/>
              <a:t>="False Positive Rate", </a:t>
            </a:r>
            <a:r>
              <a:rPr lang="en-US" dirty="0" err="1"/>
              <a:t>ylab</a:t>
            </a:r>
            <a:r>
              <a:rPr lang="en-US" dirty="0"/>
              <a:t>="True Positive Rate")</a:t>
            </a:r>
          </a:p>
          <a:p>
            <a:pPr marL="0" indent="0">
              <a:buNone/>
            </a:pPr>
            <a:r>
              <a:rPr lang="en-US" dirty="0"/>
              <a:t># label the AUC on the plot for easy viewing</a:t>
            </a:r>
          </a:p>
          <a:p>
            <a:pPr marL="0" indent="0">
              <a:buNone/>
            </a:pPr>
            <a:r>
              <a:rPr lang="en-US" dirty="0"/>
              <a:t>text(0.4, 0.6, paste("Ridge AUC = ", format(</a:t>
            </a:r>
            <a:r>
              <a:rPr lang="en-US" dirty="0" err="1"/>
              <a:t>cv.ridge.auc</a:t>
            </a:r>
            <a:r>
              <a:rPr lang="en-US" dirty="0"/>
              <a:t>, digits=5, scientific=FALSE)))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08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AUC for </a:t>
            </a:r>
            <a:r>
              <a:rPr lang="en-US" dirty="0" err="1"/>
              <a:t>auc.ridge.lasso.model</a:t>
            </a:r>
            <a:endParaRPr lang="en-US" dirty="0"/>
          </a:p>
        </p:txBody>
      </p:sp>
      <p:pic>
        <p:nvPicPr>
          <p:cNvPr id="3074" name="Picture 2" descr="https://lh4.googleusercontent.com/3j-wjozOXBrljYtoB344dgpWbkqC1YusML2Fyyh_yj4Xo5POPGvM4K9P1SOT1bTyAevTsLsJiFd1kj89NB-xhD3SpPzZPSKHm9q--Je5Ww3usdePC8sr5OyXogsFESAvDBkx0_T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2" y="1825625"/>
            <a:ext cx="4289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2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9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Elastic Net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get the </a:t>
            </a:r>
            <a:r>
              <a:rPr lang="en-US" dirty="0" err="1"/>
              <a:t>Elasticnet</a:t>
            </a:r>
            <a:r>
              <a:rPr lang="en-US" dirty="0"/>
              <a:t> model</a:t>
            </a:r>
          </a:p>
          <a:p>
            <a:pPr marL="0" indent="0">
              <a:buNone/>
            </a:pPr>
            <a:r>
              <a:rPr lang="en-US" dirty="0"/>
              <a:t># NOTE: alpha=0.5 (alpha=1 in LASSO, alpha=0 in Ridge)</a:t>
            </a:r>
          </a:p>
          <a:p>
            <a:pPr marL="0" indent="0">
              <a:buNone/>
            </a:pPr>
            <a:r>
              <a:rPr lang="en-US" dirty="0" err="1"/>
              <a:t>elasticnet.model</a:t>
            </a:r>
            <a:r>
              <a:rPr lang="en-US" dirty="0"/>
              <a:t> &lt;- </a:t>
            </a:r>
            <a:r>
              <a:rPr lang="en-US" dirty="0" err="1"/>
              <a:t>glmnet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alpha=0.5)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cross-validated </a:t>
            </a:r>
            <a:r>
              <a:rPr lang="en-US" dirty="0" err="1"/>
              <a:t>Elasticnet</a:t>
            </a:r>
            <a:r>
              <a:rPr lang="en-US" dirty="0"/>
              <a:t> model to estimate the optimal lambda</a:t>
            </a:r>
          </a:p>
          <a:p>
            <a:pPr marL="0" indent="0">
              <a:buNone/>
            </a:pPr>
            <a:r>
              <a:rPr lang="en-US" dirty="0" err="1"/>
              <a:t>cv.elasticnet.model</a:t>
            </a:r>
            <a:r>
              <a:rPr lang="en-US" dirty="0"/>
              <a:t> &lt;- </a:t>
            </a:r>
            <a:r>
              <a:rPr lang="en-US" dirty="0" err="1"/>
              <a:t>cv.glmnet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alpha=0.5)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estimated optimal lambda</a:t>
            </a:r>
          </a:p>
          <a:p>
            <a:pPr marL="0" indent="0">
              <a:buNone/>
            </a:pPr>
            <a:r>
              <a:rPr lang="en-US" dirty="0" err="1"/>
              <a:t>cv.elasticnet.model$lambda.min</a:t>
            </a:r>
            <a:r>
              <a:rPr lang="en-US" dirty="0"/>
              <a:t> # 0.004084106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0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viewing model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elasticnet.model</a:t>
            </a:r>
            <a:r>
              <a:rPr lang="en-US" dirty="0"/>
              <a:t>, label=TRUE)</a:t>
            </a:r>
          </a:p>
        </p:txBody>
      </p:sp>
    </p:spTree>
    <p:extLst>
      <p:ext uri="{BB962C8B-B14F-4D97-AF65-F5344CB8AC3E}">
        <p14:creationId xmlns:p14="http://schemas.microsoft.com/office/powerpoint/2010/main" val="7828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glmnet</a:t>
            </a:r>
            <a:r>
              <a:rPr lang="en-US" dirty="0"/>
              <a:t> </a:t>
            </a:r>
          </a:p>
          <a:p>
            <a:r>
              <a:rPr lang="en-US" dirty="0"/>
              <a:t>ROCR</a:t>
            </a:r>
          </a:p>
        </p:txBody>
      </p:sp>
    </p:spTree>
    <p:extLst>
      <p:ext uri="{BB962C8B-B14F-4D97-AF65-F5344CB8AC3E}">
        <p14:creationId xmlns:p14="http://schemas.microsoft.com/office/powerpoint/2010/main" val="1359256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dirty="0" err="1"/>
              <a:t>elasticnet.model</a:t>
            </a:r>
            <a:endParaRPr lang="en-US" dirty="0"/>
          </a:p>
        </p:txBody>
      </p:sp>
      <p:pic>
        <p:nvPicPr>
          <p:cNvPr id="4" name="Picture 2" descr="https://lh5.googleusercontent.com/Av4jkM8vpLRyD8zVtGbZV4x_i7r8eC62YIQRmCJ_0WFpRLFulHmTpOUnTyyCGfxgb7hmc6zX_2QMdHDSzVpE-cYHO81B4cK9LFFr8bFK8wO-SQqocHdj3jdSRiKM0vwcNA3dahR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2" y="1825625"/>
            <a:ext cx="4289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9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viewing model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cv.elasticnet.model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6927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dirty="0" err="1"/>
              <a:t>cv.lasso.model</a:t>
            </a:r>
            <a:endParaRPr lang="en-US" dirty="0"/>
          </a:p>
        </p:txBody>
      </p:sp>
      <p:pic>
        <p:nvPicPr>
          <p:cNvPr id="6146" name="Picture 2" descr="https://lh4.googleusercontent.com/fK9ixWr6Kd0xaq2YAsRZOXPge3j04g40mnzDfISdN-gOUooeioLm3SRy8B3ScJr9B7nIx3_BQWaHBT6j0O5RhXaNBulQeC0oe_f_kynuRYEx1dNNPPxlO8YfLcaSEM_Yhhn-vK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2" y="1825625"/>
            <a:ext cx="4289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734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setup prediction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auc.cv.elasticnet.model</a:t>
            </a:r>
            <a:r>
              <a:rPr lang="en-US" dirty="0"/>
              <a:t> &lt;- </a:t>
            </a:r>
            <a:r>
              <a:rPr lang="en-US" dirty="0" err="1"/>
              <a:t>cv.glmnet</a:t>
            </a:r>
            <a:r>
              <a:rPr lang="en-US" dirty="0"/>
              <a:t>(x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[,2:5]), y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traindata.factored</a:t>
            </a:r>
            <a:r>
              <a:rPr lang="en-US" dirty="0"/>
              <a:t>[,1]), family="binomial", alpha=1, </a:t>
            </a:r>
            <a:r>
              <a:rPr lang="en-US" dirty="0" err="1"/>
              <a:t>type.measure</a:t>
            </a:r>
            <a:r>
              <a:rPr lang="en-US" dirty="0"/>
              <a:t>="</a:t>
            </a:r>
            <a:r>
              <a:rPr lang="en-US" dirty="0" err="1"/>
              <a:t>auc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elasticnet.test.prob</a:t>
            </a:r>
            <a:r>
              <a:rPr lang="en-US" dirty="0"/>
              <a:t> &lt;- predict(</a:t>
            </a:r>
            <a:r>
              <a:rPr lang="en-US" dirty="0" err="1"/>
              <a:t>auc.cv.elasticnet.model</a:t>
            </a:r>
            <a:r>
              <a:rPr lang="en-US" dirty="0"/>
              <a:t>, type="response", </a:t>
            </a:r>
            <a:r>
              <a:rPr lang="en-US" dirty="0" err="1"/>
              <a:t>newx</a:t>
            </a:r>
            <a:r>
              <a:rPr lang="en-US" dirty="0"/>
              <a:t> =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testdata.factored</a:t>
            </a:r>
            <a:r>
              <a:rPr lang="en-US" dirty="0"/>
              <a:t>[,2:5]), s = '</a:t>
            </a:r>
            <a:r>
              <a:rPr lang="en-US" dirty="0" err="1"/>
              <a:t>lambda.min</a:t>
            </a:r>
            <a:r>
              <a:rPr lang="en-US" dirty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AUC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 predict the test data on whether someone survived or not</a:t>
            </a:r>
          </a:p>
          <a:p>
            <a:pPr marL="0" indent="0">
              <a:buNone/>
            </a:pPr>
            <a:r>
              <a:rPr lang="en-US" dirty="0" err="1"/>
              <a:t>elasticnet.pred.auc</a:t>
            </a:r>
            <a:r>
              <a:rPr lang="en-US" dirty="0"/>
              <a:t> &lt;- prediction(</a:t>
            </a:r>
            <a:r>
              <a:rPr lang="en-US" dirty="0" err="1"/>
              <a:t>elasticnet.test.prob</a:t>
            </a:r>
            <a:r>
              <a:rPr lang="en-US" dirty="0"/>
              <a:t>[,1], </a:t>
            </a:r>
            <a:r>
              <a:rPr lang="en-US" dirty="0" err="1"/>
              <a:t>testdata.factored</a:t>
            </a:r>
            <a:r>
              <a:rPr lang="en-US" dirty="0"/>
              <a:t>[,1])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obtain the false positive and true positive rate of the prediction</a:t>
            </a:r>
          </a:p>
          <a:p>
            <a:pPr marL="0" indent="0">
              <a:buNone/>
            </a:pPr>
            <a:r>
              <a:rPr lang="en-US" dirty="0" err="1"/>
              <a:t>cv.elasticnet.auc.fp</a:t>
            </a:r>
            <a:r>
              <a:rPr lang="en-US" dirty="0"/>
              <a:t> &lt;- slot(</a:t>
            </a:r>
            <a:r>
              <a:rPr lang="en-US" dirty="0" err="1"/>
              <a:t>elasticnet.pred.auc</a:t>
            </a:r>
            <a:r>
              <a:rPr lang="en-US" dirty="0"/>
              <a:t>, "</a:t>
            </a:r>
            <a:r>
              <a:rPr lang="en-US" dirty="0" err="1"/>
              <a:t>fp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cv.elasticnet.auc.tp &lt;- slot(</a:t>
            </a:r>
            <a:r>
              <a:rPr lang="en-US" dirty="0" err="1"/>
              <a:t>elasticnet.pred.auc</a:t>
            </a:r>
            <a:r>
              <a:rPr lang="en-US" dirty="0"/>
              <a:t>, "</a:t>
            </a:r>
            <a:r>
              <a:rPr lang="en-US" dirty="0" err="1"/>
              <a:t>tp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cv.elasticnet.fpr</a:t>
            </a:r>
            <a:r>
              <a:rPr lang="en-US" dirty="0"/>
              <a:t> &lt;- </a:t>
            </a:r>
            <a:r>
              <a:rPr lang="en-US" dirty="0" err="1"/>
              <a:t>unlist</a:t>
            </a:r>
            <a:r>
              <a:rPr lang="en-US" dirty="0"/>
              <a:t>(</a:t>
            </a:r>
            <a:r>
              <a:rPr lang="en-US" dirty="0" err="1"/>
              <a:t>cv.elasticnet.auc.fp</a:t>
            </a:r>
            <a:r>
              <a:rPr lang="en-US" dirty="0"/>
              <a:t>) / </a:t>
            </a:r>
            <a:r>
              <a:rPr lang="en-US" dirty="0" err="1"/>
              <a:t>unlist</a:t>
            </a:r>
            <a:r>
              <a:rPr lang="en-US" dirty="0"/>
              <a:t>(slot(</a:t>
            </a:r>
            <a:r>
              <a:rPr lang="en-US" dirty="0" err="1"/>
              <a:t>elasticnet.pred.auc</a:t>
            </a:r>
            <a:r>
              <a:rPr lang="en-US" dirty="0"/>
              <a:t>, "</a:t>
            </a:r>
            <a:r>
              <a:rPr lang="en-US" dirty="0" err="1"/>
              <a:t>n.neg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 err="1"/>
              <a:t>cv.elasticnet.tpr</a:t>
            </a:r>
            <a:r>
              <a:rPr lang="en-US" dirty="0"/>
              <a:t> &lt;- </a:t>
            </a:r>
            <a:r>
              <a:rPr lang="en-US" dirty="0" err="1"/>
              <a:t>unlist</a:t>
            </a:r>
            <a:r>
              <a:rPr lang="en-US" dirty="0"/>
              <a:t>(cv.elasticnet.auc.tp) / </a:t>
            </a:r>
            <a:r>
              <a:rPr lang="en-US" dirty="0" err="1"/>
              <a:t>unlist</a:t>
            </a:r>
            <a:r>
              <a:rPr lang="en-US" dirty="0"/>
              <a:t>(slot(</a:t>
            </a:r>
            <a:r>
              <a:rPr lang="en-US" dirty="0" err="1"/>
              <a:t>elasticnet.pred.auc</a:t>
            </a:r>
            <a:r>
              <a:rPr lang="en-US" dirty="0"/>
              <a:t>, "</a:t>
            </a:r>
            <a:r>
              <a:rPr lang="en-US" dirty="0" err="1"/>
              <a:t>n.pos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 err="1"/>
              <a:t>cv.elasticnet.perf.auc</a:t>
            </a:r>
            <a:r>
              <a:rPr lang="en-US" dirty="0"/>
              <a:t> = performance(</a:t>
            </a:r>
            <a:r>
              <a:rPr lang="en-US" dirty="0" err="1"/>
              <a:t>elasticnet.pred.auc</a:t>
            </a:r>
            <a:r>
              <a:rPr lang="en-US" dirty="0"/>
              <a:t>, "</a:t>
            </a:r>
            <a:r>
              <a:rPr lang="en-US" dirty="0" err="1"/>
              <a:t>auc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cv.elasticnet.auc</a:t>
            </a:r>
            <a:r>
              <a:rPr lang="en-US" dirty="0"/>
              <a:t> &lt;- </a:t>
            </a:r>
            <a:r>
              <a:rPr lang="en-US" dirty="0" err="1"/>
              <a:t>cv.elasticnet.perf.auc@y.values</a:t>
            </a:r>
            <a:r>
              <a:rPr lang="en-US" dirty="0"/>
              <a:t>[[1]]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 the ROC curve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cv.elasticnet.fpr</a:t>
            </a:r>
            <a:r>
              <a:rPr lang="en-US" dirty="0"/>
              <a:t>, </a:t>
            </a:r>
            <a:r>
              <a:rPr lang="en-US" dirty="0" err="1"/>
              <a:t>cv.elasticnet.tpr</a:t>
            </a:r>
            <a:r>
              <a:rPr lang="en-US" dirty="0"/>
              <a:t>, main="ROC Curve from cross-validated Elastic Net regression", </a:t>
            </a:r>
            <a:r>
              <a:rPr lang="en-US" dirty="0" err="1"/>
              <a:t>xlab</a:t>
            </a:r>
            <a:r>
              <a:rPr lang="en-US" dirty="0"/>
              <a:t>="False Positive Rate", </a:t>
            </a:r>
            <a:r>
              <a:rPr lang="en-US" dirty="0" err="1"/>
              <a:t>ylab</a:t>
            </a:r>
            <a:r>
              <a:rPr lang="en-US" dirty="0"/>
              <a:t>="True Positive Rate")</a:t>
            </a:r>
          </a:p>
          <a:p>
            <a:pPr marL="0" indent="0">
              <a:buNone/>
            </a:pPr>
            <a:r>
              <a:rPr lang="en-US" dirty="0"/>
              <a:t># label the AUC on the plot for easy viewing</a:t>
            </a:r>
          </a:p>
          <a:p>
            <a:pPr marL="0" indent="0">
              <a:buNone/>
            </a:pPr>
            <a:r>
              <a:rPr lang="en-US" dirty="0"/>
              <a:t>text(0.4, 0.6, paste("Elastic Net AUC = ", format(</a:t>
            </a:r>
            <a:r>
              <a:rPr lang="en-US" dirty="0" err="1"/>
              <a:t>cv.elasticnet.auc</a:t>
            </a:r>
            <a:r>
              <a:rPr lang="en-US" dirty="0"/>
              <a:t>, digits=5, scientific=FALSE)))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5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AUC for </a:t>
            </a:r>
            <a:r>
              <a:rPr lang="en-US" dirty="0" err="1"/>
              <a:t>auc.cv.lasso.model</a:t>
            </a:r>
            <a:endParaRPr lang="en-US" dirty="0"/>
          </a:p>
        </p:txBody>
      </p:sp>
      <p:pic>
        <p:nvPicPr>
          <p:cNvPr id="7170" name="Picture 2" descr="https://lh5.googleusercontent.com/d1hV_WfmHIK_zKGrBs4kGxj3YfwZRLHnKBR3-YQhpspZe5npLXxenAhgA9DH1ommzuj1vEMlgpoKioWISgfUKLRsnN9_MTX2-axgwUTOtnBVmKYmTaKhYeSHgHIVY9xxoD0jltl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32" y="1825625"/>
            <a:ext cx="4289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85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feature selection when there is a large number of features</a:t>
            </a:r>
          </a:p>
          <a:p>
            <a:r>
              <a:rPr lang="en-US" dirty="0"/>
              <a:t>Cross-Validated models performed almost equally across all algorithms</a:t>
            </a:r>
          </a:p>
          <a:p>
            <a:pPr lvl="1"/>
            <a:r>
              <a:rPr lang="en-US" dirty="0"/>
              <a:t>Adjusting the lambda value might show improvements between the different algorithms</a:t>
            </a:r>
          </a:p>
          <a:p>
            <a:pPr lvl="1"/>
            <a:r>
              <a:rPr lang="en-US" dirty="0"/>
              <a:t>Including more features might show improvements in the results of the Elastic Net algorithm over the other two</a:t>
            </a:r>
          </a:p>
          <a:p>
            <a:r>
              <a:rPr lang="en-US" dirty="0"/>
              <a:t>Elastic Net DOES NOT always perform better than LASSO Regression</a:t>
            </a:r>
          </a:p>
          <a:p>
            <a:pPr lvl="1"/>
            <a:r>
              <a:rPr lang="en-US" dirty="0"/>
              <a:t>It did perform better than Ridge Regression in this scenario</a:t>
            </a:r>
          </a:p>
        </p:txBody>
      </p:sp>
    </p:spTree>
    <p:extLst>
      <p:ext uri="{BB962C8B-B14F-4D97-AF65-F5344CB8AC3E}">
        <p14:creationId xmlns:p14="http://schemas.microsoft.com/office/powerpoint/2010/main" val="326457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read in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&lt;- read.csv("http://christianherta.de/</a:t>
            </a:r>
            <a:r>
              <a:rPr lang="en-US" dirty="0" err="1"/>
              <a:t>lehre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/</a:t>
            </a:r>
            <a:r>
              <a:rPr lang="en-US" dirty="0" err="1"/>
              <a:t>machineLearning</a:t>
            </a:r>
            <a:r>
              <a:rPr lang="en-US" dirty="0"/>
              <a:t>/data/titanic-</a:t>
            </a:r>
            <a:r>
              <a:rPr lang="en-US" dirty="0" err="1"/>
              <a:t>train.csv",header</a:t>
            </a:r>
            <a:r>
              <a:rPr lang="en-US" dirty="0"/>
              <a:t>=T)</a:t>
            </a:r>
          </a:p>
        </p:txBody>
      </p:sp>
    </p:spTree>
    <p:extLst>
      <p:ext uri="{BB962C8B-B14F-4D97-AF65-F5344CB8AC3E}">
        <p14:creationId xmlns:p14="http://schemas.microsoft.com/office/powerpoint/2010/main" val="351718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remove invalid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&lt;- data[,c(2,3,5,6,10)]</a:t>
            </a:r>
          </a:p>
          <a:p>
            <a:pPr marL="0" indent="0">
              <a:buNone/>
            </a:pPr>
            <a:r>
              <a:rPr lang="en-US" dirty="0"/>
              <a:t>data &lt;- data[</a:t>
            </a:r>
            <a:r>
              <a:rPr lang="en-US" dirty="0" err="1"/>
              <a:t>complete.cases</a:t>
            </a:r>
            <a:r>
              <a:rPr lang="en-US" dirty="0"/>
              <a:t>(data),]</a:t>
            </a:r>
          </a:p>
        </p:txBody>
      </p:sp>
    </p:spTree>
    <p:extLst>
      <p:ext uri="{BB962C8B-B14F-4D97-AF65-F5344CB8AC3E}">
        <p14:creationId xmlns:p14="http://schemas.microsoft.com/office/powerpoint/2010/main" val="23795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training/testing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(101)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 &lt;- sample(714, 200, replace=FALSE)</a:t>
            </a:r>
          </a:p>
          <a:p>
            <a:pPr marL="0" indent="0">
              <a:buNone/>
            </a:pPr>
            <a:r>
              <a:rPr lang="en-US" dirty="0" err="1"/>
              <a:t>traindata</a:t>
            </a:r>
            <a:r>
              <a:rPr lang="en-US" dirty="0"/>
              <a:t> &lt;- data[-testing, ]</a:t>
            </a:r>
          </a:p>
          <a:p>
            <a:pPr marL="0" indent="0">
              <a:buNone/>
            </a:pPr>
            <a:r>
              <a:rPr lang="en-US" dirty="0" err="1"/>
              <a:t>testdata</a:t>
            </a:r>
            <a:r>
              <a:rPr lang="en-US" dirty="0"/>
              <a:t> &lt;- data[testing, ]</a:t>
            </a:r>
          </a:p>
          <a:p>
            <a:pPr marL="0" indent="0">
              <a:buNone/>
            </a:pPr>
            <a:r>
              <a:rPr lang="en-US" dirty="0"/>
              <a:t>dim(</a:t>
            </a:r>
            <a:r>
              <a:rPr lang="en-US" dirty="0" err="1"/>
              <a:t>traindata</a:t>
            </a:r>
            <a:r>
              <a:rPr lang="en-US" dirty="0"/>
              <a:t>) # 514 5</a:t>
            </a:r>
          </a:p>
          <a:p>
            <a:pPr marL="0" indent="0">
              <a:buNone/>
            </a:pPr>
            <a:r>
              <a:rPr lang="en-US" dirty="0"/>
              <a:t>dim(</a:t>
            </a:r>
            <a:r>
              <a:rPr lang="en-US" dirty="0" err="1"/>
              <a:t>testdata</a:t>
            </a:r>
            <a:r>
              <a:rPr lang="en-US" dirty="0"/>
              <a:t>) # 200 5</a:t>
            </a:r>
          </a:p>
        </p:txBody>
      </p:sp>
    </p:spTree>
    <p:extLst>
      <p:ext uri="{BB962C8B-B14F-4D97-AF65-F5344CB8AC3E}">
        <p14:creationId xmlns:p14="http://schemas.microsoft.com/office/powerpoint/2010/main" val="117730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look at some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traindata$Sex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#        female           male </a:t>
            </a:r>
          </a:p>
          <a:p>
            <a:pPr marL="0" indent="0">
              <a:buNone/>
            </a:pPr>
            <a:r>
              <a:rPr lang="en-US" dirty="0"/>
              <a:t># 0.3618677 0.6381323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traindata$Survived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#	     0                  1 </a:t>
            </a:r>
          </a:p>
          <a:p>
            <a:pPr marL="0" indent="0">
              <a:buNone/>
            </a:pPr>
            <a:r>
              <a:rPr lang="en-US" dirty="0"/>
              <a:t># 0.5894942 0.4105058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traindata$Sex</a:t>
            </a:r>
            <a:r>
              <a:rPr lang="en-US" dirty="0"/>
              <a:t>, </a:t>
            </a:r>
            <a:r>
              <a:rPr lang="en-US" dirty="0" err="1"/>
              <a:t>traindata$Survived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#                 	        0                    1</a:t>
            </a:r>
          </a:p>
          <a:p>
            <a:pPr marL="0" indent="0">
              <a:buNone/>
            </a:pPr>
            <a:r>
              <a:rPr lang="en-US" dirty="0"/>
              <a:t># female  0.08949416 0.27237354</a:t>
            </a:r>
          </a:p>
          <a:p>
            <a:pPr marL="0" indent="0">
              <a:buNone/>
            </a:pPr>
            <a:r>
              <a:rPr lang="en-US" dirty="0"/>
              <a:t># male	   0.50000000 0.13813230</a:t>
            </a:r>
          </a:p>
        </p:txBody>
      </p:sp>
    </p:spTree>
    <p:extLst>
      <p:ext uri="{BB962C8B-B14F-4D97-AF65-F5344CB8AC3E}">
        <p14:creationId xmlns:p14="http://schemas.microsoft.com/office/powerpoint/2010/main" val="70276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setup training and testing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traindata.factored</a:t>
            </a:r>
            <a:r>
              <a:rPr lang="en-US" dirty="0"/>
              <a:t> &lt;- </a:t>
            </a:r>
            <a:r>
              <a:rPr lang="en-US" dirty="0" err="1"/>
              <a:t>traindata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traindata.factored$Sex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traindata.factored$Sex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testdata.factored</a:t>
            </a:r>
            <a:r>
              <a:rPr lang="en-US" dirty="0"/>
              <a:t> &lt;- </a:t>
            </a:r>
            <a:r>
              <a:rPr lang="en-US" dirty="0" err="1"/>
              <a:t>testdata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testdata.factored$Sex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testdata.factored$Sex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279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1951</Words>
  <Application>Microsoft Office PowerPoint</Application>
  <PresentationFormat>Widescreen</PresentationFormat>
  <Paragraphs>166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Machine Learning - Project 3</vt:lpstr>
      <vt:lpstr>Goal</vt:lpstr>
      <vt:lpstr>Required Packages</vt:lpstr>
      <vt:lpstr>Data Preparation – read in file</vt:lpstr>
      <vt:lpstr>Data Preparation – remove invalid contents</vt:lpstr>
      <vt:lpstr>Data Preparation – training/testing sets</vt:lpstr>
      <vt:lpstr>Data Analysis – look at some of the data</vt:lpstr>
      <vt:lpstr>Data Analysis – setup training and testing data</vt:lpstr>
      <vt:lpstr>LASSO Regression</vt:lpstr>
      <vt:lpstr>Data Analysis – LASSO models</vt:lpstr>
      <vt:lpstr>Data Analysis – viewing model plots</vt:lpstr>
      <vt:lpstr>Data Analysis – lasso.model</vt:lpstr>
      <vt:lpstr>Data Analysis – viewing model plots</vt:lpstr>
      <vt:lpstr>Data Analysis – cv.lasso.model</vt:lpstr>
      <vt:lpstr>Data Analysis – setup prediction models</vt:lpstr>
      <vt:lpstr>Data Analysis – AUC performance</vt:lpstr>
      <vt:lpstr>Data Analysis – AUC for auc.cv.lasso.model</vt:lpstr>
      <vt:lpstr>Ridge Regression</vt:lpstr>
      <vt:lpstr>Data Analysis – Ridge models</vt:lpstr>
      <vt:lpstr>Data Analysis – viewing model plots</vt:lpstr>
      <vt:lpstr>Data Analysis – ridge.model</vt:lpstr>
      <vt:lpstr>Data Analysis – viewing model plots</vt:lpstr>
      <vt:lpstr>Data Analysis – cv.lasso.model</vt:lpstr>
      <vt:lpstr>Data Analysis – setup prediction models</vt:lpstr>
      <vt:lpstr>Data Analysis – AUC performance</vt:lpstr>
      <vt:lpstr>Data Analysis – AUC for auc.ridge.lasso.model</vt:lpstr>
      <vt:lpstr>Elastic Net</vt:lpstr>
      <vt:lpstr>Data Analysis – Elastic Net models</vt:lpstr>
      <vt:lpstr>Data Analysis – viewing model plots</vt:lpstr>
      <vt:lpstr>Data Analysis – elasticnet.model</vt:lpstr>
      <vt:lpstr>Data Analysis – viewing model plots</vt:lpstr>
      <vt:lpstr>Data Analysis – cv.lasso.model</vt:lpstr>
      <vt:lpstr>Data Analysis – setup prediction models</vt:lpstr>
      <vt:lpstr>Data Analysis – AUC performance</vt:lpstr>
      <vt:lpstr>Data Analysis – AUC for auc.cv.lasso.model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Project 1</dc:title>
  <dc:creator>Joseph Bieselin</dc:creator>
  <cp:lastModifiedBy>Joseph Bieselin</cp:lastModifiedBy>
  <cp:revision>19</cp:revision>
  <dcterms:created xsi:type="dcterms:W3CDTF">2016-12-11T00:26:34Z</dcterms:created>
  <dcterms:modified xsi:type="dcterms:W3CDTF">2016-12-14T09:29:29Z</dcterms:modified>
</cp:coreProperties>
</file>