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notesSlides/notesSlide14.xml" ContentType="application/vnd.openxmlformats-officedocument.presentationml.notesSlide+xml"/>
  <Override PartName="/ppt/tags/tag7.xml" ContentType="application/vnd.openxmlformats-officedocument.presentationml.tags+xml"/>
  <Override PartName="/ppt/notesSlides/notesSlide15.xml" ContentType="application/vnd.openxmlformats-officedocument.presentationml.notesSlide+xml"/>
  <Override PartName="/ppt/tags/tag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9.xml" ContentType="application/vnd.openxmlformats-officedocument.presentationml.tags+xml"/>
  <Override PartName="/ppt/notesSlides/notesSlide18.xml" ContentType="application/vnd.openxmlformats-officedocument.presentationml.notesSlide+xml"/>
  <Override PartName="/ppt/tags/tag10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1.xml" ContentType="application/vnd.openxmlformats-officedocument.presentationml.tags+xml"/>
  <Override PartName="/ppt/notesSlides/notesSlide21.xml" ContentType="application/vnd.openxmlformats-officedocument.presentationml.notesSlide+xml"/>
  <Override PartName="/ppt/tags/tag12.xml" ContentType="application/vnd.openxmlformats-officedocument.presentationml.tags+xml"/>
  <Override PartName="/ppt/notesSlides/notesSlide22.xml" ContentType="application/vnd.openxmlformats-officedocument.presentationml.notesSlide+xml"/>
  <Override PartName="/ppt/tags/tag13.xml" ContentType="application/vnd.openxmlformats-officedocument.presentationml.tags+xml"/>
  <Override PartName="/ppt/notesSlides/notesSlide23.xml" ContentType="application/vnd.openxmlformats-officedocument.presentationml.notesSlide+xml"/>
  <Override PartName="/ppt/tags/tag14.xml" ContentType="application/vnd.openxmlformats-officedocument.presentationml.tags+xml"/>
  <Override PartName="/ppt/notesSlides/notesSlide24.xml" ContentType="application/vnd.openxmlformats-officedocument.presentationml.notesSlide+xml"/>
  <Override PartName="/ppt/tags/tag15.xml" ContentType="application/vnd.openxmlformats-officedocument.presentationml.tags+xml"/>
  <Override PartName="/ppt/notesSlides/notesSlide25.xml" ContentType="application/vnd.openxmlformats-officedocument.presentationml.notesSlide+xml"/>
  <Override PartName="/ppt/tags/tag16.xml" ContentType="application/vnd.openxmlformats-officedocument.presentationml.tags+xml"/>
  <Override PartName="/ppt/notesSlides/notesSlide26.xml" ContentType="application/vnd.openxmlformats-officedocument.presentationml.notesSlide+xml"/>
  <Override PartName="/ppt/tags/tag17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8.xml" ContentType="application/vnd.openxmlformats-officedocument.presentationml.tags+xml"/>
  <Override PartName="/ppt/notesSlides/notesSlide29.xml" ContentType="application/vnd.openxmlformats-officedocument.presentationml.notesSlide+xml"/>
  <Override PartName="/ppt/tags/tag19.xml" ContentType="application/vnd.openxmlformats-officedocument.presentationml.tags+xml"/>
  <Override PartName="/ppt/notesSlides/notesSlide30.xml" ContentType="application/vnd.openxmlformats-officedocument.presentationml.notesSlide+xml"/>
  <Override PartName="/ppt/tags/tag20.xml" ContentType="application/vnd.openxmlformats-officedocument.presentationml.tags+xml"/>
  <Override PartName="/ppt/notesSlides/notesSlide31.xml" ContentType="application/vnd.openxmlformats-officedocument.presentationml.notesSlide+xml"/>
  <Override PartName="/ppt/tags/tag21.xml" ContentType="application/vnd.openxmlformats-officedocument.presentationml.tags+xml"/>
  <Override PartName="/ppt/notesSlides/notesSlide32.xml" ContentType="application/vnd.openxmlformats-officedocument.presentationml.notesSlide+xml"/>
  <Override PartName="/ppt/tags/tag22.xml" ContentType="application/vnd.openxmlformats-officedocument.presentationml.tags+xml"/>
  <Override PartName="/ppt/notesSlides/notesSlide33.xml" ContentType="application/vnd.openxmlformats-officedocument.presentationml.notesSlide+xml"/>
  <Override PartName="/ppt/tags/tag23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24.xml" ContentType="application/vnd.openxmlformats-officedocument.presentationml.tags+xml"/>
  <Override PartName="/ppt/notesSlides/notesSlide36.xml" ContentType="application/vnd.openxmlformats-officedocument.presentationml.notesSlide+xml"/>
  <Override PartName="/ppt/tags/tag25.xml" ContentType="application/vnd.openxmlformats-officedocument.presentationml.tags+xml"/>
  <Override PartName="/ppt/notesSlides/notesSlide37.xml" ContentType="application/vnd.openxmlformats-officedocument.presentationml.notesSlide+xml"/>
  <Override PartName="/ppt/tags/tag26.xml" ContentType="application/vnd.openxmlformats-officedocument.presentationml.tags+xml"/>
  <Override PartName="/ppt/notesSlides/notesSlide38.xml" ContentType="application/vnd.openxmlformats-officedocument.presentationml.notesSlide+xml"/>
  <Override PartName="/ppt/tags/tag27.xml" ContentType="application/vnd.openxmlformats-officedocument.presentationml.tags+xml"/>
  <Override PartName="/ppt/notesSlides/notesSlide39.xml" ContentType="application/vnd.openxmlformats-officedocument.presentationml.notesSlide+xml"/>
  <Override PartName="/ppt/tags/tag28.xml" ContentType="application/vnd.openxmlformats-officedocument.presentationml.tags+xml"/>
  <Override PartName="/ppt/notesSlides/notesSlide40.xml" ContentType="application/vnd.openxmlformats-officedocument.presentationml.notesSlide+xml"/>
  <Override PartName="/ppt/tags/tag29.xml" ContentType="application/vnd.openxmlformats-officedocument.presentationml.tags+xml"/>
  <Override PartName="/ppt/notesSlides/notesSlide41.xml" ContentType="application/vnd.openxmlformats-officedocument.presentationml.notesSlide+xml"/>
  <Override PartName="/ppt/tags/tag30.xml" ContentType="application/vnd.openxmlformats-officedocument.presentationml.tags+xml"/>
  <Override PartName="/ppt/notesSlides/notesSlide42.xml" ContentType="application/vnd.openxmlformats-officedocument.presentationml.notesSlide+xml"/>
  <Override PartName="/ppt/tags/tag31.xml" ContentType="application/vnd.openxmlformats-officedocument.presentationml.tags+xml"/>
  <Override PartName="/ppt/notesSlides/notesSlide43.xml" ContentType="application/vnd.openxmlformats-officedocument.presentationml.notesSlide+xml"/>
  <Override PartName="/ppt/tags/tag32.xml" ContentType="application/vnd.openxmlformats-officedocument.presentationml.tags+xml"/>
  <Override PartName="/ppt/notesSlides/notesSlide44.xml" ContentType="application/vnd.openxmlformats-officedocument.presentationml.notesSlide+xml"/>
  <Override PartName="/ppt/tags/tag33.xml" ContentType="application/vnd.openxmlformats-officedocument.presentationml.tags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tags/tag34.xml" ContentType="application/vnd.openxmlformats-officedocument.presentationml.tags+xml"/>
  <Override PartName="/ppt/notesSlides/notesSlide48.xml" ContentType="application/vnd.openxmlformats-officedocument.presentationml.notesSlide+xml"/>
  <Override PartName="/ppt/tags/tag35.xml" ContentType="application/vnd.openxmlformats-officedocument.presentationml.tags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rts/chart1.xml" ContentType="application/vnd.openxmlformats-officedocument.drawingml.chart+xml"/>
  <Override PartName="/ppt/notesSlides/notesSlide51.xml" ContentType="application/vnd.openxmlformats-officedocument.presentationml.notesSlide+xml"/>
  <Override PartName="/ppt/charts/chart2.xml" ContentType="application/vnd.openxmlformats-officedocument.drawingml.chart+xml"/>
  <Override PartName="/ppt/tags/tag36.xml" ContentType="application/vnd.openxmlformats-officedocument.presentationml.tags+xml"/>
  <Override PartName="/ppt/notesSlides/notesSlide52.xml" ContentType="application/vnd.openxmlformats-officedocument.presentationml.notesSlide+xml"/>
  <Override PartName="/ppt/charts/chart3.xml" ContentType="application/vnd.openxmlformats-officedocument.drawingml.chart+xml"/>
  <Override PartName="/ppt/tags/tag37.xml" ContentType="application/vnd.openxmlformats-officedocument.presentationml.tags+xml"/>
  <Override PartName="/ppt/notesSlides/notesSlide53.xml" ContentType="application/vnd.openxmlformats-officedocument.presentationml.notesSlide+xml"/>
  <Override PartName="/ppt/charts/chart4.xml" ContentType="application/vnd.openxmlformats-officedocument.drawingml.chart+xml"/>
  <Override PartName="/ppt/tags/tag38.xml" ContentType="application/vnd.openxmlformats-officedocument.presentationml.tags+xml"/>
  <Override PartName="/ppt/notesSlides/notesSlide54.xml" ContentType="application/vnd.openxmlformats-officedocument.presentationml.notesSlide+xml"/>
  <Override PartName="/ppt/charts/chart5.xml" ContentType="application/vnd.openxmlformats-officedocument.drawingml.chart+xml"/>
  <Override PartName="/ppt/tags/tag39.xml" ContentType="application/vnd.openxmlformats-officedocument.presentationml.tags+xml"/>
  <Override PartName="/ppt/notesSlides/notesSlide55.xml" ContentType="application/vnd.openxmlformats-officedocument.presentationml.notesSlide+xml"/>
  <Override PartName="/ppt/charts/chart6.xml" ContentType="application/vnd.openxmlformats-officedocument.drawingml.chart+xml"/>
  <Override PartName="/ppt/tags/tag40.xml" ContentType="application/vnd.openxmlformats-officedocument.presentationml.tags+xml"/>
  <Override PartName="/ppt/notesSlides/notesSlide56.xml" ContentType="application/vnd.openxmlformats-officedocument.presentationml.notesSlide+xml"/>
  <Override PartName="/ppt/charts/chart7.xml" ContentType="application/vnd.openxmlformats-officedocument.drawingml.chart+xml"/>
  <Override PartName="/ppt/tags/tag41.xml" ContentType="application/vnd.openxmlformats-officedocument.presentationml.tags+xml"/>
  <Override PartName="/ppt/notesSlides/notesSlide57.xml" ContentType="application/vnd.openxmlformats-officedocument.presentationml.notesSlide+xml"/>
  <Override PartName="/ppt/charts/chart8.xml" ContentType="application/vnd.openxmlformats-officedocument.drawingml.chart+xml"/>
  <Override PartName="/ppt/tags/tag42.xml" ContentType="application/vnd.openxmlformats-officedocument.presentationml.tags+xml"/>
  <Override PartName="/ppt/notesSlides/notesSlide58.xml" ContentType="application/vnd.openxmlformats-officedocument.presentationml.notesSlide+xml"/>
  <Override PartName="/ppt/tags/tag43.xml" ContentType="application/vnd.openxmlformats-officedocument.presentationml.tags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483" r:id="rId3"/>
    <p:sldId id="392" r:id="rId4"/>
    <p:sldId id="519" r:id="rId5"/>
    <p:sldId id="391" r:id="rId6"/>
    <p:sldId id="504" r:id="rId7"/>
    <p:sldId id="588" r:id="rId8"/>
    <p:sldId id="522" r:id="rId9"/>
    <p:sldId id="444" r:id="rId10"/>
    <p:sldId id="531" r:id="rId11"/>
    <p:sldId id="532" r:id="rId12"/>
    <p:sldId id="533" r:id="rId13"/>
    <p:sldId id="445" r:id="rId14"/>
    <p:sldId id="449" r:id="rId15"/>
    <p:sldId id="518" r:id="rId16"/>
    <p:sldId id="390" r:id="rId17"/>
    <p:sldId id="525" r:id="rId18"/>
    <p:sldId id="526" r:id="rId19"/>
    <p:sldId id="265" r:id="rId20"/>
    <p:sldId id="539" r:id="rId21"/>
    <p:sldId id="506" r:id="rId22"/>
    <p:sldId id="507" r:id="rId23"/>
    <p:sldId id="508" r:id="rId24"/>
    <p:sldId id="509" r:id="rId25"/>
    <p:sldId id="510" r:id="rId26"/>
    <p:sldId id="511" r:id="rId27"/>
    <p:sldId id="512" r:id="rId28"/>
    <p:sldId id="591" r:id="rId29"/>
    <p:sldId id="451" r:id="rId30"/>
    <p:sldId id="452" r:id="rId31"/>
    <p:sldId id="495" r:id="rId32"/>
    <p:sldId id="454" r:id="rId33"/>
    <p:sldId id="321" r:id="rId34"/>
    <p:sldId id="493" r:id="rId35"/>
    <p:sldId id="359" r:id="rId36"/>
    <p:sldId id="403" r:id="rId37"/>
    <p:sldId id="472" r:id="rId38"/>
    <p:sldId id="502" r:id="rId39"/>
    <p:sldId id="475" r:id="rId40"/>
    <p:sldId id="476" r:id="rId41"/>
    <p:sldId id="496" r:id="rId42"/>
    <p:sldId id="477" r:id="rId43"/>
    <p:sldId id="478" r:id="rId44"/>
    <p:sldId id="479" r:id="rId45"/>
    <p:sldId id="480" r:id="rId46"/>
    <p:sldId id="402" r:id="rId47"/>
    <p:sldId id="543" r:id="rId48"/>
    <p:sldId id="287" r:id="rId49"/>
    <p:sldId id="364" r:id="rId50"/>
    <p:sldId id="438" r:id="rId51"/>
    <p:sldId id="436" r:id="rId52"/>
    <p:sldId id="437" r:id="rId53"/>
    <p:sldId id="535" r:id="rId54"/>
    <p:sldId id="536" r:id="rId55"/>
    <p:sldId id="537" r:id="rId56"/>
    <p:sldId id="538" r:id="rId57"/>
    <p:sldId id="498" r:id="rId58"/>
    <p:sldId id="303" r:id="rId59"/>
    <p:sldId id="304" r:id="rId60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55">
          <p15:clr>
            <a:srgbClr val="A4A3A4"/>
          </p15:clr>
        </p15:guide>
        <p15:guide id="2" pos="29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8F5F"/>
    <a:srgbClr val="E49564"/>
    <a:srgbClr val="D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35" autoAdjust="0"/>
    <p:restoredTop sz="83308" autoAdjust="0"/>
  </p:normalViewPr>
  <p:slideViewPr>
    <p:cSldViewPr snapToGrid="0" snapToObjects="1">
      <p:cViewPr>
        <p:scale>
          <a:sx n="95" d="100"/>
          <a:sy n="95" d="100"/>
        </p:scale>
        <p:origin x="-704" y="-104"/>
      </p:cViewPr>
      <p:guideLst>
        <p:guide orient="horz" pos="2055"/>
        <p:guide pos="29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5" d="100"/>
        <a:sy n="15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-1072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Exact GDSF-3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42.7</c:v>
                </c:pt>
                <c:pt idx="1">
                  <c:v>42.7</c:v>
                </c:pt>
                <c:pt idx="2">
                  <c:v>42.7</c:v>
                </c:pt>
                <c:pt idx="3">
                  <c:v>42.7</c:v>
                </c:pt>
                <c:pt idx="4">
                  <c:v>42.7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GDSF-3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26.0</c:v>
                </c:pt>
                <c:pt idx="1">
                  <c:v>39.6</c:v>
                </c:pt>
                <c:pt idx="2">
                  <c:v>42.4</c:v>
                </c:pt>
                <c:pt idx="3">
                  <c:v>42.6</c:v>
                </c:pt>
                <c:pt idx="4">
                  <c:v>42.7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Exact SLRU-3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</c:numCache>
            </c:numRef>
          </c:xVal>
          <c:yVal>
            <c:numRef>
              <c:f>Sheet1!$D$2:$D$6</c:f>
              <c:numCache>
                <c:formatCode>General</c:formatCode>
                <c:ptCount val="5"/>
                <c:pt idx="0">
                  <c:v>33.0</c:v>
                </c:pt>
                <c:pt idx="1">
                  <c:v>33.0</c:v>
                </c:pt>
                <c:pt idx="2">
                  <c:v>33.0</c:v>
                </c:pt>
                <c:pt idx="3">
                  <c:v>33.0</c:v>
                </c:pt>
                <c:pt idx="4">
                  <c:v>33.0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SLRU-3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</c:numCache>
            </c:numRef>
          </c:xVal>
          <c:yVal>
            <c:numRef>
              <c:f>Sheet1!$E$2:$E$6</c:f>
              <c:numCache>
                <c:formatCode>General</c:formatCode>
                <c:ptCount val="5"/>
                <c:pt idx="0">
                  <c:v>26.0</c:v>
                </c:pt>
                <c:pt idx="1">
                  <c:v>31.9</c:v>
                </c:pt>
                <c:pt idx="2">
                  <c:v>32.5</c:v>
                </c:pt>
                <c:pt idx="3">
                  <c:v>32.7</c:v>
                </c:pt>
                <c:pt idx="4">
                  <c:v>32.8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FIFO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</c:numCache>
            </c:numRef>
          </c:xVal>
          <c:yVal>
            <c:numRef>
              <c:f>Sheet1!$F$2:$F$6</c:f>
              <c:numCache>
                <c:formatCode>General</c:formatCode>
                <c:ptCount val="5"/>
                <c:pt idx="0">
                  <c:v>25.9</c:v>
                </c:pt>
                <c:pt idx="1">
                  <c:v>25.9</c:v>
                </c:pt>
                <c:pt idx="2">
                  <c:v>25.9</c:v>
                </c:pt>
                <c:pt idx="3">
                  <c:v>25.9</c:v>
                </c:pt>
                <c:pt idx="4">
                  <c:v>25.9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6440840"/>
        <c:axId val="2136440072"/>
      </c:scatterChart>
      <c:valAx>
        <c:axId val="2136440840"/>
        <c:scaling>
          <c:logBase val="2.0"/>
          <c:orientation val="minMax"/>
          <c:min val="2.0"/>
        </c:scaling>
        <c:delete val="0"/>
        <c:axPos val="b"/>
        <c:numFmt formatCode="General" sourceLinked="1"/>
        <c:majorTickMark val="out"/>
        <c:minorTickMark val="none"/>
        <c:tickLblPos val="nextTo"/>
        <c:crossAx val="2136440072"/>
        <c:crosses val="autoZero"/>
        <c:crossBetween val="midCat"/>
      </c:valAx>
      <c:valAx>
        <c:axId val="2136440072"/>
        <c:scaling>
          <c:orientation val="minMax"/>
          <c:min val="25.0"/>
        </c:scaling>
        <c:delete val="0"/>
        <c:axPos val="l"/>
        <c:majorGridlines>
          <c:spPr>
            <a:ln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crossAx val="213644084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35854702124272"/>
          <c:y val="0.0700787657866769"/>
          <c:w val="0.248666683425009"/>
          <c:h val="0.82950284416247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Exact GDSF-3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42.7</c:v>
                </c:pt>
                <c:pt idx="1">
                  <c:v>42.7</c:v>
                </c:pt>
                <c:pt idx="2">
                  <c:v>42.7</c:v>
                </c:pt>
                <c:pt idx="3">
                  <c:v>42.7</c:v>
                </c:pt>
                <c:pt idx="4">
                  <c:v>42.7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GDSF-3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26.0</c:v>
                </c:pt>
                <c:pt idx="1">
                  <c:v>39.6</c:v>
                </c:pt>
                <c:pt idx="2">
                  <c:v>42.4</c:v>
                </c:pt>
                <c:pt idx="3">
                  <c:v>42.6</c:v>
                </c:pt>
                <c:pt idx="4">
                  <c:v>42.7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Exact SLRU-3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</c:numCache>
            </c:numRef>
          </c:xVal>
          <c:yVal>
            <c:numRef>
              <c:f>Sheet1!$D$2:$D$6</c:f>
              <c:numCache>
                <c:formatCode>General</c:formatCode>
                <c:ptCount val="5"/>
                <c:pt idx="0">
                  <c:v>33.0</c:v>
                </c:pt>
                <c:pt idx="1">
                  <c:v>33.0</c:v>
                </c:pt>
                <c:pt idx="2">
                  <c:v>33.0</c:v>
                </c:pt>
                <c:pt idx="3">
                  <c:v>33.0</c:v>
                </c:pt>
                <c:pt idx="4">
                  <c:v>33.0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SLRU-3</c:v>
                </c:pt>
              </c:strCache>
            </c:strRef>
          </c:tx>
          <c:marker>
            <c:symbol val="circle"/>
            <c:size val="9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</c:numCache>
            </c:numRef>
          </c:xVal>
          <c:yVal>
            <c:numRef>
              <c:f>Sheet1!$E$2:$E$6</c:f>
              <c:numCache>
                <c:formatCode>General</c:formatCode>
                <c:ptCount val="5"/>
                <c:pt idx="0">
                  <c:v>26.0</c:v>
                </c:pt>
                <c:pt idx="1">
                  <c:v>31.9</c:v>
                </c:pt>
                <c:pt idx="2">
                  <c:v>32.5</c:v>
                </c:pt>
                <c:pt idx="3">
                  <c:v>32.7</c:v>
                </c:pt>
                <c:pt idx="4">
                  <c:v>32.8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FIFO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</c:numCache>
            </c:numRef>
          </c:xVal>
          <c:yVal>
            <c:numRef>
              <c:f>Sheet1!$F$2:$F$6</c:f>
              <c:numCache>
                <c:formatCode>General</c:formatCode>
                <c:ptCount val="5"/>
                <c:pt idx="0">
                  <c:v>25.9</c:v>
                </c:pt>
                <c:pt idx="1">
                  <c:v>25.9</c:v>
                </c:pt>
                <c:pt idx="2">
                  <c:v>25.9</c:v>
                </c:pt>
                <c:pt idx="3">
                  <c:v>25.9</c:v>
                </c:pt>
                <c:pt idx="4">
                  <c:v>25.9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6341688"/>
        <c:axId val="2136340248"/>
      </c:scatterChart>
      <c:valAx>
        <c:axId val="2136341688"/>
        <c:scaling>
          <c:logBase val="2.0"/>
          <c:orientation val="minMax"/>
          <c:min val="2.0"/>
        </c:scaling>
        <c:delete val="0"/>
        <c:axPos val="b"/>
        <c:numFmt formatCode="General" sourceLinked="1"/>
        <c:majorTickMark val="out"/>
        <c:minorTickMark val="none"/>
        <c:tickLblPos val="nextTo"/>
        <c:crossAx val="2136340248"/>
        <c:crosses val="autoZero"/>
        <c:crossBetween val="midCat"/>
      </c:valAx>
      <c:valAx>
        <c:axId val="2136340248"/>
        <c:scaling>
          <c:orientation val="minMax"/>
          <c:min val="25.0"/>
        </c:scaling>
        <c:delete val="0"/>
        <c:axPos val="l"/>
        <c:majorGridlines>
          <c:spPr>
            <a:ln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crossAx val="213634168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35854702124272"/>
          <c:y val="0.0700787657866769"/>
          <c:w val="0.248666683425009"/>
          <c:h val="0.82950284416247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Exact GDSF-3</c:v>
                </c:pt>
              </c:strCache>
            </c:strRef>
          </c:tx>
          <c:spPr>
            <a:ln>
              <a:solidFill>
                <a:schemeClr val="accent5"/>
              </a:solidFill>
              <a:prstDash val="sysDash"/>
            </a:ln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42.7</c:v>
                </c:pt>
                <c:pt idx="1">
                  <c:v>42.7</c:v>
                </c:pt>
                <c:pt idx="2">
                  <c:v>42.7</c:v>
                </c:pt>
                <c:pt idx="3">
                  <c:v>42.7</c:v>
                </c:pt>
                <c:pt idx="4">
                  <c:v>42.7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GDSF-3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26.0</c:v>
                </c:pt>
                <c:pt idx="1">
                  <c:v>39.6</c:v>
                </c:pt>
                <c:pt idx="2">
                  <c:v>42.4</c:v>
                </c:pt>
                <c:pt idx="3">
                  <c:v>42.6</c:v>
                </c:pt>
                <c:pt idx="4">
                  <c:v>42.7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Exact SLRU-3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</c:numCache>
            </c:numRef>
          </c:xVal>
          <c:yVal>
            <c:numRef>
              <c:f>Sheet1!$D$2:$D$6</c:f>
              <c:numCache>
                <c:formatCode>General</c:formatCode>
                <c:ptCount val="5"/>
                <c:pt idx="0">
                  <c:v>33.0</c:v>
                </c:pt>
                <c:pt idx="1">
                  <c:v>33.0</c:v>
                </c:pt>
                <c:pt idx="2">
                  <c:v>33.0</c:v>
                </c:pt>
                <c:pt idx="3">
                  <c:v>33.0</c:v>
                </c:pt>
                <c:pt idx="4">
                  <c:v>33.0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SLRU-3</c:v>
                </c:pt>
              </c:strCache>
            </c:strRef>
          </c:tx>
          <c:marker>
            <c:symbol val="circle"/>
            <c:size val="9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</c:numCache>
            </c:numRef>
          </c:xVal>
          <c:yVal>
            <c:numRef>
              <c:f>Sheet1!$E$2:$E$6</c:f>
              <c:numCache>
                <c:formatCode>General</c:formatCode>
                <c:ptCount val="5"/>
                <c:pt idx="0">
                  <c:v>26.0</c:v>
                </c:pt>
                <c:pt idx="1">
                  <c:v>31.9</c:v>
                </c:pt>
                <c:pt idx="2">
                  <c:v>32.5</c:v>
                </c:pt>
                <c:pt idx="3">
                  <c:v>32.7</c:v>
                </c:pt>
                <c:pt idx="4">
                  <c:v>32.8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FIFO</c:v>
                </c:pt>
              </c:strCache>
            </c:strRef>
          </c:tx>
          <c:spPr>
            <a:ln>
              <a:solidFill>
                <a:schemeClr val="accent1"/>
              </a:solidFill>
              <a:prstDash val="sysDash"/>
            </a:ln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</c:numCache>
            </c:numRef>
          </c:xVal>
          <c:yVal>
            <c:numRef>
              <c:f>Sheet1!$F$2:$F$6</c:f>
              <c:numCache>
                <c:formatCode>General</c:formatCode>
                <c:ptCount val="5"/>
                <c:pt idx="0">
                  <c:v>25.9</c:v>
                </c:pt>
                <c:pt idx="1">
                  <c:v>25.9</c:v>
                </c:pt>
                <c:pt idx="2">
                  <c:v>25.9</c:v>
                </c:pt>
                <c:pt idx="3">
                  <c:v>25.9</c:v>
                </c:pt>
                <c:pt idx="4">
                  <c:v>25.9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6246872"/>
        <c:axId val="2136238088"/>
      </c:scatterChart>
      <c:valAx>
        <c:axId val="2136246872"/>
        <c:scaling>
          <c:logBase val="2.0"/>
          <c:orientation val="minMax"/>
          <c:min val="2.0"/>
        </c:scaling>
        <c:delete val="0"/>
        <c:axPos val="b"/>
        <c:numFmt formatCode="General" sourceLinked="1"/>
        <c:majorTickMark val="out"/>
        <c:minorTickMark val="none"/>
        <c:tickLblPos val="nextTo"/>
        <c:crossAx val="2136238088"/>
        <c:crosses val="autoZero"/>
        <c:crossBetween val="midCat"/>
      </c:valAx>
      <c:valAx>
        <c:axId val="2136238088"/>
        <c:scaling>
          <c:orientation val="minMax"/>
          <c:min val="25.0"/>
        </c:scaling>
        <c:delete val="0"/>
        <c:axPos val="l"/>
        <c:majorGridlines>
          <c:spPr>
            <a:ln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crossAx val="213624687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35854702124272"/>
          <c:y val="0.0700787657866769"/>
          <c:w val="0.248666683425009"/>
          <c:h val="0.82950284416247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1194349168727"/>
          <c:y val="0.0492885023478619"/>
          <c:w val="0.716774168513928"/>
          <c:h val="0.7728815970137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Exact</c:v>
                </c:pt>
              </c:strCache>
            </c:strRef>
          </c:tx>
          <c:spPr>
            <a:noFill/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SLRU-1</c:v>
                </c:pt>
                <c:pt idx="1">
                  <c:v>SLRU-2</c:v>
                </c:pt>
                <c:pt idx="2">
                  <c:v>SLRU-3</c:v>
                </c:pt>
                <c:pt idx="3">
                  <c:v>GDSF-1</c:v>
                </c:pt>
                <c:pt idx="4">
                  <c:v>GDSF-2</c:v>
                </c:pt>
                <c:pt idx="5">
                  <c:v>GDSF-3</c:v>
                </c:pt>
                <c:pt idx="6">
                  <c:v>FIFO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27.9</c:v>
                </c:pt>
                <c:pt idx="1">
                  <c:v>31.9</c:v>
                </c:pt>
                <c:pt idx="2">
                  <c:v>33.0</c:v>
                </c:pt>
                <c:pt idx="3">
                  <c:v>40.2</c:v>
                </c:pt>
                <c:pt idx="4">
                  <c:v>42.0</c:v>
                </c:pt>
                <c:pt idx="5">
                  <c:v>42.7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RIPQ</c:v>
                </c:pt>
              </c:strCache>
            </c:strRef>
          </c:tx>
          <c:spPr>
            <a:noFill/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SLRU-1</c:v>
                </c:pt>
                <c:pt idx="1">
                  <c:v>SLRU-2</c:v>
                </c:pt>
                <c:pt idx="2">
                  <c:v>SLRU-3</c:v>
                </c:pt>
                <c:pt idx="3">
                  <c:v>GDSF-1</c:v>
                </c:pt>
                <c:pt idx="4">
                  <c:v>GDSF-2</c:v>
                </c:pt>
                <c:pt idx="5">
                  <c:v>GDSF-3</c:v>
                </c:pt>
                <c:pt idx="6">
                  <c:v>FIFO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27.4</c:v>
                </c:pt>
                <c:pt idx="1">
                  <c:v>31.6</c:v>
                </c:pt>
                <c:pt idx="2">
                  <c:v>32.5</c:v>
                </c:pt>
                <c:pt idx="3">
                  <c:v>39.9</c:v>
                </c:pt>
                <c:pt idx="4">
                  <c:v>41.7</c:v>
                </c:pt>
                <c:pt idx="5">
                  <c:v>42.4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FIFO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Sheet1!$A$2:$A$8</c:f>
              <c:strCache>
                <c:ptCount val="7"/>
                <c:pt idx="0">
                  <c:v>SLRU-1</c:v>
                </c:pt>
                <c:pt idx="1">
                  <c:v>SLRU-2</c:v>
                </c:pt>
                <c:pt idx="2">
                  <c:v>SLRU-3</c:v>
                </c:pt>
                <c:pt idx="3">
                  <c:v>GDSF-1</c:v>
                </c:pt>
                <c:pt idx="4">
                  <c:v>GDSF-2</c:v>
                </c:pt>
                <c:pt idx="5">
                  <c:v>GDSF-3</c:v>
                </c:pt>
                <c:pt idx="6">
                  <c:v>FIFO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6">
                  <c:v>26.0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6124168"/>
        <c:axId val="2136122344"/>
      </c:barChart>
      <c:catAx>
        <c:axId val="21361241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36122344"/>
        <c:crosses val="autoZero"/>
        <c:auto val="1"/>
        <c:lblAlgn val="ctr"/>
        <c:lblOffset val="100"/>
        <c:noMultiLvlLbl val="0"/>
      </c:catAx>
      <c:valAx>
        <c:axId val="2136122344"/>
        <c:scaling>
          <c:orientation val="minMax"/>
          <c:min val="2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61241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47765060096101"/>
          <c:y val="0.288665832585218"/>
          <c:w val="0.122736202707243"/>
          <c:h val="0.40453473782654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1194349168727"/>
          <c:y val="0.0492885023478619"/>
          <c:w val="0.716774168513928"/>
          <c:h val="0.7728815970137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Exact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Sheet1!$A$2:$A$8</c:f>
              <c:strCache>
                <c:ptCount val="7"/>
                <c:pt idx="0">
                  <c:v>SLRU-1</c:v>
                </c:pt>
                <c:pt idx="1">
                  <c:v>SLRU-2</c:v>
                </c:pt>
                <c:pt idx="2">
                  <c:v>SLRU-3</c:v>
                </c:pt>
                <c:pt idx="3">
                  <c:v>GDSF-1</c:v>
                </c:pt>
                <c:pt idx="4">
                  <c:v>GDSF-2</c:v>
                </c:pt>
                <c:pt idx="5">
                  <c:v>GDSF-3</c:v>
                </c:pt>
                <c:pt idx="6">
                  <c:v>FIFO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27.9</c:v>
                </c:pt>
                <c:pt idx="1">
                  <c:v>31.9</c:v>
                </c:pt>
                <c:pt idx="2">
                  <c:v>33.0</c:v>
                </c:pt>
                <c:pt idx="3">
                  <c:v>40.2</c:v>
                </c:pt>
                <c:pt idx="4">
                  <c:v>42.0</c:v>
                </c:pt>
                <c:pt idx="5">
                  <c:v>42.7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RIPQ</c:v>
                </c:pt>
              </c:strCache>
            </c:strRef>
          </c:tx>
          <c:spPr>
            <a:noFill/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SLRU-1</c:v>
                </c:pt>
                <c:pt idx="1">
                  <c:v>SLRU-2</c:v>
                </c:pt>
                <c:pt idx="2">
                  <c:v>SLRU-3</c:v>
                </c:pt>
                <c:pt idx="3">
                  <c:v>GDSF-1</c:v>
                </c:pt>
                <c:pt idx="4">
                  <c:v>GDSF-2</c:v>
                </c:pt>
                <c:pt idx="5">
                  <c:v>GDSF-3</c:v>
                </c:pt>
                <c:pt idx="6">
                  <c:v>FIFO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27.4</c:v>
                </c:pt>
                <c:pt idx="1">
                  <c:v>31.6</c:v>
                </c:pt>
                <c:pt idx="2">
                  <c:v>32.5</c:v>
                </c:pt>
                <c:pt idx="3">
                  <c:v>39.9</c:v>
                </c:pt>
                <c:pt idx="4">
                  <c:v>41.7</c:v>
                </c:pt>
                <c:pt idx="5">
                  <c:v>42.4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FIFO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Sheet1!$A$2:$A$8</c:f>
              <c:strCache>
                <c:ptCount val="7"/>
                <c:pt idx="0">
                  <c:v>SLRU-1</c:v>
                </c:pt>
                <c:pt idx="1">
                  <c:v>SLRU-2</c:v>
                </c:pt>
                <c:pt idx="2">
                  <c:v>SLRU-3</c:v>
                </c:pt>
                <c:pt idx="3">
                  <c:v>GDSF-1</c:v>
                </c:pt>
                <c:pt idx="4">
                  <c:v>GDSF-2</c:v>
                </c:pt>
                <c:pt idx="5">
                  <c:v>GDSF-3</c:v>
                </c:pt>
                <c:pt idx="6">
                  <c:v>FIFO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6">
                  <c:v>26.0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6003912"/>
        <c:axId val="2135996888"/>
      </c:barChart>
      <c:catAx>
        <c:axId val="21360039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35996888"/>
        <c:crosses val="autoZero"/>
        <c:auto val="1"/>
        <c:lblAlgn val="ctr"/>
        <c:lblOffset val="100"/>
        <c:noMultiLvlLbl val="0"/>
      </c:catAx>
      <c:valAx>
        <c:axId val="2135996888"/>
        <c:scaling>
          <c:orientation val="minMax"/>
          <c:min val="2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60039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47765060096101"/>
          <c:y val="0.288665832585218"/>
          <c:w val="0.122736202707243"/>
          <c:h val="0.40453473782654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1194349168727"/>
          <c:y val="0.0492885023478619"/>
          <c:w val="0.716774168513928"/>
          <c:h val="0.7728815970137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Exact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Sheet1!$A$2:$A$8</c:f>
              <c:strCache>
                <c:ptCount val="7"/>
                <c:pt idx="0">
                  <c:v>SLRU-1</c:v>
                </c:pt>
                <c:pt idx="1">
                  <c:v>SLRU-2</c:v>
                </c:pt>
                <c:pt idx="2">
                  <c:v>SLRU-3</c:v>
                </c:pt>
                <c:pt idx="3">
                  <c:v>GDSF-1</c:v>
                </c:pt>
                <c:pt idx="4">
                  <c:v>GDSF-2</c:v>
                </c:pt>
                <c:pt idx="5">
                  <c:v>GDSF-3</c:v>
                </c:pt>
                <c:pt idx="6">
                  <c:v>FIFO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27.9</c:v>
                </c:pt>
                <c:pt idx="1">
                  <c:v>31.9</c:v>
                </c:pt>
                <c:pt idx="2">
                  <c:v>33.0</c:v>
                </c:pt>
                <c:pt idx="3">
                  <c:v>40.2</c:v>
                </c:pt>
                <c:pt idx="4">
                  <c:v>42.0</c:v>
                </c:pt>
                <c:pt idx="5">
                  <c:v>42.7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RIPQ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Sheet1!$A$2:$A$8</c:f>
              <c:strCache>
                <c:ptCount val="7"/>
                <c:pt idx="0">
                  <c:v>SLRU-1</c:v>
                </c:pt>
                <c:pt idx="1">
                  <c:v>SLRU-2</c:v>
                </c:pt>
                <c:pt idx="2">
                  <c:v>SLRU-3</c:v>
                </c:pt>
                <c:pt idx="3">
                  <c:v>GDSF-1</c:v>
                </c:pt>
                <c:pt idx="4">
                  <c:v>GDSF-2</c:v>
                </c:pt>
                <c:pt idx="5">
                  <c:v>GDSF-3</c:v>
                </c:pt>
                <c:pt idx="6">
                  <c:v>FIFO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27.4</c:v>
                </c:pt>
                <c:pt idx="1">
                  <c:v>31.6</c:v>
                </c:pt>
                <c:pt idx="2">
                  <c:v>32.5</c:v>
                </c:pt>
                <c:pt idx="3">
                  <c:v>39.9</c:v>
                </c:pt>
                <c:pt idx="4">
                  <c:v>41.7</c:v>
                </c:pt>
                <c:pt idx="5">
                  <c:v>42.4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FIFO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Sheet1!$A$2:$A$8</c:f>
              <c:strCache>
                <c:ptCount val="7"/>
                <c:pt idx="0">
                  <c:v>SLRU-1</c:v>
                </c:pt>
                <c:pt idx="1">
                  <c:v>SLRU-2</c:v>
                </c:pt>
                <c:pt idx="2">
                  <c:v>SLRU-3</c:v>
                </c:pt>
                <c:pt idx="3">
                  <c:v>GDSF-1</c:v>
                </c:pt>
                <c:pt idx="4">
                  <c:v>GDSF-2</c:v>
                </c:pt>
                <c:pt idx="5">
                  <c:v>GDSF-3</c:v>
                </c:pt>
                <c:pt idx="6">
                  <c:v>FIFO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6">
                  <c:v>26.0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5208520"/>
        <c:axId val="2125223416"/>
      </c:barChart>
      <c:catAx>
        <c:axId val="21252085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25223416"/>
        <c:crosses val="autoZero"/>
        <c:auto val="1"/>
        <c:lblAlgn val="ctr"/>
        <c:lblOffset val="100"/>
        <c:noMultiLvlLbl val="0"/>
      </c:catAx>
      <c:valAx>
        <c:axId val="2125223416"/>
        <c:scaling>
          <c:orientation val="minMax"/>
          <c:min val="2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52085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47765060096101"/>
          <c:y val="0.288665832585218"/>
          <c:w val="0.122736202707243"/>
          <c:h val="0.40453473782654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1194349168727"/>
          <c:y val="0.0492885023478619"/>
          <c:w val="0.716774168513928"/>
          <c:h val="0.7728815970137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Exact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Sheet1!$A$2:$A$8</c:f>
              <c:strCache>
                <c:ptCount val="7"/>
                <c:pt idx="0">
                  <c:v>SLRU-1</c:v>
                </c:pt>
                <c:pt idx="1">
                  <c:v>SLRU-2</c:v>
                </c:pt>
                <c:pt idx="2">
                  <c:v>SLRU-3</c:v>
                </c:pt>
                <c:pt idx="3">
                  <c:v>GDSF-1</c:v>
                </c:pt>
                <c:pt idx="4">
                  <c:v>GDSF-2</c:v>
                </c:pt>
                <c:pt idx="5">
                  <c:v>GDSF-3</c:v>
                </c:pt>
                <c:pt idx="6">
                  <c:v>FIFO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27.9</c:v>
                </c:pt>
                <c:pt idx="1">
                  <c:v>31.9</c:v>
                </c:pt>
                <c:pt idx="2">
                  <c:v>33.0</c:v>
                </c:pt>
                <c:pt idx="3">
                  <c:v>40.2</c:v>
                </c:pt>
                <c:pt idx="4">
                  <c:v>42.0</c:v>
                </c:pt>
                <c:pt idx="5">
                  <c:v>42.7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RIPQ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Sheet1!$A$2:$A$8</c:f>
              <c:strCache>
                <c:ptCount val="7"/>
                <c:pt idx="0">
                  <c:v>SLRU-1</c:v>
                </c:pt>
                <c:pt idx="1">
                  <c:v>SLRU-2</c:v>
                </c:pt>
                <c:pt idx="2">
                  <c:v>SLRU-3</c:v>
                </c:pt>
                <c:pt idx="3">
                  <c:v>GDSF-1</c:v>
                </c:pt>
                <c:pt idx="4">
                  <c:v>GDSF-2</c:v>
                </c:pt>
                <c:pt idx="5">
                  <c:v>GDSF-3</c:v>
                </c:pt>
                <c:pt idx="6">
                  <c:v>FIFO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27.4</c:v>
                </c:pt>
                <c:pt idx="1">
                  <c:v>31.6</c:v>
                </c:pt>
                <c:pt idx="2">
                  <c:v>32.5</c:v>
                </c:pt>
                <c:pt idx="3">
                  <c:v>39.9</c:v>
                </c:pt>
                <c:pt idx="4">
                  <c:v>41.7</c:v>
                </c:pt>
                <c:pt idx="5">
                  <c:v>42.4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FIFO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Sheet1!$A$2:$A$8</c:f>
              <c:strCache>
                <c:ptCount val="7"/>
                <c:pt idx="0">
                  <c:v>SLRU-1</c:v>
                </c:pt>
                <c:pt idx="1">
                  <c:v>SLRU-2</c:v>
                </c:pt>
                <c:pt idx="2">
                  <c:v>SLRU-3</c:v>
                </c:pt>
                <c:pt idx="3">
                  <c:v>GDSF-1</c:v>
                </c:pt>
                <c:pt idx="4">
                  <c:v>GDSF-2</c:v>
                </c:pt>
                <c:pt idx="5">
                  <c:v>GDSF-3</c:v>
                </c:pt>
                <c:pt idx="6">
                  <c:v>FIFO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6">
                  <c:v>26.0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5356536"/>
        <c:axId val="2125359512"/>
      </c:barChart>
      <c:catAx>
        <c:axId val="21253565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25359512"/>
        <c:crosses val="autoZero"/>
        <c:auto val="1"/>
        <c:lblAlgn val="ctr"/>
        <c:lblOffset val="100"/>
        <c:noMultiLvlLbl val="0"/>
      </c:catAx>
      <c:valAx>
        <c:axId val="2125359512"/>
        <c:scaling>
          <c:orientation val="minMax"/>
          <c:min val="2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53565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47765060096101"/>
          <c:y val="0.288665832585218"/>
          <c:w val="0.122736202707243"/>
          <c:h val="0.40453473782654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RIPQ</c:v>
                </c:pt>
              </c:strCache>
            </c:strRef>
          </c:tx>
          <c:spPr>
            <a:solidFill>
              <a:srgbClr val="C0504D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SLRU-1</c:v>
                </c:pt>
                <c:pt idx="1">
                  <c:v>SLRU-2</c:v>
                </c:pt>
                <c:pt idx="2">
                  <c:v>SLRU-3</c:v>
                </c:pt>
                <c:pt idx="3">
                  <c:v>GDSF-1</c:v>
                </c:pt>
                <c:pt idx="4">
                  <c:v>GDSF-2</c:v>
                </c:pt>
                <c:pt idx="5">
                  <c:v>GDSF-3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26200.0</c:v>
                </c:pt>
                <c:pt idx="1">
                  <c:v>26800.0</c:v>
                </c:pt>
                <c:pt idx="2">
                  <c:v>26900.0</c:v>
                </c:pt>
                <c:pt idx="3">
                  <c:v>25000.0</c:v>
                </c:pt>
                <c:pt idx="4">
                  <c:v>25100.0</c:v>
                </c:pt>
                <c:pt idx="5">
                  <c:v>25100.0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5291880"/>
        <c:axId val="2125273864"/>
      </c:barChart>
      <c:catAx>
        <c:axId val="21252918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25273864"/>
        <c:crosses val="autoZero"/>
        <c:auto val="1"/>
        <c:lblAlgn val="ctr"/>
        <c:lblOffset val="100"/>
        <c:noMultiLvlLbl val="0"/>
      </c:catAx>
      <c:valAx>
        <c:axId val="2125273864"/>
        <c:scaling>
          <c:orientation val="minMax"/>
          <c:min val="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5291880"/>
        <c:crosses val="autoZero"/>
        <c:crossBetween val="between"/>
        <c:majorUnit val="5000.0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9E932-8821-0F46-A913-DF34635C1F7D}" type="datetimeFigureOut">
              <a:rPr lang="en-US" smtClean="0"/>
              <a:t>2/26/15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C3B77-2DE6-A343-8D16-607D6B51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308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CCD32-0EDC-084C-A3EC-3C34ABA27B65}" type="datetimeFigureOut">
              <a:rPr lang="en-US" smtClean="0"/>
              <a:t>2/26/15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995E3-58FF-C141-AD78-FDA06859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547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89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10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31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11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31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12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31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13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66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97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75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16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13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14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18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65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19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65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172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20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38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21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309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58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20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703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111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188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936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28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832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29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35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269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036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161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32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432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33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032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873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580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36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315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680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38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315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69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269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40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520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652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079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832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648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204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46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956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120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48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173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49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43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269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50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539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51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539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52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539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8766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083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969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087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57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1544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58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639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59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02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9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73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45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3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B864-F0E1-7540-B652-2504188A38F6}" type="datetime1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2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BFC99-D092-0D4F-8D3D-61945E0A03B7}" type="datetime1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9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E162-B31F-C843-A895-8598B004A9AB}" type="datetime1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9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3A8D-D94C-3B4C-B6D4-D9819D11DEA3}" type="datetime1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76BD-825B-3140-9DDB-0C8C0B6F49B7}" type="datetime1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3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B1AD-BD4D-5F40-B0AB-019C7B13AF7E}" type="datetime1">
              <a:rPr lang="en-US" smtClean="0"/>
              <a:t>2/26/15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7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8B36-9131-F245-883A-7D757ACBD8EA}" type="datetime1">
              <a:rPr lang="en-US" smtClean="0"/>
              <a:t>2/26/15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8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2004-5FED-B44E-945F-79B1865E40EA}" type="datetime1">
              <a:rPr lang="en-US" smtClean="0"/>
              <a:t>2/26/15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7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C858-7002-3C47-9A79-83431D3C88AE}" type="datetime1">
              <a:rPr lang="en-US" smtClean="0"/>
              <a:t>2/26/15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4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4417-C475-8C4B-8E3D-530BC8A897A5}" type="datetime1">
              <a:rPr lang="en-US" smtClean="0"/>
              <a:t>2/26/15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5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CB6B-6F0A-B642-8E38-234746E39427}" type="datetime1">
              <a:rPr lang="en-US" smtClean="0"/>
              <a:t>2/26/15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6AE8-7677-9D4E-A131-49C0B0614C25}" type="datetime1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34052-3774-B34C-A6F0-5C436C7626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Helvetica Neue Medium"/>
          <a:ea typeface="+mj-ea"/>
          <a:cs typeface="Helvetica Neue Medium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Helvetica Neue Medium"/>
          <a:ea typeface="+mn-ea"/>
          <a:cs typeface="Helvetica Neue Medium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Helvetica Neue Medium"/>
          <a:ea typeface="+mn-ea"/>
          <a:cs typeface="Helvetica Neue Medium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Helvetica Neue Medium"/>
          <a:ea typeface="+mn-ea"/>
          <a:cs typeface="Helvetica Neue Medium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 Medium"/>
          <a:ea typeface="+mn-ea"/>
          <a:cs typeface="Helvetica Neue Medium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Helvetica Neue Medium"/>
          <a:ea typeface="+mn-ea"/>
          <a:cs typeface="Helvetica Neue Medium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14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15.png"/><Relationship Id="rId7" Type="http://schemas.openxmlformats.org/officeDocument/2006/relationships/image" Target="../media/image17.png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15.png"/><Relationship Id="rId7" Type="http://schemas.openxmlformats.org/officeDocument/2006/relationships/image" Target="../media/image17.pn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image" Target="../media/image20.png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image" Target="../media/image22.png"/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7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image" Target="../media/image22.png"/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image" Target="../media/image23.png"/><Relationship Id="rId5" Type="http://schemas.microsoft.com/office/2007/relationships/hdphoto" Target="../media/hdphoto1.wdp"/><Relationship Id="rId6" Type="http://schemas.openxmlformats.org/officeDocument/2006/relationships/image" Target="../media/image22.png"/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3.xml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image" Target="../media/image42.png"/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chart" Target="../charts/char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chart" Target="../charts/char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4" Type="http://schemas.openxmlformats.org/officeDocument/2006/relationships/chart" Target="../charts/chart3.xml"/><Relationship Id="rId1" Type="http://schemas.openxmlformats.org/officeDocument/2006/relationships/tags" Target="../tags/tag36.x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4" Type="http://schemas.openxmlformats.org/officeDocument/2006/relationships/chart" Target="../charts/chart4.xml"/><Relationship Id="rId1" Type="http://schemas.openxmlformats.org/officeDocument/2006/relationships/tags" Target="../tags/tag37.x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4" Type="http://schemas.openxmlformats.org/officeDocument/2006/relationships/chart" Target="../charts/chart5.xml"/><Relationship Id="rId1" Type="http://schemas.openxmlformats.org/officeDocument/2006/relationships/tags" Target="../tags/tag38.x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4" Type="http://schemas.openxmlformats.org/officeDocument/2006/relationships/chart" Target="../charts/chart6.xml"/><Relationship Id="rId1" Type="http://schemas.openxmlformats.org/officeDocument/2006/relationships/tags" Target="../tags/tag39.x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4" Type="http://schemas.openxmlformats.org/officeDocument/2006/relationships/chart" Target="../charts/chart7.xml"/><Relationship Id="rId1" Type="http://schemas.openxmlformats.org/officeDocument/2006/relationships/tags" Target="../tags/tag40.x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4" Type="http://schemas.openxmlformats.org/officeDocument/2006/relationships/chart" Target="../charts/chart8.xml"/><Relationship Id="rId1" Type="http://schemas.openxmlformats.org/officeDocument/2006/relationships/tags" Target="../tags/tag41.x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tags" Target="../tags/tag4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tags" Target="../tags/tag4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8076" y="512580"/>
            <a:ext cx="8467848" cy="2294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Helvetica Neue Medium"/>
                <a:cs typeface="Helvetica Neue Medium"/>
              </a:rPr>
              <a:t>RIPQ: Advanced Photo Caching on Flash for Facebook</a:t>
            </a:r>
            <a:endParaRPr lang="en-US" dirty="0">
              <a:latin typeface="Helvetica Neue Medium"/>
              <a:cs typeface="Helvetica Neue Medium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836310" y="3034708"/>
            <a:ext cx="5471380" cy="26961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Helvetica Neue Medium"/>
                <a:cs typeface="Helvetica Neue Medium"/>
              </a:rPr>
              <a:t>Linpeng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Helvetica Neue Medium"/>
                <a:cs typeface="Helvetica Neue Medium"/>
              </a:rPr>
              <a:t>Tang (Princeton)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Medium"/>
                <a:cs typeface="Helvetica Neue Medium"/>
              </a:rPr>
              <a:t>Qi Huang (Cornell &amp; Facebook)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Medium"/>
                <a:cs typeface="Helvetica Neue Medium"/>
              </a:rPr>
              <a:t>Wyatt Lloyd (USC &amp; Facebook)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Medium"/>
                <a:cs typeface="Helvetica Neue Medium"/>
              </a:rPr>
              <a:t>Sanjeev Kumar (Facebook)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Medium"/>
                <a:cs typeface="Helvetica Neue Medium"/>
              </a:rPr>
              <a:t>Kai Li (Princeton)</a:t>
            </a:r>
          </a:p>
        </p:txBody>
      </p:sp>
      <p:pic>
        <p:nvPicPr>
          <p:cNvPr id="7" name="Picture 6" descr="princeton-log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276" y="5745529"/>
            <a:ext cx="2368057" cy="6686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608" y="5470686"/>
            <a:ext cx="1259101" cy="12204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502" y="5523973"/>
            <a:ext cx="2636498" cy="99408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07604" y="5257008"/>
            <a:ext cx="1648024" cy="16009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9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2"/>
    </mc:Choice>
    <mc:Fallback xmlns="">
      <p:transition xmlns:p14="http://schemas.microsoft.com/office/powerpoint/2010/main" spd="slow" advTm="123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 </a:t>
            </a:r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S</a:t>
            </a:r>
            <a:r>
              <a:rPr lang="en-US" dirty="0" smtClean="0"/>
              <a:t>equential Writes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10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-700781" y="2315923"/>
            <a:ext cx="10475007" cy="1546261"/>
            <a:chOff x="-700781" y="2315923"/>
            <a:chExt cx="10475007" cy="1546261"/>
          </a:xfrm>
        </p:grpSpPr>
        <p:grpSp>
          <p:nvGrpSpPr>
            <p:cNvPr id="93" name="Group 92"/>
            <p:cNvGrpSpPr/>
            <p:nvPr/>
          </p:nvGrpSpPr>
          <p:grpSpPr>
            <a:xfrm>
              <a:off x="-700781" y="2315923"/>
              <a:ext cx="8987391" cy="1537333"/>
              <a:chOff x="-700781" y="2315923"/>
              <a:chExt cx="8987391" cy="1537333"/>
            </a:xfrm>
          </p:grpSpPr>
          <p:sp>
            <p:nvSpPr>
              <p:cNvPr id="95" name="Rectangle 94"/>
              <p:cNvSpPr>
                <a:spLocks noChangeAspect="1"/>
              </p:cNvSpPr>
              <p:nvPr/>
            </p:nvSpPr>
            <p:spPr>
              <a:xfrm>
                <a:off x="2528884" y="2315923"/>
                <a:ext cx="4179521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dirty="0" smtClean="0">
                    <a:ln w="1905"/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Helvetica Neue Medium"/>
                    <a:cs typeface="Helvetica Neue Medium"/>
                  </a:rPr>
                  <a:t>Cache space of </a:t>
                </a:r>
                <a:r>
                  <a:rPr lang="en-US" altLang="zh-CN" sz="2400" dirty="0" smtClean="0">
                    <a:ln w="1905"/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Helvetica Neue Medium"/>
                    <a:cs typeface="Helvetica Neue Medium"/>
                  </a:rPr>
                  <a:t>FIFO</a:t>
                </a:r>
                <a:endParaRPr lang="en-US" sz="2400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endParaRPr>
              </a:p>
            </p:txBody>
          </p:sp>
          <p:sp>
            <p:nvSpPr>
              <p:cNvPr id="96" name="Left Brace 95"/>
              <p:cNvSpPr/>
              <p:nvPr/>
            </p:nvSpPr>
            <p:spPr>
              <a:xfrm rot="5400000">
                <a:off x="4432579" y="-653354"/>
                <a:ext cx="392862" cy="7315201"/>
              </a:xfrm>
              <a:prstGeom prst="leftBrac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015737" y="3582320"/>
                <a:ext cx="7140485" cy="185702"/>
              </a:xfrm>
              <a:prstGeom prst="rect">
                <a:avLst/>
              </a:prstGeom>
              <a:pattFill prst="dkVert">
                <a:fgClr>
                  <a:srgbClr val="3366FF"/>
                </a:fgClr>
                <a:bgClr>
                  <a:prstClr val="white"/>
                </a:bgClr>
              </a:patt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" name="Rectangle 97"/>
              <p:cNvSpPr>
                <a:spLocks noChangeAspect="1"/>
              </p:cNvSpPr>
              <p:nvPr/>
            </p:nvSpPr>
            <p:spPr>
              <a:xfrm>
                <a:off x="-700781" y="3391591"/>
                <a:ext cx="2315962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dirty="0" smtClean="0">
                    <a:ln w="1905"/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Helvetica Neue Medium"/>
                    <a:cs typeface="Helvetica Neue Medium"/>
                  </a:rPr>
                  <a:t>Head</a:t>
                </a:r>
                <a:endParaRPr lang="en-US" sz="2400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endParaRPr>
              </a:p>
            </p:txBody>
          </p:sp>
        </p:grpSp>
        <p:sp>
          <p:nvSpPr>
            <p:cNvPr id="94" name="Rectangle 93"/>
            <p:cNvSpPr>
              <a:spLocks noChangeAspect="1"/>
            </p:cNvSpPr>
            <p:nvPr/>
          </p:nvSpPr>
          <p:spPr>
            <a:xfrm>
              <a:off x="7458264" y="3400519"/>
              <a:ext cx="2315962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rPr>
                <a:t>Tail</a:t>
              </a:r>
              <a:endPara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endParaRPr>
            </a:p>
          </p:txBody>
        </p:sp>
      </p:grpSp>
      <p:sp>
        <p:nvSpPr>
          <p:cNvPr id="11" name="Rectangle 10"/>
          <p:cNvSpPr>
            <a:spLocks noChangeAspect="1"/>
          </p:cNvSpPr>
          <p:nvPr/>
        </p:nvSpPr>
        <p:spPr>
          <a:xfrm>
            <a:off x="2423328" y="4315658"/>
            <a:ext cx="273783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Miss</a:t>
            </a:r>
            <a:endParaRPr lang="en-US" sz="28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pic>
        <p:nvPicPr>
          <p:cNvPr id="3" name="Picture 2" descr="Emoji Natur-1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8534" y="4369094"/>
            <a:ext cx="469784" cy="46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8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"/>
    </mc:Choice>
    <mc:Fallback xmlns="">
      <p:transition xmlns:p14="http://schemas.microsoft.com/office/powerpoint/2010/main" spd="slow" advTm="61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6 L -0.38941 -0.1347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79" y="-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 </a:t>
            </a:r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S</a:t>
            </a:r>
            <a:r>
              <a:rPr lang="en-US" dirty="0" smtClean="0"/>
              <a:t>equential Writes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11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-700781" y="2315923"/>
            <a:ext cx="10475007" cy="1546261"/>
            <a:chOff x="-700781" y="2315923"/>
            <a:chExt cx="10475007" cy="1546261"/>
          </a:xfrm>
        </p:grpSpPr>
        <p:grpSp>
          <p:nvGrpSpPr>
            <p:cNvPr id="93" name="Group 92"/>
            <p:cNvGrpSpPr/>
            <p:nvPr/>
          </p:nvGrpSpPr>
          <p:grpSpPr>
            <a:xfrm>
              <a:off x="-700781" y="2315923"/>
              <a:ext cx="8987391" cy="1537333"/>
              <a:chOff x="-700781" y="2315923"/>
              <a:chExt cx="8987391" cy="1537333"/>
            </a:xfrm>
          </p:grpSpPr>
          <p:sp>
            <p:nvSpPr>
              <p:cNvPr id="95" name="Rectangle 94"/>
              <p:cNvSpPr>
                <a:spLocks noChangeAspect="1"/>
              </p:cNvSpPr>
              <p:nvPr/>
            </p:nvSpPr>
            <p:spPr>
              <a:xfrm>
                <a:off x="2528884" y="2315923"/>
                <a:ext cx="4179521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dirty="0" smtClean="0">
                    <a:ln w="1905"/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Helvetica Neue Medium"/>
                    <a:cs typeface="Helvetica Neue Medium"/>
                  </a:rPr>
                  <a:t>Cache space of </a:t>
                </a:r>
                <a:r>
                  <a:rPr lang="en-US" altLang="zh-CN" sz="2400" dirty="0" smtClean="0">
                    <a:ln w="1905"/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Helvetica Neue Medium"/>
                    <a:cs typeface="Helvetica Neue Medium"/>
                  </a:rPr>
                  <a:t>FIFO</a:t>
                </a:r>
                <a:endParaRPr lang="en-US" sz="2400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endParaRPr>
              </a:p>
            </p:txBody>
          </p:sp>
          <p:sp>
            <p:nvSpPr>
              <p:cNvPr id="96" name="Left Brace 95"/>
              <p:cNvSpPr/>
              <p:nvPr/>
            </p:nvSpPr>
            <p:spPr>
              <a:xfrm rot="5400000">
                <a:off x="4432579" y="-653354"/>
                <a:ext cx="392862" cy="7315201"/>
              </a:xfrm>
              <a:prstGeom prst="leftBrac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015737" y="3582320"/>
                <a:ext cx="7140485" cy="185702"/>
              </a:xfrm>
              <a:prstGeom prst="rect">
                <a:avLst/>
              </a:prstGeom>
              <a:pattFill prst="dkVert">
                <a:fgClr>
                  <a:srgbClr val="3366FF"/>
                </a:fgClr>
                <a:bgClr>
                  <a:prstClr val="white"/>
                </a:bgClr>
              </a:patt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" name="Rectangle 97"/>
              <p:cNvSpPr>
                <a:spLocks noChangeAspect="1"/>
              </p:cNvSpPr>
              <p:nvPr/>
            </p:nvSpPr>
            <p:spPr>
              <a:xfrm>
                <a:off x="-700781" y="3391591"/>
                <a:ext cx="2315962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dirty="0" smtClean="0">
                    <a:ln w="1905"/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Helvetica Neue Medium"/>
                    <a:cs typeface="Helvetica Neue Medium"/>
                  </a:rPr>
                  <a:t>Head</a:t>
                </a:r>
                <a:endParaRPr lang="en-US" sz="2400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endParaRPr>
              </a:p>
            </p:txBody>
          </p:sp>
        </p:grpSp>
        <p:sp>
          <p:nvSpPr>
            <p:cNvPr id="94" name="Rectangle 93"/>
            <p:cNvSpPr>
              <a:spLocks noChangeAspect="1"/>
            </p:cNvSpPr>
            <p:nvPr/>
          </p:nvSpPr>
          <p:spPr>
            <a:xfrm>
              <a:off x="7458264" y="3400519"/>
              <a:ext cx="2315962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rPr>
                <a:t>Tail</a:t>
              </a:r>
              <a:endPara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endParaRPr>
            </a:p>
          </p:txBody>
        </p:sp>
      </p:grpSp>
      <p:sp>
        <p:nvSpPr>
          <p:cNvPr id="11" name="Rectangle 10"/>
          <p:cNvSpPr>
            <a:spLocks noChangeAspect="1"/>
          </p:cNvSpPr>
          <p:nvPr/>
        </p:nvSpPr>
        <p:spPr>
          <a:xfrm>
            <a:off x="2423328" y="4315658"/>
            <a:ext cx="273783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Hit</a:t>
            </a:r>
            <a:endParaRPr lang="en-US" sz="28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pic>
        <p:nvPicPr>
          <p:cNvPr id="5" name="Picture 4" descr="Emoji Natur-2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8534" y="4369094"/>
            <a:ext cx="469784" cy="469784"/>
          </a:xfrm>
          <a:prstGeom prst="rect">
            <a:avLst/>
          </a:prstGeom>
        </p:spPr>
      </p:pic>
      <p:pic>
        <p:nvPicPr>
          <p:cNvPr id="15" name="Picture 14" descr="Emoji Natur-2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8529" y="3417231"/>
            <a:ext cx="469784" cy="46978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3947231" y="3916218"/>
            <a:ext cx="0" cy="452876"/>
          </a:xfrm>
          <a:prstGeom prst="line">
            <a:avLst/>
          </a:prstGeom>
          <a:ln>
            <a:tailEnd type="triangle" w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1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"/>
    </mc:Choice>
    <mc:Fallback xmlns="">
      <p:transition xmlns:p14="http://schemas.microsoft.com/office/powerpoint/2010/main" spd="slow" advTm="61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 </a:t>
            </a:r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S</a:t>
            </a:r>
            <a:r>
              <a:rPr lang="en-US" dirty="0" smtClean="0"/>
              <a:t>equential Writes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12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-700781" y="2315923"/>
            <a:ext cx="10475007" cy="1546261"/>
            <a:chOff x="-700781" y="2315923"/>
            <a:chExt cx="10475007" cy="1546261"/>
          </a:xfrm>
        </p:grpSpPr>
        <p:grpSp>
          <p:nvGrpSpPr>
            <p:cNvPr id="93" name="Group 92"/>
            <p:cNvGrpSpPr/>
            <p:nvPr/>
          </p:nvGrpSpPr>
          <p:grpSpPr>
            <a:xfrm>
              <a:off x="-700781" y="2315923"/>
              <a:ext cx="8987391" cy="1537333"/>
              <a:chOff x="-700781" y="2315923"/>
              <a:chExt cx="8987391" cy="1537333"/>
            </a:xfrm>
          </p:grpSpPr>
          <p:sp>
            <p:nvSpPr>
              <p:cNvPr id="95" name="Rectangle 94"/>
              <p:cNvSpPr>
                <a:spLocks noChangeAspect="1"/>
              </p:cNvSpPr>
              <p:nvPr/>
            </p:nvSpPr>
            <p:spPr>
              <a:xfrm>
                <a:off x="2528884" y="2315923"/>
                <a:ext cx="4179521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dirty="0" smtClean="0">
                    <a:ln w="1905"/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Helvetica Neue Medium"/>
                    <a:cs typeface="Helvetica Neue Medium"/>
                  </a:rPr>
                  <a:t>Cache space of </a:t>
                </a:r>
                <a:r>
                  <a:rPr lang="en-US" altLang="zh-CN" sz="2400" dirty="0" smtClean="0">
                    <a:ln w="1905"/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Helvetica Neue Medium"/>
                    <a:cs typeface="Helvetica Neue Medium"/>
                  </a:rPr>
                  <a:t>FIFO</a:t>
                </a:r>
                <a:endParaRPr lang="en-US" sz="2400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endParaRPr>
              </a:p>
            </p:txBody>
          </p:sp>
          <p:sp>
            <p:nvSpPr>
              <p:cNvPr id="96" name="Left Brace 95"/>
              <p:cNvSpPr/>
              <p:nvPr/>
            </p:nvSpPr>
            <p:spPr>
              <a:xfrm rot="5400000">
                <a:off x="4432579" y="-653354"/>
                <a:ext cx="392862" cy="7315201"/>
              </a:xfrm>
              <a:prstGeom prst="leftBrac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015737" y="3582320"/>
                <a:ext cx="7140485" cy="185702"/>
              </a:xfrm>
              <a:prstGeom prst="rect">
                <a:avLst/>
              </a:prstGeom>
              <a:pattFill prst="dkVert">
                <a:fgClr>
                  <a:srgbClr val="3366FF"/>
                </a:fgClr>
                <a:bgClr>
                  <a:prstClr val="white"/>
                </a:bgClr>
              </a:patt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" name="Rectangle 97"/>
              <p:cNvSpPr>
                <a:spLocks noChangeAspect="1"/>
              </p:cNvSpPr>
              <p:nvPr/>
            </p:nvSpPr>
            <p:spPr>
              <a:xfrm>
                <a:off x="-700781" y="3391591"/>
                <a:ext cx="2315962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dirty="0" smtClean="0">
                    <a:ln w="1905"/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Helvetica Neue Medium"/>
                    <a:cs typeface="Helvetica Neue Medium"/>
                  </a:rPr>
                  <a:t>Head</a:t>
                </a:r>
                <a:endParaRPr lang="en-US" sz="2400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endParaRPr>
              </a:p>
            </p:txBody>
          </p:sp>
        </p:grpSp>
        <p:sp>
          <p:nvSpPr>
            <p:cNvPr id="94" name="Rectangle 93"/>
            <p:cNvSpPr>
              <a:spLocks noChangeAspect="1"/>
            </p:cNvSpPr>
            <p:nvPr/>
          </p:nvSpPr>
          <p:spPr>
            <a:xfrm>
              <a:off x="7458264" y="3400519"/>
              <a:ext cx="2315962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rPr>
                <a:t>Tail</a:t>
              </a:r>
              <a:endPara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endParaRPr>
            </a:p>
          </p:txBody>
        </p:sp>
      </p:grpSp>
      <p:pic>
        <p:nvPicPr>
          <p:cNvPr id="6" name="Picture 5" descr="Emoji Natur-24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0772" y="3400519"/>
            <a:ext cx="469784" cy="469784"/>
          </a:xfrm>
          <a:prstGeom prst="rect">
            <a:avLst/>
          </a:prstGeom>
        </p:spPr>
      </p:pic>
      <p:sp>
        <p:nvSpPr>
          <p:cNvPr id="15" name="Rectangle 14"/>
          <p:cNvSpPr>
            <a:spLocks noChangeAspect="1"/>
          </p:cNvSpPr>
          <p:nvPr/>
        </p:nvSpPr>
        <p:spPr>
          <a:xfrm>
            <a:off x="6430974" y="4095438"/>
            <a:ext cx="273783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1905"/>
                <a:solidFill>
                  <a:schemeClr val="bg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Evicted</a:t>
            </a:r>
            <a:endParaRPr lang="en-US" sz="2800" dirty="0">
              <a:ln w="1905"/>
              <a:solidFill>
                <a:schemeClr val="bg1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2178" y="5300785"/>
            <a:ext cx="6859645" cy="584776"/>
          </a:xfrm>
          <a:prstGeom prst="rect">
            <a:avLst/>
          </a:prstGeom>
          <a:ln w="38100" cmpd="sng">
            <a:solidFill>
              <a:srgbClr val="4F81B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Helvetica Neue Medium"/>
                <a:cs typeface="Helvetica Neue Medium"/>
              </a:rPr>
              <a:t>No random writes needed for FIFO</a:t>
            </a:r>
            <a:endParaRPr lang="en-US" sz="3200" dirty="0">
              <a:latin typeface="Helvetica Neue Medium"/>
              <a:cs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5876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"/>
    </mc:Choice>
    <mc:Fallback xmlns="">
      <p:transition xmlns:p14="http://schemas.microsoft.com/office/powerpoint/2010/main" spd="slow" advTm="61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LRU Needs Random Writes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13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404513" y="2223985"/>
            <a:ext cx="5771308" cy="854527"/>
            <a:chOff x="1398386" y="1360919"/>
            <a:chExt cx="5771308" cy="854527"/>
          </a:xfrm>
        </p:grpSpPr>
        <p:sp>
          <p:nvSpPr>
            <p:cNvPr id="45" name="Rectangle 44"/>
            <p:cNvSpPr>
              <a:spLocks noChangeAspect="1"/>
            </p:cNvSpPr>
            <p:nvPr/>
          </p:nvSpPr>
          <p:spPr>
            <a:xfrm>
              <a:off x="2617014" y="1360919"/>
              <a:ext cx="3295835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rPr>
                <a:t>Cache space of LRU</a:t>
              </a:r>
              <a:endPara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endParaRPr>
            </a:p>
          </p:txBody>
        </p:sp>
        <p:sp>
          <p:nvSpPr>
            <p:cNvPr id="46" name="Left Brace 45"/>
            <p:cNvSpPr/>
            <p:nvPr/>
          </p:nvSpPr>
          <p:spPr>
            <a:xfrm rot="5400000">
              <a:off x="4087609" y="-866639"/>
              <a:ext cx="392862" cy="5771308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7" name="Rectangle 46"/>
          <p:cNvSpPr>
            <a:spLocks noChangeAspect="1"/>
          </p:cNvSpPr>
          <p:nvPr/>
        </p:nvSpPr>
        <p:spPr>
          <a:xfrm>
            <a:off x="198565" y="3223353"/>
            <a:ext cx="92370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Head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>
          <a:xfrm>
            <a:off x="7522477" y="3223353"/>
            <a:ext cx="92370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Tail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1335011" y="3234002"/>
            <a:ext cx="2610410" cy="436142"/>
            <a:chOff x="1405191" y="3234002"/>
            <a:chExt cx="2610410" cy="436142"/>
          </a:xfrm>
        </p:grpSpPr>
        <p:grpSp>
          <p:nvGrpSpPr>
            <p:cNvPr id="63" name="Group 62"/>
            <p:cNvGrpSpPr/>
            <p:nvPr/>
          </p:nvGrpSpPr>
          <p:grpSpPr>
            <a:xfrm>
              <a:off x="1405191" y="3234002"/>
              <a:ext cx="1493519" cy="436142"/>
              <a:chOff x="1190994" y="4749848"/>
              <a:chExt cx="1493519" cy="436142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190994" y="4749848"/>
                <a:ext cx="365919" cy="436142"/>
                <a:chOff x="1190994" y="4749848"/>
                <a:chExt cx="365919" cy="436142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1190994" y="4749848"/>
                  <a:ext cx="153950" cy="436142"/>
                </a:xfrm>
                <a:prstGeom prst="rect">
                  <a:avLst/>
                </a:prstGeom>
                <a:ln>
                  <a:solidFill>
                    <a:srgbClr val="3366FF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366FF"/>
                    </a:solidFill>
                  </a:endParaRPr>
                </a:p>
              </p:txBody>
            </p: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1351076" y="4962137"/>
                  <a:ext cx="205837" cy="19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1567622" y="4749848"/>
                <a:ext cx="365919" cy="436142"/>
                <a:chOff x="1190994" y="4749848"/>
                <a:chExt cx="365919" cy="436142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1190994" y="4749848"/>
                  <a:ext cx="153950" cy="436142"/>
                </a:xfrm>
                <a:prstGeom prst="rect">
                  <a:avLst/>
                </a:prstGeom>
                <a:ln>
                  <a:solidFill>
                    <a:srgbClr val="3366FF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366FF"/>
                    </a:solidFill>
                  </a:endParaRPr>
                </a:p>
              </p:txBody>
            </p:sp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1351076" y="4962137"/>
                  <a:ext cx="205837" cy="19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1941966" y="4749848"/>
                <a:ext cx="365919" cy="436142"/>
                <a:chOff x="1190994" y="4749848"/>
                <a:chExt cx="365919" cy="436142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1190994" y="4749848"/>
                  <a:ext cx="153950" cy="436142"/>
                </a:xfrm>
                <a:prstGeom prst="rect">
                  <a:avLst/>
                </a:prstGeom>
                <a:ln>
                  <a:solidFill>
                    <a:srgbClr val="3366FF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366FF"/>
                    </a:solidFill>
                  </a:endParaRPr>
                </a:p>
              </p:txBody>
            </p: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1351076" y="4962137"/>
                  <a:ext cx="205837" cy="19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/>
            </p:nvGrpSpPr>
            <p:grpSpPr>
              <a:xfrm>
                <a:off x="2318594" y="4749848"/>
                <a:ext cx="365919" cy="436142"/>
                <a:chOff x="1190994" y="4749848"/>
                <a:chExt cx="365919" cy="436142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1190994" y="4749848"/>
                  <a:ext cx="153950" cy="436142"/>
                </a:xfrm>
                <a:prstGeom prst="rect">
                  <a:avLst/>
                </a:prstGeom>
                <a:ln>
                  <a:solidFill>
                    <a:srgbClr val="3366FF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366FF"/>
                    </a:solidFill>
                  </a:endParaRPr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1351076" y="4962137"/>
                  <a:ext cx="205837" cy="19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5" name="Group 64"/>
            <p:cNvGrpSpPr/>
            <p:nvPr/>
          </p:nvGrpSpPr>
          <p:grpSpPr>
            <a:xfrm>
              <a:off x="2898710" y="3234002"/>
              <a:ext cx="365919" cy="436142"/>
              <a:chOff x="1190994" y="4749848"/>
              <a:chExt cx="365919" cy="43614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190994" y="4749848"/>
                <a:ext cx="153950" cy="436142"/>
              </a:xfrm>
              <a:prstGeom prst="rect">
                <a:avLst/>
              </a:pr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366FF"/>
                  </a:solidFill>
                </a:endParaRPr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>
                <a:off x="1351076" y="4962137"/>
                <a:ext cx="205837" cy="19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3275338" y="3234002"/>
              <a:ext cx="365919" cy="436142"/>
              <a:chOff x="1190994" y="4749848"/>
              <a:chExt cx="365919" cy="436142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1190994" y="4749848"/>
                <a:ext cx="153950" cy="436142"/>
              </a:xfrm>
              <a:prstGeom prst="rect">
                <a:avLst/>
              </a:pr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366FF"/>
                  </a:solidFill>
                </a:endParaRPr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>
                <a:off x="1351076" y="4962137"/>
                <a:ext cx="205837" cy="19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3649682" y="3234002"/>
              <a:ext cx="365919" cy="436142"/>
              <a:chOff x="1190994" y="4749848"/>
              <a:chExt cx="365919" cy="43614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190994" y="4749848"/>
                <a:ext cx="153950" cy="436142"/>
              </a:xfrm>
              <a:prstGeom prst="rect">
                <a:avLst/>
              </a:pr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366FF"/>
                  </a:solidFill>
                </a:endParaRPr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>
                <a:off x="1351076" y="4962137"/>
                <a:ext cx="205837" cy="19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Group 76"/>
          <p:cNvGrpSpPr/>
          <p:nvPr/>
        </p:nvGrpSpPr>
        <p:grpSpPr>
          <a:xfrm>
            <a:off x="4476896" y="3234002"/>
            <a:ext cx="1493519" cy="436142"/>
            <a:chOff x="1190994" y="4749848"/>
            <a:chExt cx="1493519" cy="436142"/>
          </a:xfrm>
        </p:grpSpPr>
        <p:grpSp>
          <p:nvGrpSpPr>
            <p:cNvPr id="78" name="Group 77"/>
            <p:cNvGrpSpPr/>
            <p:nvPr/>
          </p:nvGrpSpPr>
          <p:grpSpPr>
            <a:xfrm>
              <a:off x="1190994" y="4749848"/>
              <a:ext cx="365919" cy="436142"/>
              <a:chOff x="1190994" y="4749848"/>
              <a:chExt cx="365919" cy="436142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190994" y="4749848"/>
                <a:ext cx="153950" cy="436142"/>
              </a:xfrm>
              <a:prstGeom prst="rect">
                <a:avLst/>
              </a:pr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>
                <a:off x="1351076" y="4962137"/>
                <a:ext cx="205837" cy="19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567622" y="4749848"/>
              <a:ext cx="365919" cy="436142"/>
              <a:chOff x="1190994" y="4749848"/>
              <a:chExt cx="365919" cy="436142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1190994" y="4749848"/>
                <a:ext cx="153950" cy="436142"/>
              </a:xfrm>
              <a:prstGeom prst="rect">
                <a:avLst/>
              </a:pr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>
                <a:off x="1351076" y="4962137"/>
                <a:ext cx="205837" cy="19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1941966" y="4749848"/>
              <a:ext cx="365919" cy="436142"/>
              <a:chOff x="1190994" y="4749848"/>
              <a:chExt cx="365919" cy="436142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190994" y="4749848"/>
                <a:ext cx="153950" cy="436142"/>
              </a:xfrm>
              <a:prstGeom prst="rect">
                <a:avLst/>
              </a:pr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1351076" y="4962137"/>
                <a:ext cx="205837" cy="19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2318594" y="4749848"/>
              <a:ext cx="365919" cy="436142"/>
              <a:chOff x="1190994" y="4749848"/>
              <a:chExt cx="365919" cy="43614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190994" y="4749848"/>
                <a:ext cx="153950" cy="436142"/>
              </a:xfrm>
              <a:prstGeom prst="rect">
                <a:avLst/>
              </a:pr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1351076" y="4962137"/>
                <a:ext cx="205837" cy="19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/>
          <p:cNvGrpSpPr/>
          <p:nvPr/>
        </p:nvGrpSpPr>
        <p:grpSpPr>
          <a:xfrm>
            <a:off x="5970415" y="3234002"/>
            <a:ext cx="1281550" cy="436142"/>
            <a:chOff x="1190994" y="4749848"/>
            <a:chExt cx="1281550" cy="436142"/>
          </a:xfrm>
        </p:grpSpPr>
        <p:grpSp>
          <p:nvGrpSpPr>
            <p:cNvPr id="91" name="Group 90"/>
            <p:cNvGrpSpPr/>
            <p:nvPr/>
          </p:nvGrpSpPr>
          <p:grpSpPr>
            <a:xfrm>
              <a:off x="1190994" y="4749848"/>
              <a:ext cx="365919" cy="436142"/>
              <a:chOff x="1190994" y="4749848"/>
              <a:chExt cx="365919" cy="436142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1190994" y="4749848"/>
                <a:ext cx="153950" cy="436142"/>
              </a:xfrm>
              <a:prstGeom prst="rect">
                <a:avLst/>
              </a:pr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1351076" y="4962137"/>
                <a:ext cx="205837" cy="19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1567622" y="4749848"/>
              <a:ext cx="365919" cy="436142"/>
              <a:chOff x="1190994" y="4749848"/>
              <a:chExt cx="365919" cy="436142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1190994" y="4749848"/>
                <a:ext cx="153950" cy="436142"/>
              </a:xfrm>
              <a:prstGeom prst="rect">
                <a:avLst/>
              </a:pr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>
                <a:off x="1351076" y="4962137"/>
                <a:ext cx="205837" cy="19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/>
            <p:cNvGrpSpPr/>
            <p:nvPr/>
          </p:nvGrpSpPr>
          <p:grpSpPr>
            <a:xfrm>
              <a:off x="1941966" y="4749848"/>
              <a:ext cx="365919" cy="436142"/>
              <a:chOff x="1190994" y="4749848"/>
              <a:chExt cx="365919" cy="436142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190994" y="4749848"/>
                <a:ext cx="153950" cy="436142"/>
              </a:xfrm>
              <a:prstGeom prst="rect">
                <a:avLst/>
              </a:pr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>
                <a:off x="1351076" y="4962137"/>
                <a:ext cx="205837" cy="19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Rectangle 94"/>
            <p:cNvSpPr/>
            <p:nvPr/>
          </p:nvSpPr>
          <p:spPr>
            <a:xfrm>
              <a:off x="2318594" y="4749848"/>
              <a:ext cx="153950" cy="436142"/>
            </a:xfrm>
            <a:prstGeom prst="rect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587341" y="5122255"/>
            <a:ext cx="7609776" cy="523220"/>
          </a:xfrm>
          <a:prstGeom prst="rect">
            <a:avLst/>
          </a:prstGeom>
          <a:ln w="38100" cmpd="sng">
            <a:solidFill>
              <a:srgbClr val="4F81B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Helvetica Neue Medium"/>
                <a:cs typeface="Helvetica Neue Medium"/>
              </a:rPr>
              <a:t>Locations on flash ≠ Locations in LRU queue</a:t>
            </a:r>
            <a:endParaRPr lang="en-US" sz="2800" dirty="0">
              <a:latin typeface="Helvetica Neue Medium"/>
              <a:cs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73784" y="3192663"/>
            <a:ext cx="603112" cy="469784"/>
            <a:chOff x="3868944" y="3685018"/>
            <a:chExt cx="603112" cy="469784"/>
          </a:xfrm>
        </p:grpSpPr>
        <p:pic>
          <p:nvPicPr>
            <p:cNvPr id="3" name="Picture 2" descr="Emoji Natur-30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68944" y="3685018"/>
              <a:ext cx="469784" cy="469784"/>
            </a:xfrm>
            <a:prstGeom prst="rect">
              <a:avLst/>
            </a:prstGeom>
          </p:spPr>
        </p:pic>
        <p:cxnSp>
          <p:nvCxnSpPr>
            <p:cNvPr id="94" name="Straight Arrow Connector 93"/>
            <p:cNvCxnSpPr/>
            <p:nvPr/>
          </p:nvCxnSpPr>
          <p:spPr>
            <a:xfrm>
              <a:off x="4266219" y="3937357"/>
              <a:ext cx="205837" cy="19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/>
          <p:cNvSpPr>
            <a:spLocks noChangeAspect="1"/>
          </p:cNvSpPr>
          <p:nvPr/>
        </p:nvSpPr>
        <p:spPr>
          <a:xfrm>
            <a:off x="2423328" y="4109283"/>
            <a:ext cx="273783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Hit</a:t>
            </a:r>
            <a:endParaRPr lang="en-US" sz="28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pic>
        <p:nvPicPr>
          <p:cNvPr id="70" name="Picture 69" descr="Emoji Natur-30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3740" y="4162719"/>
            <a:ext cx="469784" cy="4697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087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5"/>
    </mc:Choice>
    <mc:Fallback xmlns="">
      <p:transition xmlns:p14="http://schemas.microsoft.com/office/powerpoint/2010/main" spd="slow" advTm="117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91564E-6 1.41865E-6 L 0.05588 1.41865E-6 " pathEditMode="relative" ptsTypes="AA">
                                      <p:cBhvr>
                                        <p:cTn id="6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 C -0.00747 0.03426 -0.01459 0.06852 -0.03091 0.08704 C -0.04705 0.10509 -0.07552 0.10532 -0.09792 0.10972 C -0.12032 0.11389 -0.14097 0.11389 -0.16632 0.11181 C -0.19132 0.10995 -0.22761 0.11736 -0.24775 0.09815 C -0.26788 0.07963 -0.27795 0.04028 -0.28785 0 " pathEditMode="relative" rAng="0" ptsTypes="aaaa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92" y="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LRU Needs Random Writes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14</a:t>
            </a:fld>
            <a:endParaRPr lang="en-US"/>
          </a:p>
        </p:txBody>
      </p:sp>
      <p:sp>
        <p:nvSpPr>
          <p:cNvPr id="46" name="Left Brace 45"/>
          <p:cNvSpPr/>
          <p:nvPr/>
        </p:nvSpPr>
        <p:spPr>
          <a:xfrm rot="5400000">
            <a:off x="4093736" y="-3573"/>
            <a:ext cx="392862" cy="5771308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Rectangle 46"/>
          <p:cNvSpPr>
            <a:spLocks noChangeAspect="1"/>
          </p:cNvSpPr>
          <p:nvPr/>
        </p:nvSpPr>
        <p:spPr>
          <a:xfrm>
            <a:off x="198565" y="3223353"/>
            <a:ext cx="92370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Head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>
          <a:xfrm>
            <a:off x="7522477" y="3223353"/>
            <a:ext cx="92370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Tail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52816" y="3234002"/>
            <a:ext cx="5762107" cy="436142"/>
            <a:chOff x="1405191" y="3234002"/>
            <a:chExt cx="5762107" cy="436142"/>
          </a:xfrm>
        </p:grpSpPr>
        <p:grpSp>
          <p:nvGrpSpPr>
            <p:cNvPr id="63" name="Group 62"/>
            <p:cNvGrpSpPr/>
            <p:nvPr/>
          </p:nvGrpSpPr>
          <p:grpSpPr>
            <a:xfrm>
              <a:off x="1405191" y="3234002"/>
              <a:ext cx="1493519" cy="436142"/>
              <a:chOff x="1190994" y="4749848"/>
              <a:chExt cx="1493519" cy="436142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190994" y="4749848"/>
                <a:ext cx="365919" cy="436142"/>
                <a:chOff x="1190994" y="4749848"/>
                <a:chExt cx="365919" cy="436142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1190994" y="4749848"/>
                  <a:ext cx="153950" cy="436142"/>
                </a:xfrm>
                <a:prstGeom prst="rect">
                  <a:avLst/>
                </a:prstGeom>
                <a:ln>
                  <a:solidFill>
                    <a:srgbClr val="3366FF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1351076" y="4962137"/>
                  <a:ext cx="205837" cy="19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1567622" y="4749848"/>
                <a:ext cx="365919" cy="436142"/>
                <a:chOff x="1190994" y="4749848"/>
                <a:chExt cx="365919" cy="436142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1190994" y="4749848"/>
                  <a:ext cx="153950" cy="436142"/>
                </a:xfrm>
                <a:prstGeom prst="rect">
                  <a:avLst/>
                </a:prstGeom>
                <a:ln>
                  <a:solidFill>
                    <a:srgbClr val="3366FF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1351076" y="4962137"/>
                  <a:ext cx="205837" cy="19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1941966" y="4749848"/>
                <a:ext cx="365919" cy="436142"/>
                <a:chOff x="1190994" y="4749848"/>
                <a:chExt cx="365919" cy="436142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1190994" y="4749848"/>
                  <a:ext cx="153950" cy="436142"/>
                </a:xfrm>
                <a:prstGeom prst="rect">
                  <a:avLst/>
                </a:prstGeom>
                <a:ln>
                  <a:solidFill>
                    <a:srgbClr val="3366FF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1351076" y="4962137"/>
                  <a:ext cx="205837" cy="19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/>
            </p:nvGrpSpPr>
            <p:grpSpPr>
              <a:xfrm>
                <a:off x="2318594" y="4749848"/>
                <a:ext cx="365919" cy="436142"/>
                <a:chOff x="1190994" y="4749848"/>
                <a:chExt cx="365919" cy="436142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1190994" y="4749848"/>
                  <a:ext cx="153950" cy="436142"/>
                </a:xfrm>
                <a:prstGeom prst="rect">
                  <a:avLst/>
                </a:prstGeom>
                <a:ln>
                  <a:solidFill>
                    <a:srgbClr val="3366FF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1351076" y="4962137"/>
                  <a:ext cx="205837" cy="19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5" name="Group 64"/>
            <p:cNvGrpSpPr/>
            <p:nvPr/>
          </p:nvGrpSpPr>
          <p:grpSpPr>
            <a:xfrm>
              <a:off x="2898710" y="3234002"/>
              <a:ext cx="365919" cy="436142"/>
              <a:chOff x="1190994" y="4749848"/>
              <a:chExt cx="365919" cy="43614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190994" y="4749848"/>
                <a:ext cx="153950" cy="436142"/>
              </a:xfrm>
              <a:prstGeom prst="rect">
                <a:avLst/>
              </a:pr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>
                <a:off x="1351076" y="4962137"/>
                <a:ext cx="205837" cy="19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3275338" y="3234002"/>
              <a:ext cx="365919" cy="436142"/>
              <a:chOff x="1190994" y="4749848"/>
              <a:chExt cx="365919" cy="436142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1190994" y="4749848"/>
                <a:ext cx="153950" cy="436142"/>
              </a:xfrm>
              <a:prstGeom prst="rect">
                <a:avLst/>
              </a:pr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>
                <a:off x="1351076" y="4962137"/>
                <a:ext cx="205837" cy="19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3649682" y="3234002"/>
              <a:ext cx="365919" cy="436142"/>
              <a:chOff x="1190994" y="4749848"/>
              <a:chExt cx="365919" cy="43614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190994" y="4749848"/>
                <a:ext cx="153950" cy="436142"/>
              </a:xfrm>
              <a:prstGeom prst="rect">
                <a:avLst/>
              </a:pr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>
                <a:off x="1351076" y="4962137"/>
                <a:ext cx="205837" cy="19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4026310" y="3234002"/>
              <a:ext cx="365919" cy="436142"/>
              <a:chOff x="1190994" y="4749848"/>
              <a:chExt cx="365919" cy="436142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190994" y="4749848"/>
                <a:ext cx="153950" cy="436142"/>
              </a:xfrm>
              <a:prstGeom prst="rect">
                <a:avLst/>
              </a:pr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1351076" y="4962137"/>
                <a:ext cx="205837" cy="19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4392229" y="3234002"/>
              <a:ext cx="1493519" cy="436142"/>
              <a:chOff x="1190994" y="4749848"/>
              <a:chExt cx="1493519" cy="436142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1190994" y="4749848"/>
                <a:ext cx="365919" cy="436142"/>
                <a:chOff x="1190994" y="4749848"/>
                <a:chExt cx="365919" cy="436142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1190994" y="4749848"/>
                  <a:ext cx="153950" cy="436142"/>
                </a:xfrm>
                <a:prstGeom prst="rect">
                  <a:avLst/>
                </a:prstGeom>
                <a:ln>
                  <a:solidFill>
                    <a:srgbClr val="3366FF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1351076" y="4962137"/>
                  <a:ext cx="205837" cy="19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1567622" y="4749848"/>
                <a:ext cx="365919" cy="436142"/>
                <a:chOff x="1190994" y="4749848"/>
                <a:chExt cx="365919" cy="436142"/>
              </a:xfrm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1190994" y="4749848"/>
                  <a:ext cx="153950" cy="436142"/>
                </a:xfrm>
                <a:prstGeom prst="rect">
                  <a:avLst/>
                </a:prstGeom>
                <a:ln>
                  <a:solidFill>
                    <a:srgbClr val="3366FF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Arrow Connector 86"/>
                <p:cNvCxnSpPr/>
                <p:nvPr/>
              </p:nvCxnSpPr>
              <p:spPr>
                <a:xfrm>
                  <a:off x="1351076" y="4962137"/>
                  <a:ext cx="205837" cy="19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1941966" y="4749848"/>
                <a:ext cx="365919" cy="436142"/>
                <a:chOff x="1190994" y="4749848"/>
                <a:chExt cx="365919" cy="436142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1190994" y="4749848"/>
                  <a:ext cx="153950" cy="436142"/>
                </a:xfrm>
                <a:prstGeom prst="rect">
                  <a:avLst/>
                </a:prstGeom>
                <a:ln>
                  <a:solidFill>
                    <a:srgbClr val="3366FF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1351076" y="4962137"/>
                  <a:ext cx="205837" cy="19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/>
              <p:cNvGrpSpPr/>
              <p:nvPr/>
            </p:nvGrpSpPr>
            <p:grpSpPr>
              <a:xfrm>
                <a:off x="2318594" y="4749848"/>
                <a:ext cx="365919" cy="436142"/>
                <a:chOff x="1190994" y="4749848"/>
                <a:chExt cx="365919" cy="436142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1190994" y="4749848"/>
                  <a:ext cx="153950" cy="436142"/>
                </a:xfrm>
                <a:prstGeom prst="rect">
                  <a:avLst/>
                </a:prstGeom>
                <a:ln>
                  <a:solidFill>
                    <a:srgbClr val="3366FF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Arrow Connector 82"/>
                <p:cNvCxnSpPr/>
                <p:nvPr/>
              </p:nvCxnSpPr>
              <p:spPr>
                <a:xfrm>
                  <a:off x="1351076" y="4962137"/>
                  <a:ext cx="205837" cy="19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0" name="Group 89"/>
            <p:cNvGrpSpPr/>
            <p:nvPr/>
          </p:nvGrpSpPr>
          <p:grpSpPr>
            <a:xfrm>
              <a:off x="5885748" y="3234002"/>
              <a:ext cx="1281550" cy="436142"/>
              <a:chOff x="1190994" y="4749848"/>
              <a:chExt cx="1281550" cy="436142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1190994" y="4749848"/>
                <a:ext cx="365919" cy="436142"/>
                <a:chOff x="1190994" y="4749848"/>
                <a:chExt cx="365919" cy="436142"/>
              </a:xfrm>
            </p:grpSpPr>
            <p:sp>
              <p:nvSpPr>
                <p:cNvPr id="101" name="Rectangle 100"/>
                <p:cNvSpPr/>
                <p:nvPr/>
              </p:nvSpPr>
              <p:spPr>
                <a:xfrm>
                  <a:off x="1190994" y="4749848"/>
                  <a:ext cx="153950" cy="436142"/>
                </a:xfrm>
                <a:prstGeom prst="rect">
                  <a:avLst/>
                </a:prstGeom>
                <a:ln>
                  <a:solidFill>
                    <a:srgbClr val="3366FF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2" name="Straight Arrow Connector 101"/>
                <p:cNvCxnSpPr/>
                <p:nvPr/>
              </p:nvCxnSpPr>
              <p:spPr>
                <a:xfrm>
                  <a:off x="1351076" y="4962137"/>
                  <a:ext cx="205837" cy="19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/>
              <p:cNvGrpSpPr/>
              <p:nvPr/>
            </p:nvGrpSpPr>
            <p:grpSpPr>
              <a:xfrm>
                <a:off x="1567622" y="4749848"/>
                <a:ext cx="365919" cy="436142"/>
                <a:chOff x="1190994" y="4749848"/>
                <a:chExt cx="365919" cy="436142"/>
              </a:xfrm>
            </p:grpSpPr>
            <p:sp>
              <p:nvSpPr>
                <p:cNvPr id="99" name="Rectangle 98"/>
                <p:cNvSpPr/>
                <p:nvPr/>
              </p:nvSpPr>
              <p:spPr>
                <a:xfrm>
                  <a:off x="1190994" y="4749848"/>
                  <a:ext cx="153950" cy="436142"/>
                </a:xfrm>
                <a:prstGeom prst="rect">
                  <a:avLst/>
                </a:prstGeom>
                <a:ln>
                  <a:solidFill>
                    <a:srgbClr val="3366FF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0" name="Straight Arrow Connector 99"/>
                <p:cNvCxnSpPr/>
                <p:nvPr/>
              </p:nvCxnSpPr>
              <p:spPr>
                <a:xfrm>
                  <a:off x="1351076" y="4962137"/>
                  <a:ext cx="205837" cy="19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/>
              <p:cNvGrpSpPr/>
              <p:nvPr/>
            </p:nvGrpSpPr>
            <p:grpSpPr>
              <a:xfrm>
                <a:off x="1941966" y="4749848"/>
                <a:ext cx="365919" cy="436142"/>
                <a:chOff x="1190994" y="4749848"/>
                <a:chExt cx="365919" cy="436142"/>
              </a:xfrm>
            </p:grpSpPr>
            <p:sp>
              <p:nvSpPr>
                <p:cNvPr id="97" name="Rectangle 96"/>
                <p:cNvSpPr/>
                <p:nvPr/>
              </p:nvSpPr>
              <p:spPr>
                <a:xfrm>
                  <a:off x="1190994" y="4749848"/>
                  <a:ext cx="153950" cy="436142"/>
                </a:xfrm>
                <a:prstGeom prst="rect">
                  <a:avLst/>
                </a:prstGeom>
                <a:ln>
                  <a:solidFill>
                    <a:srgbClr val="3366FF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8" name="Straight Arrow Connector 97"/>
                <p:cNvCxnSpPr/>
                <p:nvPr/>
              </p:nvCxnSpPr>
              <p:spPr>
                <a:xfrm>
                  <a:off x="1351076" y="4962137"/>
                  <a:ext cx="205837" cy="19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Rectangle 94"/>
              <p:cNvSpPr/>
              <p:nvPr/>
            </p:nvSpPr>
            <p:spPr>
              <a:xfrm>
                <a:off x="2318594" y="4749848"/>
                <a:ext cx="153950" cy="436142"/>
              </a:xfrm>
              <a:prstGeom prst="rect">
                <a:avLst/>
              </a:pr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998884" y="3811927"/>
            <a:ext cx="2847148" cy="1370235"/>
            <a:chOff x="4998884" y="3811927"/>
            <a:chExt cx="2847148" cy="1370235"/>
          </a:xfrm>
        </p:grpSpPr>
        <p:sp>
          <p:nvSpPr>
            <p:cNvPr id="64" name="Rectangle 63"/>
            <p:cNvSpPr>
              <a:spLocks noChangeAspect="1"/>
            </p:cNvSpPr>
            <p:nvPr/>
          </p:nvSpPr>
          <p:spPr>
            <a:xfrm>
              <a:off x="4998884" y="4351165"/>
              <a:ext cx="2847148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rPr>
                <a:t>Non-contiguous</a:t>
              </a:r>
              <a:br>
                <a:rPr lang="en-US" sz="2400" dirty="0" smtClean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rPr>
              </a:br>
              <a:r>
                <a:rPr lang="en-US" sz="2400" dirty="0" smtClean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rPr>
                <a:t>on flash</a:t>
              </a:r>
              <a:endPara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endParaRPr>
            </a:p>
          </p:txBody>
        </p:sp>
        <p:sp>
          <p:nvSpPr>
            <p:cNvPr id="103" name="Left Brace 102"/>
            <p:cNvSpPr/>
            <p:nvPr/>
          </p:nvSpPr>
          <p:spPr>
            <a:xfrm rot="16200000">
              <a:off x="6140331" y="3169298"/>
              <a:ext cx="392862" cy="1678119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769553" y="5527571"/>
            <a:ext cx="7604894" cy="584776"/>
          </a:xfrm>
          <a:prstGeom prst="rect">
            <a:avLst/>
          </a:prstGeom>
          <a:ln w="38100" cmpd="sng">
            <a:solidFill>
              <a:srgbClr val="4F81B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Helvetica Neue Medium"/>
                <a:cs typeface="Helvetica Neue Medium"/>
              </a:rPr>
              <a:t>Random writes needed to reuse space</a:t>
            </a:r>
            <a:endParaRPr lang="en-US" sz="3200" dirty="0">
              <a:latin typeface="Helvetica Neue Medium"/>
              <a:cs typeface="Helvetica Neue Medium"/>
            </a:endParaRPr>
          </a:p>
        </p:txBody>
      </p:sp>
      <p:sp>
        <p:nvSpPr>
          <p:cNvPr id="94" name="Rectangle 93"/>
          <p:cNvSpPr>
            <a:spLocks noChangeAspect="1"/>
          </p:cNvSpPr>
          <p:nvPr/>
        </p:nvSpPr>
        <p:spPr>
          <a:xfrm>
            <a:off x="2623141" y="2223985"/>
            <a:ext cx="329583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Cache space of LRU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633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982"/>
    </mc:Choice>
    <mc:Fallback xmlns="">
      <p:transition xmlns:p14="http://schemas.microsoft.com/office/powerpoint/2010/main" spd="slow" advTm="21798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Care </a:t>
            </a:r>
            <a:r>
              <a:rPr lang="en-US" dirty="0"/>
              <a:t>A</a:t>
            </a:r>
            <a:r>
              <a:rPr lang="en-US" dirty="0" smtClean="0"/>
              <a:t>bout Random Writes?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6175"/>
          </a:xfrm>
        </p:spPr>
        <p:txBody>
          <a:bodyPr>
            <a:normAutofit/>
          </a:bodyPr>
          <a:lstStyle/>
          <a:p>
            <a:r>
              <a:rPr lang="en-US" dirty="0" smtClean="0"/>
              <a:t>Write-heavy workload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ong tail access pattern, moderate hit ratio</a:t>
            </a:r>
          </a:p>
          <a:p>
            <a:pPr lvl="1"/>
            <a:r>
              <a:rPr lang="en-US" dirty="0" smtClean="0"/>
              <a:t>Each miss triggers a write to cache</a:t>
            </a:r>
          </a:p>
          <a:p>
            <a:endParaRPr lang="en-US" dirty="0" smtClean="0"/>
          </a:p>
          <a:p>
            <a:r>
              <a:rPr lang="en-US" dirty="0" smtClean="0"/>
              <a:t>Small random writes are harmful for flash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Min et al. FAST’12</a:t>
            </a:r>
          </a:p>
          <a:p>
            <a:pPr lvl="1"/>
            <a:r>
              <a:rPr lang="en-US" dirty="0" smtClean="0"/>
              <a:t>High write amplification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286375" y="4556125"/>
            <a:ext cx="3622675" cy="1200328"/>
            <a:chOff x="5270500" y="3978049"/>
            <a:chExt cx="3622675" cy="1200328"/>
          </a:xfrm>
        </p:grpSpPr>
        <p:sp>
          <p:nvSpPr>
            <p:cNvPr id="5" name="Rectangle 4"/>
            <p:cNvSpPr/>
            <p:nvPr/>
          </p:nvSpPr>
          <p:spPr>
            <a:xfrm>
              <a:off x="5466997" y="3978049"/>
              <a:ext cx="3426178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latin typeface="Helvetica Neue Medium"/>
                  <a:cs typeface="Helvetica Neue Medium"/>
                </a:rPr>
                <a:t>Low write throughput</a:t>
              </a:r>
            </a:p>
            <a:p>
              <a:endParaRPr lang="en-US" sz="2400" dirty="0" smtClean="0">
                <a:latin typeface="Helvetica Neue Medium"/>
                <a:cs typeface="Helvetica Neue Medium"/>
              </a:endParaRPr>
            </a:p>
            <a:p>
              <a:r>
                <a:rPr lang="en-US" sz="2400" dirty="0" smtClean="0">
                  <a:latin typeface="Helvetica Neue Medium"/>
                  <a:cs typeface="Helvetica Neue Medium"/>
                </a:rPr>
                <a:t>Short device lifetime</a:t>
              </a:r>
              <a:endParaRPr lang="en-US" sz="24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6" name="Left Brace 5"/>
            <p:cNvSpPr/>
            <p:nvPr/>
          </p:nvSpPr>
          <p:spPr>
            <a:xfrm>
              <a:off x="5270500" y="4079875"/>
              <a:ext cx="196497" cy="1050877"/>
            </a:xfrm>
            <a:prstGeom prst="leftBrac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9630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5"/>
    </mc:Choice>
    <mc:Fallback xmlns="">
      <p:transition xmlns:p14="http://schemas.microsoft.com/office/powerpoint/2010/main" spd="slow" advTm="118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write size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Large </a:t>
            </a:r>
            <a:r>
              <a:rPr lang="en-US" sz="2800" dirty="0"/>
              <a:t>writes</a:t>
            </a:r>
          </a:p>
          <a:p>
            <a:pPr lvl="1"/>
            <a:r>
              <a:rPr lang="en-US" sz="2400" dirty="0"/>
              <a:t>High write</a:t>
            </a:r>
            <a:r>
              <a:rPr lang="zh-CN" altLang="en-US" sz="2400" dirty="0"/>
              <a:t> </a:t>
            </a:r>
            <a:r>
              <a:rPr lang="en-US" sz="2400" dirty="0"/>
              <a:t>throughput at high </a:t>
            </a:r>
            <a:r>
              <a:rPr lang="en-US" sz="2400" dirty="0" smtClean="0"/>
              <a:t>utilization</a:t>
            </a:r>
          </a:p>
          <a:p>
            <a:pPr lvl="1"/>
            <a:r>
              <a:rPr lang="en-US" sz="2400" dirty="0" smtClean="0"/>
              <a:t>16~32MiB in Min et al. FAST’2012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800" dirty="0" smtClean="0"/>
              <a:t>What’s the trend since then?</a:t>
            </a:r>
          </a:p>
          <a:p>
            <a:pPr lvl="1"/>
            <a:r>
              <a:rPr lang="en-US" sz="2400" dirty="0" smtClean="0"/>
              <a:t>Random writes tested for 3 modern devices</a:t>
            </a:r>
          </a:p>
          <a:p>
            <a:pPr lvl="1"/>
            <a:r>
              <a:rPr lang="en-US" sz="2400" dirty="0" smtClean="0"/>
              <a:t>128~512MiB needed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5705" y="5527571"/>
            <a:ext cx="6852591" cy="553998"/>
          </a:xfrm>
          <a:prstGeom prst="rect">
            <a:avLst/>
          </a:prstGeom>
          <a:ln w="38100" cmpd="sng">
            <a:solidFill>
              <a:srgbClr val="4F81B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latin typeface="Helvetica Neue Medium"/>
                <a:cs typeface="Helvetica Neue Medium"/>
              </a:rPr>
              <a:t>100MiB+ writes needed for efficiency</a:t>
            </a:r>
            <a:endParaRPr lang="en-US" sz="3000" dirty="0">
              <a:latin typeface="Helvetica Neue Medium"/>
              <a:cs typeface="Helvetica Neue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097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9"/>
    </mc:Choice>
    <mc:Fallback xmlns="">
      <p:transition xmlns:p14="http://schemas.microsoft.com/office/powerpoint/2010/main" spd="slow" advTm="59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7F7F7F"/>
                </a:solidFill>
              </a:rPr>
              <a:t>Why</a:t>
            </a:r>
            <a:r>
              <a:rPr lang="zh-CN" altLang="en-US" sz="2800" dirty="0" smtClean="0">
                <a:solidFill>
                  <a:srgbClr val="7F7F7F"/>
                </a:solidFill>
              </a:rPr>
              <a:t> </a:t>
            </a:r>
            <a:r>
              <a:rPr lang="en-US" altLang="zh-CN" sz="2800" dirty="0" smtClean="0">
                <a:solidFill>
                  <a:srgbClr val="7F7F7F"/>
                </a:solidFill>
              </a:rPr>
              <a:t>are</a:t>
            </a:r>
            <a:r>
              <a:rPr lang="zh-CN" altLang="en-US" sz="2800" dirty="0" smtClean="0">
                <a:solidFill>
                  <a:srgbClr val="7F7F7F"/>
                </a:solidFill>
              </a:rPr>
              <a:t> </a:t>
            </a:r>
            <a:r>
              <a:rPr lang="en-US" altLang="zh-CN" sz="2800" dirty="0" smtClean="0">
                <a:solidFill>
                  <a:srgbClr val="7F7F7F"/>
                </a:solidFill>
              </a:rPr>
              <a:t>advanced</a:t>
            </a:r>
            <a:r>
              <a:rPr lang="zh-CN" altLang="en-US" sz="2800" dirty="0" smtClean="0">
                <a:solidFill>
                  <a:srgbClr val="7F7F7F"/>
                </a:solidFill>
              </a:rPr>
              <a:t> </a:t>
            </a:r>
            <a:r>
              <a:rPr lang="en-US" altLang="zh-CN" sz="2800" dirty="0" smtClean="0">
                <a:solidFill>
                  <a:srgbClr val="7F7F7F"/>
                </a:solidFill>
              </a:rPr>
              <a:t>caching</a:t>
            </a:r>
            <a:r>
              <a:rPr lang="zh-CN" altLang="en-US" sz="2800" dirty="0" smtClean="0">
                <a:solidFill>
                  <a:srgbClr val="7F7F7F"/>
                </a:solidFill>
              </a:rPr>
              <a:t> </a:t>
            </a:r>
            <a:r>
              <a:rPr lang="en-US" altLang="zh-CN" sz="2800" dirty="0" smtClean="0">
                <a:solidFill>
                  <a:srgbClr val="7F7F7F"/>
                </a:solidFill>
              </a:rPr>
              <a:t>algorithms</a:t>
            </a:r>
            <a:br>
              <a:rPr lang="en-US" altLang="zh-CN" sz="2800" dirty="0" smtClean="0">
                <a:solidFill>
                  <a:srgbClr val="7F7F7F"/>
                </a:solidFill>
              </a:rPr>
            </a:br>
            <a:r>
              <a:rPr lang="en-US" altLang="zh-CN" sz="2800" dirty="0" smtClean="0">
                <a:solidFill>
                  <a:srgbClr val="7F7F7F"/>
                </a:solidFill>
              </a:rPr>
              <a:t>difficult</a:t>
            </a:r>
            <a:r>
              <a:rPr lang="zh-CN" altLang="en-US" sz="2800" dirty="0" smtClean="0">
                <a:solidFill>
                  <a:srgbClr val="7F7F7F"/>
                </a:solidFill>
              </a:rPr>
              <a:t> </a:t>
            </a:r>
            <a:r>
              <a:rPr lang="en-US" altLang="zh-CN" sz="2800" dirty="0" smtClean="0">
                <a:solidFill>
                  <a:srgbClr val="7F7F7F"/>
                </a:solidFill>
              </a:rPr>
              <a:t>to</a:t>
            </a:r>
            <a:r>
              <a:rPr lang="zh-CN" altLang="en-US" sz="2800" dirty="0" smtClean="0">
                <a:solidFill>
                  <a:srgbClr val="7F7F7F"/>
                </a:solidFill>
              </a:rPr>
              <a:t> </a:t>
            </a:r>
            <a:r>
              <a:rPr lang="en-US" altLang="zh-CN" sz="2800" dirty="0" smtClean="0">
                <a:solidFill>
                  <a:srgbClr val="7F7F7F"/>
                </a:solidFill>
              </a:rPr>
              <a:t>implement</a:t>
            </a:r>
            <a:r>
              <a:rPr lang="zh-CN" altLang="en-US" sz="2800" dirty="0" smtClean="0">
                <a:solidFill>
                  <a:srgbClr val="7F7F7F"/>
                </a:solidFill>
              </a:rPr>
              <a:t> </a:t>
            </a:r>
            <a:r>
              <a:rPr lang="en-US" altLang="zh-CN" sz="2800" dirty="0" smtClean="0">
                <a:solidFill>
                  <a:srgbClr val="7F7F7F"/>
                </a:solidFill>
              </a:rPr>
              <a:t>on</a:t>
            </a:r>
            <a:r>
              <a:rPr lang="zh-CN" altLang="en-US" sz="2800" dirty="0" smtClean="0">
                <a:solidFill>
                  <a:srgbClr val="7F7F7F"/>
                </a:solidFill>
              </a:rPr>
              <a:t> </a:t>
            </a:r>
            <a:r>
              <a:rPr lang="en-US" altLang="zh-CN" sz="2800" dirty="0" smtClean="0">
                <a:solidFill>
                  <a:srgbClr val="7F7F7F"/>
                </a:solidFill>
              </a:rPr>
              <a:t>flash</a:t>
            </a:r>
            <a:r>
              <a:rPr lang="zh-CN" altLang="en-US" sz="2800" dirty="0" smtClean="0">
                <a:solidFill>
                  <a:srgbClr val="7F7F7F"/>
                </a:solidFill>
              </a:rPr>
              <a:t> </a:t>
            </a:r>
            <a:r>
              <a:rPr lang="en-US" altLang="zh-CN" sz="2800" dirty="0" smtClean="0">
                <a:solidFill>
                  <a:srgbClr val="7F7F7F"/>
                </a:solidFill>
              </a:rPr>
              <a:t>efficiently?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How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RIPQ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solves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this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problem?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Evaluation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48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RIPQ Architecture</a:t>
            </a:r>
            <a:br>
              <a:rPr lang="en-US" dirty="0"/>
            </a:br>
            <a:r>
              <a:rPr lang="en-US" sz="4000" dirty="0"/>
              <a:t>(Restricted Insertion Priority Queue)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18</a:t>
            </a:fld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04492" y="1646953"/>
            <a:ext cx="5134737" cy="81684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Advanced Caching Policy</a:t>
            </a:r>
            <a:br>
              <a:rPr lang="en-US" sz="2400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</a:br>
            <a:r>
              <a:rPr lang="en-US" sz="2400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(SLRU, GDSF …)</a:t>
            </a:r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04492" y="3310654"/>
            <a:ext cx="5134737" cy="3045696"/>
          </a:xfrm>
          <a:prstGeom prst="roundRect">
            <a:avLst>
              <a:gd name="adj" fmla="val 6904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22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96537" y="5829302"/>
            <a:ext cx="119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RIPQ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36292" y="2489201"/>
            <a:ext cx="4317570" cy="1181101"/>
            <a:chOff x="2374900" y="2692401"/>
            <a:chExt cx="4495800" cy="1181101"/>
          </a:xfrm>
        </p:grpSpPr>
        <p:sp>
          <p:nvSpPr>
            <p:cNvPr id="25" name="Rounded Rectangle 24"/>
            <p:cNvSpPr/>
            <p:nvPr/>
          </p:nvSpPr>
          <p:spPr>
            <a:xfrm>
              <a:off x="2374900" y="3310654"/>
              <a:ext cx="4495800" cy="56284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Priority Queue API</a:t>
              </a:r>
              <a:endParaRPr lang="en-US" sz="24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645025" y="2692401"/>
              <a:ext cx="6350" cy="618253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triangle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149850" y="2692401"/>
              <a:ext cx="6350" cy="618253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triangle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140200" y="2692401"/>
              <a:ext cx="6350" cy="618253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triangle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36292" y="3670302"/>
            <a:ext cx="4317570" cy="2159001"/>
            <a:chOff x="2374900" y="3704608"/>
            <a:chExt cx="4495800" cy="1794494"/>
          </a:xfrm>
        </p:grpSpPr>
        <p:grpSp>
          <p:nvGrpSpPr>
            <p:cNvPr id="44" name="Group 43"/>
            <p:cNvGrpSpPr/>
            <p:nvPr/>
          </p:nvGrpSpPr>
          <p:grpSpPr>
            <a:xfrm>
              <a:off x="2374900" y="4838701"/>
              <a:ext cx="1017147" cy="660401"/>
              <a:chOff x="1136650" y="4978400"/>
              <a:chExt cx="931716" cy="660401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1136650" y="4978400"/>
                <a:ext cx="914399" cy="660401"/>
              </a:xfrm>
              <a:prstGeom prst="round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endParaRPr lang="en-US" sz="2200" dirty="0">
                  <a:solidFill>
                    <a:srgbClr val="000000"/>
                  </a:solidFill>
                  <a:latin typeface="Helvetica Neue Medium"/>
                  <a:cs typeface="Helvetica Neue Medium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228778" y="5090997"/>
                <a:ext cx="839588" cy="3837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Helvetica Neue Medium"/>
                    <a:cs typeface="Helvetica Neue Medium"/>
                  </a:rPr>
                  <a:t>RAM</a:t>
                </a:r>
                <a:endParaRPr lang="en-US" sz="2400" dirty="0">
                  <a:latin typeface="Helvetica Neue Medium"/>
                  <a:cs typeface="Helvetica Neue Medium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3454401" y="4838701"/>
              <a:ext cx="3352799" cy="660401"/>
              <a:chOff x="2406650" y="4978400"/>
              <a:chExt cx="2209800" cy="660401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2406650" y="4978400"/>
                <a:ext cx="2209800" cy="660401"/>
              </a:xfrm>
              <a:prstGeom prst="round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endParaRPr lang="en-US" sz="2200" dirty="0">
                  <a:solidFill>
                    <a:srgbClr val="000000"/>
                  </a:solidFill>
                  <a:latin typeface="Helvetica Neue Medium"/>
                  <a:cs typeface="Helvetica Neue Medium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94518" y="5090997"/>
                <a:ext cx="651205" cy="3837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Helvetica Neue Medium"/>
                    <a:cs typeface="Helvetica Neue Medium"/>
                  </a:rPr>
                  <a:t>Flash</a:t>
                </a:r>
                <a:endParaRPr lang="en-US" sz="2400" dirty="0">
                  <a:latin typeface="Helvetica Neue Medium"/>
                  <a:cs typeface="Helvetica Neue Medium"/>
                </a:endParaRPr>
              </a:p>
            </p:txBody>
          </p:sp>
        </p:grpSp>
        <p:cxnSp>
          <p:nvCxnSpPr>
            <p:cNvPr id="34" name="Straight Connector 33"/>
            <p:cNvCxnSpPr/>
            <p:nvPr/>
          </p:nvCxnSpPr>
          <p:spPr>
            <a:xfrm>
              <a:off x="2819400" y="3704608"/>
              <a:ext cx="0" cy="1134092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triangle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831084" y="3704608"/>
              <a:ext cx="0" cy="1134093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triangle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430517" y="3704608"/>
              <a:ext cx="0" cy="1134093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triangle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953823" y="4314175"/>
              <a:ext cx="3916877" cy="383721"/>
            </a:xfrm>
            <a:prstGeom prst="rect">
              <a:avLst/>
            </a:prstGeom>
            <a:solidFill>
              <a:srgbClr val="93CDD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Flash-friendly Workloads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53226" y="3856579"/>
            <a:ext cx="4300636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Approximate Priority Queue</a:t>
            </a:r>
          </a:p>
        </p:txBody>
      </p:sp>
      <p:sp>
        <p:nvSpPr>
          <p:cNvPr id="7" name="Rectangle 6"/>
          <p:cNvSpPr/>
          <p:nvPr/>
        </p:nvSpPr>
        <p:spPr>
          <a:xfrm>
            <a:off x="5375919" y="4403687"/>
            <a:ext cx="295465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Efficient</a:t>
            </a:r>
            <a:r>
              <a:rPr lang="zh-CN" altLang="en-US" sz="2800" i="1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 </a:t>
            </a:r>
            <a:r>
              <a:rPr lang="en-US" altLang="zh-CN" sz="2800" i="1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caching</a:t>
            </a:r>
            <a:r>
              <a:rPr lang="en-US" altLang="zh-CN" sz="2800" i="1" dirty="0">
                <a:solidFill>
                  <a:srgbClr val="000000"/>
                </a:solidFill>
                <a:latin typeface="Helvetica Neue Medium"/>
                <a:cs typeface="Helvetica Neue Medium"/>
              </a:rPr>
              <a:t/>
            </a:r>
            <a:br>
              <a:rPr lang="en-US" altLang="zh-CN" sz="2800" i="1" dirty="0">
                <a:solidFill>
                  <a:srgbClr val="000000"/>
                </a:solidFill>
                <a:latin typeface="Helvetica Neue Medium"/>
                <a:cs typeface="Helvetica Neue Medium"/>
              </a:rPr>
            </a:br>
            <a:r>
              <a:rPr lang="en-US" altLang="zh-CN" sz="2800" i="1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on</a:t>
            </a:r>
            <a:r>
              <a:rPr lang="zh-CN" altLang="en-US" sz="2800" i="1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 </a:t>
            </a:r>
            <a:r>
              <a:rPr lang="en-US" altLang="zh-CN" sz="2800" i="1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flash</a:t>
            </a:r>
            <a:endParaRPr lang="en-US" sz="2800" i="1" dirty="0"/>
          </a:p>
        </p:txBody>
      </p:sp>
      <p:sp>
        <p:nvSpPr>
          <p:cNvPr id="40" name="Rectangle 39"/>
          <p:cNvSpPr/>
          <p:nvPr/>
        </p:nvSpPr>
        <p:spPr>
          <a:xfrm>
            <a:off x="5375919" y="3246100"/>
            <a:ext cx="389244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>
                <a:solidFill>
                  <a:srgbClr val="000000"/>
                </a:solidFill>
                <a:latin typeface="Helvetica Neue Medium"/>
                <a:cs typeface="Helvetica Neue Medium"/>
              </a:rPr>
              <a:t>C</a:t>
            </a:r>
            <a:r>
              <a:rPr lang="en-US" altLang="zh-CN" sz="2800" i="1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aching</a:t>
            </a:r>
            <a:r>
              <a:rPr lang="zh-CN" altLang="en-US" sz="2800" i="1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 </a:t>
            </a:r>
            <a:r>
              <a:rPr lang="en-US" altLang="zh-CN" sz="2800" i="1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algorithms</a:t>
            </a:r>
            <a:br>
              <a:rPr lang="en-US" altLang="zh-CN" sz="2800" i="1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</a:br>
            <a:r>
              <a:rPr lang="en-US" altLang="zh-CN" sz="2800" i="1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approximated as well</a:t>
            </a:r>
            <a:endParaRPr lang="en-US" sz="28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064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305"/>
    </mc:Choice>
    <mc:Fallback xmlns="">
      <p:transition xmlns:p14="http://schemas.microsoft.com/office/powerpoint/2010/main" spd="slow" advTm="7930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7" grpId="0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RIPQ Architecture</a:t>
            </a:r>
            <a:br>
              <a:rPr lang="en-US" dirty="0"/>
            </a:br>
            <a:r>
              <a:rPr lang="en-US" sz="4000" dirty="0"/>
              <a:t>(Restricted Insertion Priority Queue)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19</a:t>
            </a:fld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04492" y="1646953"/>
            <a:ext cx="5134737" cy="81684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Advanced Caching Policy</a:t>
            </a:r>
            <a:br>
              <a:rPr lang="en-US" sz="2400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</a:br>
            <a:r>
              <a:rPr lang="en-US" sz="2400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(SLRU, GDSF …)</a:t>
            </a:r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04492" y="3310654"/>
            <a:ext cx="5134737" cy="3045696"/>
          </a:xfrm>
          <a:prstGeom prst="roundRect">
            <a:avLst>
              <a:gd name="adj" fmla="val 6904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22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96537" y="5829302"/>
            <a:ext cx="119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RIPQ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36292" y="2489201"/>
            <a:ext cx="4317570" cy="1181101"/>
            <a:chOff x="2374900" y="2692401"/>
            <a:chExt cx="4495800" cy="1181101"/>
          </a:xfrm>
        </p:grpSpPr>
        <p:sp>
          <p:nvSpPr>
            <p:cNvPr id="25" name="Rounded Rectangle 24"/>
            <p:cNvSpPr/>
            <p:nvPr/>
          </p:nvSpPr>
          <p:spPr>
            <a:xfrm>
              <a:off x="2374900" y="3310654"/>
              <a:ext cx="4495800" cy="56284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Priority Queue API</a:t>
              </a:r>
              <a:endParaRPr lang="en-US" sz="24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645025" y="2692401"/>
              <a:ext cx="6350" cy="618253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triangle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149850" y="2692401"/>
              <a:ext cx="6350" cy="618253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triangle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140200" y="2692401"/>
              <a:ext cx="6350" cy="618253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triangle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636292" y="5034758"/>
            <a:ext cx="976824" cy="794545"/>
            <a:chOff x="1136650" y="4978400"/>
            <a:chExt cx="931716" cy="660401"/>
          </a:xfrm>
        </p:grpSpPr>
        <p:sp>
          <p:nvSpPr>
            <p:cNvPr id="28" name="Rounded Rectangle 27"/>
            <p:cNvSpPr/>
            <p:nvPr/>
          </p:nvSpPr>
          <p:spPr>
            <a:xfrm>
              <a:off x="1136650" y="4978400"/>
              <a:ext cx="914399" cy="66040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22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228778" y="5090997"/>
              <a:ext cx="839588" cy="383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Helvetica Neue Medium"/>
                  <a:cs typeface="Helvetica Neue Medium"/>
                </a:rPr>
                <a:t>RAM</a:t>
              </a:r>
              <a:endParaRPr lang="en-US" sz="2400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672998" y="5034758"/>
            <a:ext cx="3219882" cy="794545"/>
            <a:chOff x="2406650" y="4978400"/>
            <a:chExt cx="2209800" cy="660401"/>
          </a:xfrm>
        </p:grpSpPr>
        <p:sp>
          <p:nvSpPr>
            <p:cNvPr id="29" name="Rounded Rectangle 28"/>
            <p:cNvSpPr/>
            <p:nvPr/>
          </p:nvSpPr>
          <p:spPr>
            <a:xfrm>
              <a:off x="2406650" y="4978400"/>
              <a:ext cx="2209800" cy="66040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22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94518" y="5090997"/>
              <a:ext cx="651205" cy="383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Helvetica Neue Medium"/>
                  <a:cs typeface="Helvetica Neue Medium"/>
                </a:rPr>
                <a:t>Flash</a:t>
              </a:r>
              <a:endParaRPr lang="en-US" sz="2400" dirty="0">
                <a:latin typeface="Helvetica Neue Medium"/>
                <a:cs typeface="Helvetica Neue Medium"/>
              </a:endParaRPr>
            </a:p>
          </p:txBody>
        </p:sp>
      </p:grpSp>
      <p:cxnSp>
        <p:nvCxnSpPr>
          <p:cNvPr id="34" name="Straight Connector 33"/>
          <p:cNvCxnSpPr/>
          <p:nvPr/>
        </p:nvCxnSpPr>
        <p:spPr>
          <a:xfrm>
            <a:off x="1063170" y="3670302"/>
            <a:ext cx="0" cy="1364455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995104" y="3670302"/>
            <a:ext cx="0" cy="1364456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570773" y="3670302"/>
            <a:ext cx="0" cy="1364456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92264" y="4403687"/>
            <a:ext cx="3761598" cy="461664"/>
          </a:xfrm>
          <a:prstGeom prst="rect">
            <a:avLst/>
          </a:prstGeom>
          <a:solidFill>
            <a:srgbClr val="93CD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Flash-friendly Workloads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3226" y="3856579"/>
            <a:ext cx="4300636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Approximate Priority Queue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953862" y="3372313"/>
            <a:ext cx="4103982" cy="954107"/>
            <a:chOff x="4953862" y="3372313"/>
            <a:chExt cx="4103982" cy="954107"/>
          </a:xfrm>
        </p:grpSpPr>
        <p:sp>
          <p:nvSpPr>
            <p:cNvPr id="26" name="Rectangle 25"/>
            <p:cNvSpPr/>
            <p:nvPr/>
          </p:nvSpPr>
          <p:spPr>
            <a:xfrm>
              <a:off x="5513284" y="3372313"/>
              <a:ext cx="354456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Restricted insertion</a:t>
              </a:r>
            </a:p>
            <a:p>
              <a:r>
                <a:rPr lang="en-US" sz="2800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Section </a:t>
              </a:r>
              <a:r>
                <a:rPr lang="en-US" sz="2800" dirty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m</a:t>
              </a:r>
              <a:r>
                <a:rPr lang="en-US" sz="2800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erge/split</a:t>
              </a:r>
              <a:endParaRPr lang="en-US" sz="2800" dirty="0"/>
            </a:p>
          </p:txBody>
        </p:sp>
        <p:cxnSp>
          <p:nvCxnSpPr>
            <p:cNvPr id="9" name="Straight Arrow Connector 8"/>
            <p:cNvCxnSpPr>
              <a:stCxn id="32" idx="3"/>
            </p:cNvCxnSpPr>
            <p:nvPr/>
          </p:nvCxnSpPr>
          <p:spPr>
            <a:xfrm flipV="1">
              <a:off x="4953862" y="3670302"/>
              <a:ext cx="559422" cy="4171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32" idx="3"/>
            </p:cNvCxnSpPr>
            <p:nvPr/>
          </p:nvCxnSpPr>
          <p:spPr>
            <a:xfrm>
              <a:off x="4953862" y="4087412"/>
              <a:ext cx="6368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953862" y="4329667"/>
            <a:ext cx="2975352" cy="954107"/>
            <a:chOff x="4953862" y="4329667"/>
            <a:chExt cx="2975352" cy="954107"/>
          </a:xfrm>
        </p:grpSpPr>
        <p:sp>
          <p:nvSpPr>
            <p:cNvPr id="7" name="Rectangle 6"/>
            <p:cNvSpPr/>
            <p:nvPr/>
          </p:nvSpPr>
          <p:spPr>
            <a:xfrm>
              <a:off x="5522983" y="4329667"/>
              <a:ext cx="2406231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Large writes</a:t>
              </a:r>
            </a:p>
            <a:p>
              <a:r>
                <a:rPr lang="en-US" sz="2800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Lazy updates</a:t>
              </a:r>
              <a:endParaRPr lang="en-US" sz="28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4953862" y="4656922"/>
              <a:ext cx="6368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953862" y="4656922"/>
              <a:ext cx="636853" cy="37783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7244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305"/>
    </mc:Choice>
    <mc:Fallback xmlns="">
      <p:transition xmlns:p14="http://schemas.microsoft.com/office/powerpoint/2010/main" spd="slow" advTm="7930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2</a:t>
            </a:fld>
            <a:endParaRPr lang="en-US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A34052-3774-B34C-A6F0-5C436C7626A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3228" y="6451280"/>
            <a:ext cx="428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 Medium"/>
                <a:cs typeface="Helvetica Neue Medium"/>
              </a:rPr>
              <a:t>* Facebook 2014 Q4 Report</a:t>
            </a:r>
            <a:endParaRPr lang="en-US" dirty="0">
              <a:latin typeface="Helvetica Neue Medium"/>
              <a:cs typeface="Helvetica Neue Medium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610343" y="213376"/>
            <a:ext cx="3595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Helvetica Neue Medium"/>
                <a:cs typeface="Helvetica Neue Medium"/>
              </a:rPr>
              <a:t>Photo Serving Stack</a:t>
            </a:r>
            <a:endParaRPr lang="en-US" sz="2800" dirty="0">
              <a:latin typeface="Helvetica Neue Medium"/>
              <a:cs typeface="Helvetica Neue Medium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841473" y="1071741"/>
            <a:ext cx="2412749" cy="4988870"/>
            <a:chOff x="841472" y="884880"/>
            <a:chExt cx="2655915" cy="5491668"/>
          </a:xfrm>
        </p:grpSpPr>
        <p:pic>
          <p:nvPicPr>
            <p:cNvPr id="36" name="Picture 35" descr="facebook-zuckerburg.jp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56973" y="884880"/>
              <a:ext cx="2366569" cy="5426745"/>
            </a:xfrm>
            <a:prstGeom prst="rect">
              <a:avLst/>
            </a:prstGeom>
          </p:spPr>
        </p:pic>
        <p:sp>
          <p:nvSpPr>
            <p:cNvPr id="37" name="Frame 36"/>
            <p:cNvSpPr/>
            <p:nvPr/>
          </p:nvSpPr>
          <p:spPr>
            <a:xfrm>
              <a:off x="1793624" y="2134704"/>
              <a:ext cx="394684" cy="395235"/>
            </a:xfrm>
            <a:prstGeom prst="frame">
              <a:avLst>
                <a:gd name="adj1" fmla="val 10459"/>
              </a:avLst>
            </a:prstGeom>
            <a:solidFill>
              <a:srgbClr val="8000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Frame 37"/>
            <p:cNvSpPr/>
            <p:nvPr/>
          </p:nvSpPr>
          <p:spPr>
            <a:xfrm>
              <a:off x="841472" y="1177251"/>
              <a:ext cx="804185" cy="805307"/>
            </a:xfrm>
            <a:prstGeom prst="frame">
              <a:avLst>
                <a:gd name="adj1" fmla="val 10459"/>
              </a:avLst>
            </a:prstGeom>
            <a:solidFill>
              <a:srgbClr val="8000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Frame 38"/>
            <p:cNvSpPr/>
            <p:nvPr/>
          </p:nvSpPr>
          <p:spPr>
            <a:xfrm>
              <a:off x="1762885" y="4928510"/>
              <a:ext cx="1734502" cy="1448038"/>
            </a:xfrm>
            <a:prstGeom prst="frame">
              <a:avLst>
                <a:gd name="adj1" fmla="val 6785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Frame 39"/>
            <p:cNvSpPr/>
            <p:nvPr/>
          </p:nvSpPr>
          <p:spPr>
            <a:xfrm>
              <a:off x="1919190" y="3704841"/>
              <a:ext cx="992040" cy="691313"/>
            </a:xfrm>
            <a:prstGeom prst="frame">
              <a:avLst>
                <a:gd name="adj1" fmla="val 6785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Frame 40"/>
            <p:cNvSpPr/>
            <p:nvPr/>
          </p:nvSpPr>
          <p:spPr>
            <a:xfrm>
              <a:off x="861011" y="2982398"/>
              <a:ext cx="1058179" cy="1105656"/>
            </a:xfrm>
            <a:prstGeom prst="frame">
              <a:avLst>
                <a:gd name="adj1" fmla="val 5278"/>
              </a:avLst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631066" y="48678"/>
            <a:ext cx="286786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800000"/>
                </a:solidFill>
                <a:latin typeface="Helvetica Neue Medium"/>
                <a:cs typeface="Helvetica Neue Medium"/>
              </a:rPr>
              <a:t>2 Billion</a:t>
            </a:r>
            <a:r>
              <a:rPr lang="en-US" sz="2800" baseline="30000" dirty="0">
                <a:solidFill>
                  <a:srgbClr val="800000"/>
                </a:solidFill>
                <a:latin typeface="Helvetica Neue Medium"/>
                <a:cs typeface="Helvetica Neue Medium"/>
              </a:rPr>
              <a:t>*</a:t>
            </a:r>
            <a:r>
              <a:rPr lang="en-US" sz="2800" dirty="0">
                <a:latin typeface="Helvetica Neue Medium"/>
                <a:cs typeface="Helvetica Neue Medium"/>
              </a:rPr>
              <a:t> Photos </a:t>
            </a:r>
            <a:r>
              <a:rPr lang="en-US" sz="2800" dirty="0" smtClean="0">
                <a:latin typeface="Helvetica Neue Medium"/>
                <a:cs typeface="Helvetica Neue Medium"/>
              </a:rPr>
              <a:t/>
            </a:r>
            <a:br>
              <a:rPr lang="en-US" sz="2800" dirty="0" smtClean="0">
                <a:latin typeface="Helvetica Neue Medium"/>
                <a:cs typeface="Helvetica Neue Medium"/>
              </a:rPr>
            </a:br>
            <a:r>
              <a:rPr lang="en-US" sz="2800" dirty="0" smtClean="0">
                <a:latin typeface="Helvetica Neue Medium"/>
                <a:cs typeface="Helvetica Neue Medium"/>
              </a:rPr>
              <a:t>Shared </a:t>
            </a:r>
            <a:r>
              <a:rPr lang="en-US" sz="2800" dirty="0">
                <a:latin typeface="Helvetica Neue Medium"/>
                <a:cs typeface="Helvetica Neue Medium"/>
              </a:rPr>
              <a:t>Daily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49564" y="948615"/>
            <a:ext cx="4748051" cy="5485246"/>
            <a:chOff x="4049564" y="948615"/>
            <a:chExt cx="4748051" cy="548524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49564" y="2374900"/>
              <a:ext cx="4748051" cy="2592686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4952461" y="948615"/>
              <a:ext cx="2855184" cy="656895"/>
              <a:chOff x="4952461" y="948615"/>
              <a:chExt cx="2855184" cy="656895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940621" y="948615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408271" y="948615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324676" y="1109173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52461" y="1122541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830520" y="1033641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420111" y="1033641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143325" y="1033641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10975" y="1071741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675675" y="1071741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267711" y="1122541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960468" y="1122541"/>
                <a:ext cx="482969" cy="482969"/>
              </a:xfrm>
              <a:prstGeom prst="rect">
                <a:avLst/>
              </a:prstGeom>
            </p:spPr>
          </p:pic>
        </p:grpSp>
        <p:sp>
          <p:nvSpPr>
            <p:cNvPr id="12" name="Up-Down Arrow 11"/>
            <p:cNvSpPr/>
            <p:nvPr/>
          </p:nvSpPr>
          <p:spPr>
            <a:xfrm>
              <a:off x="6235700" y="1605512"/>
              <a:ext cx="279400" cy="3914016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007703" y="5519528"/>
              <a:ext cx="2634073" cy="91433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600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Storage</a:t>
              </a:r>
            </a:p>
            <a:p>
              <a:pPr algn="ctr"/>
              <a:r>
                <a:rPr lang="en-US" sz="2600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Backend</a:t>
              </a:r>
              <a:endParaRPr lang="en-US" sz="26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6287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986"/>
    </mc:Choice>
    <mc:Fallback xmlns="">
      <p:transition xmlns:p14="http://schemas.microsoft.com/office/powerpoint/2010/main" spd="slow" advTm="5398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Priority Queue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2800" dirty="0"/>
              <a:t>No </a:t>
            </a:r>
            <a:r>
              <a:rPr lang="en-US" sz="2800" dirty="0" smtClean="0"/>
              <a:t>single </a:t>
            </a:r>
            <a:r>
              <a:rPr lang="en-US" sz="2800" dirty="0"/>
              <a:t>b</a:t>
            </a:r>
            <a:r>
              <a:rPr lang="en-US" sz="2800" dirty="0" smtClean="0"/>
              <a:t>est </a:t>
            </a:r>
            <a:r>
              <a:rPr lang="en-US" sz="2800" dirty="0"/>
              <a:t>c</a:t>
            </a:r>
            <a:r>
              <a:rPr lang="en-US" sz="2800" dirty="0" smtClean="0"/>
              <a:t>aching </a:t>
            </a:r>
            <a:r>
              <a:rPr lang="en-US" sz="2800" dirty="0"/>
              <a:t>p</a:t>
            </a:r>
            <a:r>
              <a:rPr lang="en-US" sz="2800" dirty="0" smtClean="0"/>
              <a:t>olicy</a:t>
            </a:r>
          </a:p>
          <a:p>
            <a:endParaRPr lang="en-US" sz="2800" dirty="0" smtClean="0"/>
          </a:p>
          <a:p>
            <a:r>
              <a:rPr lang="en-US" sz="2800" dirty="0" smtClean="0"/>
              <a:t>Segmented </a:t>
            </a:r>
            <a:r>
              <a:rPr lang="en-US" sz="2800" dirty="0"/>
              <a:t>LRU </a:t>
            </a:r>
            <a:r>
              <a:rPr lang="en-US" sz="2000" dirty="0"/>
              <a:t>[Karedla’94]</a:t>
            </a:r>
            <a:endParaRPr lang="en-US" sz="1600" dirty="0"/>
          </a:p>
          <a:p>
            <a:pPr lvl="1"/>
            <a:r>
              <a:rPr lang="en-US" sz="2400" dirty="0"/>
              <a:t>Reduce both backend IO and backbone traffic</a:t>
            </a:r>
          </a:p>
          <a:p>
            <a:pPr lvl="1"/>
            <a:r>
              <a:rPr lang="en-US" sz="2400" dirty="0"/>
              <a:t>SLRU-3: best algorithm for Edge so far</a:t>
            </a:r>
          </a:p>
          <a:p>
            <a:pPr lvl="1"/>
            <a:endParaRPr lang="en-US" sz="2400" dirty="0"/>
          </a:p>
          <a:p>
            <a:r>
              <a:rPr lang="en-US" sz="2800" dirty="0"/>
              <a:t>Greedy-Dual-Size-Frequency </a:t>
            </a:r>
            <a:r>
              <a:rPr lang="en-US" sz="2000" dirty="0"/>
              <a:t>[Cherkasova’98]</a:t>
            </a:r>
            <a:endParaRPr lang="en-US" sz="2800" dirty="0"/>
          </a:p>
          <a:p>
            <a:pPr lvl="1"/>
            <a:r>
              <a:rPr lang="en-US" sz="2400" dirty="0"/>
              <a:t>Favor small objects</a:t>
            </a:r>
          </a:p>
          <a:p>
            <a:pPr lvl="1"/>
            <a:r>
              <a:rPr lang="en-US" sz="2400" dirty="0"/>
              <a:t>Further reduces backend IO</a:t>
            </a:r>
          </a:p>
          <a:p>
            <a:pPr lvl="1"/>
            <a:r>
              <a:rPr lang="en-US" sz="2400" dirty="0"/>
              <a:t>GDSF</a:t>
            </a:r>
            <a:r>
              <a:rPr lang="en-US" altLang="zh-CN" sz="2400" dirty="0"/>
              <a:t>-3:</a:t>
            </a:r>
            <a:r>
              <a:rPr lang="zh-CN" altLang="en-US" sz="2400" dirty="0"/>
              <a:t> </a:t>
            </a:r>
            <a:r>
              <a:rPr lang="en-US" altLang="zh-CN" sz="2400" dirty="0"/>
              <a:t>b</a:t>
            </a:r>
            <a:r>
              <a:rPr lang="en-US" sz="2400" dirty="0"/>
              <a:t>est algorithm for Origin so far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55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Segmented LRU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Concatenation of K LRU caches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2528884" y="2319414"/>
            <a:ext cx="417952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Cache space of SLRU-3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7" name="Left Brace 6"/>
          <p:cNvSpPr/>
          <p:nvPr/>
        </p:nvSpPr>
        <p:spPr>
          <a:xfrm rot="5400000">
            <a:off x="4432579" y="-653354"/>
            <a:ext cx="392862" cy="7315201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5737" y="3582320"/>
            <a:ext cx="2323296" cy="185702"/>
          </a:xfrm>
          <a:prstGeom prst="rect">
            <a:avLst/>
          </a:prstGeom>
          <a:pattFill prst="dkVert">
            <a:fgClr>
              <a:srgbClr val="3366FF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57185" y="3588395"/>
            <a:ext cx="2323296" cy="185702"/>
          </a:xfrm>
          <a:prstGeom prst="rect">
            <a:avLst/>
          </a:prstGeom>
          <a:pattFill prst="dkVert">
            <a:fgClr>
              <a:srgbClr val="3366FF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898634" y="3588395"/>
            <a:ext cx="2323296" cy="185702"/>
          </a:xfrm>
          <a:prstGeom prst="rect">
            <a:avLst/>
          </a:prstGeom>
          <a:pattFill prst="dkVert">
            <a:fgClr>
              <a:srgbClr val="3366FF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-700781" y="3391591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Head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3512669" y="3111155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L2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25" name="Rectangle 24"/>
          <p:cNvSpPr>
            <a:spLocks noChangeAspect="1"/>
          </p:cNvSpPr>
          <p:nvPr/>
        </p:nvSpPr>
        <p:spPr>
          <a:xfrm>
            <a:off x="5905968" y="3093919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L1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7515451" y="3341987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Tail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pic>
        <p:nvPicPr>
          <p:cNvPr id="36" name="Picture 35" descr="Emoji Natur-08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0697" y="3407662"/>
            <a:ext cx="469784" cy="469784"/>
          </a:xfrm>
          <a:prstGeom prst="rect">
            <a:avLst/>
          </a:prstGeom>
        </p:spPr>
      </p:pic>
      <p:sp>
        <p:nvSpPr>
          <p:cNvPr id="37" name="Rectangle 36"/>
          <p:cNvSpPr>
            <a:spLocks noChangeAspect="1"/>
          </p:cNvSpPr>
          <p:nvPr/>
        </p:nvSpPr>
        <p:spPr>
          <a:xfrm>
            <a:off x="996485" y="3100283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L3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pic>
        <p:nvPicPr>
          <p:cNvPr id="32" name="Picture 31" descr="Emoji Natur-01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8710" y="4630364"/>
            <a:ext cx="470593" cy="470593"/>
          </a:xfrm>
          <a:prstGeom prst="rect">
            <a:avLst/>
          </a:prstGeom>
        </p:spPr>
      </p:pic>
      <p:sp>
        <p:nvSpPr>
          <p:cNvPr id="38" name="Rectangle 37"/>
          <p:cNvSpPr>
            <a:spLocks noChangeAspect="1"/>
          </p:cNvSpPr>
          <p:nvPr/>
        </p:nvSpPr>
        <p:spPr>
          <a:xfrm>
            <a:off x="3594697" y="4616312"/>
            <a:ext cx="112712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Miss</a:t>
            </a:r>
            <a:endParaRPr lang="en-US" sz="28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pic>
        <p:nvPicPr>
          <p:cNvPr id="39" name="Picture 38" descr="Emoji Natur-23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9249" y="3422755"/>
            <a:ext cx="469784" cy="469784"/>
          </a:xfrm>
          <a:prstGeom prst="rect">
            <a:avLst/>
          </a:prstGeom>
        </p:spPr>
      </p:pic>
      <p:pic>
        <p:nvPicPr>
          <p:cNvPr id="40" name="Picture 39" descr="Emoji Natur-07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8280" y="3441528"/>
            <a:ext cx="469784" cy="4697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7066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43"/>
    </mc:Choice>
    <mc:Fallback xmlns="">
      <p:transition xmlns:p14="http://schemas.microsoft.com/office/powerpoint/2010/main" spd="slow" advTm="4034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8333 -0.1759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-879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2" grpId="0" animBg="1"/>
      <p:bldP spid="15" grpId="0" animBg="1"/>
      <p:bldP spid="18" grpId="0" animBg="1"/>
      <p:bldP spid="23" grpId="0"/>
      <p:bldP spid="24" grpId="0"/>
      <p:bldP spid="25" grpId="0"/>
      <p:bldP spid="27" grpId="0"/>
      <p:bldP spid="37" grpId="0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Segmented LRU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Concatenation of K LRU caches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22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5737" y="3582320"/>
            <a:ext cx="2323296" cy="185702"/>
          </a:xfrm>
          <a:prstGeom prst="rect">
            <a:avLst/>
          </a:prstGeom>
          <a:pattFill prst="dkVert">
            <a:fgClr>
              <a:srgbClr val="3366FF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57185" y="3588395"/>
            <a:ext cx="2323296" cy="185702"/>
          </a:xfrm>
          <a:prstGeom prst="rect">
            <a:avLst/>
          </a:prstGeom>
          <a:pattFill prst="dkVert">
            <a:fgClr>
              <a:srgbClr val="3366FF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898634" y="3588395"/>
            <a:ext cx="2323296" cy="185702"/>
          </a:xfrm>
          <a:prstGeom prst="rect">
            <a:avLst/>
          </a:prstGeom>
          <a:pattFill prst="dkVert">
            <a:fgClr>
              <a:srgbClr val="3366FF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-700781" y="3391591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Head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3512669" y="3111155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L2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25" name="Rectangle 24"/>
          <p:cNvSpPr>
            <a:spLocks noChangeAspect="1"/>
          </p:cNvSpPr>
          <p:nvPr/>
        </p:nvSpPr>
        <p:spPr>
          <a:xfrm>
            <a:off x="5905968" y="3093919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L1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pic>
        <p:nvPicPr>
          <p:cNvPr id="32" name="Picture 31" descr="Emoji Natur-0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2600" y="3418327"/>
            <a:ext cx="470593" cy="470593"/>
          </a:xfrm>
          <a:prstGeom prst="rect">
            <a:avLst/>
          </a:prstGeom>
        </p:spPr>
      </p:pic>
      <p:pic>
        <p:nvPicPr>
          <p:cNvPr id="19" name="Picture 18" descr="Emoji Natur-08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0697" y="3407662"/>
            <a:ext cx="469784" cy="469784"/>
          </a:xfrm>
          <a:prstGeom prst="rect">
            <a:avLst/>
          </a:prstGeom>
        </p:spPr>
      </p:pic>
      <p:pic>
        <p:nvPicPr>
          <p:cNvPr id="21" name="Picture 20" descr="Emoji Natur-23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9249" y="3422755"/>
            <a:ext cx="469784" cy="469784"/>
          </a:xfrm>
          <a:prstGeom prst="rect">
            <a:avLst/>
          </a:prstGeom>
        </p:spPr>
      </p:pic>
      <p:sp>
        <p:nvSpPr>
          <p:cNvPr id="22" name="Rectangle 21"/>
          <p:cNvSpPr>
            <a:spLocks noChangeAspect="1"/>
          </p:cNvSpPr>
          <p:nvPr/>
        </p:nvSpPr>
        <p:spPr>
          <a:xfrm>
            <a:off x="7458264" y="3400519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Tail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996485" y="3100283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L3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3594697" y="4616312"/>
            <a:ext cx="112712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Miss</a:t>
            </a:r>
            <a:endParaRPr lang="en-US" sz="28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pic>
        <p:nvPicPr>
          <p:cNvPr id="36" name="Picture 35" descr="Emoji Natur-02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1547" y="4602355"/>
            <a:ext cx="470593" cy="47059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971409" y="2319414"/>
            <a:ext cx="7315201" cy="881264"/>
            <a:chOff x="971409" y="2319414"/>
            <a:chExt cx="7315201" cy="881264"/>
          </a:xfrm>
        </p:grpSpPr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2528884" y="2319414"/>
              <a:ext cx="4179521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rPr>
                <a:t>Cache space of SLRU-3</a:t>
              </a:r>
              <a:endPara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endParaRPr>
            </a:p>
          </p:txBody>
        </p:sp>
        <p:sp>
          <p:nvSpPr>
            <p:cNvPr id="37" name="Left Brace 36"/>
            <p:cNvSpPr/>
            <p:nvPr/>
          </p:nvSpPr>
          <p:spPr>
            <a:xfrm rot="5400000">
              <a:off x="4432579" y="-653354"/>
              <a:ext cx="392862" cy="7315201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5786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79"/>
    </mc:Choice>
    <mc:Fallback xmlns="">
      <p:transition xmlns:p14="http://schemas.microsoft.com/office/powerpoint/2010/main" spd="slow" advTm="1147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1.11111E-6 L 0.0868 -0.18009 " pathEditMode="relative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1111E-6 L 0.05625 -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Segmented LRU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Concatenation of K LRU caches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2528884" y="2319414"/>
            <a:ext cx="417952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Cache space of SLRU-3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7" name="Left Brace 6"/>
          <p:cNvSpPr/>
          <p:nvPr/>
        </p:nvSpPr>
        <p:spPr>
          <a:xfrm rot="5400000">
            <a:off x="4432579" y="-653354"/>
            <a:ext cx="392862" cy="7315201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5737" y="3582320"/>
            <a:ext cx="2323296" cy="185702"/>
          </a:xfrm>
          <a:prstGeom prst="rect">
            <a:avLst/>
          </a:prstGeom>
          <a:pattFill prst="dkVert">
            <a:fgClr>
              <a:srgbClr val="3366FF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57185" y="3588395"/>
            <a:ext cx="2323296" cy="185702"/>
          </a:xfrm>
          <a:prstGeom prst="rect">
            <a:avLst/>
          </a:prstGeom>
          <a:pattFill prst="dkVert">
            <a:fgClr>
              <a:srgbClr val="3366FF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898634" y="3588395"/>
            <a:ext cx="2323296" cy="185702"/>
          </a:xfrm>
          <a:prstGeom prst="rect">
            <a:avLst/>
          </a:prstGeom>
          <a:pattFill prst="dkVert">
            <a:fgClr>
              <a:srgbClr val="3366FF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-700781" y="3391591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Head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3512669" y="3111155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L2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25" name="Rectangle 24"/>
          <p:cNvSpPr>
            <a:spLocks noChangeAspect="1"/>
          </p:cNvSpPr>
          <p:nvPr/>
        </p:nvSpPr>
        <p:spPr>
          <a:xfrm>
            <a:off x="5905968" y="3093919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L1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pic>
        <p:nvPicPr>
          <p:cNvPr id="32" name="Picture 31" descr="Emoji Natur-0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4032" y="3391591"/>
            <a:ext cx="470593" cy="470593"/>
          </a:xfrm>
          <a:prstGeom prst="rect">
            <a:avLst/>
          </a:prstGeom>
        </p:spPr>
      </p:pic>
      <p:pic>
        <p:nvPicPr>
          <p:cNvPr id="33" name="Picture 32" descr="Emoji Natur-0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4322" y="3382663"/>
            <a:ext cx="470593" cy="470593"/>
          </a:xfrm>
          <a:prstGeom prst="rect">
            <a:avLst/>
          </a:prstGeom>
        </p:spPr>
      </p:pic>
      <p:pic>
        <p:nvPicPr>
          <p:cNvPr id="20" name="Picture 19" descr="Emoji Natur-08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0697" y="3407662"/>
            <a:ext cx="469784" cy="469784"/>
          </a:xfrm>
          <a:prstGeom prst="rect">
            <a:avLst/>
          </a:prstGeom>
        </p:spPr>
      </p:pic>
      <p:pic>
        <p:nvPicPr>
          <p:cNvPr id="21" name="Picture 20" descr="Emoji Natur-23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9249" y="3422755"/>
            <a:ext cx="469784" cy="469784"/>
          </a:xfrm>
          <a:prstGeom prst="rect">
            <a:avLst/>
          </a:prstGeom>
        </p:spPr>
      </p:pic>
      <p:sp>
        <p:nvSpPr>
          <p:cNvPr id="22" name="Rectangle 21"/>
          <p:cNvSpPr>
            <a:spLocks noChangeAspect="1"/>
          </p:cNvSpPr>
          <p:nvPr/>
        </p:nvSpPr>
        <p:spPr>
          <a:xfrm>
            <a:off x="7458264" y="3400519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Tail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996485" y="3100283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L3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94697" y="4602355"/>
            <a:ext cx="1937443" cy="537177"/>
            <a:chOff x="3594697" y="4602355"/>
            <a:chExt cx="1937443" cy="537177"/>
          </a:xfrm>
        </p:grpSpPr>
        <p:sp>
          <p:nvSpPr>
            <p:cNvPr id="29" name="Rectangle 28"/>
            <p:cNvSpPr>
              <a:spLocks noChangeAspect="1"/>
            </p:cNvSpPr>
            <p:nvPr/>
          </p:nvSpPr>
          <p:spPr>
            <a:xfrm>
              <a:off x="3594697" y="4616312"/>
              <a:ext cx="112712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rPr>
                <a:t>Hit</a:t>
              </a:r>
              <a:endParaRPr lang="en-US" sz="28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endParaRPr>
            </a:p>
          </p:txBody>
        </p:sp>
        <p:pic>
          <p:nvPicPr>
            <p:cNvPr id="30" name="Picture 29" descr="Emoji Natur-02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61547" y="4602355"/>
              <a:ext cx="470593" cy="470593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15575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55"/>
    </mc:Choice>
    <mc:Fallback xmlns="">
      <p:transition xmlns:p14="http://schemas.microsoft.com/office/powerpoint/2010/main" spd="slow" advTm="1205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-0.26319 -0.00162 " pathEditMode="relative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69 L 0.05729 -0.003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2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Segmented LRU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Concatenation of K LRU caches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2528884" y="2319414"/>
            <a:ext cx="417952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Cache space of SLRU-3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7" name="Left Brace 6"/>
          <p:cNvSpPr/>
          <p:nvPr/>
        </p:nvSpPr>
        <p:spPr>
          <a:xfrm rot="5400000">
            <a:off x="4432579" y="-653354"/>
            <a:ext cx="392862" cy="7315201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5737" y="3582320"/>
            <a:ext cx="2323296" cy="185702"/>
          </a:xfrm>
          <a:prstGeom prst="rect">
            <a:avLst/>
          </a:prstGeom>
          <a:pattFill prst="dkVert">
            <a:fgClr>
              <a:srgbClr val="3366FF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57185" y="3588395"/>
            <a:ext cx="2323296" cy="185702"/>
          </a:xfrm>
          <a:prstGeom prst="rect">
            <a:avLst/>
          </a:prstGeom>
          <a:pattFill prst="dkVert">
            <a:fgClr>
              <a:srgbClr val="3366FF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898634" y="3588395"/>
            <a:ext cx="2323296" cy="185702"/>
          </a:xfrm>
          <a:prstGeom prst="rect">
            <a:avLst/>
          </a:prstGeom>
          <a:pattFill prst="dkVert">
            <a:fgClr>
              <a:srgbClr val="3366FF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-700781" y="3391591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Head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3512669" y="3111155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L2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25" name="Rectangle 24"/>
          <p:cNvSpPr>
            <a:spLocks noChangeAspect="1"/>
          </p:cNvSpPr>
          <p:nvPr/>
        </p:nvSpPr>
        <p:spPr>
          <a:xfrm>
            <a:off x="5905968" y="3093919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L1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pic>
        <p:nvPicPr>
          <p:cNvPr id="32" name="Picture 31" descr="Emoji Natur-0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108" y="3391591"/>
            <a:ext cx="470593" cy="470593"/>
          </a:xfrm>
          <a:prstGeom prst="rect">
            <a:avLst/>
          </a:prstGeom>
        </p:spPr>
      </p:pic>
      <p:pic>
        <p:nvPicPr>
          <p:cNvPr id="33" name="Picture 32" descr="Emoji Natur-0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5317" y="3362169"/>
            <a:ext cx="470593" cy="470593"/>
          </a:xfrm>
          <a:prstGeom prst="rect">
            <a:avLst/>
          </a:prstGeom>
        </p:spPr>
      </p:pic>
      <p:pic>
        <p:nvPicPr>
          <p:cNvPr id="20" name="Picture 19" descr="Emoji Natur-08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85" y="3407662"/>
            <a:ext cx="469784" cy="469784"/>
          </a:xfrm>
          <a:prstGeom prst="rect">
            <a:avLst/>
          </a:prstGeom>
        </p:spPr>
      </p:pic>
      <p:pic>
        <p:nvPicPr>
          <p:cNvPr id="5" name="Picture 4" descr="Emoji Natur-23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9249" y="3422755"/>
            <a:ext cx="469784" cy="469784"/>
          </a:xfrm>
          <a:prstGeom prst="rect">
            <a:avLst/>
          </a:prstGeom>
        </p:spPr>
      </p:pic>
      <p:sp>
        <p:nvSpPr>
          <p:cNvPr id="21" name="Rectangle 20"/>
          <p:cNvSpPr>
            <a:spLocks noChangeAspect="1"/>
          </p:cNvSpPr>
          <p:nvPr/>
        </p:nvSpPr>
        <p:spPr>
          <a:xfrm>
            <a:off x="7458264" y="3400519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Tail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996485" y="3100283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L3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73252" y="4616312"/>
            <a:ext cx="2797496" cy="523220"/>
            <a:chOff x="3594697" y="4616312"/>
            <a:chExt cx="2797496" cy="523220"/>
          </a:xfrm>
        </p:grpSpPr>
        <p:sp>
          <p:nvSpPr>
            <p:cNvPr id="26" name="Rectangle 25"/>
            <p:cNvSpPr>
              <a:spLocks noChangeAspect="1"/>
            </p:cNvSpPr>
            <p:nvPr/>
          </p:nvSpPr>
          <p:spPr>
            <a:xfrm>
              <a:off x="3594697" y="4616312"/>
              <a:ext cx="112712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rPr>
                <a:t>Hit</a:t>
              </a:r>
              <a:endParaRPr lang="en-US" sz="28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endParaRPr>
            </a:p>
          </p:txBody>
        </p:sp>
        <p:pic>
          <p:nvPicPr>
            <p:cNvPr id="29" name="Picture 28" descr="Emoji Natur-02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90954" y="4616312"/>
              <a:ext cx="470593" cy="470593"/>
            </a:xfrm>
            <a:prstGeom prst="rect">
              <a:avLst/>
            </a:prstGeom>
          </p:spPr>
        </p:pic>
        <p:sp>
          <p:nvSpPr>
            <p:cNvPr id="30" name="Rectangle 29"/>
            <p:cNvSpPr>
              <a:spLocks noChangeAspect="1"/>
            </p:cNvSpPr>
            <p:nvPr/>
          </p:nvSpPr>
          <p:spPr>
            <a:xfrm>
              <a:off x="5265068" y="4616312"/>
              <a:ext cx="112712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rPr>
                <a:t>again</a:t>
              </a:r>
              <a:endParaRPr lang="en-US" sz="28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9823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69"/>
    </mc:Choice>
    <mc:Fallback xmlns="">
      <p:transition xmlns:p14="http://schemas.microsoft.com/office/powerpoint/2010/main" spd="slow" advTm="1086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-0.28559 2.96296E-6 " pathEditMode="relative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6 L 0.0651 3.7037E-6 " pathEditMode="relative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Greedy-Dual-Size-Frequency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Favoring small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25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-700781" y="2319414"/>
            <a:ext cx="10475007" cy="1542770"/>
            <a:chOff x="-700781" y="2319414"/>
            <a:chExt cx="10475007" cy="1542770"/>
          </a:xfrm>
        </p:grpSpPr>
        <p:grpSp>
          <p:nvGrpSpPr>
            <p:cNvPr id="21" name="Group 20"/>
            <p:cNvGrpSpPr/>
            <p:nvPr/>
          </p:nvGrpSpPr>
          <p:grpSpPr>
            <a:xfrm>
              <a:off x="-700781" y="2319414"/>
              <a:ext cx="8987391" cy="1533842"/>
              <a:chOff x="-700781" y="2319414"/>
              <a:chExt cx="8987391" cy="1533842"/>
            </a:xfrm>
          </p:grpSpPr>
          <p:sp>
            <p:nvSpPr>
              <p:cNvPr id="5" name="Rectangle 4"/>
              <p:cNvSpPr>
                <a:spLocks noChangeAspect="1"/>
              </p:cNvSpPr>
              <p:nvPr/>
            </p:nvSpPr>
            <p:spPr>
              <a:xfrm>
                <a:off x="2528884" y="2319414"/>
                <a:ext cx="4179521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dirty="0" smtClean="0">
                    <a:ln w="1905"/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Helvetica Neue Medium"/>
                    <a:cs typeface="Helvetica Neue Medium"/>
                  </a:rPr>
                  <a:t>Cache space of GDSF-3</a:t>
                </a:r>
                <a:endParaRPr lang="en-US" sz="2400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endParaRPr>
              </a:p>
            </p:txBody>
          </p:sp>
          <p:sp>
            <p:nvSpPr>
              <p:cNvPr id="6" name="Left Brace 5"/>
              <p:cNvSpPr/>
              <p:nvPr/>
            </p:nvSpPr>
            <p:spPr>
              <a:xfrm rot="5400000">
                <a:off x="4432579" y="-653354"/>
                <a:ext cx="392862" cy="7315201"/>
              </a:xfrm>
              <a:prstGeom prst="leftBrac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015737" y="3582320"/>
                <a:ext cx="7140485" cy="185702"/>
              </a:xfrm>
              <a:prstGeom prst="rect">
                <a:avLst/>
              </a:prstGeom>
              <a:pattFill prst="dkVert">
                <a:fgClr>
                  <a:srgbClr val="3366FF"/>
                </a:fgClr>
                <a:bgClr>
                  <a:prstClr val="white"/>
                </a:bgClr>
              </a:patt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>
              <a:xfrm>
                <a:off x="-700781" y="3391591"/>
                <a:ext cx="2315962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dirty="0" smtClean="0">
                    <a:ln w="1905"/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Helvetica Neue Medium"/>
                    <a:cs typeface="Helvetica Neue Medium"/>
                  </a:rPr>
                  <a:t>Head</a:t>
                </a:r>
                <a:endParaRPr lang="en-US" sz="2400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endParaRPr>
              </a:p>
            </p:txBody>
          </p:sp>
        </p:grp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7458264" y="3400519"/>
              <a:ext cx="2315962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rPr>
                <a:t>Tail</a:t>
              </a:r>
              <a:endPara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2424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7"/>
    </mc:Choice>
    <mc:Fallback xmlns="">
      <p:transition xmlns:p14="http://schemas.microsoft.com/office/powerpoint/2010/main" spd="slow" advTm="440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Greedy-Dual-Size-Frequency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Favoring small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2528884" y="2319414"/>
            <a:ext cx="417952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Cache space of GDSF-3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6" name="Left Brace 5"/>
          <p:cNvSpPr/>
          <p:nvPr/>
        </p:nvSpPr>
        <p:spPr>
          <a:xfrm rot="5400000">
            <a:off x="4432579" y="-653354"/>
            <a:ext cx="392862" cy="7315201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5737" y="3582320"/>
            <a:ext cx="7140485" cy="185702"/>
          </a:xfrm>
          <a:prstGeom prst="rect">
            <a:avLst/>
          </a:prstGeom>
          <a:pattFill prst="dkVert">
            <a:fgClr>
              <a:srgbClr val="3366FF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-700781" y="3391591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Head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pic>
        <p:nvPicPr>
          <p:cNvPr id="15" name="Picture 14" descr="Emoji Natur-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2333" y="4073549"/>
            <a:ext cx="1150897" cy="1150897"/>
          </a:xfrm>
          <a:prstGeom prst="rect">
            <a:avLst/>
          </a:prstGeom>
        </p:spPr>
      </p:pic>
      <p:sp>
        <p:nvSpPr>
          <p:cNvPr id="12" name="Rectangle 11"/>
          <p:cNvSpPr>
            <a:spLocks noChangeAspect="1"/>
          </p:cNvSpPr>
          <p:nvPr/>
        </p:nvSpPr>
        <p:spPr>
          <a:xfrm>
            <a:off x="7458264" y="3400519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Tail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3312447" y="4616312"/>
            <a:ext cx="226122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Miss</a:t>
            </a:r>
            <a:endParaRPr lang="en-US" sz="28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25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701"/>
    </mc:Choice>
    <mc:Fallback xmlns="">
      <p:transition xmlns:p14="http://schemas.microsoft.com/office/powerpoint/2010/main" spd="slow" advTm="14870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5.92593E-6 L 0.09098 -0.16251 " pathEditMode="relative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Greedy-Dual-Size-Frequency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Favoring small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2528884" y="2319414"/>
            <a:ext cx="417952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Cache space of GDSF-3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6" name="Left Brace 5"/>
          <p:cNvSpPr/>
          <p:nvPr/>
        </p:nvSpPr>
        <p:spPr>
          <a:xfrm rot="5400000">
            <a:off x="4432579" y="-653354"/>
            <a:ext cx="392862" cy="7315201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5737" y="3582320"/>
            <a:ext cx="7140485" cy="185702"/>
          </a:xfrm>
          <a:prstGeom prst="rect">
            <a:avLst/>
          </a:prstGeom>
          <a:pattFill prst="dkVert">
            <a:fgClr>
              <a:srgbClr val="3366FF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-700781" y="3391591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Head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pic>
        <p:nvPicPr>
          <p:cNvPr id="15" name="Picture 14" descr="Emoji Natur-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1779" y="2964538"/>
            <a:ext cx="1150897" cy="1150897"/>
          </a:xfrm>
          <a:prstGeom prst="rect">
            <a:avLst/>
          </a:prstGeom>
        </p:spPr>
      </p:pic>
      <p:sp>
        <p:nvSpPr>
          <p:cNvPr id="13" name="Rectangle 12"/>
          <p:cNvSpPr>
            <a:spLocks noChangeAspect="1"/>
          </p:cNvSpPr>
          <p:nvPr/>
        </p:nvSpPr>
        <p:spPr>
          <a:xfrm>
            <a:off x="7458264" y="3400519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Tail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pic>
        <p:nvPicPr>
          <p:cNvPr id="8" name="Picture 7" descr="Emoji Natur-36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3768" y="4643696"/>
            <a:ext cx="469784" cy="469784"/>
          </a:xfrm>
          <a:prstGeom prst="rect">
            <a:avLst/>
          </a:prstGeom>
        </p:spPr>
      </p:pic>
      <p:sp>
        <p:nvSpPr>
          <p:cNvPr id="16" name="Rectangle 15"/>
          <p:cNvSpPr>
            <a:spLocks noChangeAspect="1"/>
          </p:cNvSpPr>
          <p:nvPr/>
        </p:nvSpPr>
        <p:spPr>
          <a:xfrm>
            <a:off x="3312447" y="4616312"/>
            <a:ext cx="226122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Miss</a:t>
            </a:r>
            <a:endParaRPr lang="en-US" sz="28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404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46"/>
    </mc:Choice>
    <mc:Fallback xmlns="">
      <p:transition xmlns:p14="http://schemas.microsoft.com/office/powerpoint/2010/main" spd="slow" advTm="1424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-1.48148E-6 L -0.15902 -0.17523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03003 -2.22222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Greedy-Dual-Size-Frequency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Favoring small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2528884" y="2319414"/>
            <a:ext cx="417952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Cache space of GDSF-3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6" name="Left Brace 5"/>
          <p:cNvSpPr/>
          <p:nvPr/>
        </p:nvSpPr>
        <p:spPr>
          <a:xfrm rot="5400000">
            <a:off x="4432579" y="-653354"/>
            <a:ext cx="392862" cy="7315201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5737" y="3582320"/>
            <a:ext cx="7140485" cy="185702"/>
          </a:xfrm>
          <a:prstGeom prst="rect">
            <a:avLst/>
          </a:prstGeom>
          <a:pattFill prst="dkVert">
            <a:fgClr>
              <a:srgbClr val="3366FF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-700781" y="3391591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Head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pic>
        <p:nvPicPr>
          <p:cNvPr id="15" name="Picture 14" descr="Emoji Natur-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5317" y="2964538"/>
            <a:ext cx="1150897" cy="115089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7044" y="4849093"/>
            <a:ext cx="8007320" cy="1077218"/>
          </a:xfrm>
          <a:prstGeom prst="rect">
            <a:avLst/>
          </a:prstGeom>
          <a:ln w="38100" cmpd="sng">
            <a:solidFill>
              <a:srgbClr val="4F81B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Helvetica Neue Medium"/>
                <a:cs typeface="Helvetica Neue Medium"/>
              </a:rPr>
              <a:t>Write workload more random than LRU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Helvetica Neue Medium"/>
                <a:cs typeface="Helvetica Neue Medium"/>
              </a:rPr>
              <a:t>Operations similar to priority queue</a:t>
            </a:r>
            <a:endParaRPr lang="en-US" sz="3200" dirty="0">
              <a:latin typeface="Helvetica Neue Medium"/>
              <a:cs typeface="Helvetica Neue Medium"/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7458264" y="3400519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Tail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pic>
        <p:nvPicPr>
          <p:cNvPr id="14" name="Picture 13" descr="Emoji Natur-36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2937" y="3433986"/>
            <a:ext cx="469784" cy="46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0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25"/>
    </mc:Choice>
    <mc:Fallback xmlns="">
      <p:transition xmlns:p14="http://schemas.microsoft.com/office/powerpoint/2010/main" spd="slow" advTm="233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Relative Priority Queue for</a:t>
            </a:r>
            <a:br>
              <a:rPr lang="en-US" dirty="0" smtClean="0"/>
            </a:br>
            <a:r>
              <a:rPr lang="en-US" dirty="0" smtClean="0"/>
              <a:t>Advanced Caching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29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88526" y="1856068"/>
            <a:ext cx="6566949" cy="1023579"/>
            <a:chOff x="2313980" y="1529512"/>
            <a:chExt cx="6566949" cy="1023579"/>
          </a:xfrm>
        </p:grpSpPr>
        <p:sp>
          <p:nvSpPr>
            <p:cNvPr id="5" name="Rectangle 4"/>
            <p:cNvSpPr/>
            <p:nvPr/>
          </p:nvSpPr>
          <p:spPr>
            <a:xfrm>
              <a:off x="2313980" y="2369652"/>
              <a:ext cx="6566948" cy="183439"/>
            </a:xfrm>
            <a:prstGeom prst="rect">
              <a:avLst/>
            </a:prstGeom>
            <a:pattFill prst="dkVert">
              <a:fgClr>
                <a:srgbClr val="3366FF"/>
              </a:fgClr>
              <a:bgClr>
                <a:prstClr val="white"/>
              </a:bgClr>
            </a:patt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4342083" y="1529512"/>
              <a:ext cx="251074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rPr>
                <a:t>Cache space</a:t>
              </a:r>
              <a:endPara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endParaRPr>
            </a:p>
          </p:txBody>
        </p:sp>
        <p:sp>
          <p:nvSpPr>
            <p:cNvPr id="7" name="Left Brace 6"/>
            <p:cNvSpPr/>
            <p:nvPr/>
          </p:nvSpPr>
          <p:spPr>
            <a:xfrm rot="5400000">
              <a:off x="5401023" y="-1110253"/>
              <a:ext cx="392863" cy="6566949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0664" y="2465377"/>
            <a:ext cx="101343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Head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13779" y="2417983"/>
            <a:ext cx="101343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Tail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288526" y="1956318"/>
            <a:ext cx="6517592" cy="461665"/>
            <a:chOff x="1288526" y="1956318"/>
            <a:chExt cx="6517592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288526" y="1956318"/>
              <a:ext cx="612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Helvetica Neue Medium"/>
                  <a:cs typeface="Helvetica Neue Medium"/>
                </a:rPr>
                <a:t>1.0</a:t>
              </a:r>
              <a:endParaRPr lang="en-US" sz="24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93643" y="1956318"/>
              <a:ext cx="612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 Neue Medium"/>
                  <a:cs typeface="Helvetica Neue Medium"/>
                </a:rPr>
                <a:t>0</a:t>
              </a:r>
              <a:r>
                <a:rPr lang="en-US" sz="2400" dirty="0" smtClean="0">
                  <a:latin typeface="Helvetica Neue Medium"/>
                  <a:cs typeface="Helvetica Neue Medium"/>
                </a:rPr>
                <a:t>.0</a:t>
              </a:r>
              <a:endParaRPr lang="en-US" sz="2400" dirty="0">
                <a:latin typeface="Helvetica Neue Medium"/>
                <a:cs typeface="Helvetica Neue Medium"/>
              </a:endParaRPr>
            </a:p>
          </p:txBody>
        </p:sp>
      </p:grpSp>
      <p:sp>
        <p:nvSpPr>
          <p:cNvPr id="14" name="Rectangle 13"/>
          <p:cNvSpPr>
            <a:spLocks noChangeAspect="1"/>
          </p:cNvSpPr>
          <p:nvPr/>
        </p:nvSpPr>
        <p:spPr>
          <a:xfrm>
            <a:off x="2273106" y="3846089"/>
            <a:ext cx="466186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Miss object: insert(x, </a:t>
            </a:r>
            <a:r>
              <a:rPr lang="en-US" sz="2800" i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p</a:t>
            </a:r>
            <a:r>
              <a:rPr lang="en-US" sz="28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)</a:t>
            </a:r>
            <a:endParaRPr lang="en-US" sz="28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63021" y="2002234"/>
            <a:ext cx="398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p</a:t>
            </a:r>
            <a:endParaRPr lang="en-US" sz="2400" dirty="0"/>
          </a:p>
        </p:txBody>
      </p:sp>
      <p:pic>
        <p:nvPicPr>
          <p:cNvPr id="17" name="Picture 16" descr="Emoji Natur-28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2827" y="3846089"/>
            <a:ext cx="469784" cy="4697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26"/>
    </mc:Choice>
    <mc:Fallback xmlns="">
      <p:transition xmlns:p14="http://schemas.microsoft.com/office/powerpoint/2010/main" spd="slow" advTm="3902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11111E-6 L -0.04844 1.11111E-6 C -0.07014 1.11111E-6 -0.09636 -0.05463 -0.09636 -0.09838 L -0.09636 -0.19653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6" y="-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3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51417" y="224894"/>
            <a:ext cx="2526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Helvetica Neue Medium"/>
                <a:cs typeface="Helvetica Neue Medium"/>
              </a:rPr>
              <a:t>Photo Caches</a:t>
            </a:r>
            <a:endParaRPr lang="en-US" sz="2800" dirty="0">
              <a:latin typeface="Helvetica Neue Medium"/>
              <a:cs typeface="Helvetica Neue Medium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4019" y="2301525"/>
            <a:ext cx="3977335" cy="892552"/>
          </a:xfrm>
          <a:prstGeom prst="rect">
            <a:avLst/>
          </a:prstGeom>
          <a:ln w="381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600" dirty="0" smtClean="0">
                <a:latin typeface="Helvetica Neue Medium"/>
                <a:cs typeface="Helvetica Neue Medium"/>
              </a:rPr>
              <a:t>Close to users</a:t>
            </a:r>
          </a:p>
          <a:p>
            <a:pPr algn="ctr"/>
            <a:r>
              <a:rPr lang="en-US" sz="2600" dirty="0" smtClean="0">
                <a:latin typeface="Helvetica Neue Medium"/>
                <a:cs typeface="Helvetica Neue Medium"/>
              </a:rPr>
              <a:t>Reduce backbone </a:t>
            </a:r>
            <a:r>
              <a:rPr lang="en-US" sz="2600" dirty="0">
                <a:latin typeface="Helvetica Neue Medium"/>
                <a:cs typeface="Helvetica Neue Medium"/>
              </a:rPr>
              <a:t>t</a:t>
            </a:r>
            <a:r>
              <a:rPr lang="en-US" sz="2600" dirty="0" smtClean="0">
                <a:latin typeface="Helvetica Neue Medium"/>
                <a:cs typeface="Helvetica Neue Medium"/>
              </a:rPr>
              <a:t>raffic</a:t>
            </a:r>
            <a:endParaRPr lang="en-US" sz="2600" dirty="0">
              <a:latin typeface="Helvetica Neue Medium"/>
              <a:cs typeface="Helvetica Neue Medium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1514" y="4163408"/>
            <a:ext cx="4063352" cy="892552"/>
          </a:xfrm>
          <a:prstGeom prst="rect">
            <a:avLst/>
          </a:prstGeom>
          <a:ln w="381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600" dirty="0" smtClean="0">
                <a:latin typeface="Helvetica Neue Medium"/>
                <a:cs typeface="Helvetica Neue Medium"/>
              </a:rPr>
              <a:t>Co-located with backend</a:t>
            </a:r>
          </a:p>
          <a:p>
            <a:pPr algn="ctr"/>
            <a:r>
              <a:rPr lang="en-US" sz="2600" dirty="0" smtClean="0">
                <a:latin typeface="Helvetica Neue Medium"/>
                <a:cs typeface="Helvetica Neue Medium"/>
              </a:rPr>
              <a:t>Reduce backend IO</a:t>
            </a:r>
            <a:endParaRPr lang="en-US" sz="2600" dirty="0">
              <a:latin typeface="Helvetica Neue Medium"/>
              <a:cs typeface="Helvetica Neue Medium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7641777" y="3752122"/>
            <a:ext cx="596281" cy="857562"/>
          </a:xfrm>
          <a:prstGeom prst="line">
            <a:avLst/>
          </a:prstGeom>
          <a:ln>
            <a:solidFill>
              <a:srgbClr val="8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7940818" y="3267367"/>
            <a:ext cx="13300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1905"/>
                <a:solidFill>
                  <a:srgbClr val="8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Flash</a:t>
            </a:r>
            <a:endParaRPr lang="en-US" sz="2800" kern="1200" dirty="0">
              <a:ln w="1905"/>
              <a:solidFill>
                <a:srgbClr val="8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 flipV="1">
            <a:off x="7641777" y="2747801"/>
            <a:ext cx="596282" cy="542657"/>
          </a:xfrm>
          <a:prstGeom prst="line">
            <a:avLst/>
          </a:prstGeom>
          <a:ln>
            <a:solidFill>
              <a:srgbClr val="8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007703" y="5519528"/>
            <a:ext cx="2634073" cy="9143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600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Storage</a:t>
            </a:r>
          </a:p>
          <a:p>
            <a:pPr algn="ctr"/>
            <a:r>
              <a:rPr lang="en-US" sz="2600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Backend</a:t>
            </a:r>
            <a:endParaRPr lang="en-US" sz="26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066583" y="2347394"/>
            <a:ext cx="2490594" cy="68866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600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Edge Cache</a:t>
            </a:r>
            <a:endParaRPr lang="en-US" sz="26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066583" y="4293739"/>
            <a:ext cx="2490594" cy="673847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600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Origin Cache</a:t>
            </a:r>
            <a:endParaRPr lang="en-US" sz="26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47" name="Up-Down Arrow 46"/>
          <p:cNvSpPr/>
          <p:nvPr/>
        </p:nvSpPr>
        <p:spPr>
          <a:xfrm>
            <a:off x="6235700" y="3036055"/>
            <a:ext cx="279400" cy="1257684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Up-Down Arrow 47"/>
          <p:cNvSpPr/>
          <p:nvPr/>
        </p:nvSpPr>
        <p:spPr>
          <a:xfrm>
            <a:off x="6235700" y="1604981"/>
            <a:ext cx="279400" cy="716581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Up-Down Arrow 48"/>
          <p:cNvSpPr/>
          <p:nvPr/>
        </p:nvSpPr>
        <p:spPr>
          <a:xfrm>
            <a:off x="6248400" y="4967586"/>
            <a:ext cx="266700" cy="55194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4952461" y="948615"/>
            <a:ext cx="2855184" cy="656895"/>
            <a:chOff x="4952461" y="948615"/>
            <a:chExt cx="2855184" cy="656895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40621" y="948615"/>
              <a:ext cx="482969" cy="482969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08271" y="948615"/>
              <a:ext cx="482969" cy="482969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24676" y="1109173"/>
              <a:ext cx="482969" cy="482969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52461" y="1122541"/>
              <a:ext cx="482969" cy="482969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30520" y="1033641"/>
              <a:ext cx="482969" cy="482969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20111" y="1033641"/>
              <a:ext cx="482969" cy="482969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43325" y="1033641"/>
              <a:ext cx="482969" cy="482969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10975" y="1071741"/>
              <a:ext cx="482969" cy="482969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75675" y="1071741"/>
              <a:ext cx="482969" cy="482969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67711" y="1122541"/>
              <a:ext cx="482969" cy="48296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60468" y="1122541"/>
              <a:ext cx="482969" cy="482969"/>
            </a:xfrm>
            <a:prstGeom prst="rect">
              <a:avLst/>
            </a:prstGeom>
          </p:spPr>
        </p:pic>
      </p:grpSp>
      <p:sp>
        <p:nvSpPr>
          <p:cNvPr id="62" name="Rectangle 61"/>
          <p:cNvSpPr/>
          <p:nvPr/>
        </p:nvSpPr>
        <p:spPr>
          <a:xfrm>
            <a:off x="4610343" y="213376"/>
            <a:ext cx="3595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Helvetica Neue Medium"/>
                <a:cs typeface="Helvetica Neue Medium"/>
              </a:rPr>
              <a:t>Photo Serving Stack</a:t>
            </a:r>
            <a:endParaRPr lang="en-US" sz="2800" dirty="0">
              <a:latin typeface="Helvetica Neue Medium"/>
              <a:cs typeface="Helvetica Neue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583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06"/>
    </mc:Choice>
    <mc:Fallback xmlns="">
      <p:transition xmlns:p14="http://schemas.microsoft.com/office/powerpoint/2010/main" spd="slow" advTm="2360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/>
      <p:bldP spid="45" grpId="0" animBg="1"/>
      <p:bldP spid="4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Relative Priority Queue for</a:t>
            </a:r>
            <a:br>
              <a:rPr lang="en-US" dirty="0" smtClean="0"/>
            </a:br>
            <a:r>
              <a:rPr lang="en-US" dirty="0" smtClean="0"/>
              <a:t>Advanced Caching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30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88526" y="1856068"/>
            <a:ext cx="6566949" cy="1023579"/>
            <a:chOff x="2313980" y="1529512"/>
            <a:chExt cx="6566949" cy="1023579"/>
          </a:xfrm>
        </p:grpSpPr>
        <p:sp>
          <p:nvSpPr>
            <p:cNvPr id="5" name="Rectangle 4"/>
            <p:cNvSpPr/>
            <p:nvPr/>
          </p:nvSpPr>
          <p:spPr>
            <a:xfrm>
              <a:off x="2313980" y="2369652"/>
              <a:ext cx="6566948" cy="183439"/>
            </a:xfrm>
            <a:prstGeom prst="rect">
              <a:avLst/>
            </a:prstGeom>
            <a:pattFill prst="dkVert">
              <a:fgClr>
                <a:srgbClr val="3366FF"/>
              </a:fgClr>
              <a:bgClr>
                <a:prstClr val="white"/>
              </a:bgClr>
            </a:patt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4342083" y="1529512"/>
              <a:ext cx="251074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rPr>
                <a:t>Cache space</a:t>
              </a:r>
              <a:endPara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endParaRPr>
            </a:p>
          </p:txBody>
        </p:sp>
        <p:sp>
          <p:nvSpPr>
            <p:cNvPr id="7" name="Left Brace 6"/>
            <p:cNvSpPr/>
            <p:nvPr/>
          </p:nvSpPr>
          <p:spPr>
            <a:xfrm rot="5400000">
              <a:off x="5401023" y="-1110253"/>
              <a:ext cx="392863" cy="6566949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0664" y="2465377"/>
            <a:ext cx="101343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Head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13779" y="2417983"/>
            <a:ext cx="101343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Tail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288526" y="1956318"/>
            <a:ext cx="6517592" cy="461665"/>
            <a:chOff x="1288526" y="1956318"/>
            <a:chExt cx="6517592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288526" y="1956318"/>
              <a:ext cx="612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Helvetica Neue Medium"/>
                  <a:cs typeface="Helvetica Neue Medium"/>
                </a:rPr>
                <a:t>1.0</a:t>
              </a:r>
              <a:endParaRPr lang="en-US" sz="24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93643" y="1956318"/>
              <a:ext cx="612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 Neue Medium"/>
                  <a:cs typeface="Helvetica Neue Medium"/>
                </a:rPr>
                <a:t>0</a:t>
              </a:r>
              <a:r>
                <a:rPr lang="en-US" sz="2400" dirty="0" smtClean="0">
                  <a:latin typeface="Helvetica Neue Medium"/>
                  <a:cs typeface="Helvetica Neue Medium"/>
                </a:rPr>
                <a:t>.0</a:t>
              </a:r>
              <a:endParaRPr lang="en-US" sz="2400" dirty="0">
                <a:latin typeface="Helvetica Neue Medium"/>
                <a:cs typeface="Helvetica Neue Medium"/>
              </a:endParaRPr>
            </a:p>
          </p:txBody>
        </p:sp>
      </p:grpSp>
      <p:sp>
        <p:nvSpPr>
          <p:cNvPr id="14" name="Rectangle 13"/>
          <p:cNvSpPr>
            <a:spLocks noChangeAspect="1"/>
          </p:cNvSpPr>
          <p:nvPr/>
        </p:nvSpPr>
        <p:spPr>
          <a:xfrm>
            <a:off x="2034624" y="3846089"/>
            <a:ext cx="50747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Hit object: increase(x, </a:t>
            </a:r>
            <a:r>
              <a:rPr lang="en-US" sz="2800" i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p’</a:t>
            </a:r>
            <a:r>
              <a:rPr lang="en-US" sz="28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)</a:t>
            </a:r>
            <a:endParaRPr lang="en-US" sz="28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9606" y="2003712"/>
            <a:ext cx="595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p</a:t>
            </a:r>
            <a:r>
              <a:rPr lang="en-US" sz="2400" i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’</a:t>
            </a:r>
            <a:endParaRPr lang="en-US" sz="2400" dirty="0"/>
          </a:p>
        </p:txBody>
      </p:sp>
      <p:pic>
        <p:nvPicPr>
          <p:cNvPr id="17" name="Picture 16" descr="Emoji Natur-28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9997" y="2493138"/>
            <a:ext cx="469784" cy="4697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767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92"/>
    </mc:Choice>
    <mc:Fallback xmlns="">
      <p:transition xmlns:p14="http://schemas.microsoft.com/office/powerpoint/2010/main" spd="slow" advTm="1269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81481E-6 L -0.31944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Relative Priority Queue for</a:t>
            </a:r>
            <a:br>
              <a:rPr lang="en-US" dirty="0" smtClean="0"/>
            </a:br>
            <a:r>
              <a:rPr lang="en-US" dirty="0" smtClean="0"/>
              <a:t>Advanced Caching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31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88526" y="1856068"/>
            <a:ext cx="6566949" cy="1023579"/>
            <a:chOff x="2313980" y="1529512"/>
            <a:chExt cx="6566949" cy="1023579"/>
          </a:xfrm>
        </p:grpSpPr>
        <p:sp>
          <p:nvSpPr>
            <p:cNvPr id="5" name="Rectangle 4"/>
            <p:cNvSpPr/>
            <p:nvPr/>
          </p:nvSpPr>
          <p:spPr>
            <a:xfrm>
              <a:off x="2313980" y="2369652"/>
              <a:ext cx="6566948" cy="183439"/>
            </a:xfrm>
            <a:prstGeom prst="rect">
              <a:avLst/>
            </a:prstGeom>
            <a:pattFill prst="dkVert">
              <a:fgClr>
                <a:srgbClr val="3366FF"/>
              </a:fgClr>
              <a:bgClr>
                <a:prstClr val="white"/>
              </a:bgClr>
            </a:patt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4342083" y="1529512"/>
              <a:ext cx="251074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rPr>
                <a:t>Cache space</a:t>
              </a:r>
              <a:endPara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endParaRPr>
            </a:p>
          </p:txBody>
        </p:sp>
        <p:sp>
          <p:nvSpPr>
            <p:cNvPr id="7" name="Left Brace 6"/>
            <p:cNvSpPr/>
            <p:nvPr/>
          </p:nvSpPr>
          <p:spPr>
            <a:xfrm rot="5400000">
              <a:off x="5401023" y="-1110253"/>
              <a:ext cx="392863" cy="6566949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0664" y="2465377"/>
            <a:ext cx="101343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Head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13779" y="2417983"/>
            <a:ext cx="101343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Tail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288526" y="1956318"/>
            <a:ext cx="6517592" cy="461665"/>
            <a:chOff x="1288526" y="1956318"/>
            <a:chExt cx="6517592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288526" y="1956318"/>
              <a:ext cx="612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Helvetica Neue Medium"/>
                  <a:cs typeface="Helvetica Neue Medium"/>
                </a:rPr>
                <a:t>1.0</a:t>
              </a:r>
              <a:endParaRPr lang="en-US" sz="24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93643" y="1956318"/>
              <a:ext cx="612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 Neue Medium"/>
                  <a:cs typeface="Helvetica Neue Medium"/>
                </a:rPr>
                <a:t>0</a:t>
              </a:r>
              <a:r>
                <a:rPr lang="en-US" sz="2400" dirty="0" smtClean="0">
                  <a:latin typeface="Helvetica Neue Medium"/>
                  <a:cs typeface="Helvetica Neue Medium"/>
                </a:rPr>
                <a:t>.0</a:t>
              </a:r>
              <a:endParaRPr lang="en-US" sz="2400" dirty="0">
                <a:latin typeface="Helvetica Neue Medium"/>
                <a:cs typeface="Helvetica Neue Medium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288526" y="4147123"/>
            <a:ext cx="6304737" cy="1384995"/>
          </a:xfrm>
          <a:prstGeom prst="rect">
            <a:avLst/>
          </a:prstGeom>
          <a:ln w="38100" cmpd="sng"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Helvetica Neue Medium"/>
                <a:cs typeface="Helvetica Neue Medium"/>
              </a:rPr>
              <a:t>Implicit demotion on insert/increase:</a:t>
            </a:r>
            <a:endParaRPr lang="en-US" altLang="zh-CN" sz="2800" dirty="0">
              <a:latin typeface="Helvetica Neue Medium"/>
              <a:cs typeface="Helvetica Neue Medium"/>
            </a:endParaRPr>
          </a:p>
          <a:p>
            <a:pPr marL="457200" indent="-457200">
              <a:buFont typeface="Arial"/>
              <a:buChar char="•"/>
            </a:pPr>
            <a:r>
              <a:rPr lang="en-US" altLang="zh-CN" sz="2800" dirty="0" smtClean="0">
                <a:latin typeface="Helvetica Neue Medium"/>
                <a:cs typeface="Helvetica Neue Medium"/>
              </a:rPr>
              <a:t>Object with lower priorities</a:t>
            </a:r>
            <a:br>
              <a:rPr lang="en-US" altLang="zh-CN" sz="2800" dirty="0" smtClean="0">
                <a:latin typeface="Helvetica Neue Medium"/>
                <a:cs typeface="Helvetica Neue Medium"/>
              </a:rPr>
            </a:br>
            <a:r>
              <a:rPr lang="en-US" altLang="zh-CN" sz="2800" dirty="0" smtClean="0">
                <a:latin typeface="Helvetica Neue Medium"/>
                <a:cs typeface="Helvetica Neue Medium"/>
              </a:rPr>
              <a:t>moves towards the tail</a:t>
            </a:r>
            <a:endParaRPr lang="en-US" altLang="zh-CN" sz="2800" dirty="0">
              <a:latin typeface="Helvetica Neue Medium"/>
              <a:cs typeface="Helvetica Neue Medium"/>
            </a:endParaRPr>
          </a:p>
        </p:txBody>
      </p:sp>
      <p:pic>
        <p:nvPicPr>
          <p:cNvPr id="16" name="Picture 15" descr="Emoji Natur-46.png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6597" y="2478423"/>
            <a:ext cx="469784" cy="469784"/>
          </a:xfrm>
          <a:prstGeom prst="rect">
            <a:avLst/>
          </a:prstGeom>
        </p:spPr>
      </p:pic>
      <p:pic>
        <p:nvPicPr>
          <p:cNvPr id="19" name="Picture 18" descr="Emoji Natur-28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9997" y="2493138"/>
            <a:ext cx="469784" cy="4697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154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19"/>
    </mc:Choice>
    <mc:Fallback xmlns="">
      <p:transition xmlns:p14="http://schemas.microsoft.com/office/powerpoint/2010/main" spd="slow" advTm="2101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81481E-6 L -0.31944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7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85185E-6 L 0.04618 0.0020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Relative Priority Queue for</a:t>
            </a:r>
            <a:br>
              <a:rPr lang="en-US" dirty="0" smtClean="0"/>
            </a:br>
            <a:r>
              <a:rPr lang="en-US" dirty="0" smtClean="0"/>
              <a:t>Advanced Caching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32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88526" y="1856068"/>
            <a:ext cx="6566949" cy="1023579"/>
            <a:chOff x="2313980" y="1529512"/>
            <a:chExt cx="6566949" cy="1023579"/>
          </a:xfrm>
        </p:grpSpPr>
        <p:sp>
          <p:nvSpPr>
            <p:cNvPr id="5" name="Rectangle 4"/>
            <p:cNvSpPr/>
            <p:nvPr/>
          </p:nvSpPr>
          <p:spPr>
            <a:xfrm>
              <a:off x="2313980" y="2369652"/>
              <a:ext cx="6566948" cy="183439"/>
            </a:xfrm>
            <a:prstGeom prst="rect">
              <a:avLst/>
            </a:prstGeom>
            <a:pattFill prst="dkVert">
              <a:fgClr>
                <a:srgbClr val="3366FF"/>
              </a:fgClr>
              <a:bgClr>
                <a:prstClr val="white"/>
              </a:bgClr>
            </a:patt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4342083" y="1529512"/>
              <a:ext cx="251074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rPr>
                <a:t>Cache space</a:t>
              </a:r>
              <a:endPara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endParaRPr>
            </a:p>
          </p:txBody>
        </p:sp>
        <p:sp>
          <p:nvSpPr>
            <p:cNvPr id="7" name="Left Brace 6"/>
            <p:cNvSpPr/>
            <p:nvPr/>
          </p:nvSpPr>
          <p:spPr>
            <a:xfrm rot="5400000">
              <a:off x="5401023" y="-1110253"/>
              <a:ext cx="392863" cy="6566949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0664" y="2465377"/>
            <a:ext cx="101343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Head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13779" y="2417983"/>
            <a:ext cx="101343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Tail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288526" y="1956318"/>
            <a:ext cx="6517592" cy="461665"/>
            <a:chOff x="1288526" y="1956318"/>
            <a:chExt cx="6517592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288526" y="1956318"/>
              <a:ext cx="612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Helvetica Neue Medium"/>
                  <a:cs typeface="Helvetica Neue Medium"/>
                </a:rPr>
                <a:t>1.0</a:t>
              </a:r>
              <a:endParaRPr lang="en-US" sz="24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93643" y="1956318"/>
              <a:ext cx="612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 Neue Medium"/>
                  <a:cs typeface="Helvetica Neue Medium"/>
                </a:rPr>
                <a:t>0</a:t>
              </a:r>
              <a:r>
                <a:rPr lang="en-US" sz="2400" dirty="0" smtClean="0">
                  <a:latin typeface="Helvetica Neue Medium"/>
                  <a:cs typeface="Helvetica Neue Medium"/>
                </a:rPr>
                <a:t>.0</a:t>
              </a:r>
              <a:endParaRPr lang="en-US" sz="2400" dirty="0">
                <a:latin typeface="Helvetica Neue Medium"/>
                <a:cs typeface="Helvetica Neue Medium"/>
              </a:endParaRPr>
            </a:p>
          </p:txBody>
        </p:sp>
      </p:grpSp>
      <p:sp>
        <p:nvSpPr>
          <p:cNvPr id="14" name="Rectangle 13"/>
          <p:cNvSpPr>
            <a:spLocks noChangeAspect="1"/>
          </p:cNvSpPr>
          <p:nvPr/>
        </p:nvSpPr>
        <p:spPr>
          <a:xfrm>
            <a:off x="2034624" y="3846089"/>
            <a:ext cx="50747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Evict from queue tail</a:t>
            </a:r>
            <a:endParaRPr lang="en-US" sz="28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268838" y="2927042"/>
            <a:ext cx="1849609" cy="947255"/>
            <a:chOff x="6268838" y="2927042"/>
            <a:chExt cx="1849609" cy="947255"/>
          </a:xfrm>
        </p:grpSpPr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6268838" y="3412632"/>
              <a:ext cx="1849609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1905"/>
                  <a:solidFill>
                    <a:srgbClr val="7F7F7F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rPr>
                <a:t>Evicted</a:t>
              </a:r>
              <a:endParaRPr lang="en-US" sz="2400" dirty="0">
                <a:ln w="1905"/>
                <a:solidFill>
                  <a:srgbClr val="7F7F7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endParaRPr>
            </a:p>
          </p:txBody>
        </p:sp>
        <p:sp>
          <p:nvSpPr>
            <p:cNvPr id="19" name="Left Brace 18"/>
            <p:cNvSpPr/>
            <p:nvPr/>
          </p:nvSpPr>
          <p:spPr>
            <a:xfrm rot="16200000">
              <a:off x="6951898" y="2416326"/>
              <a:ext cx="392862" cy="1414293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50758" y="4655123"/>
            <a:ext cx="6642484" cy="954107"/>
          </a:xfrm>
          <a:prstGeom prst="rect">
            <a:avLst/>
          </a:prstGeom>
          <a:ln w="38100" cmpd="sng"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Helvetica Neue Medium"/>
                <a:cs typeface="Helvetica Neue Medium"/>
              </a:rPr>
              <a:t>Relative priority queue captures</a:t>
            </a:r>
            <a:r>
              <a:rPr lang="en-US" altLang="zh-CN" sz="2800" dirty="0">
                <a:latin typeface="Helvetica Neue Medium"/>
                <a:cs typeface="Helvetica Neue Medium"/>
              </a:rPr>
              <a:t> </a:t>
            </a:r>
            <a:r>
              <a:rPr lang="en-US" altLang="zh-CN" sz="2800" dirty="0" smtClean="0">
                <a:latin typeface="Helvetica Neue Medium"/>
                <a:cs typeface="Helvetica Neue Medium"/>
              </a:rPr>
              <a:t>the</a:t>
            </a:r>
            <a:br>
              <a:rPr lang="en-US" altLang="zh-CN" sz="2800" dirty="0" smtClean="0">
                <a:latin typeface="Helvetica Neue Medium"/>
                <a:cs typeface="Helvetica Neue Medium"/>
              </a:rPr>
            </a:br>
            <a:r>
              <a:rPr lang="en-US" altLang="zh-CN" sz="2800" dirty="0" smtClean="0">
                <a:latin typeface="Helvetica Neue Medium"/>
                <a:cs typeface="Helvetica Neue Medium"/>
              </a:rPr>
              <a:t>dynamics of many caching algorithms!</a:t>
            </a:r>
            <a:endParaRPr lang="en-US" altLang="zh-CN" sz="2800" dirty="0">
              <a:latin typeface="Helvetica Neue Medium"/>
              <a:cs typeface="Helvetica Neue Medium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491982" y="2417983"/>
            <a:ext cx="1222245" cy="486698"/>
            <a:chOff x="6471662" y="2417983"/>
            <a:chExt cx="1222245" cy="486698"/>
          </a:xfrm>
        </p:grpSpPr>
        <p:pic>
          <p:nvPicPr>
            <p:cNvPr id="15" name="Picture 14" descr="Emoji Natur-52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71662" y="2417983"/>
              <a:ext cx="469784" cy="469784"/>
            </a:xfrm>
            <a:prstGeom prst="rect">
              <a:avLst/>
            </a:prstGeom>
          </p:spPr>
        </p:pic>
        <p:pic>
          <p:nvPicPr>
            <p:cNvPr id="16" name="Picture 15" descr="Emoji Natur-54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24123" y="2434897"/>
              <a:ext cx="469784" cy="46978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62397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04"/>
    </mc:Choice>
    <mc:Fallback xmlns="">
      <p:transition xmlns:p14="http://schemas.microsoft.com/office/powerpoint/2010/main" spd="slow" advTm="2280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09" y="274638"/>
            <a:ext cx="8601363" cy="1143000"/>
          </a:xfrm>
        </p:spPr>
        <p:txBody>
          <a:bodyPr>
            <a:normAutofit/>
          </a:bodyPr>
          <a:lstStyle/>
          <a:p>
            <a:r>
              <a:rPr lang="en-US" dirty="0"/>
              <a:t>RIPQ Design: </a:t>
            </a:r>
            <a:r>
              <a:rPr lang="en-US" dirty="0" smtClean="0"/>
              <a:t>Large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33</a:t>
            </a:fld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71319" y="4288019"/>
            <a:ext cx="86013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Helvetica Neue Medium"/>
                <a:cs typeface="Helvetica Neue Medium"/>
              </a:rPr>
              <a:t>Need to buffer </a:t>
            </a:r>
            <a:r>
              <a:rPr lang="en-US" sz="2400" dirty="0" smtClean="0">
                <a:latin typeface="Helvetica Neue Medium"/>
                <a:cs typeface="Helvetica Neue Medium"/>
              </a:rPr>
              <a:t>object writes (10s </a:t>
            </a:r>
            <a:r>
              <a:rPr lang="en-US" sz="2400" dirty="0" err="1" smtClean="0">
                <a:latin typeface="Helvetica Neue Medium"/>
                <a:cs typeface="Helvetica Neue Medium"/>
              </a:rPr>
              <a:t>KiB</a:t>
            </a:r>
            <a:r>
              <a:rPr lang="en-US" sz="2400" dirty="0" smtClean="0">
                <a:latin typeface="Helvetica Neue Medium"/>
                <a:cs typeface="Helvetica Neue Medium"/>
              </a:rPr>
              <a:t>) into block writes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Helvetica Neue Medium"/>
                <a:cs typeface="Helvetica Neue Medium"/>
              </a:rPr>
              <a:t>Once</a:t>
            </a:r>
            <a:r>
              <a:rPr lang="zh-CN" altLang="en-US" sz="2400" dirty="0" smtClean="0">
                <a:latin typeface="Helvetica Neue Medium"/>
                <a:cs typeface="Helvetica Neue Medium"/>
              </a:rPr>
              <a:t> </a:t>
            </a:r>
            <a:r>
              <a:rPr lang="en-US" altLang="zh-CN" sz="2400" dirty="0" smtClean="0">
                <a:latin typeface="Helvetica Neue Medium"/>
                <a:cs typeface="Helvetica Neue Medium"/>
              </a:rPr>
              <a:t>written, blocks are immutable!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Helvetica Neue Medium"/>
                <a:cs typeface="Helvetica Neue Medium"/>
              </a:rPr>
              <a:t>256MiB block size, 90% utilization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Helvetica Neue Medium"/>
                <a:cs typeface="Helvetica Neue Medium"/>
              </a:rPr>
              <a:t>Large caching capacity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Helvetica Neue Medium"/>
                <a:cs typeface="Helvetica Neue Medium"/>
              </a:rPr>
              <a:t>H</a:t>
            </a:r>
            <a:r>
              <a:rPr lang="en-US" sz="2400" dirty="0" smtClean="0">
                <a:latin typeface="Helvetica Neue Medium"/>
                <a:cs typeface="Helvetica Neue Medium"/>
              </a:rPr>
              <a:t>igh write throughput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217928" y="3852876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756430" y="3657600"/>
            <a:ext cx="434600" cy="40070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042402" y="3657600"/>
            <a:ext cx="434600" cy="400701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0" name="Straight Arrow Connector 59"/>
          <p:cNvCxnSpPr>
            <a:stCxn id="99" idx="6"/>
            <a:endCxn id="68" idx="2"/>
          </p:cNvCxnSpPr>
          <p:nvPr/>
        </p:nvCxnSpPr>
        <p:spPr>
          <a:xfrm>
            <a:off x="6048946" y="3857951"/>
            <a:ext cx="20838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6257332" y="3657600"/>
            <a:ext cx="434600" cy="40070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2400"/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5396746" y="3858332"/>
            <a:ext cx="240886" cy="85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4971360" y="3657600"/>
            <a:ext cx="434600" cy="4007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81" name="Straight Arrow Connector 80"/>
          <p:cNvCxnSpPr>
            <a:stCxn id="98" idx="6"/>
            <a:endCxn id="79" idx="2"/>
          </p:cNvCxnSpPr>
          <p:nvPr/>
        </p:nvCxnSpPr>
        <p:spPr>
          <a:xfrm>
            <a:off x="4762974" y="3857950"/>
            <a:ext cx="20838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93" idx="6"/>
            <a:endCxn id="98" idx="2"/>
          </p:cNvCxnSpPr>
          <p:nvPr/>
        </p:nvCxnSpPr>
        <p:spPr>
          <a:xfrm flipV="1">
            <a:off x="4119988" y="3857950"/>
            <a:ext cx="208386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3685388" y="3657600"/>
            <a:ext cx="434600" cy="40070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95" name="Straight Arrow Connector 94"/>
          <p:cNvCxnSpPr>
            <a:endCxn id="58" idx="2"/>
          </p:cNvCxnSpPr>
          <p:nvPr/>
        </p:nvCxnSpPr>
        <p:spPr>
          <a:xfrm>
            <a:off x="2835408" y="3852322"/>
            <a:ext cx="206994" cy="5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2399416" y="3657600"/>
            <a:ext cx="434600" cy="400701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3451588" y="3864681"/>
            <a:ext cx="24753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4328374" y="3657600"/>
            <a:ext cx="434600" cy="4007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9" name="Oval 98"/>
          <p:cNvSpPr/>
          <p:nvPr/>
        </p:nvSpPr>
        <p:spPr>
          <a:xfrm>
            <a:off x="5614346" y="3657600"/>
            <a:ext cx="434600" cy="40070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96633" y="2241287"/>
            <a:ext cx="3438154" cy="3224519"/>
            <a:chOff x="2688650" y="2233724"/>
            <a:chExt cx="3438154" cy="3224519"/>
          </a:xfrm>
        </p:grpSpPr>
        <p:sp>
          <p:nvSpPr>
            <p:cNvPr id="29" name="Oval 28"/>
            <p:cNvSpPr/>
            <p:nvPr/>
          </p:nvSpPr>
          <p:spPr>
            <a:xfrm>
              <a:off x="2688650" y="2233724"/>
              <a:ext cx="3438154" cy="32245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pic>
          <p:nvPicPr>
            <p:cNvPr id="31" name="Picture 30" descr="Emoji Orte-39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60117" y="3921142"/>
              <a:ext cx="457200" cy="457200"/>
            </a:xfrm>
            <a:prstGeom prst="rect">
              <a:avLst/>
            </a:prstGeom>
          </p:spPr>
        </p:pic>
        <p:pic>
          <p:nvPicPr>
            <p:cNvPr id="32" name="Picture 31" descr="Emoji Orte-34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83922" y="3921142"/>
              <a:ext cx="457200" cy="457200"/>
            </a:xfrm>
            <a:prstGeom prst="rect">
              <a:avLst/>
            </a:prstGeom>
          </p:spPr>
        </p:pic>
        <p:pic>
          <p:nvPicPr>
            <p:cNvPr id="33" name="Picture 32" descr="Emoji Objects-163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07727" y="3921142"/>
              <a:ext cx="457200" cy="457200"/>
            </a:xfrm>
            <a:prstGeom prst="rect">
              <a:avLst/>
            </a:prstGeom>
          </p:spPr>
        </p:pic>
        <p:pic>
          <p:nvPicPr>
            <p:cNvPr id="34" name="Picture 33" descr="Emoji Objects-03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31531" y="3921142"/>
              <a:ext cx="457200" cy="457200"/>
            </a:xfrm>
            <a:prstGeom prst="rect">
              <a:avLst/>
            </a:prstGeom>
          </p:spPr>
        </p:pic>
        <p:pic>
          <p:nvPicPr>
            <p:cNvPr id="36" name="Picture 35" descr="Emoji Orte-03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07727" y="3292910"/>
              <a:ext cx="457200" cy="457200"/>
            </a:xfrm>
            <a:prstGeom prst="rect">
              <a:avLst/>
            </a:prstGeom>
          </p:spPr>
        </p:pic>
        <p:pic>
          <p:nvPicPr>
            <p:cNvPr id="37" name="Picture 36" descr="Emoji Objects-170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60117" y="3292910"/>
              <a:ext cx="457200" cy="457200"/>
            </a:xfrm>
            <a:prstGeom prst="rect">
              <a:avLst/>
            </a:prstGeom>
          </p:spPr>
        </p:pic>
        <p:pic>
          <p:nvPicPr>
            <p:cNvPr id="38" name="Picture 37" descr="Emoji Objects-214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83922" y="3292910"/>
              <a:ext cx="457200" cy="457200"/>
            </a:xfrm>
            <a:prstGeom prst="rect">
              <a:avLst/>
            </a:prstGeom>
          </p:spPr>
        </p:pic>
        <p:pic>
          <p:nvPicPr>
            <p:cNvPr id="39" name="Picture 38" descr="Emoji Natur-61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31531" y="3292910"/>
              <a:ext cx="457200" cy="457200"/>
            </a:xfrm>
            <a:prstGeom prst="rect">
              <a:avLst/>
            </a:prstGeom>
          </p:spPr>
        </p:pic>
        <p:pic>
          <p:nvPicPr>
            <p:cNvPr id="41" name="Picture 40" descr="Emoji Orte-01.png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60117" y="4549373"/>
              <a:ext cx="457200" cy="457200"/>
            </a:xfrm>
            <a:prstGeom prst="rect">
              <a:avLst/>
            </a:prstGeom>
          </p:spPr>
        </p:pic>
        <p:pic>
          <p:nvPicPr>
            <p:cNvPr id="42" name="Picture 41" descr="Emoji Orte-05.png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31531" y="4549373"/>
              <a:ext cx="457200" cy="457200"/>
            </a:xfrm>
            <a:prstGeom prst="rect">
              <a:avLst/>
            </a:prstGeom>
          </p:spPr>
        </p:pic>
        <p:pic>
          <p:nvPicPr>
            <p:cNvPr id="43" name="Picture 42" descr="Emoji Objects-230.png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83922" y="4549373"/>
              <a:ext cx="457200" cy="457200"/>
            </a:xfrm>
            <a:prstGeom prst="rect">
              <a:avLst/>
            </a:prstGeom>
          </p:spPr>
        </p:pic>
        <p:pic>
          <p:nvPicPr>
            <p:cNvPr id="44" name="Picture 43" descr="Emoji Natur-50.png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07727" y="4549373"/>
              <a:ext cx="457200" cy="457200"/>
            </a:xfrm>
            <a:prstGeom prst="rect">
              <a:avLst/>
            </a:prstGeom>
          </p:spPr>
        </p:pic>
        <p:pic>
          <p:nvPicPr>
            <p:cNvPr id="46" name="Picture 45" descr="Emoji Orte-04.png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83922" y="2664678"/>
              <a:ext cx="457200" cy="457200"/>
            </a:xfrm>
            <a:prstGeom prst="rect">
              <a:avLst/>
            </a:prstGeom>
          </p:spPr>
        </p:pic>
        <p:pic>
          <p:nvPicPr>
            <p:cNvPr id="47" name="Picture 46" descr="Emoji Natur-80.png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31531" y="2664678"/>
              <a:ext cx="457200" cy="457200"/>
            </a:xfrm>
            <a:prstGeom prst="rect">
              <a:avLst/>
            </a:prstGeom>
          </p:spPr>
        </p:pic>
        <p:pic>
          <p:nvPicPr>
            <p:cNvPr id="48" name="Picture 47" descr="Emoji Natur-33.png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07727" y="2664678"/>
              <a:ext cx="457200" cy="457200"/>
            </a:xfrm>
            <a:prstGeom prst="rect">
              <a:avLst/>
            </a:prstGeom>
          </p:spPr>
        </p:pic>
        <p:pic>
          <p:nvPicPr>
            <p:cNvPr id="49" name="Picture 48" descr="Emoji Natur-75.png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60117" y="2664678"/>
              <a:ext cx="457200" cy="4572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40530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690"/>
    </mc:Choice>
    <mc:Fallback xmlns="">
      <p:transition xmlns:p14="http://schemas.microsoft.com/office/powerpoint/2010/main" spd="slow" advTm="4269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09" y="274638"/>
            <a:ext cx="8601363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RIPQ Design: </a:t>
            </a:r>
            <a:br>
              <a:rPr lang="en-US" dirty="0"/>
            </a:br>
            <a:r>
              <a:rPr lang="en-US" dirty="0"/>
              <a:t>Restricted Insertion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34</a:t>
            </a:fld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256671" y="4288019"/>
            <a:ext cx="67316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Helvetica Neue Medium"/>
                <a:cs typeface="Helvetica Neue Medium"/>
              </a:rPr>
              <a:t>Exact priority queue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Helvetica Neue Medium"/>
                <a:cs typeface="Helvetica Neue Medium"/>
              </a:rPr>
              <a:t>I</a:t>
            </a:r>
            <a:r>
              <a:rPr lang="en-US" sz="2400" dirty="0" smtClean="0">
                <a:latin typeface="Helvetica Neue Medium"/>
                <a:cs typeface="Helvetica Neue Medium"/>
              </a:rPr>
              <a:t>nsert to any block in the queue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Helvetica Neue Medium"/>
                <a:cs typeface="Helvetica Neue Medium"/>
              </a:rPr>
              <a:t>Each block needs a separate buffer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Helvetica Neue Medium"/>
                <a:cs typeface="Helvetica Neue Medium"/>
              </a:rPr>
              <a:t>Whole flash space buffered in RAM!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217928" y="3852876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756430" y="3657600"/>
            <a:ext cx="434600" cy="40070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042402" y="3657600"/>
            <a:ext cx="434600" cy="400701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0" name="Straight Arrow Connector 59"/>
          <p:cNvCxnSpPr>
            <a:stCxn id="99" idx="6"/>
            <a:endCxn id="68" idx="2"/>
          </p:cNvCxnSpPr>
          <p:nvPr/>
        </p:nvCxnSpPr>
        <p:spPr>
          <a:xfrm>
            <a:off x="6048946" y="3857951"/>
            <a:ext cx="20838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6257332" y="3657600"/>
            <a:ext cx="434600" cy="40070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2400"/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5396746" y="3858332"/>
            <a:ext cx="240886" cy="85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4971360" y="3657600"/>
            <a:ext cx="434600" cy="4007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81" name="Straight Arrow Connector 80"/>
          <p:cNvCxnSpPr>
            <a:stCxn id="98" idx="6"/>
            <a:endCxn id="79" idx="2"/>
          </p:cNvCxnSpPr>
          <p:nvPr/>
        </p:nvCxnSpPr>
        <p:spPr>
          <a:xfrm>
            <a:off x="4762974" y="3857950"/>
            <a:ext cx="20838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93" idx="6"/>
            <a:endCxn id="98" idx="2"/>
          </p:cNvCxnSpPr>
          <p:nvPr/>
        </p:nvCxnSpPr>
        <p:spPr>
          <a:xfrm flipV="1">
            <a:off x="4119988" y="3857950"/>
            <a:ext cx="208386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3685388" y="3657600"/>
            <a:ext cx="434600" cy="40070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84410" y="3172968"/>
            <a:ext cx="4510226" cy="480091"/>
            <a:chOff x="1984410" y="3172968"/>
            <a:chExt cx="4510226" cy="480091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984410" y="3172968"/>
              <a:ext cx="0" cy="48009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2628728" y="3172968"/>
              <a:ext cx="0" cy="48009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3273046" y="3172968"/>
              <a:ext cx="0" cy="48009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3917364" y="3172968"/>
              <a:ext cx="0" cy="48009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4561682" y="3172968"/>
              <a:ext cx="0" cy="48009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5206000" y="3172968"/>
              <a:ext cx="0" cy="48009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5850318" y="3172968"/>
              <a:ext cx="0" cy="48009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6494636" y="3172968"/>
              <a:ext cx="0" cy="48009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Straight Arrow Connector 94"/>
          <p:cNvCxnSpPr>
            <a:endCxn id="58" idx="2"/>
          </p:cNvCxnSpPr>
          <p:nvPr/>
        </p:nvCxnSpPr>
        <p:spPr>
          <a:xfrm>
            <a:off x="2835408" y="3852322"/>
            <a:ext cx="206994" cy="5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2399416" y="3657600"/>
            <a:ext cx="434600" cy="400701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3451588" y="3864681"/>
            <a:ext cx="24753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4328374" y="3657600"/>
            <a:ext cx="434600" cy="4007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9" name="Oval 98"/>
          <p:cNvSpPr/>
          <p:nvPr/>
        </p:nvSpPr>
        <p:spPr>
          <a:xfrm>
            <a:off x="5614346" y="3657600"/>
            <a:ext cx="434600" cy="40070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178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85"/>
    </mc:Choice>
    <mc:Fallback xmlns="">
      <p:transition xmlns:p14="http://schemas.microsoft.com/office/powerpoint/2010/main" spd="slow" advTm="2698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09" y="274638"/>
            <a:ext cx="8601363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RIPQ Design: </a:t>
            </a:r>
            <a:br>
              <a:rPr lang="en-US" dirty="0"/>
            </a:br>
            <a:r>
              <a:rPr lang="en-US" dirty="0"/>
              <a:t>Restricted Insertion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35</a:t>
            </a:fld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1488125" y="4768212"/>
            <a:ext cx="6167751" cy="523220"/>
          </a:xfrm>
          <a:prstGeom prst="rect">
            <a:avLst/>
          </a:prstGeom>
          <a:ln w="38100" cmpd="sng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Helvetica Neue Medium"/>
                <a:cs typeface="Helvetica Neue Medium"/>
              </a:rPr>
              <a:t>Solution: restricted insertion points</a:t>
            </a:r>
            <a:endParaRPr lang="en-US" sz="2800" dirty="0">
              <a:latin typeface="Helvetica Neue Medium"/>
              <a:cs typeface="Helvetica Neue Medium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217928" y="3852876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756430" y="3657600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042402" y="3657600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6" name="Straight Arrow Connector 55"/>
          <p:cNvCxnSpPr>
            <a:stCxn id="81" idx="6"/>
            <a:endCxn id="59" idx="2"/>
          </p:cNvCxnSpPr>
          <p:nvPr/>
        </p:nvCxnSpPr>
        <p:spPr>
          <a:xfrm>
            <a:off x="6048946" y="3857951"/>
            <a:ext cx="20838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257332" y="3657600"/>
            <a:ext cx="434600" cy="40070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2400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5396746" y="3858332"/>
            <a:ext cx="240886" cy="85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71360" y="3657600"/>
            <a:ext cx="434600" cy="4007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3" name="Straight Arrow Connector 62"/>
          <p:cNvCxnSpPr>
            <a:stCxn id="80" idx="6"/>
            <a:endCxn id="61" idx="2"/>
          </p:cNvCxnSpPr>
          <p:nvPr/>
        </p:nvCxnSpPr>
        <p:spPr>
          <a:xfrm>
            <a:off x="4762974" y="3857950"/>
            <a:ext cx="20838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5" idx="6"/>
            <a:endCxn id="80" idx="2"/>
          </p:cNvCxnSpPr>
          <p:nvPr/>
        </p:nvCxnSpPr>
        <p:spPr>
          <a:xfrm flipV="1">
            <a:off x="4119988" y="3857950"/>
            <a:ext cx="208386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685388" y="3657600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75" name="Straight Arrow Connector 74"/>
          <p:cNvCxnSpPr>
            <a:endCxn id="55" idx="2"/>
          </p:cNvCxnSpPr>
          <p:nvPr/>
        </p:nvCxnSpPr>
        <p:spPr>
          <a:xfrm>
            <a:off x="2835408" y="3852322"/>
            <a:ext cx="206994" cy="5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399416" y="3657600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3451588" y="3864681"/>
            <a:ext cx="24753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4328374" y="3657600"/>
            <a:ext cx="434600" cy="4007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1" name="Oval 80"/>
          <p:cNvSpPr/>
          <p:nvPr/>
        </p:nvSpPr>
        <p:spPr>
          <a:xfrm>
            <a:off x="5614346" y="3657600"/>
            <a:ext cx="434600" cy="40070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984410" y="3172968"/>
            <a:ext cx="0" cy="48009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17364" y="3172968"/>
            <a:ext cx="0" cy="48009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188104" y="3172968"/>
            <a:ext cx="0" cy="48009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36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14"/>
    </mc:Choice>
    <mc:Fallback xmlns="">
      <p:transition xmlns:p14="http://schemas.microsoft.com/office/powerpoint/2010/main" spd="slow" advTm="821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307473" y="2856989"/>
            <a:ext cx="5858956" cy="1041193"/>
            <a:chOff x="1307473" y="2856989"/>
            <a:chExt cx="5858956" cy="1041193"/>
          </a:xfrm>
        </p:grpSpPr>
        <p:sp>
          <p:nvSpPr>
            <p:cNvPr id="22" name="Rectangle 21"/>
            <p:cNvSpPr/>
            <p:nvPr/>
          </p:nvSpPr>
          <p:spPr>
            <a:xfrm>
              <a:off x="1307473" y="2856989"/>
              <a:ext cx="1914072" cy="10399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01249" y="2858281"/>
              <a:ext cx="1365493" cy="10399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216679" y="2858281"/>
              <a:ext cx="1949750" cy="10399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09" y="274638"/>
            <a:ext cx="860136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Section is Unit for Insertion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36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756580" y="1815133"/>
            <a:ext cx="5084064" cy="403058"/>
            <a:chOff x="1756580" y="1815133"/>
            <a:chExt cx="5084064" cy="403058"/>
          </a:xfrm>
        </p:grpSpPr>
        <p:sp>
          <p:nvSpPr>
            <p:cNvPr id="15" name="TextBox 14"/>
            <p:cNvSpPr txBox="1"/>
            <p:nvPr/>
          </p:nvSpPr>
          <p:spPr>
            <a:xfrm>
              <a:off x="1756580" y="1815133"/>
              <a:ext cx="13305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1 .. 0.6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77286" y="1818081"/>
              <a:ext cx="1480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0.6 .. 0.35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09490" y="1815133"/>
              <a:ext cx="123115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0.35 .. 0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07473" y="4130757"/>
            <a:ext cx="3455949" cy="830997"/>
            <a:chOff x="1307473" y="4130757"/>
            <a:chExt cx="3455949" cy="830997"/>
          </a:xfrm>
        </p:grpSpPr>
        <p:sp>
          <p:nvSpPr>
            <p:cNvPr id="102" name="Oval 101"/>
            <p:cNvSpPr/>
            <p:nvPr/>
          </p:nvSpPr>
          <p:spPr>
            <a:xfrm>
              <a:off x="1307473" y="4243871"/>
              <a:ext cx="434600" cy="40070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111016" y="4130757"/>
              <a:ext cx="26524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 Neue Medium"/>
                  <a:cs typeface="Helvetica Neue Medium"/>
                </a:rPr>
                <a:t>Active block with</a:t>
              </a:r>
            </a:p>
            <a:p>
              <a:r>
                <a:rPr lang="en-US" sz="2400" dirty="0" smtClean="0">
                  <a:latin typeface="Helvetica Neue Medium"/>
                  <a:cs typeface="Helvetica Neue Medium"/>
                </a:rPr>
                <a:t>RAM buffer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03026" y="4127474"/>
            <a:ext cx="3236346" cy="830997"/>
            <a:chOff x="4903026" y="4127474"/>
            <a:chExt cx="3236346" cy="830997"/>
          </a:xfrm>
        </p:grpSpPr>
        <p:sp>
          <p:nvSpPr>
            <p:cNvPr id="103" name="Oval 102"/>
            <p:cNvSpPr/>
            <p:nvPr/>
          </p:nvSpPr>
          <p:spPr>
            <a:xfrm>
              <a:off x="4903026" y="4245426"/>
              <a:ext cx="434600" cy="400701"/>
            </a:xfrm>
            <a:prstGeom prst="ellipse">
              <a:avLst/>
            </a:prstGeom>
            <a:solidFill>
              <a:srgbClr val="93CDDD"/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759668" y="4127474"/>
              <a:ext cx="23797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 Neue Medium"/>
                  <a:cs typeface="Helvetica Neue Medium"/>
                </a:rPr>
                <a:t>Sealed block</a:t>
              </a:r>
            </a:p>
            <a:p>
              <a:r>
                <a:rPr lang="en-US" sz="2400" dirty="0">
                  <a:latin typeface="Helvetica Neue Medium"/>
                  <a:cs typeface="Helvetica Neue Medium"/>
                </a:rPr>
                <a:t>o</a:t>
              </a:r>
              <a:r>
                <a:rPr lang="en-US" sz="2400" dirty="0" smtClean="0">
                  <a:latin typeface="Helvetica Neue Medium"/>
                  <a:cs typeface="Helvetica Neue Medium"/>
                </a:rPr>
                <a:t>n flash</a:t>
              </a:r>
              <a:endParaRPr lang="en-US" sz="2400" dirty="0">
                <a:latin typeface="Helvetica Neue Medium"/>
                <a:cs typeface="Helvetica Neue Medium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1585" y="3104405"/>
            <a:ext cx="101343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Head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72560" y="3102472"/>
            <a:ext cx="666812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Tail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865330" y="3360644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403832" y="3165368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2664390" y="3165368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482810" y="3360090"/>
            <a:ext cx="181580" cy="5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2048210" y="3165368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095390" y="3361936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633892" y="3166660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4278270" y="3166660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792678" y="3361936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5331180" y="3166660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6591738" y="3166660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78" name="Straight Arrow Connector 77"/>
          <p:cNvCxnSpPr>
            <a:endCxn id="77" idx="2"/>
          </p:cNvCxnSpPr>
          <p:nvPr/>
        </p:nvCxnSpPr>
        <p:spPr>
          <a:xfrm>
            <a:off x="6410158" y="3361382"/>
            <a:ext cx="181580" cy="5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5975558" y="3166660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3221545" y="3367869"/>
            <a:ext cx="279704" cy="1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866742" y="3369161"/>
            <a:ext cx="3499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439395" y="5144490"/>
            <a:ext cx="6265211" cy="523220"/>
          </a:xfrm>
          <a:prstGeom prst="rect">
            <a:avLst/>
          </a:prstGeom>
          <a:ln w="38100" cmpd="sng"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Helvetica Neue Medium"/>
                <a:cs typeface="Helvetica Neue Medium"/>
              </a:rPr>
              <a:t>Each section has one insertion point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42073" y="2456879"/>
            <a:ext cx="1189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S</a:t>
            </a:r>
            <a:r>
              <a:rPr lang="en-US" sz="2000" dirty="0" smtClean="0">
                <a:latin typeface="Helvetica Neue Medium"/>
                <a:cs typeface="Helvetica Neue Medium"/>
              </a:rPr>
              <a:t>ection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51872" y="2456879"/>
            <a:ext cx="1214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S</a:t>
            </a:r>
            <a:r>
              <a:rPr lang="en-US" sz="2000" dirty="0" smtClean="0">
                <a:latin typeface="Helvetica Neue Medium"/>
                <a:cs typeface="Helvetica Neue Medium"/>
              </a:rPr>
              <a:t>ection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54844" y="2456879"/>
            <a:ext cx="1185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S</a:t>
            </a:r>
            <a:r>
              <a:rPr lang="en-US" sz="2000" dirty="0" smtClean="0">
                <a:latin typeface="Helvetica Neue Medium"/>
                <a:cs typeface="Helvetica Neue Medium"/>
              </a:rPr>
              <a:t>ection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19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57"/>
    </mc:Choice>
    <mc:Fallback xmlns="">
      <p:transition xmlns:p14="http://schemas.microsoft.com/office/powerpoint/2010/main" spd="slow" advTm="4645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09" y="274638"/>
            <a:ext cx="860136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Section is Unit for Insertion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37</a:t>
            </a:fld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71585" y="3097218"/>
            <a:ext cx="101343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Head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472560" y="3095285"/>
            <a:ext cx="666812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Tail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307473" y="2849802"/>
            <a:ext cx="1914072" cy="103990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1865330" y="3353457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1403832" y="3158181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2664390" y="3158181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2482810" y="3352903"/>
            <a:ext cx="181580" cy="5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2048210" y="3158181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3501249" y="2851094"/>
            <a:ext cx="1365493" cy="1039901"/>
            <a:chOff x="3501249" y="3232585"/>
            <a:chExt cx="1365493" cy="1039901"/>
          </a:xfrm>
        </p:grpSpPr>
        <p:sp>
          <p:nvSpPr>
            <p:cNvPr id="130" name="Rectangle 129"/>
            <p:cNvSpPr/>
            <p:nvPr/>
          </p:nvSpPr>
          <p:spPr>
            <a:xfrm>
              <a:off x="3501249" y="3232585"/>
              <a:ext cx="1365493" cy="10399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131" name="Straight Arrow Connector 130"/>
            <p:cNvCxnSpPr/>
            <p:nvPr/>
          </p:nvCxnSpPr>
          <p:spPr>
            <a:xfrm>
              <a:off x="4095390" y="3736240"/>
              <a:ext cx="182880" cy="450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/>
            <p:cNvSpPr/>
            <p:nvPr/>
          </p:nvSpPr>
          <p:spPr>
            <a:xfrm>
              <a:off x="3633892" y="3540964"/>
              <a:ext cx="434600" cy="40070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4278270" y="3540964"/>
              <a:ext cx="434600" cy="4007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5216679" y="2851094"/>
            <a:ext cx="1949750" cy="1039901"/>
            <a:chOff x="5216679" y="3232585"/>
            <a:chExt cx="1949750" cy="1039901"/>
          </a:xfrm>
        </p:grpSpPr>
        <p:sp>
          <p:nvSpPr>
            <p:cNvPr id="135" name="Rectangle 134"/>
            <p:cNvSpPr/>
            <p:nvPr/>
          </p:nvSpPr>
          <p:spPr>
            <a:xfrm>
              <a:off x="5216679" y="3232585"/>
              <a:ext cx="1949750" cy="10399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136" name="Straight Arrow Connector 135"/>
            <p:cNvCxnSpPr/>
            <p:nvPr/>
          </p:nvCxnSpPr>
          <p:spPr>
            <a:xfrm>
              <a:off x="5792678" y="3736240"/>
              <a:ext cx="182880" cy="450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/>
            <p:cNvSpPr/>
            <p:nvPr/>
          </p:nvSpPr>
          <p:spPr>
            <a:xfrm>
              <a:off x="5331180" y="3540964"/>
              <a:ext cx="434600" cy="40070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6591738" y="3540964"/>
              <a:ext cx="434600" cy="4007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139" name="Straight Arrow Connector 138"/>
            <p:cNvCxnSpPr>
              <a:endCxn id="138" idx="2"/>
            </p:cNvCxnSpPr>
            <p:nvPr/>
          </p:nvCxnSpPr>
          <p:spPr>
            <a:xfrm>
              <a:off x="6410158" y="3735686"/>
              <a:ext cx="181580" cy="56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>
              <a:off x="5975558" y="3540964"/>
              <a:ext cx="434600" cy="4007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</p:grpSp>
      <p:cxnSp>
        <p:nvCxnSpPr>
          <p:cNvPr id="144" name="Straight Arrow Connector 143"/>
          <p:cNvCxnSpPr/>
          <p:nvPr/>
        </p:nvCxnSpPr>
        <p:spPr>
          <a:xfrm>
            <a:off x="3221545" y="3360682"/>
            <a:ext cx="279704" cy="1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4866742" y="3361974"/>
            <a:ext cx="3499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3580831" y="3111146"/>
            <a:ext cx="540453" cy="461665"/>
            <a:chOff x="1570398" y="4673036"/>
            <a:chExt cx="540453" cy="461665"/>
          </a:xfrm>
        </p:grpSpPr>
        <p:sp>
          <p:nvSpPr>
            <p:cNvPr id="147" name="Oval 146"/>
            <p:cNvSpPr/>
            <p:nvPr/>
          </p:nvSpPr>
          <p:spPr>
            <a:xfrm>
              <a:off x="1621132" y="4721996"/>
              <a:ext cx="434600" cy="40070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570398" y="4673036"/>
              <a:ext cx="540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Helvetica Neue Medium"/>
                  <a:cs typeface="Helvetica Neue Medium"/>
                </a:rPr>
                <a:t>+1</a:t>
              </a:r>
              <a:endParaRPr lang="en-US" sz="2400" dirty="0">
                <a:latin typeface="Helvetica Neue Medium"/>
                <a:cs typeface="Helvetica Neue Medium"/>
              </a:endParaRP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3251312" y="4292670"/>
            <a:ext cx="2135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Medium"/>
                <a:cs typeface="Helvetica Neue Medium"/>
              </a:rPr>
              <a:t>i</a:t>
            </a:r>
            <a:r>
              <a:rPr lang="en-US" sz="2400" dirty="0" smtClean="0">
                <a:latin typeface="Helvetica Neue Medium"/>
                <a:cs typeface="Helvetica Neue Medium"/>
              </a:rPr>
              <a:t>nsert(x, 0.55)</a:t>
            </a:r>
          </a:p>
        </p:txBody>
      </p:sp>
      <p:cxnSp>
        <p:nvCxnSpPr>
          <p:cNvPr id="150" name="Elbow Connector 149"/>
          <p:cNvCxnSpPr>
            <a:stCxn id="149" idx="0"/>
          </p:cNvCxnSpPr>
          <p:nvPr/>
        </p:nvCxnSpPr>
        <p:spPr>
          <a:xfrm rot="16200000" flipV="1">
            <a:off x="3739767" y="3713304"/>
            <a:ext cx="708669" cy="450063"/>
          </a:xfrm>
          <a:prstGeom prst="bentConnector3">
            <a:avLst>
              <a:gd name="adj1" fmla="val 6792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1756580" y="1815133"/>
            <a:ext cx="5084064" cy="403058"/>
            <a:chOff x="1756580" y="1815133"/>
            <a:chExt cx="5084064" cy="403058"/>
          </a:xfrm>
        </p:grpSpPr>
        <p:sp>
          <p:nvSpPr>
            <p:cNvPr id="152" name="TextBox 151"/>
            <p:cNvSpPr txBox="1"/>
            <p:nvPr/>
          </p:nvSpPr>
          <p:spPr>
            <a:xfrm>
              <a:off x="1756580" y="1815133"/>
              <a:ext cx="13305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1 .. 0.6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477286" y="1818081"/>
              <a:ext cx="1480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0.6 .. 0.35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609490" y="1815133"/>
              <a:ext cx="123115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0.35 .. 0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1753769" y="1816590"/>
            <a:ext cx="5084064" cy="403058"/>
            <a:chOff x="1756580" y="1815133"/>
            <a:chExt cx="5084064" cy="403058"/>
          </a:xfrm>
          <a:solidFill>
            <a:schemeClr val="bg1"/>
          </a:solidFill>
        </p:grpSpPr>
        <p:sp>
          <p:nvSpPr>
            <p:cNvPr id="156" name="TextBox 155"/>
            <p:cNvSpPr txBox="1"/>
            <p:nvPr/>
          </p:nvSpPr>
          <p:spPr>
            <a:xfrm>
              <a:off x="1756580" y="1815133"/>
              <a:ext cx="1330577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1 .. 0.62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477286" y="1818081"/>
              <a:ext cx="1480166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0.62 .. 0.33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609490" y="1815133"/>
              <a:ext cx="1231154" cy="40010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0.33 .. 0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</p:grpSp>
      <p:sp>
        <p:nvSpPr>
          <p:cNvPr id="159" name="Oval 158"/>
          <p:cNvSpPr/>
          <p:nvPr/>
        </p:nvSpPr>
        <p:spPr>
          <a:xfrm>
            <a:off x="1008303" y="1516303"/>
            <a:ext cx="6396182" cy="93912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1403832" y="4919008"/>
            <a:ext cx="54368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Insert procedure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Helvetica Neue Medium"/>
                <a:cs typeface="Helvetica Neue Medium"/>
              </a:rPr>
              <a:t>Find corresponding section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Helvetica Neue Medium"/>
                <a:cs typeface="Helvetica Neue Medium"/>
              </a:rPr>
              <a:t>Copy data into active block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Helvetica Neue Medium"/>
                <a:cs typeface="Helvetica Neue Medium"/>
              </a:rPr>
              <a:t>Updating section priority range</a:t>
            </a:r>
          </a:p>
          <a:p>
            <a:endParaRPr lang="en-US" sz="2400" dirty="0" smtClean="0">
              <a:latin typeface="Helvetica Neue Medium"/>
              <a:cs typeface="Helvetica Neue Medium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42073" y="2456879"/>
            <a:ext cx="1189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S</a:t>
            </a:r>
            <a:r>
              <a:rPr lang="en-US" sz="2000" dirty="0" smtClean="0">
                <a:latin typeface="Helvetica Neue Medium"/>
                <a:cs typeface="Helvetica Neue Medium"/>
              </a:rPr>
              <a:t>ection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51872" y="2456879"/>
            <a:ext cx="1214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S</a:t>
            </a:r>
            <a:r>
              <a:rPr lang="en-US" sz="2000" dirty="0" smtClean="0">
                <a:latin typeface="Helvetica Neue Medium"/>
                <a:cs typeface="Helvetica Neue Medium"/>
              </a:rPr>
              <a:t>ection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54844" y="2456879"/>
            <a:ext cx="1185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S</a:t>
            </a:r>
            <a:r>
              <a:rPr lang="en-US" sz="2000" dirty="0" smtClean="0">
                <a:latin typeface="Helvetica Neue Medium"/>
                <a:cs typeface="Helvetica Neue Medium"/>
              </a:rPr>
              <a:t>ection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162513" y="2363140"/>
            <a:ext cx="2038419" cy="193177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282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273"/>
    </mc:Choice>
    <mc:Fallback xmlns="">
      <p:transition xmlns:p14="http://schemas.microsoft.com/office/powerpoint/2010/main" spd="slow" advTm="3027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44" grpId="1" animBg="1"/>
      <p:bldP spid="44" grpId="2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1753769" y="1816590"/>
            <a:ext cx="5084064" cy="403058"/>
            <a:chOff x="1756580" y="1815133"/>
            <a:chExt cx="5084064" cy="403058"/>
          </a:xfrm>
          <a:solidFill>
            <a:schemeClr val="bg1"/>
          </a:solidFill>
        </p:grpSpPr>
        <p:sp>
          <p:nvSpPr>
            <p:cNvPr id="61" name="TextBox 60"/>
            <p:cNvSpPr txBox="1"/>
            <p:nvPr/>
          </p:nvSpPr>
          <p:spPr>
            <a:xfrm>
              <a:off x="1756580" y="1815133"/>
              <a:ext cx="1330577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1 .. 0.62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477286" y="1818081"/>
              <a:ext cx="1480166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0.62 .. 0.33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609490" y="1815133"/>
              <a:ext cx="1231154" cy="40010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0.33 .. 0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09" y="274638"/>
            <a:ext cx="860136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Section is Unit for Insertion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38</a:t>
            </a:fld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307473" y="4243871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4903026" y="4245426"/>
            <a:ext cx="434600" cy="400701"/>
          </a:xfrm>
          <a:prstGeom prst="ellipse">
            <a:avLst/>
          </a:prstGeom>
          <a:solidFill>
            <a:srgbClr val="93CDDD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4" name="TextBox 103"/>
          <p:cNvSpPr txBox="1"/>
          <p:nvPr/>
        </p:nvSpPr>
        <p:spPr>
          <a:xfrm>
            <a:off x="2111016" y="4130757"/>
            <a:ext cx="2652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Active block with</a:t>
            </a:r>
          </a:p>
          <a:p>
            <a:r>
              <a:rPr lang="en-US" sz="2400" dirty="0" smtClean="0">
                <a:latin typeface="Helvetica Neue Medium"/>
                <a:cs typeface="Helvetica Neue Medium"/>
              </a:rPr>
              <a:t>RAM buffer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759668" y="4127474"/>
            <a:ext cx="2379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Sealed block</a:t>
            </a:r>
          </a:p>
          <a:p>
            <a:r>
              <a:rPr lang="en-US" sz="2400" dirty="0">
                <a:latin typeface="Helvetica Neue Medium"/>
                <a:cs typeface="Helvetica Neue Medium"/>
              </a:rPr>
              <a:t>o</a:t>
            </a:r>
            <a:r>
              <a:rPr lang="en-US" sz="2400" dirty="0" smtClean="0">
                <a:latin typeface="Helvetica Neue Medium"/>
                <a:cs typeface="Helvetica Neue Medium"/>
              </a:rPr>
              <a:t>n flash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585" y="3104405"/>
            <a:ext cx="101343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Head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72560" y="3102472"/>
            <a:ext cx="666812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Tail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07473" y="2856989"/>
            <a:ext cx="1914072" cy="1039901"/>
            <a:chOff x="1660071" y="3349221"/>
            <a:chExt cx="1914072" cy="1039901"/>
          </a:xfrm>
        </p:grpSpPr>
        <p:sp>
          <p:nvSpPr>
            <p:cNvPr id="22" name="Rectangle 21"/>
            <p:cNvSpPr/>
            <p:nvPr/>
          </p:nvSpPr>
          <p:spPr>
            <a:xfrm>
              <a:off x="1660071" y="3349221"/>
              <a:ext cx="1914072" cy="10399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2217928" y="3852876"/>
              <a:ext cx="182880" cy="450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1756430" y="3657600"/>
              <a:ext cx="434600" cy="40070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3016988" y="3657600"/>
              <a:ext cx="434600" cy="4007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2835408" y="3852322"/>
              <a:ext cx="181580" cy="56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2400808" y="3657600"/>
              <a:ext cx="434600" cy="4007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01249" y="2858281"/>
            <a:ext cx="1365493" cy="1039901"/>
            <a:chOff x="3501249" y="3232585"/>
            <a:chExt cx="1365493" cy="1039901"/>
          </a:xfrm>
        </p:grpSpPr>
        <p:sp>
          <p:nvSpPr>
            <p:cNvPr id="49" name="Rectangle 48"/>
            <p:cNvSpPr/>
            <p:nvPr/>
          </p:nvSpPr>
          <p:spPr>
            <a:xfrm>
              <a:off x="3501249" y="3232585"/>
              <a:ext cx="1365493" cy="10399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4095390" y="3736240"/>
              <a:ext cx="182880" cy="450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3633892" y="3540964"/>
              <a:ext cx="434600" cy="40070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278270" y="3540964"/>
              <a:ext cx="434600" cy="4007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16679" y="2858281"/>
            <a:ext cx="1949750" cy="1039901"/>
            <a:chOff x="5216679" y="3232585"/>
            <a:chExt cx="1949750" cy="1039901"/>
          </a:xfrm>
        </p:grpSpPr>
        <p:sp>
          <p:nvSpPr>
            <p:cNvPr id="74" name="Rectangle 73"/>
            <p:cNvSpPr/>
            <p:nvPr/>
          </p:nvSpPr>
          <p:spPr>
            <a:xfrm>
              <a:off x="5216679" y="3232585"/>
              <a:ext cx="1949750" cy="10399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5792678" y="3736240"/>
              <a:ext cx="182880" cy="450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5331180" y="3540964"/>
              <a:ext cx="434600" cy="40070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6591738" y="3540964"/>
              <a:ext cx="434600" cy="4007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78" name="Straight Arrow Connector 77"/>
            <p:cNvCxnSpPr>
              <a:endCxn id="77" idx="2"/>
            </p:cNvCxnSpPr>
            <p:nvPr/>
          </p:nvCxnSpPr>
          <p:spPr>
            <a:xfrm>
              <a:off x="6410158" y="3735686"/>
              <a:ext cx="181580" cy="56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5975558" y="3540964"/>
              <a:ext cx="434600" cy="4007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>
            <a:off x="3221545" y="3367869"/>
            <a:ext cx="279704" cy="1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866742" y="3369161"/>
            <a:ext cx="3499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8656" y="5404790"/>
            <a:ext cx="8506688" cy="523220"/>
          </a:xfrm>
          <a:prstGeom prst="rect">
            <a:avLst/>
          </a:prstGeom>
          <a:ln w="38100" cmpd="sng"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Helvetica Neue Medium"/>
                <a:cs typeface="Helvetica Neue Medium"/>
              </a:rPr>
              <a:t>Relative orders within one section</a:t>
            </a:r>
            <a:r>
              <a:rPr lang="en-US" altLang="zh-CN" sz="2800" dirty="0">
                <a:latin typeface="Helvetica Neue Medium"/>
                <a:cs typeface="Helvetica Neue Medium"/>
              </a:rPr>
              <a:t> </a:t>
            </a:r>
            <a:r>
              <a:rPr lang="en-US" altLang="zh-CN" sz="2800" dirty="0" smtClean="0">
                <a:latin typeface="Helvetica Neue Medium"/>
                <a:cs typeface="Helvetica Neue Medium"/>
              </a:rPr>
              <a:t>not guaranteed!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313303" y="1301926"/>
            <a:ext cx="2028614" cy="457200"/>
            <a:chOff x="1313303" y="1301926"/>
            <a:chExt cx="2028614" cy="457200"/>
          </a:xfrm>
        </p:grpSpPr>
        <p:pic>
          <p:nvPicPr>
            <p:cNvPr id="44" name="Picture 43" descr="Emoji Orte-04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37108" y="1301926"/>
              <a:ext cx="457200" cy="457200"/>
            </a:xfrm>
            <a:prstGeom prst="rect">
              <a:avLst/>
            </a:prstGeom>
          </p:spPr>
        </p:pic>
        <p:pic>
          <p:nvPicPr>
            <p:cNvPr id="45" name="Picture 44" descr="Emoji Natur-80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84717" y="1301926"/>
              <a:ext cx="457200" cy="457200"/>
            </a:xfrm>
            <a:prstGeom prst="rect">
              <a:avLst/>
            </a:prstGeom>
          </p:spPr>
        </p:pic>
        <p:pic>
          <p:nvPicPr>
            <p:cNvPr id="46" name="Picture 45" descr="Emoji Natur-33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60913" y="1301926"/>
              <a:ext cx="457200" cy="457200"/>
            </a:xfrm>
            <a:prstGeom prst="rect">
              <a:avLst/>
            </a:prstGeom>
          </p:spPr>
        </p:pic>
        <p:pic>
          <p:nvPicPr>
            <p:cNvPr id="47" name="Picture 46" descr="Emoji Natur-75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13303" y="1301926"/>
              <a:ext cx="457200" cy="45720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1467478" y="1815133"/>
            <a:ext cx="1631514" cy="1469807"/>
            <a:chOff x="1467478" y="1815133"/>
            <a:chExt cx="1631514" cy="1469807"/>
          </a:xfrm>
        </p:grpSpPr>
        <p:cxnSp>
          <p:nvCxnSpPr>
            <p:cNvPr id="8" name="Straight Arrow Connector 7"/>
            <p:cNvCxnSpPr>
              <a:endCxn id="53" idx="1"/>
            </p:cNvCxnSpPr>
            <p:nvPr/>
          </p:nvCxnSpPr>
          <p:spPr>
            <a:xfrm flipH="1">
              <a:off x="1467478" y="1818081"/>
              <a:ext cx="74425" cy="1405968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53" idx="0"/>
            </p:cNvCxnSpPr>
            <p:nvPr/>
          </p:nvCxnSpPr>
          <p:spPr>
            <a:xfrm flipH="1">
              <a:off x="1621132" y="1815133"/>
              <a:ext cx="427079" cy="135023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53" idx="7"/>
            </p:cNvCxnSpPr>
            <p:nvPr/>
          </p:nvCxnSpPr>
          <p:spPr>
            <a:xfrm flipH="1">
              <a:off x="1774786" y="1815133"/>
              <a:ext cx="765215" cy="140891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1838432" y="1815133"/>
              <a:ext cx="1260560" cy="1469807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1742073" y="2456879"/>
            <a:ext cx="1189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S</a:t>
            </a:r>
            <a:r>
              <a:rPr lang="en-US" sz="2000" dirty="0" smtClean="0">
                <a:latin typeface="Helvetica Neue Medium"/>
                <a:cs typeface="Helvetica Neue Medium"/>
              </a:rPr>
              <a:t>ection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651872" y="2456879"/>
            <a:ext cx="1214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S</a:t>
            </a:r>
            <a:r>
              <a:rPr lang="en-US" sz="2000" dirty="0" smtClean="0">
                <a:latin typeface="Helvetica Neue Medium"/>
                <a:cs typeface="Helvetica Neue Medium"/>
              </a:rPr>
              <a:t>ection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54844" y="2456879"/>
            <a:ext cx="1185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S</a:t>
            </a:r>
            <a:r>
              <a:rPr lang="en-US" sz="2000" dirty="0" smtClean="0">
                <a:latin typeface="Helvetica Neue Medium"/>
                <a:cs typeface="Helvetica Neue Medium"/>
              </a:rPr>
              <a:t>ection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478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24"/>
    </mc:Choice>
    <mc:Fallback xmlns="">
      <p:transition xmlns:p14="http://schemas.microsoft.com/office/powerpoint/2010/main" spd="slow" advTm="2922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09" y="274638"/>
            <a:ext cx="860136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Trade-off in Section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39</a:t>
            </a:fld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42141" y="4749902"/>
            <a:ext cx="7772195" cy="1384995"/>
          </a:xfrm>
          <a:prstGeom prst="rect">
            <a:avLst/>
          </a:prstGeom>
          <a:ln w="57150" cmpd="sng"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Helvetica Neue Medium"/>
                <a:cs typeface="Helvetica Neue Medium"/>
              </a:rPr>
              <a:t>Section size controls approximation error</a:t>
            </a:r>
            <a:endParaRPr lang="en-US" altLang="zh-CN" sz="2800" dirty="0">
              <a:latin typeface="Helvetica Neue Medium"/>
              <a:cs typeface="Helvetica Neue Medium"/>
            </a:endParaRPr>
          </a:p>
          <a:p>
            <a:pPr marL="457200" indent="-457200">
              <a:buFont typeface="Arial"/>
              <a:buChar char="•"/>
            </a:pPr>
            <a:r>
              <a:rPr lang="en-US" altLang="zh-CN" sz="2800" dirty="0" smtClean="0">
                <a:latin typeface="Helvetica Neue Medium"/>
                <a:cs typeface="Helvetica Neue Medium"/>
              </a:rPr>
              <a:t>Sections    ,</a:t>
            </a:r>
            <a:r>
              <a:rPr lang="zh-CN" altLang="en-US" sz="2800" dirty="0" smtClean="0">
                <a:latin typeface="Helvetica Neue Medium"/>
                <a:cs typeface="Helvetica Neue Medium"/>
              </a:rPr>
              <a:t> </a:t>
            </a:r>
            <a:r>
              <a:rPr lang="en-US" altLang="zh-CN" sz="2800" dirty="0" smtClean="0">
                <a:latin typeface="Helvetica Neue Medium"/>
                <a:cs typeface="Helvetica Neue Medium"/>
              </a:rPr>
              <a:t>approximation error     </a:t>
            </a:r>
          </a:p>
          <a:p>
            <a:pPr marL="457200" indent="-457200">
              <a:buFont typeface="Arial"/>
              <a:buChar char="•"/>
            </a:pPr>
            <a:r>
              <a:rPr lang="en-US" altLang="zh-CN" sz="2800" dirty="0" smtClean="0">
                <a:latin typeface="Helvetica Neue Medium"/>
                <a:cs typeface="Helvetica Neue Medium"/>
              </a:rPr>
              <a:t>Sections    ,</a:t>
            </a:r>
            <a:r>
              <a:rPr lang="zh-CN" altLang="en-US" sz="2800" dirty="0" smtClean="0">
                <a:latin typeface="Helvetica Neue Medium"/>
                <a:cs typeface="Helvetica Neue Medium"/>
              </a:rPr>
              <a:t> </a:t>
            </a:r>
            <a:r>
              <a:rPr lang="en-US" altLang="zh-CN" sz="2800" dirty="0" smtClean="0">
                <a:latin typeface="Helvetica Neue Medium"/>
                <a:cs typeface="Helvetica Neue Medium"/>
              </a:rPr>
              <a:t>RAM</a:t>
            </a:r>
            <a:r>
              <a:rPr lang="zh-CN" altLang="en-US" sz="2800" dirty="0" smtClean="0">
                <a:latin typeface="Helvetica Neue Medium"/>
                <a:cs typeface="Helvetica Neue Medium"/>
              </a:rPr>
              <a:t> </a:t>
            </a:r>
            <a:r>
              <a:rPr lang="en-US" altLang="zh-CN" sz="2800" dirty="0" smtClean="0">
                <a:latin typeface="Helvetica Neue Medium"/>
                <a:cs typeface="Helvetica Neue Medium"/>
              </a:rPr>
              <a:t>buffer   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1585" y="3100166"/>
            <a:ext cx="101343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Head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72560" y="3098233"/>
            <a:ext cx="666812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Tail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307473" y="2852750"/>
            <a:ext cx="1914072" cy="103990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865330" y="3356405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403832" y="3161129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2664390" y="3161129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482810" y="3355851"/>
            <a:ext cx="181580" cy="5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048210" y="3161129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501249" y="2854042"/>
            <a:ext cx="1365493" cy="1039901"/>
            <a:chOff x="3501249" y="3232585"/>
            <a:chExt cx="1365493" cy="1039901"/>
          </a:xfrm>
        </p:grpSpPr>
        <p:sp>
          <p:nvSpPr>
            <p:cNvPr id="66" name="Rectangle 65"/>
            <p:cNvSpPr/>
            <p:nvPr/>
          </p:nvSpPr>
          <p:spPr>
            <a:xfrm>
              <a:off x="3501249" y="3232585"/>
              <a:ext cx="1365493" cy="10399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4095390" y="3736240"/>
              <a:ext cx="182880" cy="450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3633892" y="3540964"/>
              <a:ext cx="434600" cy="40070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4278270" y="3540964"/>
              <a:ext cx="434600" cy="4007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216679" y="2854042"/>
            <a:ext cx="1949750" cy="1039901"/>
            <a:chOff x="5216679" y="3232585"/>
            <a:chExt cx="1949750" cy="1039901"/>
          </a:xfrm>
        </p:grpSpPr>
        <p:sp>
          <p:nvSpPr>
            <p:cNvPr id="73" name="Rectangle 72"/>
            <p:cNvSpPr/>
            <p:nvPr/>
          </p:nvSpPr>
          <p:spPr>
            <a:xfrm>
              <a:off x="5216679" y="3232585"/>
              <a:ext cx="1949750" cy="10399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>
              <a:off x="5792678" y="3736240"/>
              <a:ext cx="182880" cy="450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5331180" y="3540964"/>
              <a:ext cx="434600" cy="40070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6591738" y="3540964"/>
              <a:ext cx="434600" cy="4007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95" name="Straight Arrow Connector 94"/>
            <p:cNvCxnSpPr>
              <a:endCxn id="94" idx="2"/>
            </p:cNvCxnSpPr>
            <p:nvPr/>
          </p:nvCxnSpPr>
          <p:spPr>
            <a:xfrm>
              <a:off x="6410158" y="3735686"/>
              <a:ext cx="181580" cy="56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5975558" y="3540964"/>
              <a:ext cx="434600" cy="4007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</p:grpSp>
      <p:cxnSp>
        <p:nvCxnSpPr>
          <p:cNvPr id="100" name="Straight Arrow Connector 99"/>
          <p:cNvCxnSpPr/>
          <p:nvPr/>
        </p:nvCxnSpPr>
        <p:spPr>
          <a:xfrm>
            <a:off x="3221545" y="3363630"/>
            <a:ext cx="279704" cy="1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866742" y="3364922"/>
            <a:ext cx="3499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753769" y="1816590"/>
            <a:ext cx="5084064" cy="403058"/>
            <a:chOff x="1756580" y="1815133"/>
            <a:chExt cx="5084064" cy="403058"/>
          </a:xfrm>
          <a:solidFill>
            <a:schemeClr val="bg1"/>
          </a:solidFill>
        </p:grpSpPr>
        <p:sp>
          <p:nvSpPr>
            <p:cNvPr id="48" name="TextBox 47"/>
            <p:cNvSpPr txBox="1"/>
            <p:nvPr/>
          </p:nvSpPr>
          <p:spPr>
            <a:xfrm>
              <a:off x="1756580" y="1815133"/>
              <a:ext cx="1330577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1 .. 0.62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77286" y="1818081"/>
              <a:ext cx="1480166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0.62 .. 0.33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09490" y="1815133"/>
              <a:ext cx="1231154" cy="40010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0.33 .. 0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2810" y="5707594"/>
            <a:ext cx="323336" cy="40016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2482810" y="5268384"/>
            <a:ext cx="323336" cy="40016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1902" y="5268384"/>
            <a:ext cx="323336" cy="400168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4641" y="5711474"/>
            <a:ext cx="323336" cy="40016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742073" y="2456879"/>
            <a:ext cx="1189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S</a:t>
            </a:r>
            <a:r>
              <a:rPr lang="en-US" sz="2000" dirty="0" smtClean="0">
                <a:latin typeface="Helvetica Neue Medium"/>
                <a:cs typeface="Helvetica Neue Medium"/>
              </a:rPr>
              <a:t>ection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51872" y="2456879"/>
            <a:ext cx="1214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S</a:t>
            </a:r>
            <a:r>
              <a:rPr lang="en-US" sz="2000" dirty="0" smtClean="0">
                <a:latin typeface="Helvetica Neue Medium"/>
                <a:cs typeface="Helvetica Neue Medium"/>
              </a:rPr>
              <a:t>ection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54844" y="2456879"/>
            <a:ext cx="1185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S</a:t>
            </a:r>
            <a:r>
              <a:rPr lang="en-US" sz="2000" dirty="0" smtClean="0">
                <a:latin typeface="Helvetica Neue Medium"/>
                <a:cs typeface="Helvetica Neue Medium"/>
              </a:rPr>
              <a:t>ection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428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194"/>
    </mc:Choice>
    <mc:Fallback xmlns="">
      <p:transition xmlns:p14="http://schemas.microsoft.com/office/powerpoint/2010/main" spd="slow" advTm="3619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16868"/>
            <a:ext cx="1636890" cy="1547476"/>
          </a:xfrm>
          <a:prstGeom prst="ellipse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4</a:t>
            </a:fld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7641777" y="3752122"/>
            <a:ext cx="596281" cy="857562"/>
          </a:xfrm>
          <a:prstGeom prst="line">
            <a:avLst/>
          </a:prstGeom>
          <a:ln>
            <a:solidFill>
              <a:srgbClr val="8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>
            <a:spLocks noChangeAspect="1"/>
          </p:cNvSpPr>
          <p:nvPr/>
        </p:nvSpPr>
        <p:spPr>
          <a:xfrm>
            <a:off x="7940818" y="3267367"/>
            <a:ext cx="13300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1905"/>
                <a:solidFill>
                  <a:srgbClr val="8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Flash</a:t>
            </a:r>
            <a:endParaRPr lang="en-US" sz="2800" kern="1200" dirty="0">
              <a:ln w="1905"/>
              <a:solidFill>
                <a:srgbClr val="8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 flipV="1">
            <a:off x="7641777" y="2740526"/>
            <a:ext cx="596282" cy="549932"/>
          </a:xfrm>
          <a:prstGeom prst="line">
            <a:avLst/>
          </a:prstGeom>
          <a:ln>
            <a:solidFill>
              <a:srgbClr val="8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4952461" y="948615"/>
            <a:ext cx="2855184" cy="5485246"/>
            <a:chOff x="4952461" y="948615"/>
            <a:chExt cx="2855184" cy="5485246"/>
          </a:xfrm>
        </p:grpSpPr>
        <p:sp>
          <p:nvSpPr>
            <p:cNvPr id="63" name="Rounded Rectangle 62"/>
            <p:cNvSpPr/>
            <p:nvPr/>
          </p:nvSpPr>
          <p:spPr>
            <a:xfrm>
              <a:off x="5007703" y="5519528"/>
              <a:ext cx="2634073" cy="91433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600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Storage</a:t>
              </a:r>
            </a:p>
            <a:p>
              <a:pPr algn="ctr"/>
              <a:r>
                <a:rPr lang="en-US" sz="2600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Backend</a:t>
              </a:r>
              <a:endParaRPr lang="en-US" sz="26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066583" y="2347394"/>
              <a:ext cx="2490594" cy="68866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2600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Edge Cache</a:t>
              </a:r>
              <a:endParaRPr lang="en-US" sz="26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5066583" y="4293739"/>
              <a:ext cx="2490594" cy="673847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2600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Origin Cache</a:t>
              </a:r>
              <a:endParaRPr lang="en-US" sz="26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66" name="Up-Down Arrow 65"/>
            <p:cNvSpPr/>
            <p:nvPr/>
          </p:nvSpPr>
          <p:spPr>
            <a:xfrm>
              <a:off x="6235700" y="3036055"/>
              <a:ext cx="279400" cy="1257684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67" name="Up-Down Arrow 66"/>
            <p:cNvSpPr/>
            <p:nvPr/>
          </p:nvSpPr>
          <p:spPr>
            <a:xfrm>
              <a:off x="6235700" y="1604981"/>
              <a:ext cx="279400" cy="716581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68" name="Up-Down Arrow 67"/>
            <p:cNvSpPr/>
            <p:nvPr/>
          </p:nvSpPr>
          <p:spPr>
            <a:xfrm>
              <a:off x="6248400" y="4967586"/>
              <a:ext cx="266700" cy="551942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4952461" y="948615"/>
              <a:ext cx="2855184" cy="656895"/>
              <a:chOff x="4952461" y="948615"/>
              <a:chExt cx="2855184" cy="656895"/>
            </a:xfrm>
          </p:grpSpPr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940621" y="948615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408271" y="948615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324676" y="1109173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52461" y="1122541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830520" y="1033641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420111" y="1033641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143325" y="1033641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10975" y="1071741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675675" y="1071741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267711" y="1122541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960468" y="1122541"/>
                <a:ext cx="482969" cy="482969"/>
              </a:xfrm>
              <a:prstGeom prst="rect">
                <a:avLst/>
              </a:prstGeom>
            </p:spPr>
          </p:pic>
        </p:grpSp>
      </p:grpSp>
      <p:sp>
        <p:nvSpPr>
          <p:cNvPr id="82" name="Rectangle 81"/>
          <p:cNvSpPr/>
          <p:nvPr/>
        </p:nvSpPr>
        <p:spPr>
          <a:xfrm>
            <a:off x="4610343" y="213376"/>
            <a:ext cx="3595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Helvetica Neue Medium"/>
                <a:cs typeface="Helvetica Neue Medium"/>
              </a:rPr>
              <a:t>Photo Serving Stack</a:t>
            </a:r>
            <a:endParaRPr lang="en-US" sz="2800" dirty="0">
              <a:latin typeface="Helvetica Neue Medium"/>
              <a:cs typeface="Helvetica Neue Medium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9602" y="41182"/>
            <a:ext cx="3883378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Helvetica Neue Medium"/>
                <a:cs typeface="Helvetica Neue Medium"/>
              </a:rPr>
              <a:t>An Analysis of</a:t>
            </a:r>
            <a:br>
              <a:rPr lang="en-US" sz="2400" dirty="0" smtClean="0">
                <a:latin typeface="Helvetica Neue Medium"/>
                <a:cs typeface="Helvetica Neue Medium"/>
              </a:rPr>
            </a:br>
            <a:r>
              <a:rPr lang="en-US" sz="2400" dirty="0" smtClean="0">
                <a:latin typeface="Helvetica Neue Medium"/>
                <a:cs typeface="Helvetica Neue Medium"/>
              </a:rPr>
              <a:t>Facebook Photo Caching</a:t>
            </a:r>
            <a:br>
              <a:rPr lang="en-US" sz="2400" dirty="0" smtClean="0">
                <a:latin typeface="Helvetica Neue Medium"/>
                <a:cs typeface="Helvetica Neue Medium"/>
              </a:rPr>
            </a:br>
            <a:r>
              <a:rPr lang="en-US" sz="2400" dirty="0" smtClean="0">
                <a:latin typeface="Helvetica Neue Medium"/>
                <a:cs typeface="Helvetica Neue Medium"/>
              </a:rPr>
              <a:t>[Huang et al. SOSP’13]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69083" y="3223672"/>
            <a:ext cx="38833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 smtClean="0">
                <a:latin typeface="Helvetica Neue Medium"/>
                <a:cs typeface="Helvetica Neue Medium"/>
              </a:rPr>
              <a:t>Segmented</a:t>
            </a:r>
            <a:r>
              <a:rPr lang="zh-CN" altLang="en-US" sz="2400" dirty="0" smtClean="0">
                <a:latin typeface="Helvetica Neue Medium"/>
                <a:cs typeface="Helvetica Neue Medium"/>
              </a:rPr>
              <a:t> </a:t>
            </a:r>
            <a:r>
              <a:rPr lang="en-US" altLang="zh-CN" sz="2400" dirty="0" smtClean="0">
                <a:latin typeface="Helvetica Neue Medium"/>
                <a:cs typeface="Helvetica Neue Medium"/>
              </a:rPr>
              <a:t>LRU</a:t>
            </a:r>
            <a:r>
              <a:rPr lang="zh-CN" altLang="en-US" sz="2400" dirty="0" smtClean="0">
                <a:latin typeface="Helvetica Neue Medium"/>
                <a:cs typeface="Helvetica Neue Medium"/>
              </a:rPr>
              <a:t>-</a:t>
            </a:r>
            <a:r>
              <a:rPr lang="en-US" altLang="zh-CN" sz="2400" dirty="0" smtClean="0">
                <a:latin typeface="Helvetica Neue Medium"/>
                <a:cs typeface="Helvetica Neue Medium"/>
              </a:rPr>
              <a:t>3:</a:t>
            </a:r>
            <a:br>
              <a:rPr lang="en-US" altLang="zh-CN" sz="2400" dirty="0" smtClean="0">
                <a:latin typeface="Helvetica Neue Medium"/>
                <a:cs typeface="Helvetica Neue Medium"/>
              </a:rPr>
            </a:br>
            <a:r>
              <a:rPr lang="en-US" sz="2400" dirty="0" smtClean="0">
                <a:latin typeface="Helvetica Neue Medium"/>
                <a:cs typeface="Helvetica Neue Medium"/>
              </a:rPr>
              <a:t>10% less backbone traffic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300" y="4726923"/>
            <a:ext cx="4924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 smtClean="0">
                <a:latin typeface="Helvetica Neue Medium"/>
                <a:cs typeface="Helvetica Neue Medium"/>
              </a:rPr>
              <a:t>Greedy</a:t>
            </a:r>
            <a:r>
              <a:rPr lang="en-US" altLang="zh-CN" sz="2400" dirty="0" smtClean="0">
                <a:latin typeface="Helvetica Neue Medium"/>
                <a:cs typeface="Helvetica Neue Medium"/>
              </a:rPr>
              <a:t>-Dual-Size-Frequency-3:</a:t>
            </a:r>
            <a:r>
              <a:rPr lang="zh-CN" altLang="en-US" sz="2400" dirty="0" smtClean="0">
                <a:latin typeface="Helvetica Neue Medium"/>
                <a:cs typeface="Helvetica Neue Medium"/>
              </a:rPr>
              <a:t> </a:t>
            </a:r>
            <a:r>
              <a:rPr lang="en-US" sz="2400" dirty="0" smtClean="0">
                <a:latin typeface="Helvetica Neue Medium"/>
                <a:cs typeface="Helvetica Neue Medium"/>
              </a:rPr>
              <a:t>23% fewer backend IOs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51392" y="2124381"/>
            <a:ext cx="3044758" cy="892552"/>
          </a:xfrm>
          <a:prstGeom prst="rect">
            <a:avLst/>
          </a:prstGeom>
          <a:ln w="38100" cmpd="sng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600" dirty="0" smtClean="0">
                <a:latin typeface="Helvetica Neue Medium"/>
                <a:cs typeface="Helvetica Neue Medium"/>
              </a:rPr>
              <a:t>Advanced caching</a:t>
            </a:r>
            <a:br>
              <a:rPr lang="en-US" sz="2600" dirty="0" smtClean="0">
                <a:latin typeface="Helvetica Neue Medium"/>
                <a:cs typeface="Helvetica Neue Medium"/>
              </a:rPr>
            </a:br>
            <a:r>
              <a:rPr lang="en-US" sz="2600" dirty="0" smtClean="0">
                <a:latin typeface="Helvetica Neue Medium"/>
                <a:cs typeface="Helvetica Neue Medium"/>
              </a:rPr>
              <a:t>algorithms help!</a:t>
            </a:r>
            <a:endParaRPr lang="en-US" sz="2600" dirty="0">
              <a:latin typeface="Helvetica Neue Medium"/>
              <a:cs typeface="Helvetica Neue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857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0"/>
    </mc:Choice>
    <mc:Fallback xmlns="">
      <p:transition xmlns:p14="http://schemas.microsoft.com/office/powerpoint/2010/main" spd="slow" advTm="83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09" y="274638"/>
            <a:ext cx="860136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RIPQ Design: Lazy Update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40</a:t>
            </a:fld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1585" y="3100166"/>
            <a:ext cx="101343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Head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72560" y="3098233"/>
            <a:ext cx="666812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Tail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07473" y="2852750"/>
            <a:ext cx="1914072" cy="103990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865330" y="3356405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403832" y="3161129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2664390" y="3161129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482810" y="3355851"/>
            <a:ext cx="181580" cy="5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2048210" y="3161129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3501249" y="2854042"/>
            <a:ext cx="1365493" cy="1039901"/>
            <a:chOff x="3501249" y="3232585"/>
            <a:chExt cx="1365493" cy="1039901"/>
          </a:xfrm>
        </p:grpSpPr>
        <p:sp>
          <p:nvSpPr>
            <p:cNvPr id="67" name="Rectangle 66"/>
            <p:cNvSpPr/>
            <p:nvPr/>
          </p:nvSpPr>
          <p:spPr>
            <a:xfrm>
              <a:off x="3501249" y="3232585"/>
              <a:ext cx="1365493" cy="10399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4095390" y="3736240"/>
              <a:ext cx="182880" cy="450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3633892" y="3540964"/>
              <a:ext cx="434600" cy="40070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4278270" y="3540964"/>
              <a:ext cx="434600" cy="4007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216679" y="2854042"/>
            <a:ext cx="1949750" cy="1039901"/>
            <a:chOff x="5216679" y="3232585"/>
            <a:chExt cx="1949750" cy="1039901"/>
          </a:xfrm>
        </p:grpSpPr>
        <p:sp>
          <p:nvSpPr>
            <p:cNvPr id="92" name="Rectangle 91"/>
            <p:cNvSpPr/>
            <p:nvPr/>
          </p:nvSpPr>
          <p:spPr>
            <a:xfrm>
              <a:off x="5216679" y="3232585"/>
              <a:ext cx="1949750" cy="10399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>
              <a:off x="5792678" y="3736240"/>
              <a:ext cx="182880" cy="450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5331180" y="3540964"/>
              <a:ext cx="434600" cy="40070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6591738" y="3540964"/>
              <a:ext cx="434600" cy="4007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96" name="Straight Arrow Connector 95"/>
            <p:cNvCxnSpPr>
              <a:endCxn id="95" idx="2"/>
            </p:cNvCxnSpPr>
            <p:nvPr/>
          </p:nvCxnSpPr>
          <p:spPr>
            <a:xfrm>
              <a:off x="6410158" y="3735686"/>
              <a:ext cx="181580" cy="56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5975558" y="3540964"/>
              <a:ext cx="434600" cy="4007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</p:grpSp>
      <p:cxnSp>
        <p:nvCxnSpPr>
          <p:cNvPr id="101" name="Straight Arrow Connector 100"/>
          <p:cNvCxnSpPr/>
          <p:nvPr/>
        </p:nvCxnSpPr>
        <p:spPr>
          <a:xfrm>
            <a:off x="3221545" y="3363630"/>
            <a:ext cx="279704" cy="1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4866742" y="3364922"/>
            <a:ext cx="3499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251313" y="4295618"/>
            <a:ext cx="2541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increase(x, 0.9)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403832" y="4925189"/>
            <a:ext cx="6234439" cy="954107"/>
          </a:xfrm>
          <a:prstGeom prst="rect">
            <a:avLst/>
          </a:prstGeom>
          <a:ln w="38100" cmpd="sng"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Helvetica Neue Medium"/>
                <a:cs typeface="Helvetica Neue Medium"/>
              </a:rPr>
              <a:t>Problem with naïve approach</a:t>
            </a:r>
            <a:endParaRPr lang="en-US" altLang="zh-CN" sz="2800" dirty="0">
              <a:latin typeface="Helvetica Neue Medium"/>
              <a:cs typeface="Helvetica Neue Medium"/>
            </a:endParaRPr>
          </a:p>
          <a:p>
            <a:pPr marL="457200" indent="-457200">
              <a:buFont typeface="Arial"/>
              <a:buChar char="•"/>
            </a:pPr>
            <a:r>
              <a:rPr lang="en-US" altLang="zh-CN" sz="2800" dirty="0" smtClean="0">
                <a:latin typeface="Helvetica Neue Medium"/>
                <a:cs typeface="Helvetica Neue Medium"/>
              </a:rPr>
              <a:t>Data copying/duplication on flash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53098" y="3105868"/>
            <a:ext cx="3182617" cy="1102242"/>
            <a:chOff x="1353098" y="3105868"/>
            <a:chExt cx="3182617" cy="1102242"/>
          </a:xfrm>
        </p:grpSpPr>
        <p:grpSp>
          <p:nvGrpSpPr>
            <p:cNvPr id="115" name="Group 114"/>
            <p:cNvGrpSpPr/>
            <p:nvPr/>
          </p:nvGrpSpPr>
          <p:grpSpPr>
            <a:xfrm>
              <a:off x="1587500" y="3640098"/>
              <a:ext cx="2948215" cy="568012"/>
              <a:chOff x="1587500" y="4018641"/>
              <a:chExt cx="2948215" cy="568012"/>
            </a:xfrm>
          </p:grpSpPr>
          <p:sp>
            <p:nvSpPr>
              <p:cNvPr id="116" name="Freeform 115"/>
              <p:cNvSpPr/>
              <p:nvPr/>
            </p:nvSpPr>
            <p:spPr>
              <a:xfrm>
                <a:off x="1587500" y="4018641"/>
                <a:ext cx="2948215" cy="568012"/>
              </a:xfrm>
              <a:custGeom>
                <a:avLst/>
                <a:gdLst>
                  <a:gd name="connsiteX0" fmla="*/ 2930072 w 2930072"/>
                  <a:gd name="connsiteY0" fmla="*/ 72572 h 480963"/>
                  <a:gd name="connsiteX1" fmla="*/ 2639786 w 2930072"/>
                  <a:gd name="connsiteY1" fmla="*/ 390072 h 480963"/>
                  <a:gd name="connsiteX2" fmla="*/ 1787072 w 2930072"/>
                  <a:gd name="connsiteY2" fmla="*/ 471714 h 480963"/>
                  <a:gd name="connsiteX3" fmla="*/ 916215 w 2930072"/>
                  <a:gd name="connsiteY3" fmla="*/ 471714 h 480963"/>
                  <a:gd name="connsiteX4" fmla="*/ 235858 w 2930072"/>
                  <a:gd name="connsiteY4" fmla="*/ 435429 h 480963"/>
                  <a:gd name="connsiteX5" fmla="*/ 0 w 2930072"/>
                  <a:gd name="connsiteY5" fmla="*/ 0 h 480963"/>
                  <a:gd name="connsiteX0" fmla="*/ 2930072 w 2930072"/>
                  <a:gd name="connsiteY0" fmla="*/ 72572 h 482493"/>
                  <a:gd name="connsiteX1" fmla="*/ 2639786 w 2930072"/>
                  <a:gd name="connsiteY1" fmla="*/ 390072 h 482493"/>
                  <a:gd name="connsiteX2" fmla="*/ 1787072 w 2930072"/>
                  <a:gd name="connsiteY2" fmla="*/ 471714 h 482493"/>
                  <a:gd name="connsiteX3" fmla="*/ 916215 w 2930072"/>
                  <a:gd name="connsiteY3" fmla="*/ 471714 h 482493"/>
                  <a:gd name="connsiteX4" fmla="*/ 244929 w 2930072"/>
                  <a:gd name="connsiteY4" fmla="*/ 381001 h 482493"/>
                  <a:gd name="connsiteX5" fmla="*/ 0 w 2930072"/>
                  <a:gd name="connsiteY5" fmla="*/ 0 h 482493"/>
                  <a:gd name="connsiteX0" fmla="*/ 2930072 w 2930072"/>
                  <a:gd name="connsiteY0" fmla="*/ 72572 h 483081"/>
                  <a:gd name="connsiteX1" fmla="*/ 2639786 w 2930072"/>
                  <a:gd name="connsiteY1" fmla="*/ 390072 h 483081"/>
                  <a:gd name="connsiteX2" fmla="*/ 1787072 w 2930072"/>
                  <a:gd name="connsiteY2" fmla="*/ 471714 h 483081"/>
                  <a:gd name="connsiteX3" fmla="*/ 916215 w 2930072"/>
                  <a:gd name="connsiteY3" fmla="*/ 471714 h 483081"/>
                  <a:gd name="connsiteX4" fmla="*/ 290286 w 2930072"/>
                  <a:gd name="connsiteY4" fmla="*/ 371930 h 483081"/>
                  <a:gd name="connsiteX5" fmla="*/ 0 w 2930072"/>
                  <a:gd name="connsiteY5" fmla="*/ 0 h 483081"/>
                  <a:gd name="connsiteX0" fmla="*/ 2930072 w 2930072"/>
                  <a:gd name="connsiteY0" fmla="*/ 72572 h 503424"/>
                  <a:gd name="connsiteX1" fmla="*/ 2639786 w 2930072"/>
                  <a:gd name="connsiteY1" fmla="*/ 390072 h 503424"/>
                  <a:gd name="connsiteX2" fmla="*/ 1787072 w 2930072"/>
                  <a:gd name="connsiteY2" fmla="*/ 498928 h 503424"/>
                  <a:gd name="connsiteX3" fmla="*/ 916215 w 2930072"/>
                  <a:gd name="connsiteY3" fmla="*/ 471714 h 503424"/>
                  <a:gd name="connsiteX4" fmla="*/ 290286 w 2930072"/>
                  <a:gd name="connsiteY4" fmla="*/ 371930 h 503424"/>
                  <a:gd name="connsiteX5" fmla="*/ 0 w 2930072"/>
                  <a:gd name="connsiteY5" fmla="*/ 0 h 503424"/>
                  <a:gd name="connsiteX0" fmla="*/ 2948215 w 2948215"/>
                  <a:gd name="connsiteY0" fmla="*/ 0 h 548781"/>
                  <a:gd name="connsiteX1" fmla="*/ 2639786 w 2948215"/>
                  <a:gd name="connsiteY1" fmla="*/ 435429 h 548781"/>
                  <a:gd name="connsiteX2" fmla="*/ 1787072 w 2948215"/>
                  <a:gd name="connsiteY2" fmla="*/ 544285 h 548781"/>
                  <a:gd name="connsiteX3" fmla="*/ 916215 w 2948215"/>
                  <a:gd name="connsiteY3" fmla="*/ 517071 h 548781"/>
                  <a:gd name="connsiteX4" fmla="*/ 290286 w 2948215"/>
                  <a:gd name="connsiteY4" fmla="*/ 417287 h 548781"/>
                  <a:gd name="connsiteX5" fmla="*/ 0 w 2948215"/>
                  <a:gd name="connsiteY5" fmla="*/ 45357 h 548781"/>
                  <a:gd name="connsiteX0" fmla="*/ 2948215 w 2948215"/>
                  <a:gd name="connsiteY0" fmla="*/ 18143 h 566924"/>
                  <a:gd name="connsiteX1" fmla="*/ 2639786 w 2948215"/>
                  <a:gd name="connsiteY1" fmla="*/ 453572 h 566924"/>
                  <a:gd name="connsiteX2" fmla="*/ 1787072 w 2948215"/>
                  <a:gd name="connsiteY2" fmla="*/ 562428 h 566924"/>
                  <a:gd name="connsiteX3" fmla="*/ 916215 w 2948215"/>
                  <a:gd name="connsiteY3" fmla="*/ 535214 h 566924"/>
                  <a:gd name="connsiteX4" fmla="*/ 290286 w 2948215"/>
                  <a:gd name="connsiteY4" fmla="*/ 435430 h 566924"/>
                  <a:gd name="connsiteX5" fmla="*/ 0 w 2948215"/>
                  <a:gd name="connsiteY5" fmla="*/ 0 h 566924"/>
                  <a:gd name="connsiteX0" fmla="*/ 2948215 w 2948215"/>
                  <a:gd name="connsiteY0" fmla="*/ 18143 h 568012"/>
                  <a:gd name="connsiteX1" fmla="*/ 2639786 w 2948215"/>
                  <a:gd name="connsiteY1" fmla="*/ 453572 h 568012"/>
                  <a:gd name="connsiteX2" fmla="*/ 1787072 w 2948215"/>
                  <a:gd name="connsiteY2" fmla="*/ 562428 h 568012"/>
                  <a:gd name="connsiteX3" fmla="*/ 916215 w 2948215"/>
                  <a:gd name="connsiteY3" fmla="*/ 535214 h 568012"/>
                  <a:gd name="connsiteX4" fmla="*/ 326572 w 2948215"/>
                  <a:gd name="connsiteY4" fmla="*/ 390072 h 568012"/>
                  <a:gd name="connsiteX5" fmla="*/ 0 w 2948215"/>
                  <a:gd name="connsiteY5" fmla="*/ 0 h 568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8215" h="568012">
                    <a:moveTo>
                      <a:pt x="2948215" y="18143"/>
                    </a:moveTo>
                    <a:cubicBezTo>
                      <a:pt x="2898322" y="143631"/>
                      <a:pt x="2833310" y="362858"/>
                      <a:pt x="2639786" y="453572"/>
                    </a:cubicBezTo>
                    <a:cubicBezTo>
                      <a:pt x="2446262" y="544286"/>
                      <a:pt x="2074334" y="548821"/>
                      <a:pt x="1787072" y="562428"/>
                    </a:cubicBezTo>
                    <a:cubicBezTo>
                      <a:pt x="1499810" y="576035"/>
                      <a:pt x="1159632" y="563940"/>
                      <a:pt x="916215" y="535214"/>
                    </a:cubicBezTo>
                    <a:cubicBezTo>
                      <a:pt x="672798" y="506488"/>
                      <a:pt x="479275" y="479274"/>
                      <a:pt x="326572" y="390072"/>
                    </a:cubicBezTo>
                    <a:cubicBezTo>
                      <a:pt x="173870" y="300870"/>
                      <a:pt x="0" y="0"/>
                      <a:pt x="0" y="0"/>
                    </a:cubicBezTo>
                  </a:path>
                </a:pathLst>
              </a:custGeom>
              <a:ln>
                <a:headEnd type="none"/>
                <a:tailEnd type="triangle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2785808" y="4094787"/>
                <a:ext cx="6360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Helvetica Neue Medium"/>
                    <a:cs typeface="Helvetica Neue Medium"/>
                  </a:rPr>
                  <a:t>x</a:t>
                </a: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353098" y="3105868"/>
              <a:ext cx="540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Helvetica Neue Medium"/>
                  <a:cs typeface="Helvetica Neue Medium"/>
                </a:rPr>
                <a:t>+1</a:t>
              </a:r>
              <a:endParaRPr lang="en-US" sz="2400" dirty="0">
                <a:latin typeface="Helvetica Neue Medium"/>
                <a:cs typeface="Helvetica Neue Medium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59488" y="1500031"/>
            <a:ext cx="5035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Naïve approach: copy to the corresponding active block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42073" y="2456879"/>
            <a:ext cx="1189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S</a:t>
            </a:r>
            <a:r>
              <a:rPr lang="en-US" sz="2000" dirty="0" smtClean="0">
                <a:latin typeface="Helvetica Neue Medium"/>
                <a:cs typeface="Helvetica Neue Medium"/>
              </a:rPr>
              <a:t>ection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51872" y="2456879"/>
            <a:ext cx="1214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S</a:t>
            </a:r>
            <a:r>
              <a:rPr lang="en-US" sz="2000" dirty="0" smtClean="0">
                <a:latin typeface="Helvetica Neue Medium"/>
                <a:cs typeface="Helvetica Neue Medium"/>
              </a:rPr>
              <a:t>ection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54844" y="2456879"/>
            <a:ext cx="1185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S</a:t>
            </a:r>
            <a:r>
              <a:rPr lang="en-US" sz="2000" dirty="0" smtClean="0">
                <a:latin typeface="Helvetica Neue Medium"/>
                <a:cs typeface="Helvetica Neue Medium"/>
              </a:rPr>
              <a:t>ection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377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16"/>
    </mc:Choice>
    <mc:Fallback xmlns="">
      <p:transition xmlns:p14="http://schemas.microsoft.com/office/powerpoint/2010/main" spd="slow" advTm="2601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8" grpId="0" animBg="1"/>
      <p:bldP spid="3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09" y="274638"/>
            <a:ext cx="860136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RIPQ Design: Lazy Update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41</a:t>
            </a:fld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1585" y="3100166"/>
            <a:ext cx="101343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Head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72560" y="3098233"/>
            <a:ext cx="666812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Tail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07473" y="2852750"/>
            <a:ext cx="1914072" cy="103990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865330" y="3356405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403832" y="3161129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2664390" y="3161129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482810" y="3355851"/>
            <a:ext cx="181580" cy="5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2048210" y="3161129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3501249" y="2854042"/>
            <a:ext cx="1365493" cy="1039901"/>
            <a:chOff x="3501249" y="3232585"/>
            <a:chExt cx="1365493" cy="1039901"/>
          </a:xfrm>
        </p:grpSpPr>
        <p:sp>
          <p:nvSpPr>
            <p:cNvPr id="67" name="Rectangle 66"/>
            <p:cNvSpPr/>
            <p:nvPr/>
          </p:nvSpPr>
          <p:spPr>
            <a:xfrm>
              <a:off x="3501249" y="3232585"/>
              <a:ext cx="1365493" cy="10399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4095390" y="3736240"/>
              <a:ext cx="182880" cy="450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3633892" y="3540964"/>
              <a:ext cx="434600" cy="40070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4278270" y="3540964"/>
              <a:ext cx="434600" cy="4007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216679" y="2854042"/>
            <a:ext cx="1949750" cy="1039901"/>
            <a:chOff x="5216679" y="3232585"/>
            <a:chExt cx="1949750" cy="1039901"/>
          </a:xfrm>
        </p:grpSpPr>
        <p:sp>
          <p:nvSpPr>
            <p:cNvPr id="92" name="Rectangle 91"/>
            <p:cNvSpPr/>
            <p:nvPr/>
          </p:nvSpPr>
          <p:spPr>
            <a:xfrm>
              <a:off x="5216679" y="3232585"/>
              <a:ext cx="1949750" cy="10399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>
              <a:off x="5792678" y="3736240"/>
              <a:ext cx="182880" cy="450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5331180" y="3540964"/>
              <a:ext cx="434600" cy="40070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6591738" y="3540964"/>
              <a:ext cx="434600" cy="4007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96" name="Straight Arrow Connector 95"/>
            <p:cNvCxnSpPr>
              <a:endCxn id="95" idx="2"/>
            </p:cNvCxnSpPr>
            <p:nvPr/>
          </p:nvCxnSpPr>
          <p:spPr>
            <a:xfrm>
              <a:off x="6410158" y="3735686"/>
              <a:ext cx="181580" cy="56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5975558" y="3540964"/>
              <a:ext cx="434600" cy="4007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</p:grpSp>
      <p:cxnSp>
        <p:nvCxnSpPr>
          <p:cNvPr id="101" name="Straight Arrow Connector 100"/>
          <p:cNvCxnSpPr/>
          <p:nvPr/>
        </p:nvCxnSpPr>
        <p:spPr>
          <a:xfrm>
            <a:off x="3221545" y="3363630"/>
            <a:ext cx="279704" cy="1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4866742" y="3364922"/>
            <a:ext cx="3499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66205" y="4926590"/>
            <a:ext cx="5011590" cy="954107"/>
          </a:xfrm>
          <a:prstGeom prst="rect">
            <a:avLst/>
          </a:prstGeom>
          <a:ln w="38100" cmpd="sng"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Helvetica Neue Medium"/>
                <a:cs typeface="Helvetica Neue Medium"/>
              </a:rPr>
              <a:t>Solution: use </a:t>
            </a:r>
            <a:r>
              <a:rPr lang="en-US" altLang="zh-CN" sz="2800" dirty="0" smtClean="0">
                <a:solidFill>
                  <a:srgbClr val="FF0000"/>
                </a:solidFill>
                <a:latin typeface="Helvetica Neue Medium"/>
                <a:cs typeface="Helvetica Neue Medium"/>
              </a:rPr>
              <a:t>virtual block </a:t>
            </a:r>
            <a:r>
              <a:rPr lang="en-US" altLang="zh-CN" sz="2800" dirty="0" smtClean="0">
                <a:latin typeface="Helvetica Neue Medium"/>
                <a:cs typeface="Helvetica Neue Medium"/>
              </a:rPr>
              <a:t>to </a:t>
            </a:r>
            <a:br>
              <a:rPr lang="en-US" altLang="zh-CN" sz="2800" dirty="0" smtClean="0">
                <a:latin typeface="Helvetica Neue Medium"/>
                <a:cs typeface="Helvetica Neue Medium"/>
              </a:rPr>
            </a:br>
            <a:r>
              <a:rPr lang="en-US" altLang="zh-CN" sz="2800" dirty="0" smtClean="0">
                <a:latin typeface="Helvetica Neue Medium"/>
                <a:cs typeface="Helvetica Neue Medium"/>
              </a:rPr>
              <a:t>track the updated location!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42073" y="2456879"/>
            <a:ext cx="1189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S</a:t>
            </a:r>
            <a:r>
              <a:rPr lang="en-US" sz="2000" dirty="0" smtClean="0">
                <a:latin typeface="Helvetica Neue Medium"/>
                <a:cs typeface="Helvetica Neue Medium"/>
              </a:rPr>
              <a:t>ection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51872" y="2456879"/>
            <a:ext cx="1214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S</a:t>
            </a:r>
            <a:r>
              <a:rPr lang="en-US" sz="2000" dirty="0" smtClean="0">
                <a:latin typeface="Helvetica Neue Medium"/>
                <a:cs typeface="Helvetica Neue Medium"/>
              </a:rPr>
              <a:t>ection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54844" y="2456879"/>
            <a:ext cx="1185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S</a:t>
            </a:r>
            <a:r>
              <a:rPr lang="en-US" sz="2000" dirty="0" smtClean="0">
                <a:latin typeface="Helvetica Neue Medium"/>
                <a:cs typeface="Helvetica Neue Medium"/>
              </a:rPr>
              <a:t>ection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30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18"/>
    </mc:Choice>
    <mc:Fallback xmlns="">
      <p:transition xmlns:p14="http://schemas.microsoft.com/office/powerpoint/2010/main" spd="slow" advTm="1161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09" y="274638"/>
            <a:ext cx="860136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RIPQ Design: Lazy Update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42</a:t>
            </a:fld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788" y="2973880"/>
            <a:ext cx="101343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Head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866384" y="2971947"/>
            <a:ext cx="666812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Tail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238676" y="2726464"/>
            <a:ext cx="2258770" cy="146770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1796533" y="3230119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1335035" y="3034843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2595593" y="3034843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2414013" y="3229565"/>
            <a:ext cx="181580" cy="5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1979413" y="3034843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795292" y="2727756"/>
            <a:ext cx="1370108" cy="146641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389433" y="3231411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927935" y="3036135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4572313" y="3036135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610502" y="2727756"/>
            <a:ext cx="2255881" cy="146641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6186502" y="3231411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5725004" y="3036135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6985562" y="3036135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115" name="Straight Arrow Connector 114"/>
          <p:cNvCxnSpPr>
            <a:endCxn id="114" idx="2"/>
          </p:cNvCxnSpPr>
          <p:nvPr/>
        </p:nvCxnSpPr>
        <p:spPr>
          <a:xfrm>
            <a:off x="6803982" y="3230857"/>
            <a:ext cx="181580" cy="5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6369382" y="3036135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3497446" y="3237344"/>
            <a:ext cx="279704" cy="1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5165400" y="3238636"/>
            <a:ext cx="4451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1667273" y="3667771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4304869" y="3676842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2952253" y="3667563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6096053" y="3658998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6768262" y="3658194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2787" y="3586132"/>
            <a:ext cx="8219699" cy="1034721"/>
            <a:chOff x="71584" y="4090961"/>
            <a:chExt cx="8219699" cy="1034721"/>
          </a:xfrm>
        </p:grpSpPr>
        <p:sp>
          <p:nvSpPr>
            <p:cNvPr id="149" name="Rectangle 148"/>
            <p:cNvSpPr/>
            <p:nvPr/>
          </p:nvSpPr>
          <p:spPr>
            <a:xfrm>
              <a:off x="979712" y="4090961"/>
              <a:ext cx="7311571" cy="534233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1584" y="4664017"/>
              <a:ext cx="25349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 Neue Medium"/>
                  <a:cs typeface="Helvetica Neue Medium"/>
                </a:rPr>
                <a:t>Virtual Blocks</a:t>
              </a:r>
              <a:endParaRPr lang="en-US" sz="2400" dirty="0">
                <a:latin typeface="Helvetica Neue Medium"/>
                <a:cs typeface="Helvetica Neue Medium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066205" y="4926590"/>
            <a:ext cx="5011590" cy="954107"/>
          </a:xfrm>
          <a:prstGeom prst="rect">
            <a:avLst/>
          </a:prstGeom>
          <a:ln w="38100" cmpd="sng"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Helvetica Neue Medium"/>
                <a:cs typeface="Helvetica Neue Medium"/>
              </a:rPr>
              <a:t>Solution: use </a:t>
            </a:r>
            <a:r>
              <a:rPr lang="en-US" altLang="zh-CN" sz="2800" dirty="0" smtClean="0">
                <a:solidFill>
                  <a:srgbClr val="FF0000"/>
                </a:solidFill>
                <a:latin typeface="Helvetica Neue Medium"/>
                <a:cs typeface="Helvetica Neue Medium"/>
              </a:rPr>
              <a:t>virtual block </a:t>
            </a:r>
            <a:r>
              <a:rPr lang="en-US" altLang="zh-CN" sz="2800" dirty="0" smtClean="0">
                <a:latin typeface="Helvetica Neue Medium"/>
                <a:cs typeface="Helvetica Neue Medium"/>
              </a:rPr>
              <a:t>to </a:t>
            </a:r>
            <a:br>
              <a:rPr lang="en-US" altLang="zh-CN" sz="2800" dirty="0" smtClean="0">
                <a:latin typeface="Helvetica Neue Medium"/>
                <a:cs typeface="Helvetica Neue Medium"/>
              </a:rPr>
            </a:br>
            <a:r>
              <a:rPr lang="en-US" altLang="zh-CN" sz="2800" dirty="0" smtClean="0">
                <a:latin typeface="Helvetica Neue Medium"/>
                <a:cs typeface="Helvetica Neue Medium"/>
              </a:rPr>
              <a:t>track the updated location!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20376" y="2331720"/>
            <a:ext cx="5514613" cy="400110"/>
            <a:chOff x="1820376" y="2331720"/>
            <a:chExt cx="5514613" cy="400110"/>
          </a:xfrm>
        </p:grpSpPr>
        <p:sp>
          <p:nvSpPr>
            <p:cNvPr id="37" name="TextBox 36"/>
            <p:cNvSpPr txBox="1"/>
            <p:nvPr/>
          </p:nvSpPr>
          <p:spPr>
            <a:xfrm>
              <a:off x="1820376" y="2331720"/>
              <a:ext cx="11896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 Neue Medium"/>
                  <a:cs typeface="Helvetica Neue Medium"/>
                </a:rPr>
                <a:t>S</a:t>
              </a:r>
              <a:r>
                <a:rPr lang="en-US" sz="2000" dirty="0" smtClean="0">
                  <a:latin typeface="Helvetica Neue Medium"/>
                  <a:cs typeface="Helvetica Neue Medium"/>
                </a:rPr>
                <a:t>ection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50844" y="2331720"/>
              <a:ext cx="12148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 Neue Medium"/>
                  <a:cs typeface="Helvetica Neue Medium"/>
                </a:rPr>
                <a:t>S</a:t>
              </a:r>
              <a:r>
                <a:rPr lang="en-US" sz="2000" dirty="0" smtClean="0">
                  <a:latin typeface="Helvetica Neue Medium"/>
                  <a:cs typeface="Helvetica Neue Medium"/>
                </a:rPr>
                <a:t>ection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49190" y="2331720"/>
              <a:ext cx="1185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 Neue Medium"/>
                  <a:cs typeface="Helvetica Neue Medium"/>
                </a:rPr>
                <a:t>S</a:t>
              </a:r>
              <a:r>
                <a:rPr lang="en-US" sz="2000" dirty="0" smtClean="0">
                  <a:latin typeface="Helvetica Neue Medium"/>
                  <a:cs typeface="Helvetica Neue Medium"/>
                </a:rPr>
                <a:t>ection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199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74"/>
    </mc:Choice>
    <mc:Fallback xmlns="">
      <p:transition xmlns:p14="http://schemas.microsoft.com/office/powerpoint/2010/main" spd="slow" advTm="867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09" y="274638"/>
            <a:ext cx="8601363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Virtual Block </a:t>
            </a:r>
            <a:r>
              <a:rPr lang="en-US" dirty="0"/>
              <a:t>R</a:t>
            </a:r>
            <a:r>
              <a:rPr lang="en-US" dirty="0" smtClean="0"/>
              <a:t>emembers</a:t>
            </a:r>
            <a:br>
              <a:rPr lang="en-US" dirty="0" smtClean="0"/>
            </a:br>
            <a:r>
              <a:rPr lang="en-US" dirty="0" smtClean="0"/>
              <a:t>Update </a:t>
            </a:r>
            <a:r>
              <a:rPr lang="en-US" dirty="0"/>
              <a:t>L</a:t>
            </a:r>
            <a:r>
              <a:rPr lang="en-US" dirty="0" smtClean="0"/>
              <a:t>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43</a:t>
            </a:fld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2788" y="2975172"/>
            <a:ext cx="101343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Head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866384" y="2973239"/>
            <a:ext cx="666812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Tail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238676" y="2727756"/>
            <a:ext cx="2258770" cy="146770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1796533" y="3231411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1335035" y="3036135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2595593" y="3036135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2414013" y="3230857"/>
            <a:ext cx="181580" cy="5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1979413" y="3036135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795292" y="2729048"/>
            <a:ext cx="1370108" cy="146641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4389433" y="3232703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3927935" y="3037427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4572313" y="3037427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610502" y="2729048"/>
            <a:ext cx="2255881" cy="146641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6186502" y="3232703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5725004" y="3037427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6985562" y="3037427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136" name="Straight Arrow Connector 135"/>
          <p:cNvCxnSpPr>
            <a:endCxn id="135" idx="2"/>
          </p:cNvCxnSpPr>
          <p:nvPr/>
        </p:nvCxnSpPr>
        <p:spPr>
          <a:xfrm>
            <a:off x="6803982" y="3232149"/>
            <a:ext cx="181580" cy="5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6369382" y="3037427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3497446" y="3238636"/>
            <a:ext cx="279704" cy="1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165400" y="3239928"/>
            <a:ext cx="4451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385984" y="5033192"/>
            <a:ext cx="6339008" cy="523220"/>
          </a:xfrm>
          <a:prstGeom prst="rect">
            <a:avLst/>
          </a:prstGeom>
          <a:ln w="38100" cmpd="sng"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Helvetica Neue Medium"/>
                <a:cs typeface="Helvetica Neue Medium"/>
              </a:rPr>
              <a:t>No data written during virtual update</a:t>
            </a:r>
          </a:p>
        </p:txBody>
      </p:sp>
      <p:sp>
        <p:nvSpPr>
          <p:cNvPr id="141" name="Oval 140"/>
          <p:cNvSpPr/>
          <p:nvPr/>
        </p:nvSpPr>
        <p:spPr>
          <a:xfrm>
            <a:off x="1667273" y="3669063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4304869" y="3678134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2952253" y="3668855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6096053" y="3660290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6768262" y="3659486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825370" y="4319767"/>
            <a:ext cx="2541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increase(x, 0.9)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1635524" y="3531816"/>
            <a:ext cx="3267116" cy="1243427"/>
            <a:chOff x="1704321" y="4035353"/>
            <a:chExt cx="3267116" cy="1243427"/>
          </a:xfrm>
        </p:grpSpPr>
        <p:grpSp>
          <p:nvGrpSpPr>
            <p:cNvPr id="148" name="Group 147"/>
            <p:cNvGrpSpPr/>
            <p:nvPr/>
          </p:nvGrpSpPr>
          <p:grpSpPr>
            <a:xfrm>
              <a:off x="2023222" y="4035353"/>
              <a:ext cx="2948215" cy="1243427"/>
              <a:chOff x="2023222" y="4035353"/>
              <a:chExt cx="2948215" cy="1243427"/>
            </a:xfrm>
          </p:grpSpPr>
          <p:sp>
            <p:nvSpPr>
              <p:cNvPr id="150" name="Freeform 149"/>
              <p:cNvSpPr/>
              <p:nvPr/>
            </p:nvSpPr>
            <p:spPr>
              <a:xfrm>
                <a:off x="2023222" y="4035353"/>
                <a:ext cx="2948215" cy="1243427"/>
              </a:xfrm>
              <a:custGeom>
                <a:avLst/>
                <a:gdLst>
                  <a:gd name="connsiteX0" fmla="*/ 2930072 w 2930072"/>
                  <a:gd name="connsiteY0" fmla="*/ 72572 h 480963"/>
                  <a:gd name="connsiteX1" fmla="*/ 2639786 w 2930072"/>
                  <a:gd name="connsiteY1" fmla="*/ 390072 h 480963"/>
                  <a:gd name="connsiteX2" fmla="*/ 1787072 w 2930072"/>
                  <a:gd name="connsiteY2" fmla="*/ 471714 h 480963"/>
                  <a:gd name="connsiteX3" fmla="*/ 916215 w 2930072"/>
                  <a:gd name="connsiteY3" fmla="*/ 471714 h 480963"/>
                  <a:gd name="connsiteX4" fmla="*/ 235858 w 2930072"/>
                  <a:gd name="connsiteY4" fmla="*/ 435429 h 480963"/>
                  <a:gd name="connsiteX5" fmla="*/ 0 w 2930072"/>
                  <a:gd name="connsiteY5" fmla="*/ 0 h 480963"/>
                  <a:gd name="connsiteX0" fmla="*/ 2930072 w 2930072"/>
                  <a:gd name="connsiteY0" fmla="*/ 72572 h 482493"/>
                  <a:gd name="connsiteX1" fmla="*/ 2639786 w 2930072"/>
                  <a:gd name="connsiteY1" fmla="*/ 390072 h 482493"/>
                  <a:gd name="connsiteX2" fmla="*/ 1787072 w 2930072"/>
                  <a:gd name="connsiteY2" fmla="*/ 471714 h 482493"/>
                  <a:gd name="connsiteX3" fmla="*/ 916215 w 2930072"/>
                  <a:gd name="connsiteY3" fmla="*/ 471714 h 482493"/>
                  <a:gd name="connsiteX4" fmla="*/ 244929 w 2930072"/>
                  <a:gd name="connsiteY4" fmla="*/ 381001 h 482493"/>
                  <a:gd name="connsiteX5" fmla="*/ 0 w 2930072"/>
                  <a:gd name="connsiteY5" fmla="*/ 0 h 482493"/>
                  <a:gd name="connsiteX0" fmla="*/ 2930072 w 2930072"/>
                  <a:gd name="connsiteY0" fmla="*/ 72572 h 483081"/>
                  <a:gd name="connsiteX1" fmla="*/ 2639786 w 2930072"/>
                  <a:gd name="connsiteY1" fmla="*/ 390072 h 483081"/>
                  <a:gd name="connsiteX2" fmla="*/ 1787072 w 2930072"/>
                  <a:gd name="connsiteY2" fmla="*/ 471714 h 483081"/>
                  <a:gd name="connsiteX3" fmla="*/ 916215 w 2930072"/>
                  <a:gd name="connsiteY3" fmla="*/ 471714 h 483081"/>
                  <a:gd name="connsiteX4" fmla="*/ 290286 w 2930072"/>
                  <a:gd name="connsiteY4" fmla="*/ 371930 h 483081"/>
                  <a:gd name="connsiteX5" fmla="*/ 0 w 2930072"/>
                  <a:gd name="connsiteY5" fmla="*/ 0 h 483081"/>
                  <a:gd name="connsiteX0" fmla="*/ 2930072 w 2930072"/>
                  <a:gd name="connsiteY0" fmla="*/ 72572 h 503424"/>
                  <a:gd name="connsiteX1" fmla="*/ 2639786 w 2930072"/>
                  <a:gd name="connsiteY1" fmla="*/ 390072 h 503424"/>
                  <a:gd name="connsiteX2" fmla="*/ 1787072 w 2930072"/>
                  <a:gd name="connsiteY2" fmla="*/ 498928 h 503424"/>
                  <a:gd name="connsiteX3" fmla="*/ 916215 w 2930072"/>
                  <a:gd name="connsiteY3" fmla="*/ 471714 h 503424"/>
                  <a:gd name="connsiteX4" fmla="*/ 290286 w 2930072"/>
                  <a:gd name="connsiteY4" fmla="*/ 371930 h 503424"/>
                  <a:gd name="connsiteX5" fmla="*/ 0 w 2930072"/>
                  <a:gd name="connsiteY5" fmla="*/ 0 h 503424"/>
                  <a:gd name="connsiteX0" fmla="*/ 2948215 w 2948215"/>
                  <a:gd name="connsiteY0" fmla="*/ 0 h 548781"/>
                  <a:gd name="connsiteX1" fmla="*/ 2639786 w 2948215"/>
                  <a:gd name="connsiteY1" fmla="*/ 435429 h 548781"/>
                  <a:gd name="connsiteX2" fmla="*/ 1787072 w 2948215"/>
                  <a:gd name="connsiteY2" fmla="*/ 544285 h 548781"/>
                  <a:gd name="connsiteX3" fmla="*/ 916215 w 2948215"/>
                  <a:gd name="connsiteY3" fmla="*/ 517071 h 548781"/>
                  <a:gd name="connsiteX4" fmla="*/ 290286 w 2948215"/>
                  <a:gd name="connsiteY4" fmla="*/ 417287 h 548781"/>
                  <a:gd name="connsiteX5" fmla="*/ 0 w 2948215"/>
                  <a:gd name="connsiteY5" fmla="*/ 45357 h 548781"/>
                  <a:gd name="connsiteX0" fmla="*/ 2948215 w 2948215"/>
                  <a:gd name="connsiteY0" fmla="*/ 18143 h 566924"/>
                  <a:gd name="connsiteX1" fmla="*/ 2639786 w 2948215"/>
                  <a:gd name="connsiteY1" fmla="*/ 453572 h 566924"/>
                  <a:gd name="connsiteX2" fmla="*/ 1787072 w 2948215"/>
                  <a:gd name="connsiteY2" fmla="*/ 562428 h 566924"/>
                  <a:gd name="connsiteX3" fmla="*/ 916215 w 2948215"/>
                  <a:gd name="connsiteY3" fmla="*/ 535214 h 566924"/>
                  <a:gd name="connsiteX4" fmla="*/ 290286 w 2948215"/>
                  <a:gd name="connsiteY4" fmla="*/ 435430 h 566924"/>
                  <a:gd name="connsiteX5" fmla="*/ 0 w 2948215"/>
                  <a:gd name="connsiteY5" fmla="*/ 0 h 566924"/>
                  <a:gd name="connsiteX0" fmla="*/ 2948215 w 2948215"/>
                  <a:gd name="connsiteY0" fmla="*/ 18143 h 568012"/>
                  <a:gd name="connsiteX1" fmla="*/ 2639786 w 2948215"/>
                  <a:gd name="connsiteY1" fmla="*/ 453572 h 568012"/>
                  <a:gd name="connsiteX2" fmla="*/ 1787072 w 2948215"/>
                  <a:gd name="connsiteY2" fmla="*/ 562428 h 568012"/>
                  <a:gd name="connsiteX3" fmla="*/ 916215 w 2948215"/>
                  <a:gd name="connsiteY3" fmla="*/ 535214 h 568012"/>
                  <a:gd name="connsiteX4" fmla="*/ 326572 w 2948215"/>
                  <a:gd name="connsiteY4" fmla="*/ 390072 h 568012"/>
                  <a:gd name="connsiteX5" fmla="*/ 0 w 2948215"/>
                  <a:gd name="connsiteY5" fmla="*/ 0 h 568012"/>
                  <a:gd name="connsiteX0" fmla="*/ 2988320 w 2988320"/>
                  <a:gd name="connsiteY0" fmla="*/ 0 h 1186397"/>
                  <a:gd name="connsiteX1" fmla="*/ 2639786 w 2988320"/>
                  <a:gd name="connsiteY1" fmla="*/ 1063745 h 1186397"/>
                  <a:gd name="connsiteX2" fmla="*/ 1787072 w 2988320"/>
                  <a:gd name="connsiteY2" fmla="*/ 1172601 h 1186397"/>
                  <a:gd name="connsiteX3" fmla="*/ 916215 w 2988320"/>
                  <a:gd name="connsiteY3" fmla="*/ 1145387 h 1186397"/>
                  <a:gd name="connsiteX4" fmla="*/ 326572 w 2988320"/>
                  <a:gd name="connsiteY4" fmla="*/ 1000245 h 1186397"/>
                  <a:gd name="connsiteX5" fmla="*/ 0 w 2988320"/>
                  <a:gd name="connsiteY5" fmla="*/ 610173 h 1186397"/>
                  <a:gd name="connsiteX0" fmla="*/ 2988320 w 2988320"/>
                  <a:gd name="connsiteY0" fmla="*/ 0 h 1189954"/>
                  <a:gd name="connsiteX1" fmla="*/ 2639786 w 2988320"/>
                  <a:gd name="connsiteY1" fmla="*/ 903324 h 1189954"/>
                  <a:gd name="connsiteX2" fmla="*/ 1787072 w 2988320"/>
                  <a:gd name="connsiteY2" fmla="*/ 1172601 h 1189954"/>
                  <a:gd name="connsiteX3" fmla="*/ 916215 w 2988320"/>
                  <a:gd name="connsiteY3" fmla="*/ 1145387 h 1189954"/>
                  <a:gd name="connsiteX4" fmla="*/ 326572 w 2988320"/>
                  <a:gd name="connsiteY4" fmla="*/ 1000245 h 1189954"/>
                  <a:gd name="connsiteX5" fmla="*/ 0 w 2988320"/>
                  <a:gd name="connsiteY5" fmla="*/ 610173 h 1189954"/>
                  <a:gd name="connsiteX0" fmla="*/ 2948215 w 2948215"/>
                  <a:gd name="connsiteY0" fmla="*/ 0 h 1243427"/>
                  <a:gd name="connsiteX1" fmla="*/ 2639786 w 2948215"/>
                  <a:gd name="connsiteY1" fmla="*/ 956797 h 1243427"/>
                  <a:gd name="connsiteX2" fmla="*/ 1787072 w 2948215"/>
                  <a:gd name="connsiteY2" fmla="*/ 1226074 h 1243427"/>
                  <a:gd name="connsiteX3" fmla="*/ 916215 w 2948215"/>
                  <a:gd name="connsiteY3" fmla="*/ 1198860 h 1243427"/>
                  <a:gd name="connsiteX4" fmla="*/ 326572 w 2948215"/>
                  <a:gd name="connsiteY4" fmla="*/ 1053718 h 1243427"/>
                  <a:gd name="connsiteX5" fmla="*/ 0 w 2948215"/>
                  <a:gd name="connsiteY5" fmla="*/ 663646 h 124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8215" h="1243427">
                    <a:moveTo>
                      <a:pt x="2948215" y="0"/>
                    </a:moveTo>
                    <a:cubicBezTo>
                      <a:pt x="2898322" y="125488"/>
                      <a:pt x="2833310" y="752451"/>
                      <a:pt x="2639786" y="956797"/>
                    </a:cubicBezTo>
                    <a:cubicBezTo>
                      <a:pt x="2446262" y="1161143"/>
                      <a:pt x="2074334" y="1185730"/>
                      <a:pt x="1787072" y="1226074"/>
                    </a:cubicBezTo>
                    <a:cubicBezTo>
                      <a:pt x="1499810" y="1266418"/>
                      <a:pt x="1159632" y="1227586"/>
                      <a:pt x="916215" y="1198860"/>
                    </a:cubicBezTo>
                    <a:cubicBezTo>
                      <a:pt x="672798" y="1170134"/>
                      <a:pt x="479275" y="1142920"/>
                      <a:pt x="326572" y="1053718"/>
                    </a:cubicBezTo>
                    <a:cubicBezTo>
                      <a:pt x="173870" y="964516"/>
                      <a:pt x="0" y="663646"/>
                      <a:pt x="0" y="663646"/>
                    </a:cubicBezTo>
                  </a:path>
                </a:pathLst>
              </a:custGeom>
              <a:ln>
                <a:prstDash val="sysDash"/>
                <a:headEnd type="none"/>
                <a:tailEnd type="triangle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3221530" y="4775146"/>
                <a:ext cx="3447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Helvetica Neue Medium"/>
                    <a:cs typeface="Helvetica Neue Medium"/>
                  </a:rPr>
                  <a:t>x</a:t>
                </a:r>
              </a:p>
            </p:txBody>
          </p:sp>
        </p:grpSp>
        <p:sp>
          <p:nvSpPr>
            <p:cNvPr id="149" name="TextBox 148"/>
            <p:cNvSpPr txBox="1"/>
            <p:nvPr/>
          </p:nvSpPr>
          <p:spPr>
            <a:xfrm>
              <a:off x="1704321" y="4120691"/>
              <a:ext cx="540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Helvetica Neue Medium"/>
                  <a:cs typeface="Helvetica Neue Medium"/>
                </a:rPr>
                <a:t>+1</a:t>
              </a:r>
              <a:endParaRPr lang="en-US" sz="2400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1820376" y="2331720"/>
            <a:ext cx="5514613" cy="400110"/>
            <a:chOff x="1820376" y="2331720"/>
            <a:chExt cx="5514613" cy="400110"/>
          </a:xfrm>
        </p:grpSpPr>
        <p:sp>
          <p:nvSpPr>
            <p:cNvPr id="157" name="TextBox 156"/>
            <p:cNvSpPr txBox="1"/>
            <p:nvPr/>
          </p:nvSpPr>
          <p:spPr>
            <a:xfrm>
              <a:off x="1820376" y="2331720"/>
              <a:ext cx="11896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 Neue Medium"/>
                  <a:cs typeface="Helvetica Neue Medium"/>
                </a:rPr>
                <a:t>S</a:t>
              </a:r>
              <a:r>
                <a:rPr lang="en-US" sz="2000" dirty="0" smtClean="0">
                  <a:latin typeface="Helvetica Neue Medium"/>
                  <a:cs typeface="Helvetica Neue Medium"/>
                </a:rPr>
                <a:t>ection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950844" y="2331720"/>
              <a:ext cx="12148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 Neue Medium"/>
                  <a:cs typeface="Helvetica Neue Medium"/>
                </a:rPr>
                <a:t>S</a:t>
              </a:r>
              <a:r>
                <a:rPr lang="en-US" sz="2000" dirty="0" smtClean="0">
                  <a:latin typeface="Helvetica Neue Medium"/>
                  <a:cs typeface="Helvetica Neue Medium"/>
                </a:rPr>
                <a:t>ection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149190" y="2331720"/>
              <a:ext cx="1185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 Neue Medium"/>
                  <a:cs typeface="Helvetica Neue Medium"/>
                </a:rPr>
                <a:t>S</a:t>
              </a:r>
              <a:r>
                <a:rPr lang="en-US" sz="2000" dirty="0" smtClean="0">
                  <a:latin typeface="Helvetica Neue Medium"/>
                  <a:cs typeface="Helvetica Neue Medium"/>
                </a:rPr>
                <a:t>ection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3508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08"/>
    </mc:Choice>
    <mc:Fallback xmlns="">
      <p:transition xmlns:p14="http://schemas.microsoft.com/office/powerpoint/2010/main" spd="slow" advTm="3180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09" y="274638"/>
            <a:ext cx="860136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Actual Update During Eviction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44</a:t>
            </a:fld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483" y="2975172"/>
            <a:ext cx="101343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Head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73079" y="2973239"/>
            <a:ext cx="666812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Tail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45371" y="2727756"/>
            <a:ext cx="2258770" cy="146770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803228" y="3231411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341730" y="3036135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2602288" y="3036135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420708" y="3230857"/>
            <a:ext cx="181580" cy="5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86108" y="3036135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01987" y="2729048"/>
            <a:ext cx="1370108" cy="146641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396128" y="3232703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934630" y="3037427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4579008" y="3037427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617197" y="2729048"/>
            <a:ext cx="2255881" cy="146641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193197" y="3232703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731699" y="3037427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992257" y="3037427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59" name="Straight Arrow Connector 58"/>
          <p:cNvCxnSpPr>
            <a:endCxn id="57" idx="2"/>
          </p:cNvCxnSpPr>
          <p:nvPr/>
        </p:nvCxnSpPr>
        <p:spPr>
          <a:xfrm>
            <a:off x="6810677" y="3232149"/>
            <a:ext cx="181580" cy="5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376077" y="3037427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504141" y="3238636"/>
            <a:ext cx="279704" cy="1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673968" y="3669063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4311564" y="3678134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2958948" y="3668855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6102748" y="3660290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6774957" y="3659486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4528865" y="3467585"/>
            <a:ext cx="2833231" cy="1350375"/>
            <a:chOff x="4590967" y="3971122"/>
            <a:chExt cx="2833231" cy="1350375"/>
          </a:xfrm>
        </p:grpSpPr>
        <p:sp>
          <p:nvSpPr>
            <p:cNvPr id="90" name="Freeform 89"/>
            <p:cNvSpPr/>
            <p:nvPr/>
          </p:nvSpPr>
          <p:spPr>
            <a:xfrm>
              <a:off x="4590967" y="3971122"/>
              <a:ext cx="2833231" cy="1350375"/>
            </a:xfrm>
            <a:custGeom>
              <a:avLst/>
              <a:gdLst>
                <a:gd name="connsiteX0" fmla="*/ 2930072 w 2930072"/>
                <a:gd name="connsiteY0" fmla="*/ 72572 h 480963"/>
                <a:gd name="connsiteX1" fmla="*/ 2639786 w 2930072"/>
                <a:gd name="connsiteY1" fmla="*/ 390072 h 480963"/>
                <a:gd name="connsiteX2" fmla="*/ 1787072 w 2930072"/>
                <a:gd name="connsiteY2" fmla="*/ 471714 h 480963"/>
                <a:gd name="connsiteX3" fmla="*/ 916215 w 2930072"/>
                <a:gd name="connsiteY3" fmla="*/ 471714 h 480963"/>
                <a:gd name="connsiteX4" fmla="*/ 235858 w 2930072"/>
                <a:gd name="connsiteY4" fmla="*/ 435429 h 480963"/>
                <a:gd name="connsiteX5" fmla="*/ 0 w 2930072"/>
                <a:gd name="connsiteY5" fmla="*/ 0 h 480963"/>
                <a:gd name="connsiteX0" fmla="*/ 2930072 w 2930072"/>
                <a:gd name="connsiteY0" fmla="*/ 72572 h 482493"/>
                <a:gd name="connsiteX1" fmla="*/ 2639786 w 2930072"/>
                <a:gd name="connsiteY1" fmla="*/ 390072 h 482493"/>
                <a:gd name="connsiteX2" fmla="*/ 1787072 w 2930072"/>
                <a:gd name="connsiteY2" fmla="*/ 471714 h 482493"/>
                <a:gd name="connsiteX3" fmla="*/ 916215 w 2930072"/>
                <a:gd name="connsiteY3" fmla="*/ 471714 h 482493"/>
                <a:gd name="connsiteX4" fmla="*/ 244929 w 2930072"/>
                <a:gd name="connsiteY4" fmla="*/ 381001 h 482493"/>
                <a:gd name="connsiteX5" fmla="*/ 0 w 2930072"/>
                <a:gd name="connsiteY5" fmla="*/ 0 h 482493"/>
                <a:gd name="connsiteX0" fmla="*/ 2930072 w 2930072"/>
                <a:gd name="connsiteY0" fmla="*/ 72572 h 483081"/>
                <a:gd name="connsiteX1" fmla="*/ 2639786 w 2930072"/>
                <a:gd name="connsiteY1" fmla="*/ 390072 h 483081"/>
                <a:gd name="connsiteX2" fmla="*/ 1787072 w 2930072"/>
                <a:gd name="connsiteY2" fmla="*/ 471714 h 483081"/>
                <a:gd name="connsiteX3" fmla="*/ 916215 w 2930072"/>
                <a:gd name="connsiteY3" fmla="*/ 471714 h 483081"/>
                <a:gd name="connsiteX4" fmla="*/ 290286 w 2930072"/>
                <a:gd name="connsiteY4" fmla="*/ 371930 h 483081"/>
                <a:gd name="connsiteX5" fmla="*/ 0 w 2930072"/>
                <a:gd name="connsiteY5" fmla="*/ 0 h 483081"/>
                <a:gd name="connsiteX0" fmla="*/ 2930072 w 2930072"/>
                <a:gd name="connsiteY0" fmla="*/ 72572 h 503424"/>
                <a:gd name="connsiteX1" fmla="*/ 2639786 w 2930072"/>
                <a:gd name="connsiteY1" fmla="*/ 390072 h 503424"/>
                <a:gd name="connsiteX2" fmla="*/ 1787072 w 2930072"/>
                <a:gd name="connsiteY2" fmla="*/ 498928 h 503424"/>
                <a:gd name="connsiteX3" fmla="*/ 916215 w 2930072"/>
                <a:gd name="connsiteY3" fmla="*/ 471714 h 503424"/>
                <a:gd name="connsiteX4" fmla="*/ 290286 w 2930072"/>
                <a:gd name="connsiteY4" fmla="*/ 371930 h 503424"/>
                <a:gd name="connsiteX5" fmla="*/ 0 w 2930072"/>
                <a:gd name="connsiteY5" fmla="*/ 0 h 503424"/>
                <a:gd name="connsiteX0" fmla="*/ 2948215 w 2948215"/>
                <a:gd name="connsiteY0" fmla="*/ 0 h 548781"/>
                <a:gd name="connsiteX1" fmla="*/ 2639786 w 2948215"/>
                <a:gd name="connsiteY1" fmla="*/ 435429 h 548781"/>
                <a:gd name="connsiteX2" fmla="*/ 1787072 w 2948215"/>
                <a:gd name="connsiteY2" fmla="*/ 544285 h 548781"/>
                <a:gd name="connsiteX3" fmla="*/ 916215 w 2948215"/>
                <a:gd name="connsiteY3" fmla="*/ 517071 h 548781"/>
                <a:gd name="connsiteX4" fmla="*/ 290286 w 2948215"/>
                <a:gd name="connsiteY4" fmla="*/ 417287 h 548781"/>
                <a:gd name="connsiteX5" fmla="*/ 0 w 2948215"/>
                <a:gd name="connsiteY5" fmla="*/ 45357 h 548781"/>
                <a:gd name="connsiteX0" fmla="*/ 2948215 w 2948215"/>
                <a:gd name="connsiteY0" fmla="*/ 18143 h 566924"/>
                <a:gd name="connsiteX1" fmla="*/ 2639786 w 2948215"/>
                <a:gd name="connsiteY1" fmla="*/ 453572 h 566924"/>
                <a:gd name="connsiteX2" fmla="*/ 1787072 w 2948215"/>
                <a:gd name="connsiteY2" fmla="*/ 562428 h 566924"/>
                <a:gd name="connsiteX3" fmla="*/ 916215 w 2948215"/>
                <a:gd name="connsiteY3" fmla="*/ 535214 h 566924"/>
                <a:gd name="connsiteX4" fmla="*/ 290286 w 2948215"/>
                <a:gd name="connsiteY4" fmla="*/ 435430 h 566924"/>
                <a:gd name="connsiteX5" fmla="*/ 0 w 2948215"/>
                <a:gd name="connsiteY5" fmla="*/ 0 h 566924"/>
                <a:gd name="connsiteX0" fmla="*/ 2948215 w 2948215"/>
                <a:gd name="connsiteY0" fmla="*/ 18143 h 568012"/>
                <a:gd name="connsiteX1" fmla="*/ 2639786 w 2948215"/>
                <a:gd name="connsiteY1" fmla="*/ 453572 h 568012"/>
                <a:gd name="connsiteX2" fmla="*/ 1787072 w 2948215"/>
                <a:gd name="connsiteY2" fmla="*/ 562428 h 568012"/>
                <a:gd name="connsiteX3" fmla="*/ 916215 w 2948215"/>
                <a:gd name="connsiteY3" fmla="*/ 535214 h 568012"/>
                <a:gd name="connsiteX4" fmla="*/ 326572 w 2948215"/>
                <a:gd name="connsiteY4" fmla="*/ 390072 h 568012"/>
                <a:gd name="connsiteX5" fmla="*/ 0 w 2948215"/>
                <a:gd name="connsiteY5" fmla="*/ 0 h 568012"/>
                <a:gd name="connsiteX0" fmla="*/ 2988320 w 2988320"/>
                <a:gd name="connsiteY0" fmla="*/ 0 h 1186397"/>
                <a:gd name="connsiteX1" fmla="*/ 2639786 w 2988320"/>
                <a:gd name="connsiteY1" fmla="*/ 1063745 h 1186397"/>
                <a:gd name="connsiteX2" fmla="*/ 1787072 w 2988320"/>
                <a:gd name="connsiteY2" fmla="*/ 1172601 h 1186397"/>
                <a:gd name="connsiteX3" fmla="*/ 916215 w 2988320"/>
                <a:gd name="connsiteY3" fmla="*/ 1145387 h 1186397"/>
                <a:gd name="connsiteX4" fmla="*/ 326572 w 2988320"/>
                <a:gd name="connsiteY4" fmla="*/ 1000245 h 1186397"/>
                <a:gd name="connsiteX5" fmla="*/ 0 w 2988320"/>
                <a:gd name="connsiteY5" fmla="*/ 610173 h 1186397"/>
                <a:gd name="connsiteX0" fmla="*/ 2988320 w 2988320"/>
                <a:gd name="connsiteY0" fmla="*/ 0 h 1189954"/>
                <a:gd name="connsiteX1" fmla="*/ 2639786 w 2988320"/>
                <a:gd name="connsiteY1" fmla="*/ 903324 h 1189954"/>
                <a:gd name="connsiteX2" fmla="*/ 1787072 w 2988320"/>
                <a:gd name="connsiteY2" fmla="*/ 1172601 h 1189954"/>
                <a:gd name="connsiteX3" fmla="*/ 916215 w 2988320"/>
                <a:gd name="connsiteY3" fmla="*/ 1145387 h 1189954"/>
                <a:gd name="connsiteX4" fmla="*/ 326572 w 2988320"/>
                <a:gd name="connsiteY4" fmla="*/ 1000245 h 1189954"/>
                <a:gd name="connsiteX5" fmla="*/ 0 w 2988320"/>
                <a:gd name="connsiteY5" fmla="*/ 610173 h 1189954"/>
                <a:gd name="connsiteX0" fmla="*/ 2948215 w 2948215"/>
                <a:gd name="connsiteY0" fmla="*/ 0 h 1243427"/>
                <a:gd name="connsiteX1" fmla="*/ 2639786 w 2948215"/>
                <a:gd name="connsiteY1" fmla="*/ 956797 h 1243427"/>
                <a:gd name="connsiteX2" fmla="*/ 1787072 w 2948215"/>
                <a:gd name="connsiteY2" fmla="*/ 1226074 h 1243427"/>
                <a:gd name="connsiteX3" fmla="*/ 916215 w 2948215"/>
                <a:gd name="connsiteY3" fmla="*/ 1198860 h 1243427"/>
                <a:gd name="connsiteX4" fmla="*/ 326572 w 2948215"/>
                <a:gd name="connsiteY4" fmla="*/ 1053718 h 1243427"/>
                <a:gd name="connsiteX5" fmla="*/ 0 w 2948215"/>
                <a:gd name="connsiteY5" fmla="*/ 663646 h 1243427"/>
                <a:gd name="connsiteX0" fmla="*/ 2962214 w 2962214"/>
                <a:gd name="connsiteY0" fmla="*/ 0 h 1350375"/>
                <a:gd name="connsiteX1" fmla="*/ 2639786 w 2962214"/>
                <a:gd name="connsiteY1" fmla="*/ 1063745 h 1350375"/>
                <a:gd name="connsiteX2" fmla="*/ 1787072 w 2962214"/>
                <a:gd name="connsiteY2" fmla="*/ 1333022 h 1350375"/>
                <a:gd name="connsiteX3" fmla="*/ 916215 w 2962214"/>
                <a:gd name="connsiteY3" fmla="*/ 1305808 h 1350375"/>
                <a:gd name="connsiteX4" fmla="*/ 326572 w 2962214"/>
                <a:gd name="connsiteY4" fmla="*/ 1160666 h 1350375"/>
                <a:gd name="connsiteX5" fmla="*/ 0 w 2962214"/>
                <a:gd name="connsiteY5" fmla="*/ 770594 h 1350375"/>
                <a:gd name="connsiteX0" fmla="*/ 2962214 w 2966804"/>
                <a:gd name="connsiteY0" fmla="*/ 0 h 1350375"/>
                <a:gd name="connsiteX1" fmla="*/ 2639786 w 2966804"/>
                <a:gd name="connsiteY1" fmla="*/ 1063745 h 1350375"/>
                <a:gd name="connsiteX2" fmla="*/ 1787072 w 2966804"/>
                <a:gd name="connsiteY2" fmla="*/ 1333022 h 1350375"/>
                <a:gd name="connsiteX3" fmla="*/ 916215 w 2966804"/>
                <a:gd name="connsiteY3" fmla="*/ 1305808 h 1350375"/>
                <a:gd name="connsiteX4" fmla="*/ 326572 w 2966804"/>
                <a:gd name="connsiteY4" fmla="*/ 1160666 h 1350375"/>
                <a:gd name="connsiteX5" fmla="*/ 0 w 2966804"/>
                <a:gd name="connsiteY5" fmla="*/ 770594 h 1350375"/>
                <a:gd name="connsiteX0" fmla="*/ 2962214 w 2966804"/>
                <a:gd name="connsiteY0" fmla="*/ 0 h 1350375"/>
                <a:gd name="connsiteX1" fmla="*/ 2639786 w 2966804"/>
                <a:gd name="connsiteY1" fmla="*/ 1063745 h 1350375"/>
                <a:gd name="connsiteX2" fmla="*/ 1787072 w 2966804"/>
                <a:gd name="connsiteY2" fmla="*/ 1333022 h 1350375"/>
                <a:gd name="connsiteX3" fmla="*/ 916215 w 2966804"/>
                <a:gd name="connsiteY3" fmla="*/ 1305808 h 1350375"/>
                <a:gd name="connsiteX4" fmla="*/ 326572 w 2966804"/>
                <a:gd name="connsiteY4" fmla="*/ 1160666 h 1350375"/>
                <a:gd name="connsiteX5" fmla="*/ 0 w 2966804"/>
                <a:gd name="connsiteY5" fmla="*/ 677015 h 1350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6804" h="1350375">
                  <a:moveTo>
                    <a:pt x="2962214" y="0"/>
                  </a:moveTo>
                  <a:cubicBezTo>
                    <a:pt x="2996313" y="152225"/>
                    <a:pt x="2835643" y="841575"/>
                    <a:pt x="2639786" y="1063745"/>
                  </a:cubicBezTo>
                  <a:cubicBezTo>
                    <a:pt x="2443929" y="1285915"/>
                    <a:pt x="2074334" y="1292678"/>
                    <a:pt x="1787072" y="1333022"/>
                  </a:cubicBezTo>
                  <a:cubicBezTo>
                    <a:pt x="1499810" y="1373366"/>
                    <a:pt x="1159632" y="1334534"/>
                    <a:pt x="916215" y="1305808"/>
                  </a:cubicBezTo>
                  <a:cubicBezTo>
                    <a:pt x="672798" y="1277082"/>
                    <a:pt x="479275" y="1265465"/>
                    <a:pt x="326572" y="1160666"/>
                  </a:cubicBezTo>
                  <a:cubicBezTo>
                    <a:pt x="173870" y="1055867"/>
                    <a:pt x="0" y="677015"/>
                    <a:pt x="0" y="677015"/>
                  </a:cubicBezTo>
                </a:path>
              </a:pathLst>
            </a:custGeom>
            <a:ln>
              <a:prstDash val="sysDash"/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656538" y="4817863"/>
              <a:ext cx="3547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 Neue Medium"/>
                  <a:cs typeface="Helvetica Neue Medium"/>
                </a:rPr>
                <a:t>x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820376" y="2331720"/>
            <a:ext cx="5514613" cy="400110"/>
            <a:chOff x="1820376" y="2331720"/>
            <a:chExt cx="5514613" cy="400110"/>
          </a:xfrm>
        </p:grpSpPr>
        <p:sp>
          <p:nvSpPr>
            <p:cNvPr id="95" name="TextBox 94"/>
            <p:cNvSpPr txBox="1"/>
            <p:nvPr/>
          </p:nvSpPr>
          <p:spPr>
            <a:xfrm>
              <a:off x="1820376" y="2331720"/>
              <a:ext cx="11896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 Neue Medium"/>
                  <a:cs typeface="Helvetica Neue Medium"/>
                </a:rPr>
                <a:t>S</a:t>
              </a:r>
              <a:r>
                <a:rPr lang="en-US" sz="2000" dirty="0" smtClean="0">
                  <a:latin typeface="Helvetica Neue Medium"/>
                  <a:cs typeface="Helvetica Neue Medium"/>
                </a:rPr>
                <a:t>ection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950844" y="2331720"/>
              <a:ext cx="12148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 Neue Medium"/>
                  <a:cs typeface="Helvetica Neue Medium"/>
                </a:rPr>
                <a:t>S</a:t>
              </a:r>
              <a:r>
                <a:rPr lang="en-US" sz="2000" dirty="0" smtClean="0">
                  <a:latin typeface="Helvetica Neue Medium"/>
                  <a:cs typeface="Helvetica Neue Medium"/>
                </a:rPr>
                <a:t>ection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149190" y="2331720"/>
              <a:ext cx="1185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 Neue Medium"/>
                  <a:cs typeface="Helvetica Neue Medium"/>
                </a:rPr>
                <a:t>S</a:t>
              </a:r>
              <a:r>
                <a:rPr lang="en-US" sz="2000" dirty="0" smtClean="0">
                  <a:latin typeface="Helvetica Neue Medium"/>
                  <a:cs typeface="Helvetica Neue Medium"/>
                </a:rPr>
                <a:t>ection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</p:grpSp>
      <p:cxnSp>
        <p:nvCxnSpPr>
          <p:cNvPr id="137" name="Straight Arrow Connector 136"/>
          <p:cNvCxnSpPr/>
          <p:nvPr/>
        </p:nvCxnSpPr>
        <p:spPr>
          <a:xfrm>
            <a:off x="5165400" y="3239928"/>
            <a:ext cx="4451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6055364" y="1746582"/>
            <a:ext cx="2919529" cy="1290845"/>
            <a:chOff x="6055364" y="1746582"/>
            <a:chExt cx="2919529" cy="1290845"/>
          </a:xfrm>
        </p:grpSpPr>
        <p:sp>
          <p:nvSpPr>
            <p:cNvPr id="93" name="TextBox 92"/>
            <p:cNvSpPr txBox="1"/>
            <p:nvPr/>
          </p:nvSpPr>
          <p:spPr>
            <a:xfrm>
              <a:off x="6055364" y="1746582"/>
              <a:ext cx="29195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 Neue Medium"/>
                  <a:cs typeface="Helvetica Neue Medium"/>
                </a:rPr>
                <a:t>x</a:t>
              </a:r>
              <a:r>
                <a:rPr lang="en-US" sz="2400" dirty="0" smtClean="0">
                  <a:latin typeface="Helvetica Neue Medium"/>
                  <a:cs typeface="Helvetica Neue Medium"/>
                </a:rPr>
                <a:t> now at tail block.</a:t>
              </a:r>
            </a:p>
          </p:txBody>
        </p:sp>
        <p:cxnSp>
          <p:nvCxnSpPr>
            <p:cNvPr id="50" name="Straight Arrow Connector 49"/>
            <p:cNvCxnSpPr>
              <a:stCxn id="93" idx="2"/>
              <a:endCxn id="57" idx="0"/>
            </p:cNvCxnSpPr>
            <p:nvPr/>
          </p:nvCxnSpPr>
          <p:spPr>
            <a:xfrm flipH="1">
              <a:off x="7209557" y="2208247"/>
              <a:ext cx="305572" cy="82918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5248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01"/>
    </mc:Choice>
    <mc:Fallback xmlns="">
      <p:transition xmlns:p14="http://schemas.microsoft.com/office/powerpoint/2010/main" spd="slow" advTm="2540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09" y="274638"/>
            <a:ext cx="860136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Actual Update During Eviction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45</a:t>
            </a:fld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483" y="2975172"/>
            <a:ext cx="101343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Head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73079" y="2973239"/>
            <a:ext cx="666812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Tail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245371" y="2727756"/>
            <a:ext cx="2258770" cy="146770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803228" y="3231411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341730" y="3036135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2602288" y="3036135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420708" y="3230857"/>
            <a:ext cx="181580" cy="5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986108" y="3036135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801987" y="2729048"/>
            <a:ext cx="1370108" cy="146641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396128" y="3232703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3934630" y="3037427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4579008" y="3037427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617197" y="2729048"/>
            <a:ext cx="2255881" cy="146641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6193197" y="3232703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5731699" y="3037427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6992257" y="3037427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88" name="Straight Arrow Connector 87"/>
          <p:cNvCxnSpPr>
            <a:endCxn id="87" idx="2"/>
          </p:cNvCxnSpPr>
          <p:nvPr/>
        </p:nvCxnSpPr>
        <p:spPr>
          <a:xfrm>
            <a:off x="6810677" y="3232149"/>
            <a:ext cx="181580" cy="5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6376077" y="3037427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3504141" y="3238636"/>
            <a:ext cx="279704" cy="1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1673968" y="3669063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4311564" y="3678134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332155" y="3632779"/>
            <a:ext cx="475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-1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2958948" y="3668855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6102748" y="3660290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6774957" y="3659486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3890477" y="2987929"/>
            <a:ext cx="3471619" cy="1872557"/>
            <a:chOff x="3952579" y="3491466"/>
            <a:chExt cx="3471619" cy="1872557"/>
          </a:xfrm>
        </p:grpSpPr>
        <p:grpSp>
          <p:nvGrpSpPr>
            <p:cNvPr id="104" name="Group 103"/>
            <p:cNvGrpSpPr/>
            <p:nvPr/>
          </p:nvGrpSpPr>
          <p:grpSpPr>
            <a:xfrm>
              <a:off x="3952579" y="3491466"/>
              <a:ext cx="540453" cy="461665"/>
              <a:chOff x="1573601" y="4668062"/>
              <a:chExt cx="540453" cy="461665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1621132" y="4721996"/>
                <a:ext cx="434600" cy="40070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  <a:latin typeface="Helvetica Neue Medium"/>
                  <a:cs typeface="Helvetica Neue Medium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573601" y="4668062"/>
                <a:ext cx="5404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Helvetica Neue Medium"/>
                    <a:cs typeface="Helvetica Neue Medium"/>
                  </a:rPr>
                  <a:t>+1</a:t>
                </a:r>
                <a:endParaRPr lang="en-US" sz="2400" dirty="0">
                  <a:latin typeface="Helvetica Neue Medium"/>
                  <a:cs typeface="Helvetica Neue Medium"/>
                </a:endParaRP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157579" y="3971122"/>
              <a:ext cx="3266619" cy="1392901"/>
              <a:chOff x="4157579" y="3971122"/>
              <a:chExt cx="3266619" cy="1392901"/>
            </a:xfrm>
          </p:grpSpPr>
          <p:sp>
            <p:nvSpPr>
              <p:cNvPr id="106" name="Freeform 105"/>
              <p:cNvSpPr/>
              <p:nvPr/>
            </p:nvSpPr>
            <p:spPr>
              <a:xfrm>
                <a:off x="4157579" y="3971122"/>
                <a:ext cx="3266619" cy="1392901"/>
              </a:xfrm>
              <a:custGeom>
                <a:avLst/>
                <a:gdLst>
                  <a:gd name="connsiteX0" fmla="*/ 2930072 w 2930072"/>
                  <a:gd name="connsiteY0" fmla="*/ 72572 h 480963"/>
                  <a:gd name="connsiteX1" fmla="*/ 2639786 w 2930072"/>
                  <a:gd name="connsiteY1" fmla="*/ 390072 h 480963"/>
                  <a:gd name="connsiteX2" fmla="*/ 1787072 w 2930072"/>
                  <a:gd name="connsiteY2" fmla="*/ 471714 h 480963"/>
                  <a:gd name="connsiteX3" fmla="*/ 916215 w 2930072"/>
                  <a:gd name="connsiteY3" fmla="*/ 471714 h 480963"/>
                  <a:gd name="connsiteX4" fmla="*/ 235858 w 2930072"/>
                  <a:gd name="connsiteY4" fmla="*/ 435429 h 480963"/>
                  <a:gd name="connsiteX5" fmla="*/ 0 w 2930072"/>
                  <a:gd name="connsiteY5" fmla="*/ 0 h 480963"/>
                  <a:gd name="connsiteX0" fmla="*/ 2930072 w 2930072"/>
                  <a:gd name="connsiteY0" fmla="*/ 72572 h 482493"/>
                  <a:gd name="connsiteX1" fmla="*/ 2639786 w 2930072"/>
                  <a:gd name="connsiteY1" fmla="*/ 390072 h 482493"/>
                  <a:gd name="connsiteX2" fmla="*/ 1787072 w 2930072"/>
                  <a:gd name="connsiteY2" fmla="*/ 471714 h 482493"/>
                  <a:gd name="connsiteX3" fmla="*/ 916215 w 2930072"/>
                  <a:gd name="connsiteY3" fmla="*/ 471714 h 482493"/>
                  <a:gd name="connsiteX4" fmla="*/ 244929 w 2930072"/>
                  <a:gd name="connsiteY4" fmla="*/ 381001 h 482493"/>
                  <a:gd name="connsiteX5" fmla="*/ 0 w 2930072"/>
                  <a:gd name="connsiteY5" fmla="*/ 0 h 482493"/>
                  <a:gd name="connsiteX0" fmla="*/ 2930072 w 2930072"/>
                  <a:gd name="connsiteY0" fmla="*/ 72572 h 483081"/>
                  <a:gd name="connsiteX1" fmla="*/ 2639786 w 2930072"/>
                  <a:gd name="connsiteY1" fmla="*/ 390072 h 483081"/>
                  <a:gd name="connsiteX2" fmla="*/ 1787072 w 2930072"/>
                  <a:gd name="connsiteY2" fmla="*/ 471714 h 483081"/>
                  <a:gd name="connsiteX3" fmla="*/ 916215 w 2930072"/>
                  <a:gd name="connsiteY3" fmla="*/ 471714 h 483081"/>
                  <a:gd name="connsiteX4" fmla="*/ 290286 w 2930072"/>
                  <a:gd name="connsiteY4" fmla="*/ 371930 h 483081"/>
                  <a:gd name="connsiteX5" fmla="*/ 0 w 2930072"/>
                  <a:gd name="connsiteY5" fmla="*/ 0 h 483081"/>
                  <a:gd name="connsiteX0" fmla="*/ 2930072 w 2930072"/>
                  <a:gd name="connsiteY0" fmla="*/ 72572 h 503424"/>
                  <a:gd name="connsiteX1" fmla="*/ 2639786 w 2930072"/>
                  <a:gd name="connsiteY1" fmla="*/ 390072 h 503424"/>
                  <a:gd name="connsiteX2" fmla="*/ 1787072 w 2930072"/>
                  <a:gd name="connsiteY2" fmla="*/ 498928 h 503424"/>
                  <a:gd name="connsiteX3" fmla="*/ 916215 w 2930072"/>
                  <a:gd name="connsiteY3" fmla="*/ 471714 h 503424"/>
                  <a:gd name="connsiteX4" fmla="*/ 290286 w 2930072"/>
                  <a:gd name="connsiteY4" fmla="*/ 371930 h 503424"/>
                  <a:gd name="connsiteX5" fmla="*/ 0 w 2930072"/>
                  <a:gd name="connsiteY5" fmla="*/ 0 h 503424"/>
                  <a:gd name="connsiteX0" fmla="*/ 2948215 w 2948215"/>
                  <a:gd name="connsiteY0" fmla="*/ 0 h 548781"/>
                  <a:gd name="connsiteX1" fmla="*/ 2639786 w 2948215"/>
                  <a:gd name="connsiteY1" fmla="*/ 435429 h 548781"/>
                  <a:gd name="connsiteX2" fmla="*/ 1787072 w 2948215"/>
                  <a:gd name="connsiteY2" fmla="*/ 544285 h 548781"/>
                  <a:gd name="connsiteX3" fmla="*/ 916215 w 2948215"/>
                  <a:gd name="connsiteY3" fmla="*/ 517071 h 548781"/>
                  <a:gd name="connsiteX4" fmla="*/ 290286 w 2948215"/>
                  <a:gd name="connsiteY4" fmla="*/ 417287 h 548781"/>
                  <a:gd name="connsiteX5" fmla="*/ 0 w 2948215"/>
                  <a:gd name="connsiteY5" fmla="*/ 45357 h 548781"/>
                  <a:gd name="connsiteX0" fmla="*/ 2948215 w 2948215"/>
                  <a:gd name="connsiteY0" fmla="*/ 18143 h 566924"/>
                  <a:gd name="connsiteX1" fmla="*/ 2639786 w 2948215"/>
                  <a:gd name="connsiteY1" fmla="*/ 453572 h 566924"/>
                  <a:gd name="connsiteX2" fmla="*/ 1787072 w 2948215"/>
                  <a:gd name="connsiteY2" fmla="*/ 562428 h 566924"/>
                  <a:gd name="connsiteX3" fmla="*/ 916215 w 2948215"/>
                  <a:gd name="connsiteY3" fmla="*/ 535214 h 566924"/>
                  <a:gd name="connsiteX4" fmla="*/ 290286 w 2948215"/>
                  <a:gd name="connsiteY4" fmla="*/ 435430 h 566924"/>
                  <a:gd name="connsiteX5" fmla="*/ 0 w 2948215"/>
                  <a:gd name="connsiteY5" fmla="*/ 0 h 566924"/>
                  <a:gd name="connsiteX0" fmla="*/ 2948215 w 2948215"/>
                  <a:gd name="connsiteY0" fmla="*/ 18143 h 568012"/>
                  <a:gd name="connsiteX1" fmla="*/ 2639786 w 2948215"/>
                  <a:gd name="connsiteY1" fmla="*/ 453572 h 568012"/>
                  <a:gd name="connsiteX2" fmla="*/ 1787072 w 2948215"/>
                  <a:gd name="connsiteY2" fmla="*/ 562428 h 568012"/>
                  <a:gd name="connsiteX3" fmla="*/ 916215 w 2948215"/>
                  <a:gd name="connsiteY3" fmla="*/ 535214 h 568012"/>
                  <a:gd name="connsiteX4" fmla="*/ 326572 w 2948215"/>
                  <a:gd name="connsiteY4" fmla="*/ 390072 h 568012"/>
                  <a:gd name="connsiteX5" fmla="*/ 0 w 2948215"/>
                  <a:gd name="connsiteY5" fmla="*/ 0 h 568012"/>
                  <a:gd name="connsiteX0" fmla="*/ 2988320 w 2988320"/>
                  <a:gd name="connsiteY0" fmla="*/ 0 h 1186397"/>
                  <a:gd name="connsiteX1" fmla="*/ 2639786 w 2988320"/>
                  <a:gd name="connsiteY1" fmla="*/ 1063745 h 1186397"/>
                  <a:gd name="connsiteX2" fmla="*/ 1787072 w 2988320"/>
                  <a:gd name="connsiteY2" fmla="*/ 1172601 h 1186397"/>
                  <a:gd name="connsiteX3" fmla="*/ 916215 w 2988320"/>
                  <a:gd name="connsiteY3" fmla="*/ 1145387 h 1186397"/>
                  <a:gd name="connsiteX4" fmla="*/ 326572 w 2988320"/>
                  <a:gd name="connsiteY4" fmla="*/ 1000245 h 1186397"/>
                  <a:gd name="connsiteX5" fmla="*/ 0 w 2988320"/>
                  <a:gd name="connsiteY5" fmla="*/ 610173 h 1186397"/>
                  <a:gd name="connsiteX0" fmla="*/ 2988320 w 2988320"/>
                  <a:gd name="connsiteY0" fmla="*/ 0 h 1189954"/>
                  <a:gd name="connsiteX1" fmla="*/ 2639786 w 2988320"/>
                  <a:gd name="connsiteY1" fmla="*/ 903324 h 1189954"/>
                  <a:gd name="connsiteX2" fmla="*/ 1787072 w 2988320"/>
                  <a:gd name="connsiteY2" fmla="*/ 1172601 h 1189954"/>
                  <a:gd name="connsiteX3" fmla="*/ 916215 w 2988320"/>
                  <a:gd name="connsiteY3" fmla="*/ 1145387 h 1189954"/>
                  <a:gd name="connsiteX4" fmla="*/ 326572 w 2988320"/>
                  <a:gd name="connsiteY4" fmla="*/ 1000245 h 1189954"/>
                  <a:gd name="connsiteX5" fmla="*/ 0 w 2988320"/>
                  <a:gd name="connsiteY5" fmla="*/ 610173 h 1189954"/>
                  <a:gd name="connsiteX0" fmla="*/ 2948215 w 2948215"/>
                  <a:gd name="connsiteY0" fmla="*/ 0 h 1243427"/>
                  <a:gd name="connsiteX1" fmla="*/ 2639786 w 2948215"/>
                  <a:gd name="connsiteY1" fmla="*/ 956797 h 1243427"/>
                  <a:gd name="connsiteX2" fmla="*/ 1787072 w 2948215"/>
                  <a:gd name="connsiteY2" fmla="*/ 1226074 h 1243427"/>
                  <a:gd name="connsiteX3" fmla="*/ 916215 w 2948215"/>
                  <a:gd name="connsiteY3" fmla="*/ 1198860 h 1243427"/>
                  <a:gd name="connsiteX4" fmla="*/ 326572 w 2948215"/>
                  <a:gd name="connsiteY4" fmla="*/ 1053718 h 1243427"/>
                  <a:gd name="connsiteX5" fmla="*/ 0 w 2948215"/>
                  <a:gd name="connsiteY5" fmla="*/ 663646 h 1243427"/>
                  <a:gd name="connsiteX0" fmla="*/ 2962214 w 2962214"/>
                  <a:gd name="connsiteY0" fmla="*/ 0 h 1350375"/>
                  <a:gd name="connsiteX1" fmla="*/ 2639786 w 2962214"/>
                  <a:gd name="connsiteY1" fmla="*/ 1063745 h 1350375"/>
                  <a:gd name="connsiteX2" fmla="*/ 1787072 w 2962214"/>
                  <a:gd name="connsiteY2" fmla="*/ 1333022 h 1350375"/>
                  <a:gd name="connsiteX3" fmla="*/ 916215 w 2962214"/>
                  <a:gd name="connsiteY3" fmla="*/ 1305808 h 1350375"/>
                  <a:gd name="connsiteX4" fmla="*/ 326572 w 2962214"/>
                  <a:gd name="connsiteY4" fmla="*/ 1160666 h 1350375"/>
                  <a:gd name="connsiteX5" fmla="*/ 0 w 2962214"/>
                  <a:gd name="connsiteY5" fmla="*/ 770594 h 1350375"/>
                  <a:gd name="connsiteX0" fmla="*/ 2962214 w 2966804"/>
                  <a:gd name="connsiteY0" fmla="*/ 0 h 1350375"/>
                  <a:gd name="connsiteX1" fmla="*/ 2639786 w 2966804"/>
                  <a:gd name="connsiteY1" fmla="*/ 1063745 h 1350375"/>
                  <a:gd name="connsiteX2" fmla="*/ 1787072 w 2966804"/>
                  <a:gd name="connsiteY2" fmla="*/ 1333022 h 1350375"/>
                  <a:gd name="connsiteX3" fmla="*/ 916215 w 2966804"/>
                  <a:gd name="connsiteY3" fmla="*/ 1305808 h 1350375"/>
                  <a:gd name="connsiteX4" fmla="*/ 326572 w 2966804"/>
                  <a:gd name="connsiteY4" fmla="*/ 1160666 h 1350375"/>
                  <a:gd name="connsiteX5" fmla="*/ 0 w 2966804"/>
                  <a:gd name="connsiteY5" fmla="*/ 770594 h 1350375"/>
                  <a:gd name="connsiteX0" fmla="*/ 2962214 w 2966804"/>
                  <a:gd name="connsiteY0" fmla="*/ 0 h 1350375"/>
                  <a:gd name="connsiteX1" fmla="*/ 2639786 w 2966804"/>
                  <a:gd name="connsiteY1" fmla="*/ 1063745 h 1350375"/>
                  <a:gd name="connsiteX2" fmla="*/ 1787072 w 2966804"/>
                  <a:gd name="connsiteY2" fmla="*/ 1333022 h 1350375"/>
                  <a:gd name="connsiteX3" fmla="*/ 916215 w 2966804"/>
                  <a:gd name="connsiteY3" fmla="*/ 1305808 h 1350375"/>
                  <a:gd name="connsiteX4" fmla="*/ 326572 w 2966804"/>
                  <a:gd name="connsiteY4" fmla="*/ 1160666 h 1350375"/>
                  <a:gd name="connsiteX5" fmla="*/ 0 w 2966804"/>
                  <a:gd name="connsiteY5" fmla="*/ 677015 h 1350375"/>
                  <a:gd name="connsiteX0" fmla="*/ 2962214 w 2966804"/>
                  <a:gd name="connsiteY0" fmla="*/ 0 h 1367945"/>
                  <a:gd name="connsiteX1" fmla="*/ 2639786 w 2966804"/>
                  <a:gd name="connsiteY1" fmla="*/ 1063745 h 1367945"/>
                  <a:gd name="connsiteX2" fmla="*/ 1787072 w 2966804"/>
                  <a:gd name="connsiteY2" fmla="*/ 1333022 h 1367945"/>
                  <a:gd name="connsiteX3" fmla="*/ 916215 w 2966804"/>
                  <a:gd name="connsiteY3" fmla="*/ 1345914 h 1367945"/>
                  <a:gd name="connsiteX4" fmla="*/ 326572 w 2966804"/>
                  <a:gd name="connsiteY4" fmla="*/ 1160666 h 1367945"/>
                  <a:gd name="connsiteX5" fmla="*/ 0 w 2966804"/>
                  <a:gd name="connsiteY5" fmla="*/ 677015 h 1367945"/>
                  <a:gd name="connsiteX0" fmla="*/ 3088271 w 3092861"/>
                  <a:gd name="connsiteY0" fmla="*/ 0 h 1367945"/>
                  <a:gd name="connsiteX1" fmla="*/ 2765843 w 3092861"/>
                  <a:gd name="connsiteY1" fmla="*/ 1063745 h 1367945"/>
                  <a:gd name="connsiteX2" fmla="*/ 1913129 w 3092861"/>
                  <a:gd name="connsiteY2" fmla="*/ 1333022 h 1367945"/>
                  <a:gd name="connsiteX3" fmla="*/ 1042272 w 3092861"/>
                  <a:gd name="connsiteY3" fmla="*/ 1345914 h 1367945"/>
                  <a:gd name="connsiteX4" fmla="*/ 452629 w 3092861"/>
                  <a:gd name="connsiteY4" fmla="*/ 1160666 h 1367945"/>
                  <a:gd name="connsiteX5" fmla="*/ 0 w 3092861"/>
                  <a:gd name="connsiteY5" fmla="*/ 128909 h 1367945"/>
                  <a:gd name="connsiteX0" fmla="*/ 3088271 w 3092861"/>
                  <a:gd name="connsiteY0" fmla="*/ 0 h 1378945"/>
                  <a:gd name="connsiteX1" fmla="*/ 2765843 w 3092861"/>
                  <a:gd name="connsiteY1" fmla="*/ 1063745 h 1378945"/>
                  <a:gd name="connsiteX2" fmla="*/ 1913129 w 3092861"/>
                  <a:gd name="connsiteY2" fmla="*/ 1333022 h 1378945"/>
                  <a:gd name="connsiteX3" fmla="*/ 1042272 w 3092861"/>
                  <a:gd name="connsiteY3" fmla="*/ 1345914 h 1378945"/>
                  <a:gd name="connsiteX4" fmla="*/ 313966 w 3092861"/>
                  <a:gd name="connsiteY4" fmla="*/ 1000245 h 1378945"/>
                  <a:gd name="connsiteX5" fmla="*/ 0 w 3092861"/>
                  <a:gd name="connsiteY5" fmla="*/ 128909 h 1378945"/>
                  <a:gd name="connsiteX0" fmla="*/ 3075666 w 3080256"/>
                  <a:gd name="connsiteY0" fmla="*/ 0 h 1378945"/>
                  <a:gd name="connsiteX1" fmla="*/ 2753238 w 3080256"/>
                  <a:gd name="connsiteY1" fmla="*/ 1063745 h 1378945"/>
                  <a:gd name="connsiteX2" fmla="*/ 1900524 w 3080256"/>
                  <a:gd name="connsiteY2" fmla="*/ 1333022 h 1378945"/>
                  <a:gd name="connsiteX3" fmla="*/ 1029667 w 3080256"/>
                  <a:gd name="connsiteY3" fmla="*/ 1345914 h 1378945"/>
                  <a:gd name="connsiteX4" fmla="*/ 301361 w 3080256"/>
                  <a:gd name="connsiteY4" fmla="*/ 1000245 h 1378945"/>
                  <a:gd name="connsiteX5" fmla="*/ 0 w 3080256"/>
                  <a:gd name="connsiteY5" fmla="*/ 62067 h 1378945"/>
                  <a:gd name="connsiteX0" fmla="*/ 3075666 w 3080256"/>
                  <a:gd name="connsiteY0" fmla="*/ 0 h 1363072"/>
                  <a:gd name="connsiteX1" fmla="*/ 2753238 w 3080256"/>
                  <a:gd name="connsiteY1" fmla="*/ 1063745 h 1363072"/>
                  <a:gd name="connsiteX2" fmla="*/ 1900524 w 3080256"/>
                  <a:gd name="connsiteY2" fmla="*/ 1333022 h 1363072"/>
                  <a:gd name="connsiteX3" fmla="*/ 979243 w 3080256"/>
                  <a:gd name="connsiteY3" fmla="*/ 1319177 h 1363072"/>
                  <a:gd name="connsiteX4" fmla="*/ 301361 w 3080256"/>
                  <a:gd name="connsiteY4" fmla="*/ 1000245 h 1363072"/>
                  <a:gd name="connsiteX5" fmla="*/ 0 w 3080256"/>
                  <a:gd name="connsiteY5" fmla="*/ 62067 h 1363072"/>
                  <a:gd name="connsiteX0" fmla="*/ 3075666 w 3080256"/>
                  <a:gd name="connsiteY0" fmla="*/ 0 h 1364631"/>
                  <a:gd name="connsiteX1" fmla="*/ 2753238 w 3080256"/>
                  <a:gd name="connsiteY1" fmla="*/ 1063745 h 1364631"/>
                  <a:gd name="connsiteX2" fmla="*/ 1900524 w 3080256"/>
                  <a:gd name="connsiteY2" fmla="*/ 1333022 h 1364631"/>
                  <a:gd name="connsiteX3" fmla="*/ 979243 w 3080256"/>
                  <a:gd name="connsiteY3" fmla="*/ 1319177 h 1364631"/>
                  <a:gd name="connsiteX4" fmla="*/ 326572 w 3080256"/>
                  <a:gd name="connsiteY4" fmla="*/ 973509 h 1364631"/>
                  <a:gd name="connsiteX5" fmla="*/ 0 w 3080256"/>
                  <a:gd name="connsiteY5" fmla="*/ 62067 h 1364631"/>
                  <a:gd name="connsiteX0" fmla="*/ 3075666 w 3080256"/>
                  <a:gd name="connsiteY0" fmla="*/ 0 h 1392901"/>
                  <a:gd name="connsiteX1" fmla="*/ 2753238 w 3080256"/>
                  <a:gd name="connsiteY1" fmla="*/ 1063745 h 1392901"/>
                  <a:gd name="connsiteX2" fmla="*/ 1900524 w 3080256"/>
                  <a:gd name="connsiteY2" fmla="*/ 1373128 h 1392901"/>
                  <a:gd name="connsiteX3" fmla="*/ 979243 w 3080256"/>
                  <a:gd name="connsiteY3" fmla="*/ 1319177 h 1392901"/>
                  <a:gd name="connsiteX4" fmla="*/ 326572 w 3080256"/>
                  <a:gd name="connsiteY4" fmla="*/ 973509 h 1392901"/>
                  <a:gd name="connsiteX5" fmla="*/ 0 w 3080256"/>
                  <a:gd name="connsiteY5" fmla="*/ 62067 h 1392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80256" h="1392901">
                    <a:moveTo>
                      <a:pt x="3075666" y="0"/>
                    </a:moveTo>
                    <a:cubicBezTo>
                      <a:pt x="3109765" y="152225"/>
                      <a:pt x="2949095" y="834890"/>
                      <a:pt x="2753238" y="1063745"/>
                    </a:cubicBezTo>
                    <a:cubicBezTo>
                      <a:pt x="2557381" y="1292600"/>
                      <a:pt x="2196190" y="1330556"/>
                      <a:pt x="1900524" y="1373128"/>
                    </a:cubicBezTo>
                    <a:cubicBezTo>
                      <a:pt x="1604858" y="1415700"/>
                      <a:pt x="1241568" y="1385780"/>
                      <a:pt x="979243" y="1319177"/>
                    </a:cubicBezTo>
                    <a:cubicBezTo>
                      <a:pt x="716918" y="1252574"/>
                      <a:pt x="489779" y="1183027"/>
                      <a:pt x="326572" y="973509"/>
                    </a:cubicBezTo>
                    <a:cubicBezTo>
                      <a:pt x="163365" y="763991"/>
                      <a:pt x="0" y="62067"/>
                      <a:pt x="0" y="62067"/>
                    </a:cubicBezTo>
                  </a:path>
                </a:pathLst>
              </a:custGeom>
              <a:ln>
                <a:prstDash val="solid"/>
                <a:headEnd type="none"/>
                <a:tailEnd type="triangle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5411136" y="4817863"/>
                <a:ext cx="3826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Helvetica Neue Medium"/>
                    <a:cs typeface="Helvetica Neue Medium"/>
                  </a:rPr>
                  <a:t>x</a:t>
                </a:r>
              </a:p>
            </p:txBody>
          </p:sp>
        </p:grpSp>
      </p:grpSp>
      <p:sp>
        <p:nvSpPr>
          <p:cNvPr id="110" name="TextBox 109"/>
          <p:cNvSpPr txBox="1"/>
          <p:nvPr/>
        </p:nvSpPr>
        <p:spPr>
          <a:xfrm>
            <a:off x="2040523" y="4244369"/>
            <a:ext cx="2919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Medium"/>
                <a:cs typeface="Helvetica Neue Medium"/>
              </a:rPr>
              <a:t>C</a:t>
            </a:r>
            <a:r>
              <a:rPr lang="en-US" sz="2400" dirty="0" smtClean="0">
                <a:latin typeface="Helvetica Neue Medium"/>
                <a:cs typeface="Helvetica Neue Medium"/>
              </a:rPr>
              <a:t>opy data to </a:t>
            </a:r>
            <a:br>
              <a:rPr lang="en-US" sz="2400" dirty="0" smtClean="0">
                <a:latin typeface="Helvetica Neue Medium"/>
                <a:cs typeface="Helvetica Neue Medium"/>
              </a:rPr>
            </a:br>
            <a:r>
              <a:rPr lang="en-US" sz="2400" dirty="0" smtClean="0">
                <a:latin typeface="Helvetica Neue Medium"/>
                <a:cs typeface="Helvetica Neue Medium"/>
              </a:rPr>
              <a:t>the active block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392679" y="5294802"/>
            <a:ext cx="5816878" cy="523220"/>
          </a:xfrm>
          <a:prstGeom prst="rect">
            <a:avLst/>
          </a:prstGeom>
          <a:ln w="38100" cmpd="sng"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Helvetica Neue Medium"/>
                <a:cs typeface="Helvetica Neue Medium"/>
              </a:rPr>
              <a:t>Always one copy of data on flash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1820376" y="2331720"/>
            <a:ext cx="5514613" cy="400110"/>
            <a:chOff x="1820376" y="2331720"/>
            <a:chExt cx="5514613" cy="400110"/>
          </a:xfrm>
        </p:grpSpPr>
        <p:sp>
          <p:nvSpPr>
            <p:cNvPr id="113" name="TextBox 112"/>
            <p:cNvSpPr txBox="1"/>
            <p:nvPr/>
          </p:nvSpPr>
          <p:spPr>
            <a:xfrm>
              <a:off x="1820376" y="2331720"/>
              <a:ext cx="11896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 Neue Medium"/>
                  <a:cs typeface="Helvetica Neue Medium"/>
                </a:rPr>
                <a:t>S</a:t>
              </a:r>
              <a:r>
                <a:rPr lang="en-US" sz="2000" dirty="0" smtClean="0">
                  <a:latin typeface="Helvetica Neue Medium"/>
                  <a:cs typeface="Helvetica Neue Medium"/>
                </a:rPr>
                <a:t>ection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950844" y="2331720"/>
              <a:ext cx="12148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 Neue Medium"/>
                  <a:cs typeface="Helvetica Neue Medium"/>
                </a:rPr>
                <a:t>S</a:t>
              </a:r>
              <a:r>
                <a:rPr lang="en-US" sz="2000" dirty="0" smtClean="0">
                  <a:latin typeface="Helvetica Neue Medium"/>
                  <a:cs typeface="Helvetica Neue Medium"/>
                </a:rPr>
                <a:t>ection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149190" y="2331720"/>
              <a:ext cx="1185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 Neue Medium"/>
                  <a:cs typeface="Helvetica Neue Medium"/>
                </a:rPr>
                <a:t>S</a:t>
              </a:r>
              <a:r>
                <a:rPr lang="en-US" sz="2000" dirty="0" smtClean="0">
                  <a:latin typeface="Helvetica Neue Medium"/>
                  <a:cs typeface="Helvetica Neue Medium"/>
                </a:rPr>
                <a:t>ection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</p:grpSp>
      <p:cxnSp>
        <p:nvCxnSpPr>
          <p:cNvPr id="116" name="Straight Arrow Connector 115"/>
          <p:cNvCxnSpPr/>
          <p:nvPr/>
        </p:nvCxnSpPr>
        <p:spPr>
          <a:xfrm>
            <a:off x="5165400" y="3239928"/>
            <a:ext cx="4451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0493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22"/>
    </mc:Choice>
    <mc:Fallback xmlns="">
      <p:transition xmlns:p14="http://schemas.microsoft.com/office/powerpoint/2010/main" spd="slow" advTm="2262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10" grpId="0"/>
      <p:bldP spid="1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RIPQ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1440"/>
            <a:ext cx="8229600" cy="47561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Relative priority queue API</a:t>
            </a:r>
          </a:p>
          <a:p>
            <a:r>
              <a:rPr lang="en-US" dirty="0" smtClean="0"/>
              <a:t>RIPQ design </a:t>
            </a:r>
            <a:r>
              <a:rPr lang="en-US" dirty="0"/>
              <a:t>p</a:t>
            </a:r>
            <a:r>
              <a:rPr lang="en-US" dirty="0" smtClean="0"/>
              <a:t>oints</a:t>
            </a:r>
          </a:p>
          <a:p>
            <a:pPr lvl="1"/>
            <a:r>
              <a:rPr lang="en-US" dirty="0" smtClean="0"/>
              <a:t>Large writes</a:t>
            </a:r>
          </a:p>
          <a:p>
            <a:pPr lvl="1"/>
            <a:r>
              <a:rPr lang="en-US" dirty="0" smtClean="0"/>
              <a:t>Restricted insertion points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Lazy update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Section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merge/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split</a:t>
            </a:r>
          </a:p>
          <a:p>
            <a:pPr lvl="2"/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Balance section sizes and RAM buffer usage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Static caching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Photos are static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8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95"/>
    </mc:Choice>
    <mc:Fallback xmlns="">
      <p:transition xmlns:p14="http://schemas.microsoft.com/office/powerpoint/2010/main" spd="slow" advTm="1529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Why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are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advanced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caching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algorithms</a:t>
            </a:r>
            <a:b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difficult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implement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on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flash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efficiently?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>
                <a:solidFill>
                  <a:srgbClr val="7F7F7F"/>
                </a:solidFill>
              </a:rPr>
              <a:t>How</a:t>
            </a:r>
            <a:r>
              <a:rPr lang="zh-CN" altLang="en-US" sz="2800" dirty="0" smtClean="0">
                <a:solidFill>
                  <a:srgbClr val="7F7F7F"/>
                </a:solidFill>
              </a:rPr>
              <a:t> </a:t>
            </a:r>
            <a:r>
              <a:rPr lang="en-US" altLang="zh-CN" sz="2800" dirty="0" smtClean="0">
                <a:solidFill>
                  <a:srgbClr val="7F7F7F"/>
                </a:solidFill>
              </a:rPr>
              <a:t>RIPQ</a:t>
            </a:r>
            <a:r>
              <a:rPr lang="zh-CN" altLang="en-US" sz="2800" dirty="0" smtClean="0">
                <a:solidFill>
                  <a:srgbClr val="7F7F7F"/>
                </a:solidFill>
              </a:rPr>
              <a:t> </a:t>
            </a:r>
            <a:r>
              <a:rPr lang="en-US" altLang="zh-CN" sz="2800" dirty="0" smtClean="0">
                <a:solidFill>
                  <a:srgbClr val="7F7F7F"/>
                </a:solidFill>
              </a:rPr>
              <a:t>solves</a:t>
            </a:r>
            <a:r>
              <a:rPr lang="zh-CN" altLang="en-US" sz="2800" dirty="0" smtClean="0">
                <a:solidFill>
                  <a:srgbClr val="7F7F7F"/>
                </a:solidFill>
              </a:rPr>
              <a:t> </a:t>
            </a:r>
            <a:r>
              <a:rPr lang="en-US" altLang="zh-CN" sz="2800" dirty="0" smtClean="0">
                <a:solidFill>
                  <a:srgbClr val="7F7F7F"/>
                </a:solidFill>
              </a:rPr>
              <a:t>this</a:t>
            </a:r>
            <a:r>
              <a:rPr lang="zh-CN" altLang="en-US" sz="2800" dirty="0" smtClean="0">
                <a:solidFill>
                  <a:srgbClr val="7F7F7F"/>
                </a:solidFill>
              </a:rPr>
              <a:t> </a:t>
            </a:r>
            <a:r>
              <a:rPr lang="en-US" altLang="zh-CN" sz="2800" dirty="0" smtClean="0">
                <a:solidFill>
                  <a:srgbClr val="7F7F7F"/>
                </a:solidFill>
              </a:rPr>
              <a:t>problem?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/>
              <a:t>Evaluation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95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71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How much RAM buffer needed?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good is RIPQ’s approximation?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What’s the throughput of RIPQ?</a:t>
            </a: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48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738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41"/>
    </mc:Choice>
    <mc:Fallback xmlns="">
      <p:transition xmlns:p14="http://schemas.microsoft.com/office/powerpoint/2010/main" spd="slow" advTm="3054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Real-world Facebook workloads</a:t>
            </a:r>
          </a:p>
          <a:p>
            <a:pPr lvl="1"/>
            <a:r>
              <a:rPr lang="en-US" dirty="0" smtClean="0"/>
              <a:t>Origin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Edge</a:t>
            </a:r>
          </a:p>
          <a:p>
            <a:r>
              <a:rPr lang="en-US" dirty="0" smtClean="0"/>
              <a:t>670 GiB flash card</a:t>
            </a:r>
          </a:p>
          <a:p>
            <a:pPr lvl="1"/>
            <a:r>
              <a:rPr lang="en-US" dirty="0" smtClean="0"/>
              <a:t>256MiB block size</a:t>
            </a:r>
            <a:endParaRPr lang="en-US" dirty="0"/>
          </a:p>
          <a:p>
            <a:pPr lvl="1"/>
            <a:r>
              <a:rPr lang="en-US" dirty="0" smtClean="0"/>
              <a:t>90% utilization</a:t>
            </a:r>
          </a:p>
          <a:p>
            <a:r>
              <a:rPr lang="en-US" dirty="0" smtClean="0"/>
              <a:t>Baselines</a:t>
            </a:r>
          </a:p>
          <a:p>
            <a:pPr lvl="1"/>
            <a:r>
              <a:rPr lang="en-US" dirty="0" smtClean="0"/>
              <a:t>FIFO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SIPQ: Single Insertion Priority Queue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49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225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690"/>
    </mc:Choice>
    <mc:Fallback xmlns="">
      <p:transition xmlns:p14="http://schemas.microsoft.com/office/powerpoint/2010/main" spd="slow" advTm="5569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5</a:t>
            </a:fld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7641777" y="3752122"/>
            <a:ext cx="596281" cy="857562"/>
          </a:xfrm>
          <a:prstGeom prst="line">
            <a:avLst/>
          </a:prstGeom>
          <a:ln>
            <a:solidFill>
              <a:srgbClr val="8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>
            <a:spLocks noChangeAspect="1"/>
          </p:cNvSpPr>
          <p:nvPr/>
        </p:nvSpPr>
        <p:spPr>
          <a:xfrm>
            <a:off x="7940818" y="3267367"/>
            <a:ext cx="13300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1905"/>
                <a:solidFill>
                  <a:srgbClr val="8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Flash</a:t>
            </a:r>
            <a:endParaRPr lang="en-US" sz="2800" kern="1200" dirty="0">
              <a:ln w="1905"/>
              <a:solidFill>
                <a:srgbClr val="8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 flipV="1">
            <a:off x="7641777" y="2740526"/>
            <a:ext cx="596282" cy="549932"/>
          </a:xfrm>
          <a:prstGeom prst="line">
            <a:avLst/>
          </a:prstGeom>
          <a:ln>
            <a:solidFill>
              <a:srgbClr val="8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2569" y="3174553"/>
            <a:ext cx="4623431" cy="1569660"/>
          </a:xfrm>
          <a:prstGeom prst="rect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          FIFO </a:t>
            </a:r>
            <a:r>
              <a:rPr lang="en-US" sz="2400" dirty="0">
                <a:latin typeface="Helvetica Neue Medium"/>
                <a:cs typeface="Helvetica Neue Medium"/>
              </a:rPr>
              <a:t>was still </a:t>
            </a:r>
            <a:r>
              <a:rPr lang="en-US" sz="2400" dirty="0" smtClean="0">
                <a:latin typeface="Helvetica Neue Medium"/>
                <a:cs typeface="Helvetica Neue Medium"/>
              </a:rPr>
              <a:t>used</a:t>
            </a:r>
          </a:p>
          <a:p>
            <a:endParaRPr lang="en-US" sz="2400" dirty="0" smtClean="0">
              <a:latin typeface="Helvetica Neue Medium"/>
              <a:cs typeface="Helvetica Neue Medium"/>
            </a:endParaRPr>
          </a:p>
          <a:p>
            <a:r>
              <a:rPr lang="en-US" sz="2400" dirty="0" smtClean="0">
                <a:latin typeface="Helvetica Neue Medium"/>
                <a:cs typeface="Helvetica Neue Medium"/>
              </a:rPr>
              <a:t>No known way to implement advanced algorithms efficiently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4952461" y="948615"/>
            <a:ext cx="2855184" cy="5485246"/>
            <a:chOff x="4952461" y="948615"/>
            <a:chExt cx="2855184" cy="5485246"/>
          </a:xfrm>
        </p:grpSpPr>
        <p:sp>
          <p:nvSpPr>
            <p:cNvPr id="63" name="Rounded Rectangle 62"/>
            <p:cNvSpPr/>
            <p:nvPr/>
          </p:nvSpPr>
          <p:spPr>
            <a:xfrm>
              <a:off x="5007703" y="5519528"/>
              <a:ext cx="2634073" cy="91433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600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Storage</a:t>
              </a:r>
            </a:p>
            <a:p>
              <a:pPr algn="ctr"/>
              <a:r>
                <a:rPr lang="en-US" sz="2600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Backend</a:t>
              </a:r>
              <a:endParaRPr lang="en-US" sz="26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066583" y="2347394"/>
              <a:ext cx="2490594" cy="68866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2600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Edge Cache</a:t>
              </a:r>
              <a:endParaRPr lang="en-US" sz="26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5066583" y="4293739"/>
              <a:ext cx="2490594" cy="673847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2600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Origin Cache</a:t>
              </a:r>
              <a:endParaRPr lang="en-US" sz="26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66" name="Up-Down Arrow 65"/>
            <p:cNvSpPr/>
            <p:nvPr/>
          </p:nvSpPr>
          <p:spPr>
            <a:xfrm>
              <a:off x="6235700" y="3036055"/>
              <a:ext cx="279400" cy="1257684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67" name="Up-Down Arrow 66"/>
            <p:cNvSpPr/>
            <p:nvPr/>
          </p:nvSpPr>
          <p:spPr>
            <a:xfrm>
              <a:off x="6235700" y="1604981"/>
              <a:ext cx="279400" cy="716581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68" name="Up-Down Arrow 67"/>
            <p:cNvSpPr/>
            <p:nvPr/>
          </p:nvSpPr>
          <p:spPr>
            <a:xfrm>
              <a:off x="6248400" y="4967586"/>
              <a:ext cx="266700" cy="551942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4952461" y="948615"/>
              <a:ext cx="2855184" cy="656895"/>
              <a:chOff x="4952461" y="948615"/>
              <a:chExt cx="2855184" cy="656895"/>
            </a:xfrm>
          </p:grpSpPr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940621" y="948615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408271" y="948615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324676" y="1109173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52461" y="1122541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830520" y="1033641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420111" y="1033641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143325" y="1033641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10975" y="1071741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675675" y="1071741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267711" y="1122541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960468" y="1122541"/>
                <a:ext cx="482969" cy="482969"/>
              </a:xfrm>
              <a:prstGeom prst="rect">
                <a:avLst/>
              </a:prstGeom>
            </p:spPr>
          </p:pic>
        </p:grpSp>
      </p:grpSp>
      <p:sp>
        <p:nvSpPr>
          <p:cNvPr id="81" name="Rectangle 80"/>
          <p:cNvSpPr/>
          <p:nvPr/>
        </p:nvSpPr>
        <p:spPr>
          <a:xfrm>
            <a:off x="1367977" y="223552"/>
            <a:ext cx="1967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Helvetica Neue Medium"/>
                <a:cs typeface="Helvetica Neue Medium"/>
              </a:rPr>
              <a:t>In Practice</a:t>
            </a:r>
            <a:endParaRPr lang="en-US" sz="2800" dirty="0">
              <a:latin typeface="Helvetica Neue Medium"/>
              <a:cs typeface="Helvetica Neue Medium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610343" y="213376"/>
            <a:ext cx="3595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Helvetica Neue Medium"/>
                <a:cs typeface="Helvetica Neue Medium"/>
              </a:rPr>
              <a:t>Photo Serving Stack</a:t>
            </a:r>
            <a:endParaRPr lang="en-US" sz="2800" dirty="0">
              <a:latin typeface="Helvetica Neue Medium"/>
              <a:cs typeface="Helvetica Neue Medium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74262"/>
            <a:ext cx="1474695" cy="15544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7294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xmlns:p14="http://schemas.microsoft.com/office/powerpoint/2010/main" spd="slow" advTm="72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274638"/>
            <a:ext cx="905256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RIPQ Needs Small Number of Insertion Points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875715" y="4886386"/>
            <a:ext cx="2023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 Medium"/>
                <a:cs typeface="Helvetica Neue Medium"/>
              </a:rPr>
              <a:t>Insertion </a:t>
            </a:r>
            <a:r>
              <a:rPr lang="en-US" sz="2000" dirty="0">
                <a:latin typeface="Helvetica Neue Medium"/>
                <a:cs typeface="Helvetica Neue Medium"/>
              </a:rPr>
              <a:t>p</a:t>
            </a:r>
            <a:r>
              <a:rPr lang="en-US" sz="2000" dirty="0" smtClean="0">
                <a:latin typeface="Helvetica Neue Medium"/>
                <a:cs typeface="Helvetica Neue Medium"/>
              </a:rPr>
              <a:t>oints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50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9512" y="1663947"/>
            <a:ext cx="492443" cy="2981303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Object-wise </a:t>
            </a:r>
            <a:r>
              <a:rPr lang="en-US" sz="2000" dirty="0" smtClean="0">
                <a:latin typeface="Helvetica Neue Medium"/>
                <a:cs typeface="Helvetica Neue Medium"/>
              </a:rPr>
              <a:t>hit</a:t>
            </a:r>
            <a:r>
              <a:rPr lang="en-US" sz="2000" dirty="0">
                <a:latin typeface="Helvetica Neue Medium"/>
                <a:cs typeface="Helvetica Neue Medium"/>
              </a:rPr>
              <a:t>-</a:t>
            </a:r>
            <a:r>
              <a:rPr lang="en-US" sz="2000" dirty="0" smtClean="0">
                <a:latin typeface="Helvetica Neue Medium"/>
                <a:cs typeface="Helvetica Neue Medium"/>
              </a:rPr>
              <a:t>ratio (%)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7496342" y="5437605"/>
            <a:ext cx="1387638" cy="342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38131" y="5780505"/>
            <a:ext cx="1387638" cy="342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987758654"/>
              </p:ext>
            </p:extLst>
          </p:nvPr>
        </p:nvGraphicFramePr>
        <p:xfrm>
          <a:off x="1056105" y="1397000"/>
          <a:ext cx="7299158" cy="3348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553200" y="2272631"/>
            <a:ext cx="157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3374186"/>
            <a:ext cx="157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407848" y="1386928"/>
            <a:ext cx="2908819" cy="2723254"/>
            <a:chOff x="2407848" y="1386928"/>
            <a:chExt cx="2908819" cy="2723254"/>
          </a:xfrm>
        </p:grpSpPr>
        <p:sp>
          <p:nvSpPr>
            <p:cNvPr id="4" name="Up-Down Arrow 3"/>
            <p:cNvSpPr/>
            <p:nvPr/>
          </p:nvSpPr>
          <p:spPr>
            <a:xfrm>
              <a:off x="2643903" y="3186546"/>
              <a:ext cx="288636" cy="923636"/>
            </a:xfrm>
            <a:prstGeom prst="up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Up-Down Arrow 11"/>
            <p:cNvSpPr/>
            <p:nvPr/>
          </p:nvSpPr>
          <p:spPr>
            <a:xfrm>
              <a:off x="4505033" y="1939637"/>
              <a:ext cx="288636" cy="2170545"/>
            </a:xfrm>
            <a:prstGeom prst="up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07848" y="2647841"/>
              <a:ext cx="9588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latin typeface="Helvetica Neue Medium"/>
                  <a:cs typeface="Helvetica Neue Medium"/>
                </a:rPr>
                <a:t>+6%</a:t>
              </a:r>
              <a:endParaRPr lang="en-US" sz="2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58200" y="1386928"/>
              <a:ext cx="11584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latin typeface="Helvetica Neue Medium"/>
                  <a:cs typeface="Helvetica Neue Medium"/>
                </a:rPr>
                <a:t>+16%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976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53"/>
    </mc:Choice>
    <mc:Fallback xmlns="">
      <p:transition xmlns:p14="http://schemas.microsoft.com/office/powerpoint/2010/main" spd="slow" advTm="3375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274638"/>
            <a:ext cx="905256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RIPQ Needs Small Number of Insertion Points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51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9512" y="1663947"/>
            <a:ext cx="492443" cy="2981303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Object-wise </a:t>
            </a:r>
            <a:r>
              <a:rPr lang="en-US" sz="2000" dirty="0" smtClean="0">
                <a:latin typeface="Helvetica Neue Medium"/>
                <a:cs typeface="Helvetica Neue Medium"/>
              </a:rPr>
              <a:t>hit</a:t>
            </a:r>
            <a:r>
              <a:rPr lang="en-US" sz="2000" dirty="0">
                <a:latin typeface="Helvetica Neue Medium"/>
                <a:cs typeface="Helvetica Neue Medium"/>
              </a:rPr>
              <a:t>-</a:t>
            </a:r>
            <a:r>
              <a:rPr lang="en-US" sz="2000" dirty="0" smtClean="0">
                <a:latin typeface="Helvetica Neue Medium"/>
                <a:cs typeface="Helvetica Neue Medium"/>
              </a:rPr>
              <a:t>ratio (%)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7496342" y="5437605"/>
            <a:ext cx="1387638" cy="342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38131" y="5780505"/>
            <a:ext cx="1387638" cy="342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637302968"/>
              </p:ext>
            </p:extLst>
          </p:nvPr>
        </p:nvGraphicFramePr>
        <p:xfrm>
          <a:off x="1056105" y="1397000"/>
          <a:ext cx="7299158" cy="3348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553200" y="2272631"/>
            <a:ext cx="157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75715" y="4886386"/>
            <a:ext cx="203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 Medium"/>
                <a:cs typeface="Helvetica Neue Medium"/>
              </a:rPr>
              <a:t>Insertion points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14282" y="3035194"/>
            <a:ext cx="430998" cy="409046"/>
          </a:xfrm>
          <a:prstGeom prst="ellipse">
            <a:avLst/>
          </a:prstGeom>
          <a:noFill/>
          <a:ln w="38100" cmpd="sng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22"/>
    </mc:Choice>
    <mc:Fallback xmlns="">
      <p:transition xmlns:p14="http://schemas.microsoft.com/office/powerpoint/2010/main" spd="slow" advTm="2332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274638"/>
            <a:ext cx="905256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RIPQ Needs Small Number of Insertion Points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52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9512" y="1663947"/>
            <a:ext cx="492443" cy="2981303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Object-wise </a:t>
            </a:r>
            <a:r>
              <a:rPr lang="en-US" sz="2000" dirty="0" smtClean="0">
                <a:latin typeface="Helvetica Neue Medium"/>
                <a:cs typeface="Helvetica Neue Medium"/>
              </a:rPr>
              <a:t>hit</a:t>
            </a:r>
            <a:r>
              <a:rPr lang="en-US" sz="2000" dirty="0">
                <a:latin typeface="Helvetica Neue Medium"/>
                <a:cs typeface="Helvetica Neue Medium"/>
              </a:rPr>
              <a:t>-</a:t>
            </a:r>
            <a:r>
              <a:rPr lang="en-US" sz="2000" dirty="0" smtClean="0">
                <a:latin typeface="Helvetica Neue Medium"/>
                <a:cs typeface="Helvetica Neue Medium"/>
              </a:rPr>
              <a:t>ratio (%) 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5638131" y="5780505"/>
            <a:ext cx="1387638" cy="342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827010725"/>
              </p:ext>
            </p:extLst>
          </p:nvPr>
        </p:nvGraphicFramePr>
        <p:xfrm>
          <a:off x="1056105" y="1397000"/>
          <a:ext cx="7299158" cy="3348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3901" y="5625202"/>
            <a:ext cx="6996201" cy="523220"/>
          </a:xfrm>
          <a:prstGeom prst="rect">
            <a:avLst/>
          </a:prstGeom>
          <a:ln w="381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Neue Medium"/>
                <a:cs typeface="Helvetica Neue Medium"/>
              </a:rPr>
              <a:t>Y</a:t>
            </a:r>
            <a:r>
              <a:rPr lang="en-US" sz="2800" dirty="0" smtClean="0">
                <a:latin typeface="Helvetica Neue Medium"/>
                <a:cs typeface="Helvetica Neue Medium"/>
              </a:rPr>
              <a:t>ou don’t need much RAM buffer (2GiB)!</a:t>
            </a:r>
          </a:p>
        </p:txBody>
      </p:sp>
      <p:sp>
        <p:nvSpPr>
          <p:cNvPr id="4" name="Oval 3"/>
          <p:cNvSpPr/>
          <p:nvPr/>
        </p:nvSpPr>
        <p:spPr>
          <a:xfrm>
            <a:off x="3622842" y="1470554"/>
            <a:ext cx="574842" cy="2886994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75715" y="4886386"/>
            <a:ext cx="2023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 Medium"/>
                <a:cs typeface="Helvetica Neue Medium"/>
              </a:rPr>
              <a:t>Insertion </a:t>
            </a:r>
            <a:r>
              <a:rPr lang="en-US" sz="2000" dirty="0">
                <a:latin typeface="Helvetica Neue Medium"/>
                <a:cs typeface="Helvetica Neue Medium"/>
              </a:rPr>
              <a:t>p</a:t>
            </a:r>
            <a:r>
              <a:rPr lang="en-US" sz="2000" dirty="0" smtClean="0">
                <a:latin typeface="Helvetica Neue Medium"/>
                <a:cs typeface="Helvetica Neue Medium"/>
              </a:rPr>
              <a:t>oints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021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24"/>
    </mc:Choice>
    <mc:Fallback xmlns="">
      <p:transition xmlns:p14="http://schemas.microsoft.com/office/powerpoint/2010/main" spd="slow" advTm="3162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RIPQ Has </a:t>
            </a:r>
            <a:r>
              <a:rPr lang="en-US" dirty="0"/>
              <a:t>H</a:t>
            </a:r>
            <a:r>
              <a:rPr lang="en-US" dirty="0" smtClean="0"/>
              <a:t>igh Fidelity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53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3935" y="1665562"/>
            <a:ext cx="492443" cy="298130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 smtClean="0">
                <a:latin typeface="Helvetica Neue Medium"/>
                <a:cs typeface="Helvetica Neue Medium"/>
              </a:rPr>
              <a:t>Object-wise hit-ratio (%)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10922" y="1850723"/>
            <a:ext cx="103307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94383" y="1527557"/>
            <a:ext cx="103307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1492525194"/>
              </p:ext>
            </p:extLst>
          </p:nvPr>
        </p:nvGraphicFramePr>
        <p:xfrm>
          <a:off x="782319" y="1717039"/>
          <a:ext cx="7318944" cy="2801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102904" y="3321539"/>
            <a:ext cx="837933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75416" y="2590630"/>
            <a:ext cx="837933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099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77"/>
    </mc:Choice>
    <mc:Fallback xmlns="">
      <p:transition xmlns:p14="http://schemas.microsoft.com/office/powerpoint/2010/main" spd="slow" advTm="1337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 uiExpand="1">
        <p:bldSub>
          <a:bldChart bld="series"/>
        </p:bldSub>
      </p:bldGraphic>
      <p:bldP spid="1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RIPQ Has </a:t>
            </a:r>
            <a:r>
              <a:rPr lang="en-US" dirty="0"/>
              <a:t>H</a:t>
            </a:r>
            <a:r>
              <a:rPr lang="en-US" dirty="0" smtClean="0"/>
              <a:t>igh Fidelity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54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3935" y="1665562"/>
            <a:ext cx="492443" cy="298130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 smtClean="0">
                <a:latin typeface="Helvetica Neue Medium"/>
                <a:cs typeface="Helvetica Neue Medium"/>
              </a:rPr>
              <a:t>Object-wise hit-ratio (%)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11889" y="2966558"/>
            <a:ext cx="879231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11889" y="2532802"/>
            <a:ext cx="879231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</a:t>
            </a:r>
            <a:endParaRPr lang="en-US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976378775"/>
              </p:ext>
            </p:extLst>
          </p:nvPr>
        </p:nvGraphicFramePr>
        <p:xfrm>
          <a:off x="782319" y="1717039"/>
          <a:ext cx="7318944" cy="2801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29645" y="2902134"/>
            <a:ext cx="837933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29645" y="2532802"/>
            <a:ext cx="837933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599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77"/>
    </mc:Choice>
    <mc:Fallback xmlns="">
      <p:transition xmlns:p14="http://schemas.microsoft.com/office/powerpoint/2010/main" spd="slow" advTm="1337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Chart bld="series"/>
        </p:bldSub>
      </p:bldGraphic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RIPQ Has </a:t>
            </a:r>
            <a:r>
              <a:rPr lang="en-US" dirty="0"/>
              <a:t>H</a:t>
            </a:r>
            <a:r>
              <a:rPr lang="en-US" dirty="0" smtClean="0"/>
              <a:t>igh Fidelity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55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3935" y="1665562"/>
            <a:ext cx="492443" cy="298130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 smtClean="0">
                <a:latin typeface="Helvetica Neue Medium"/>
                <a:cs typeface="Helvetica Neue Medium"/>
              </a:rPr>
              <a:t>Object-wise hit-ratio (%)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4232521571"/>
              </p:ext>
            </p:extLst>
          </p:nvPr>
        </p:nvGraphicFramePr>
        <p:xfrm>
          <a:off x="782319" y="1717039"/>
          <a:ext cx="7318944" cy="2801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18421" y="2954421"/>
            <a:ext cx="8021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640867" y="2032306"/>
            <a:ext cx="4113809" cy="1388780"/>
            <a:chOff x="1640867" y="2032306"/>
            <a:chExt cx="4113809" cy="1388780"/>
          </a:xfrm>
        </p:grpSpPr>
        <p:sp>
          <p:nvSpPr>
            <p:cNvPr id="5" name="Oval 4"/>
            <p:cNvSpPr/>
            <p:nvPr/>
          </p:nvSpPr>
          <p:spPr>
            <a:xfrm>
              <a:off x="1640867" y="3311358"/>
              <a:ext cx="365760" cy="1097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381678" y="2955758"/>
              <a:ext cx="365760" cy="914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124628" y="2871430"/>
              <a:ext cx="365760" cy="1097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82117" y="2254662"/>
              <a:ext cx="365760" cy="7315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625072" y="2096182"/>
              <a:ext cx="365760" cy="7315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388916" y="2032306"/>
              <a:ext cx="365760" cy="548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7875" y="5256902"/>
            <a:ext cx="8508251" cy="523220"/>
          </a:xfrm>
          <a:prstGeom prst="rect">
            <a:avLst/>
          </a:prstGeom>
          <a:ln w="381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 Neue Medium"/>
                <a:cs typeface="Helvetica Neue Medium"/>
              </a:rPr>
              <a:t>RIPQ achieves ≤0.5% difference for all algorithms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91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77"/>
    </mc:Choice>
    <mc:Fallback xmlns="">
      <p:transition xmlns:p14="http://schemas.microsoft.com/office/powerpoint/2010/main" spd="slow" advTm="1337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Chart bld="series"/>
        </p:bldSub>
      </p:bldGraphic>
      <p:bldP spid="4" grpId="0" animBg="1"/>
      <p:bldP spid="1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RIPQ Has </a:t>
            </a:r>
            <a:r>
              <a:rPr lang="en-US" dirty="0"/>
              <a:t>H</a:t>
            </a:r>
            <a:r>
              <a:rPr lang="en-US" dirty="0" smtClean="0"/>
              <a:t>igh Fidelity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56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3935" y="1665562"/>
            <a:ext cx="492443" cy="298130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 smtClean="0">
                <a:latin typeface="Helvetica Neue Medium"/>
                <a:cs typeface="Helvetica Neue Medium"/>
              </a:rPr>
              <a:t>Object-wise hit-ratio (%)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597728902"/>
              </p:ext>
            </p:extLst>
          </p:nvPr>
        </p:nvGraphicFramePr>
        <p:xfrm>
          <a:off x="782319" y="1717039"/>
          <a:ext cx="7318944" cy="2801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17087" y="5256902"/>
            <a:ext cx="7109827" cy="523220"/>
          </a:xfrm>
          <a:prstGeom prst="rect">
            <a:avLst/>
          </a:prstGeom>
          <a:ln w="381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 Neue Medium"/>
                <a:cs typeface="Helvetica Neue Medium"/>
              </a:rPr>
              <a:t>+16% hit-ratio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latin typeface="Helvetica Neue Medium"/>
                <a:cs typeface="Helvetica Neue Medium"/>
              </a:rPr>
              <a:t> 23% fewer backend IOs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518052" y="1855056"/>
            <a:ext cx="1446334" cy="1579992"/>
            <a:chOff x="6277428" y="1855056"/>
            <a:chExt cx="1446334" cy="1579992"/>
          </a:xfrm>
        </p:grpSpPr>
        <p:sp>
          <p:nvSpPr>
            <p:cNvPr id="10" name="Right Bracket 9"/>
            <p:cNvSpPr/>
            <p:nvPr/>
          </p:nvSpPr>
          <p:spPr>
            <a:xfrm>
              <a:off x="6277428" y="2092476"/>
              <a:ext cx="217714" cy="1342572"/>
            </a:xfrm>
            <a:prstGeom prst="rightBracket">
              <a:avLst/>
            </a:prstGeom>
            <a:ln w="57150" cmpd="sng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65295" y="1855056"/>
              <a:ext cx="11584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latin typeface="Helvetica Neue Medium"/>
                  <a:cs typeface="Helvetica Neue Medium"/>
                </a:rPr>
                <a:t>+16%</a:t>
              </a:r>
              <a:endParaRPr lang="en-US" sz="28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8705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77"/>
    </mc:Choice>
    <mc:Fallback xmlns="">
      <p:transition xmlns:p14="http://schemas.microsoft.com/office/powerpoint/2010/main" spd="slow" advTm="1337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RIPQ Has </a:t>
            </a:r>
            <a:r>
              <a:rPr lang="en-US" dirty="0"/>
              <a:t>H</a:t>
            </a:r>
            <a:r>
              <a:rPr lang="en-US" dirty="0" smtClean="0"/>
              <a:t>igh Throughput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57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1465654"/>
            <a:ext cx="492443" cy="287034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dirty="0" smtClean="0">
                <a:latin typeface="Helvetica Neue Medium"/>
                <a:cs typeface="Helvetica Neue Medium"/>
              </a:rPr>
              <a:t>Throughput (req./sec)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40074" y="2017698"/>
            <a:ext cx="1897509" cy="113272"/>
            <a:chOff x="2499034" y="2021589"/>
            <a:chExt cx="1897509" cy="113272"/>
          </a:xfrm>
        </p:grpSpPr>
        <p:sp>
          <p:nvSpPr>
            <p:cNvPr id="7" name="Right Bracket 6"/>
            <p:cNvSpPr/>
            <p:nvPr/>
          </p:nvSpPr>
          <p:spPr>
            <a:xfrm>
              <a:off x="2499034" y="2025134"/>
              <a:ext cx="274320" cy="109727"/>
            </a:xfrm>
            <a:prstGeom prst="rightBracket">
              <a:avLst/>
            </a:prstGeom>
            <a:ln w="28575" cmpd="sng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Bracket 7"/>
            <p:cNvSpPr/>
            <p:nvPr/>
          </p:nvSpPr>
          <p:spPr>
            <a:xfrm>
              <a:off x="3311002" y="2021589"/>
              <a:ext cx="274320" cy="73149"/>
            </a:xfrm>
            <a:prstGeom prst="rightBracket">
              <a:avLst/>
            </a:prstGeom>
            <a:ln w="28575" cmpd="sng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ight Bracket 9"/>
            <p:cNvSpPr/>
            <p:nvPr/>
          </p:nvSpPr>
          <p:spPr>
            <a:xfrm>
              <a:off x="4122223" y="2027157"/>
              <a:ext cx="274320" cy="54864"/>
            </a:xfrm>
            <a:prstGeom prst="rightBracket">
              <a:avLst/>
            </a:prstGeom>
            <a:ln w="28575" cmpd="sng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13257" y="2008793"/>
            <a:ext cx="1899424" cy="210557"/>
            <a:chOff x="4945011" y="2032197"/>
            <a:chExt cx="1899424" cy="210557"/>
          </a:xfrm>
        </p:grpSpPr>
        <p:sp>
          <p:nvSpPr>
            <p:cNvPr id="12" name="Right Bracket 11"/>
            <p:cNvSpPr/>
            <p:nvPr/>
          </p:nvSpPr>
          <p:spPr>
            <a:xfrm>
              <a:off x="4945011" y="2050731"/>
              <a:ext cx="274320" cy="192023"/>
            </a:xfrm>
            <a:prstGeom prst="rightBracket">
              <a:avLst/>
            </a:prstGeom>
            <a:ln w="28575" cmpd="sng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Bracket 12"/>
            <p:cNvSpPr/>
            <p:nvPr/>
          </p:nvSpPr>
          <p:spPr>
            <a:xfrm>
              <a:off x="5771191" y="2046816"/>
              <a:ext cx="274320" cy="182879"/>
            </a:xfrm>
            <a:prstGeom prst="rightBracket">
              <a:avLst/>
            </a:prstGeom>
            <a:ln w="28575" cmpd="sng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Bracket 13"/>
            <p:cNvSpPr/>
            <p:nvPr/>
          </p:nvSpPr>
          <p:spPr>
            <a:xfrm>
              <a:off x="6570115" y="2032197"/>
              <a:ext cx="274320" cy="201167"/>
            </a:xfrm>
            <a:prstGeom prst="rightBracket">
              <a:avLst/>
            </a:prstGeom>
            <a:ln w="28575" cmpd="sng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79647" y="4973373"/>
            <a:ext cx="8384706" cy="523220"/>
          </a:xfrm>
          <a:prstGeom prst="rect">
            <a:avLst/>
          </a:prstGeom>
          <a:ln w="381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Helvetica Neue Medium"/>
                <a:cs typeface="Helvetica Neue Medium"/>
              </a:rPr>
              <a:t>RIPQ throughput comparable to FIFO (≤10% diff.) </a:t>
            </a:r>
          </a:p>
        </p:txBody>
      </p:sp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1398402887"/>
              </p:ext>
            </p:extLst>
          </p:nvPr>
        </p:nvGraphicFramePr>
        <p:xfrm>
          <a:off x="1239624" y="1674389"/>
          <a:ext cx="6861639" cy="2827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2152645" y="1804696"/>
            <a:ext cx="7474007" cy="369332"/>
            <a:chOff x="2152645" y="1834278"/>
            <a:chExt cx="7474007" cy="369332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2152645" y="2034595"/>
              <a:ext cx="4843852" cy="21158"/>
            </a:xfrm>
            <a:prstGeom prst="line">
              <a:avLst/>
            </a:prstGeom>
            <a:ln w="38100" cmpd="sng">
              <a:solidFill>
                <a:schemeClr val="accent1"/>
              </a:solidFill>
              <a:prstDash val="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7518348" y="1834278"/>
              <a:ext cx="21083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Helvetica Neue Medium"/>
                  <a:cs typeface="Helvetica Neue Medium"/>
                </a:rPr>
                <a:t>FIFO</a:t>
              </a:r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5719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6"/>
    </mc:Choice>
    <mc:Fallback xmlns="">
      <p:transition xmlns:p14="http://schemas.microsoft.com/office/powerpoint/2010/main" spd="slow" advTm="111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Graphic spid="18" grpId="0">
        <p:bldSub>
          <a:bldChart bld="series"/>
        </p:bldSub>
      </p:bldGraphic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417638"/>
            <a:ext cx="8229600" cy="1623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Medium"/>
                <a:cs typeface="Helvetica Neue Medium"/>
              </a:rPr>
              <a:t>RAM-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Medium"/>
                <a:cs typeface="Helvetica Neue Medium"/>
              </a:rPr>
              <a:t>b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Medium"/>
                <a:cs typeface="Helvetica Neue Medium"/>
              </a:rPr>
              <a:t>ased advanced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Medium"/>
                <a:cs typeface="Helvetica Neue Medium"/>
              </a:rPr>
              <a:t>c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Medium"/>
                <a:cs typeface="Helvetica Neue Medium"/>
              </a:rPr>
              <a:t>aching</a:t>
            </a:r>
          </a:p>
          <a:p>
            <a:pPr algn="ctr"/>
            <a:r>
              <a:rPr lang="en-US" sz="2400" dirty="0" smtClean="0"/>
              <a:t>SLRU(Karedla’94), GDSF(Young’94, Cao’97, Cherkasova’01), </a:t>
            </a:r>
            <a:br>
              <a:rPr lang="en-US" sz="2400" dirty="0" smtClean="0"/>
            </a:br>
            <a:r>
              <a:rPr lang="en-US" sz="2400" dirty="0" smtClean="0"/>
              <a:t>SIZE(Abrams’96), LFU(Maffeis’93), LIRS </a:t>
            </a:r>
            <a:r>
              <a:rPr lang="en-US" sz="2400" dirty="0"/>
              <a:t>(Jiang’02</a:t>
            </a:r>
            <a:r>
              <a:rPr lang="en-US" sz="2400" dirty="0" smtClean="0"/>
              <a:t>)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…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elvetica Neue Medium"/>
              <a:cs typeface="Helvetica Neue Medium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191805"/>
            <a:ext cx="8229600" cy="1654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Medium"/>
                <a:cs typeface="Helvetica Neue Medium"/>
              </a:rPr>
              <a:t>Flash-based caching solutions</a:t>
            </a:r>
            <a:b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Medium"/>
                <a:cs typeface="Helvetica Neue Medium"/>
              </a:rPr>
            </a:br>
            <a:r>
              <a:rPr lang="en-US" sz="2400" dirty="0" smtClean="0"/>
              <a:t>Facebook </a:t>
            </a:r>
            <a:r>
              <a:rPr lang="en-US" sz="2400" dirty="0" err="1" smtClean="0"/>
              <a:t>FlashCache</a:t>
            </a:r>
            <a:r>
              <a:rPr lang="en-US" sz="2400" dirty="0" smtClean="0"/>
              <a:t>, Janus(Albrecht ’13), Nitro(Li’13), </a:t>
            </a:r>
            <a:br>
              <a:rPr lang="en-US" sz="2400" dirty="0" smtClean="0"/>
            </a:br>
            <a:r>
              <a:rPr lang="en-US" sz="2400" dirty="0" smtClean="0"/>
              <a:t>OP-FCL(Oh’12), </a:t>
            </a:r>
            <a:r>
              <a:rPr lang="en-US" sz="2400" dirty="0" err="1" smtClean="0"/>
              <a:t>FlashTier</a:t>
            </a:r>
            <a:r>
              <a:rPr lang="en-US" sz="2400" dirty="0" smtClean="0"/>
              <a:t>(Saxena’12), </a:t>
            </a:r>
            <a:r>
              <a:rPr lang="en-US" sz="2400" dirty="0" err="1" smtClean="0"/>
              <a:t>Hec</a:t>
            </a:r>
            <a:r>
              <a:rPr lang="en-US" sz="2400" dirty="0" smtClean="0"/>
              <a:t>(Yang’13)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…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5013462"/>
            <a:ext cx="8229600" cy="13428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Medium"/>
                <a:cs typeface="Helvetica Neue Medium"/>
              </a:rPr>
              <a:t>Flash performance</a:t>
            </a:r>
            <a:b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Medium"/>
                <a:cs typeface="Helvetica Neue Medium"/>
              </a:rPr>
            </a:br>
            <a:r>
              <a:rPr lang="en-US" sz="2400" dirty="0" smtClean="0"/>
              <a:t>Stoica</a:t>
            </a:r>
            <a:r>
              <a:rPr lang="en-US" sz="2400" dirty="0"/>
              <a:t>’</a:t>
            </a:r>
            <a:r>
              <a:rPr lang="en-US" sz="2400" dirty="0" smtClean="0"/>
              <a:t>09, Chen’</a:t>
            </a:r>
            <a:r>
              <a:rPr lang="en-US" altLang="zh-CN" sz="2400" dirty="0" smtClean="0"/>
              <a:t>09,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Bouganim</a:t>
            </a:r>
            <a:r>
              <a:rPr lang="en-US" altLang="zh-CN" sz="2400" dirty="0" smtClean="0"/>
              <a:t>’09,</a:t>
            </a:r>
            <a:r>
              <a:rPr lang="zh-CN" altLang="zh-CN" sz="2400" dirty="0"/>
              <a:t> </a:t>
            </a:r>
            <a:r>
              <a:rPr lang="en-US" sz="2400" dirty="0" smtClean="0"/>
              <a:t>Min’12,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…</a:t>
            </a:r>
            <a:r>
              <a:rPr lang="en-US" sz="2400" dirty="0" smtClean="0"/>
              <a:t>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elvetica Neue Medium"/>
              <a:cs typeface="Helvetica Neue Medium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58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13251" y="2604674"/>
            <a:ext cx="4729564" cy="461665"/>
          </a:xfrm>
          <a:prstGeom prst="rect">
            <a:avLst/>
          </a:prstGeom>
          <a:noFill/>
          <a:ln w="381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RIPQ enables their use on flash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48078" y="4384683"/>
            <a:ext cx="5430355" cy="461665"/>
          </a:xfrm>
          <a:prstGeom prst="rect">
            <a:avLst/>
          </a:prstGeom>
          <a:noFill/>
          <a:ln w="381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RIPQ </a:t>
            </a:r>
            <a:r>
              <a:rPr lang="en-US" altLang="zh-CN" sz="2400" dirty="0" smtClean="0">
                <a:latin typeface="Helvetica Neue Medium"/>
                <a:cs typeface="Helvetica Neue Medium"/>
              </a:rPr>
              <a:t>supports</a:t>
            </a:r>
            <a:r>
              <a:rPr lang="zh-CN" altLang="en-US" sz="2400" dirty="0" smtClean="0">
                <a:latin typeface="Helvetica Neue Medium"/>
                <a:cs typeface="Helvetica Neue Medium"/>
              </a:rPr>
              <a:t> </a:t>
            </a:r>
            <a:r>
              <a:rPr lang="en-US" altLang="zh-CN" sz="2400" dirty="0" smtClean="0">
                <a:latin typeface="Helvetica Neue Medium"/>
                <a:cs typeface="Helvetica Neue Medium"/>
              </a:rPr>
              <a:t>advanced</a:t>
            </a:r>
            <a:r>
              <a:rPr lang="zh-CN" altLang="en-US" sz="2400" dirty="0" smtClean="0">
                <a:latin typeface="Helvetica Neue Medium"/>
                <a:cs typeface="Helvetica Neue Medium"/>
              </a:rPr>
              <a:t> </a:t>
            </a:r>
            <a:r>
              <a:rPr lang="en-US" altLang="zh-CN" sz="2400" dirty="0" smtClean="0">
                <a:latin typeface="Helvetica Neue Medium"/>
                <a:cs typeface="Helvetica Neue Medium"/>
              </a:rPr>
              <a:t>algorithms</a:t>
            </a:r>
            <a:endParaRPr lang="en-US" sz="2400" dirty="0" smtClean="0">
              <a:latin typeface="Helvetica Neue Medium"/>
              <a:cs typeface="Helvetica Neue Medium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1387" y="5889810"/>
            <a:ext cx="5841226" cy="461665"/>
          </a:xfrm>
          <a:prstGeom prst="rect">
            <a:avLst/>
          </a:prstGeom>
          <a:noFill/>
          <a:ln w="381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Trend</a:t>
            </a:r>
            <a:r>
              <a:rPr lang="zh-CN" altLang="en-US" sz="2400" dirty="0" smtClean="0">
                <a:latin typeface="Helvetica Neue Medium"/>
                <a:cs typeface="Helvetica Neue Medium"/>
              </a:rPr>
              <a:t> </a:t>
            </a:r>
            <a:r>
              <a:rPr lang="en-US" altLang="zh-CN" sz="2400" dirty="0" smtClean="0">
                <a:latin typeface="Helvetica Neue Medium"/>
                <a:cs typeface="Helvetica Neue Medium"/>
              </a:rPr>
              <a:t>continues</a:t>
            </a:r>
            <a:r>
              <a:rPr lang="zh-CN" altLang="en-US" sz="2400" dirty="0" smtClean="0">
                <a:latin typeface="Helvetica Neue Medium"/>
                <a:cs typeface="Helvetica Neue Medium"/>
              </a:rPr>
              <a:t> </a:t>
            </a:r>
            <a:r>
              <a:rPr lang="en-US" altLang="zh-CN" sz="2400" dirty="0" smtClean="0">
                <a:latin typeface="Helvetica Neue Medium"/>
                <a:cs typeface="Helvetica Neue Medium"/>
              </a:rPr>
              <a:t>for</a:t>
            </a:r>
            <a:r>
              <a:rPr lang="zh-CN" altLang="en-US" sz="2400" dirty="0" smtClean="0">
                <a:latin typeface="Helvetica Neue Medium"/>
                <a:cs typeface="Helvetica Neue Medium"/>
              </a:rPr>
              <a:t> </a:t>
            </a:r>
            <a:r>
              <a:rPr lang="en-US" altLang="zh-CN" sz="2400" dirty="0" smtClean="0">
                <a:latin typeface="Helvetica Neue Medium"/>
                <a:cs typeface="Helvetica Neue Medium"/>
              </a:rPr>
              <a:t>modern</a:t>
            </a:r>
            <a:r>
              <a:rPr lang="zh-CN" altLang="en-US" sz="2400" dirty="0" smtClean="0">
                <a:latin typeface="Helvetica Neue Medium"/>
                <a:cs typeface="Helvetica Neue Medium"/>
              </a:rPr>
              <a:t> </a:t>
            </a:r>
            <a:r>
              <a:rPr lang="en-US" altLang="zh-CN" sz="2400" dirty="0" smtClean="0">
                <a:latin typeface="Helvetica Neue Medium"/>
                <a:cs typeface="Helvetica Neue Medium"/>
              </a:rPr>
              <a:t>flash</a:t>
            </a:r>
            <a:r>
              <a:rPr lang="zh-CN" altLang="en-US" sz="2400" dirty="0" smtClean="0">
                <a:latin typeface="Helvetica Neue Medium"/>
                <a:cs typeface="Helvetica Neue Medium"/>
              </a:rPr>
              <a:t> </a:t>
            </a:r>
            <a:r>
              <a:rPr lang="en-US" altLang="zh-CN" sz="2400" dirty="0" smtClean="0">
                <a:latin typeface="Helvetica Neue Medium"/>
                <a:cs typeface="Helvetica Neue Medium"/>
              </a:rPr>
              <a:t>cards</a:t>
            </a:r>
            <a:endParaRPr lang="en-US" sz="2400" dirty="0" smtClean="0">
              <a:latin typeface="Helvetica Neue Medium"/>
              <a:cs typeface="Helvetica Neue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697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5"/>
    </mc:Choice>
    <mc:Fallback xmlns="">
      <p:transition xmlns:p14="http://schemas.microsoft.com/office/powerpoint/2010/main" spd="slow" advTm="468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RIPQ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55" y="1600200"/>
            <a:ext cx="8733442" cy="481703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First framework for advanced caching on flash</a:t>
            </a:r>
          </a:p>
          <a:p>
            <a:pPr lvl="1"/>
            <a:r>
              <a:rPr lang="en-US" sz="2400" dirty="0" smtClean="0"/>
              <a:t>Relative priority </a:t>
            </a:r>
            <a:r>
              <a:rPr lang="en-US" sz="2400" dirty="0"/>
              <a:t>q</a:t>
            </a:r>
            <a:r>
              <a:rPr lang="en-US" sz="2400" dirty="0" smtClean="0"/>
              <a:t>ueue </a:t>
            </a:r>
            <a:r>
              <a:rPr lang="en-US" sz="2400" dirty="0"/>
              <a:t>i</a:t>
            </a:r>
            <a:r>
              <a:rPr lang="en-US" sz="2400" dirty="0" smtClean="0"/>
              <a:t>nterface</a:t>
            </a:r>
          </a:p>
          <a:p>
            <a:pPr lvl="1"/>
            <a:r>
              <a:rPr lang="en-US" sz="2400" dirty="0" smtClean="0"/>
              <a:t>Large </a:t>
            </a:r>
            <a:r>
              <a:rPr lang="en-US" sz="2400" dirty="0"/>
              <a:t>w</a:t>
            </a:r>
            <a:r>
              <a:rPr lang="en-US" sz="2400" dirty="0" smtClean="0"/>
              <a:t>rites</a:t>
            </a:r>
          </a:p>
          <a:p>
            <a:pPr lvl="1"/>
            <a:r>
              <a:rPr lang="en-US" sz="2400" dirty="0" smtClean="0"/>
              <a:t>Restricted </a:t>
            </a:r>
            <a:r>
              <a:rPr lang="en-US" sz="2400" dirty="0"/>
              <a:t>i</a:t>
            </a:r>
            <a:r>
              <a:rPr lang="en-US" sz="2400" dirty="0" smtClean="0"/>
              <a:t>nsertion points</a:t>
            </a:r>
          </a:p>
          <a:p>
            <a:pPr lvl="1"/>
            <a:r>
              <a:rPr lang="en-US" sz="2400" dirty="0" smtClean="0"/>
              <a:t>Lazy update</a:t>
            </a:r>
          </a:p>
          <a:p>
            <a:pPr lvl="1"/>
            <a:r>
              <a:rPr lang="en-US" sz="2400" dirty="0" smtClean="0"/>
              <a:t>Section merge/split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Enables SLRU-3 &amp; GDSF-3 for Facebook photos</a:t>
            </a:r>
          </a:p>
          <a:p>
            <a:pPr lvl="1"/>
            <a:r>
              <a:rPr lang="en-US" sz="2400" dirty="0"/>
              <a:t>10% less backbone </a:t>
            </a:r>
            <a:r>
              <a:rPr lang="en-US" sz="2400" dirty="0" smtClean="0"/>
              <a:t>traffic</a:t>
            </a:r>
          </a:p>
          <a:p>
            <a:pPr lvl="1"/>
            <a:r>
              <a:rPr lang="en-US" sz="2400" dirty="0"/>
              <a:t>23</a:t>
            </a:r>
            <a:r>
              <a:rPr lang="en-US" sz="2400" dirty="0" smtClean="0"/>
              <a:t>% fewer backend 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59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07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171"/>
    </mc:Choice>
    <mc:Fallback xmlns="">
      <p:transition xmlns:p14="http://schemas.microsoft.com/office/powerpoint/2010/main" spd="slow" advTm="13317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6</a:t>
            </a:fld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9419" y="1000789"/>
            <a:ext cx="1636890" cy="1547476"/>
          </a:xfrm>
          <a:prstGeom prst="ellipse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23469" y="3189745"/>
            <a:ext cx="449187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Advanced caching helps:</a:t>
            </a:r>
            <a:endParaRPr lang="en-US" sz="2400" dirty="0">
              <a:latin typeface="Helvetica Neue Medium"/>
              <a:cs typeface="Helvetica Neue Medium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Helvetica Neue Medium"/>
                <a:cs typeface="Helvetica Neue Medium"/>
              </a:rPr>
              <a:t>23% fewer backend IOs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Helvetica Neue Medium"/>
                <a:cs typeface="Helvetica Neue Medium"/>
              </a:rPr>
              <a:t>10% less backbone traffic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9419" y="330236"/>
            <a:ext cx="184115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Helvetica Neue Medium"/>
                <a:cs typeface="Helvetica Neue Medium"/>
              </a:rPr>
              <a:t>Theory</a:t>
            </a:r>
            <a:endParaRPr lang="en-US" sz="3200" dirty="0">
              <a:latin typeface="Helvetica Neue Medium"/>
              <a:cs typeface="Helvetica Neue Medium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615342" y="330236"/>
            <a:ext cx="4660808" cy="3804717"/>
            <a:chOff x="4615342" y="330236"/>
            <a:chExt cx="4660808" cy="3804717"/>
          </a:xfrm>
        </p:grpSpPr>
        <p:sp>
          <p:nvSpPr>
            <p:cNvPr id="27" name="TextBox 26"/>
            <p:cNvSpPr txBox="1"/>
            <p:nvPr/>
          </p:nvSpPr>
          <p:spPr>
            <a:xfrm>
              <a:off x="5821456" y="330236"/>
              <a:ext cx="184115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Helvetica Neue Medium"/>
                  <a:cs typeface="Helvetica Neue Medium"/>
                </a:rPr>
                <a:t>Practice</a:t>
              </a:r>
              <a:endParaRPr lang="en-US" sz="32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15342" y="3303956"/>
              <a:ext cx="46608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 Neue Medium"/>
                  <a:cs typeface="Helvetica Neue Medium"/>
                </a:rPr>
                <a:t>D</a:t>
              </a:r>
              <a:r>
                <a:rPr lang="en-US" sz="2400" dirty="0" smtClean="0">
                  <a:latin typeface="Helvetica Neue Medium"/>
                  <a:cs typeface="Helvetica Neue Medium"/>
                </a:rPr>
                <a:t>ifficult to implement on flash: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2400" dirty="0" smtClean="0">
                  <a:latin typeface="Helvetica Neue Medium"/>
                  <a:cs typeface="Helvetica Neue Medium"/>
                </a:rPr>
                <a:t>FIFO still used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52357" y="1000789"/>
              <a:ext cx="1474695" cy="1554480"/>
            </a:xfrm>
            <a:prstGeom prst="ellipse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123469" y="0"/>
            <a:ext cx="8988782" cy="4909581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92243" y="2461406"/>
            <a:ext cx="6159515" cy="3622593"/>
            <a:chOff x="1492243" y="3213446"/>
            <a:chExt cx="6159515" cy="3622593"/>
          </a:xfrm>
        </p:grpSpPr>
        <p:sp>
          <p:nvSpPr>
            <p:cNvPr id="14" name="TextBox 13"/>
            <p:cNvSpPr txBox="1"/>
            <p:nvPr/>
          </p:nvSpPr>
          <p:spPr>
            <a:xfrm>
              <a:off x="1492243" y="5266379"/>
              <a:ext cx="6159515" cy="1569660"/>
            </a:xfrm>
            <a:prstGeom prst="rect">
              <a:avLst/>
            </a:prstGeom>
            <a:ln w="38100" cmpd="sng">
              <a:solidFill>
                <a:srgbClr val="4F81BD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>
                  <a:latin typeface="Helvetica Neue Black Condensed"/>
                  <a:cs typeface="Helvetica Neue Black Condensed"/>
                </a:rPr>
                <a:t>Restricted Insertion Priority Queue</a:t>
              </a:r>
              <a:r>
                <a:rPr lang="en-US" sz="3200" dirty="0" smtClean="0">
                  <a:latin typeface="Helvetica Neue Medium"/>
                  <a:cs typeface="Helvetica Neue Medium"/>
                </a:rPr>
                <a:t>: </a:t>
              </a:r>
              <a:br>
                <a:rPr lang="en-US" sz="3200" dirty="0" smtClean="0">
                  <a:latin typeface="Helvetica Neue Medium"/>
                  <a:cs typeface="Helvetica Neue Medium"/>
                </a:rPr>
              </a:br>
              <a:r>
                <a:rPr lang="en-US" sz="3200" dirty="0" smtClean="0">
                  <a:latin typeface="Helvetica Neue Medium"/>
                  <a:cs typeface="Helvetica Neue Medium"/>
                </a:rPr>
                <a:t>efficiently </a:t>
              </a:r>
              <a:r>
                <a:rPr lang="en-US" sz="3200" dirty="0">
                  <a:latin typeface="Helvetica Neue Medium"/>
                  <a:cs typeface="Helvetica Neue Medium"/>
                </a:rPr>
                <a:t>implement </a:t>
              </a:r>
              <a:r>
                <a:rPr lang="en-US" sz="3200" dirty="0" smtClean="0">
                  <a:latin typeface="Helvetica Neue Medium"/>
                  <a:cs typeface="Helvetica Neue Medium"/>
                </a:rPr>
                <a:t>advanced</a:t>
              </a:r>
              <a:br>
                <a:rPr lang="en-US" sz="3200" dirty="0" smtClean="0">
                  <a:latin typeface="Helvetica Neue Medium"/>
                  <a:cs typeface="Helvetica Neue Medium"/>
                </a:rPr>
              </a:br>
              <a:r>
                <a:rPr lang="en-US" sz="3200" dirty="0" smtClean="0">
                  <a:latin typeface="Helvetica Neue Medium"/>
                  <a:cs typeface="Helvetica Neue Medium"/>
                </a:rPr>
                <a:t>caching </a:t>
              </a:r>
              <a:r>
                <a:rPr lang="en-US" sz="3200" dirty="0">
                  <a:latin typeface="Helvetica Neue Medium"/>
                  <a:cs typeface="Helvetica Neue Medium"/>
                </a:rPr>
                <a:t>algorithms on </a:t>
              </a:r>
              <a:r>
                <a:rPr lang="en-US" sz="3200" dirty="0" smtClean="0">
                  <a:latin typeface="Helvetica Neue Medium"/>
                  <a:cs typeface="Helvetica Neue Medium"/>
                </a:rPr>
                <a:t>flash</a:t>
              </a:r>
              <a:endParaRPr lang="en-US" sz="3200" dirty="0">
                <a:latin typeface="Helvetica Neue Medium"/>
                <a:cs typeface="Helvetica Neue Medium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70973" y="3213446"/>
              <a:ext cx="1802055" cy="1802055"/>
            </a:xfrm>
            <a:prstGeom prst="ellipse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26304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4"/>
    </mc:Choice>
    <mc:Fallback xmlns="">
      <p:transition xmlns:p14="http://schemas.microsoft.com/office/powerpoint/2010/main" spd="slow" advTm="130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981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Why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advanced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caching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algorithms</a:t>
            </a:r>
            <a:br>
              <a:rPr lang="en-US" altLang="zh-CN" sz="2800" dirty="0" smtClean="0"/>
            </a:br>
            <a:r>
              <a:rPr lang="en-US" altLang="zh-CN" sz="2800" dirty="0" smtClean="0"/>
              <a:t>difficult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implement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flash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efficiently?</a:t>
            </a:r>
          </a:p>
          <a:p>
            <a:pPr lvl="1"/>
            <a:endParaRPr lang="en-US" altLang="zh-CN" sz="2400" dirty="0" smtClean="0"/>
          </a:p>
          <a:p>
            <a:endParaRPr lang="en-US" sz="2800" dirty="0"/>
          </a:p>
          <a:p>
            <a:r>
              <a:rPr lang="en-US" sz="2800" dirty="0" smtClean="0"/>
              <a:t>How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RIPQ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solves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this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problem?</a:t>
            </a:r>
          </a:p>
          <a:p>
            <a:pPr lvl="1"/>
            <a:r>
              <a:rPr lang="en-US" sz="2400" dirty="0" smtClean="0"/>
              <a:t>Why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priority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queue?</a:t>
            </a:r>
          </a:p>
          <a:p>
            <a:pPr lvl="1"/>
            <a:r>
              <a:rPr lang="en-US" sz="2400" dirty="0" smtClean="0"/>
              <a:t>How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efficiently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implement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flash?</a:t>
            </a:r>
          </a:p>
          <a:p>
            <a:endParaRPr lang="en-US" dirty="0"/>
          </a:p>
          <a:p>
            <a:r>
              <a:rPr lang="en-US" sz="2800" dirty="0" smtClean="0"/>
              <a:t>Evaluation</a:t>
            </a:r>
          </a:p>
          <a:p>
            <a:pPr lvl="1"/>
            <a:r>
              <a:rPr lang="en-US" sz="2400" dirty="0"/>
              <a:t>10% less backbone traffic </a:t>
            </a:r>
            <a:endParaRPr lang="en-US" sz="2400" dirty="0" smtClean="0"/>
          </a:p>
          <a:p>
            <a:pPr lvl="1"/>
            <a:r>
              <a:rPr lang="en-US" sz="2400" dirty="0"/>
              <a:t>23% fewer backend </a:t>
            </a:r>
            <a:r>
              <a:rPr lang="en-US" sz="2400" dirty="0" smtClean="0"/>
              <a:t>IOs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49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981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Why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advanced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caching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algorithms</a:t>
            </a:r>
            <a:br>
              <a:rPr lang="en-US" altLang="zh-CN" sz="2800" dirty="0" smtClean="0"/>
            </a:br>
            <a:r>
              <a:rPr lang="en-US" altLang="zh-CN" sz="2800" dirty="0" smtClean="0"/>
              <a:t>difficult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implement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flash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efficiently?</a:t>
            </a:r>
          </a:p>
          <a:p>
            <a:pPr lvl="1"/>
            <a:r>
              <a:rPr lang="en-US" altLang="zh-CN" sz="2400" dirty="0" smtClean="0"/>
              <a:t>Write pattern of FIFO and LRU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How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RIPQ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solves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this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problem?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Why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use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priority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queue?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How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efficiently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implement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one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on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flash?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10% less backbone traffic 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23% fewer backend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IOs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40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 </a:t>
            </a:r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S</a:t>
            </a:r>
            <a:r>
              <a:rPr lang="en-US" dirty="0" smtClean="0"/>
              <a:t>equential Writes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9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-700781" y="2315923"/>
            <a:ext cx="10475007" cy="1546261"/>
            <a:chOff x="-700781" y="2315923"/>
            <a:chExt cx="10475007" cy="1546261"/>
          </a:xfrm>
        </p:grpSpPr>
        <p:grpSp>
          <p:nvGrpSpPr>
            <p:cNvPr id="93" name="Group 92"/>
            <p:cNvGrpSpPr/>
            <p:nvPr/>
          </p:nvGrpSpPr>
          <p:grpSpPr>
            <a:xfrm>
              <a:off x="-700781" y="2315923"/>
              <a:ext cx="8987391" cy="1537333"/>
              <a:chOff x="-700781" y="2315923"/>
              <a:chExt cx="8987391" cy="1537333"/>
            </a:xfrm>
          </p:grpSpPr>
          <p:sp>
            <p:nvSpPr>
              <p:cNvPr id="95" name="Rectangle 94"/>
              <p:cNvSpPr>
                <a:spLocks noChangeAspect="1"/>
              </p:cNvSpPr>
              <p:nvPr/>
            </p:nvSpPr>
            <p:spPr>
              <a:xfrm>
                <a:off x="2528884" y="2315923"/>
                <a:ext cx="4179521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dirty="0" smtClean="0">
                    <a:ln w="1905"/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Helvetica Neue Medium"/>
                    <a:cs typeface="Helvetica Neue Medium"/>
                  </a:rPr>
                  <a:t>Cache space of </a:t>
                </a:r>
                <a:r>
                  <a:rPr lang="en-US" altLang="zh-CN" sz="2400" dirty="0" smtClean="0">
                    <a:ln w="1905"/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Helvetica Neue Medium"/>
                    <a:cs typeface="Helvetica Neue Medium"/>
                  </a:rPr>
                  <a:t>FIFO</a:t>
                </a:r>
                <a:endParaRPr lang="en-US" sz="2400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endParaRPr>
              </a:p>
            </p:txBody>
          </p:sp>
          <p:sp>
            <p:nvSpPr>
              <p:cNvPr id="96" name="Left Brace 95"/>
              <p:cNvSpPr/>
              <p:nvPr/>
            </p:nvSpPr>
            <p:spPr>
              <a:xfrm rot="5400000">
                <a:off x="4432579" y="-653354"/>
                <a:ext cx="392862" cy="7315201"/>
              </a:xfrm>
              <a:prstGeom prst="leftBrac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015737" y="3582320"/>
                <a:ext cx="7140485" cy="185702"/>
              </a:xfrm>
              <a:prstGeom prst="rect">
                <a:avLst/>
              </a:prstGeom>
              <a:pattFill prst="dkVert">
                <a:fgClr>
                  <a:srgbClr val="3366FF"/>
                </a:fgClr>
                <a:bgClr>
                  <a:prstClr val="white"/>
                </a:bgClr>
              </a:patt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" name="Rectangle 97"/>
              <p:cNvSpPr>
                <a:spLocks noChangeAspect="1"/>
              </p:cNvSpPr>
              <p:nvPr/>
            </p:nvSpPr>
            <p:spPr>
              <a:xfrm>
                <a:off x="-700781" y="3391591"/>
                <a:ext cx="2315962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dirty="0" smtClean="0">
                    <a:ln w="1905"/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Helvetica Neue Medium"/>
                    <a:cs typeface="Helvetica Neue Medium"/>
                  </a:rPr>
                  <a:t>Head</a:t>
                </a:r>
                <a:endParaRPr lang="en-US" sz="2400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endParaRPr>
              </a:p>
            </p:txBody>
          </p:sp>
        </p:grpSp>
        <p:sp>
          <p:nvSpPr>
            <p:cNvPr id="94" name="Rectangle 93"/>
            <p:cNvSpPr>
              <a:spLocks noChangeAspect="1"/>
            </p:cNvSpPr>
            <p:nvPr/>
          </p:nvSpPr>
          <p:spPr>
            <a:xfrm>
              <a:off x="7458264" y="3400519"/>
              <a:ext cx="2315962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rPr>
                <a:t>Tail</a:t>
              </a:r>
              <a:endPara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921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"/>
    </mc:Choice>
    <mc:Fallback xmlns="">
      <p:transition xmlns:p14="http://schemas.microsoft.com/office/powerpoint/2010/main" spd="slow" advTm="61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1|7.1|16.7|24.8|7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0|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2|5.9|10.3|4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6.5|6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14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1.7|2.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13.2|3.1|1.1|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2.9|3.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7.9|9.2|6.3|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3|1.5|5.4|4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|5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8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4.2|9.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3.4|8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6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11.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2|8.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|6.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4.2|6|3.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10.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5.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|0|0|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|0|0|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|0|0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|0|0|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0.2|0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9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2|0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1|7.1|16.7|24.8|7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23531</TotalTime>
  <Words>1574</Words>
  <Application>Microsoft Macintosh PowerPoint</Application>
  <PresentationFormat>On-screen Show (4:3)</PresentationFormat>
  <Paragraphs>591</Paragraphs>
  <Slides>59</Slides>
  <Notes>59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Outline</vt:lpstr>
      <vt:lpstr>FIFO Does Sequential Writes</vt:lpstr>
      <vt:lpstr>FIFO Does Sequential Writes</vt:lpstr>
      <vt:lpstr>FIFO Does Sequential Writes</vt:lpstr>
      <vt:lpstr>FIFO Does Sequential Writes</vt:lpstr>
      <vt:lpstr>LRU Needs Random Writes</vt:lpstr>
      <vt:lpstr>LRU Needs Random Writes</vt:lpstr>
      <vt:lpstr>Why Care About Random Writes?</vt:lpstr>
      <vt:lpstr>What write size do we need?</vt:lpstr>
      <vt:lpstr>Outline</vt:lpstr>
      <vt:lpstr>RIPQ Architecture (Restricted Insertion Priority Queue)</vt:lpstr>
      <vt:lpstr>RIPQ Architecture (Restricted Insertion Priority Queue)</vt:lpstr>
      <vt:lpstr>Priority Queue API</vt:lpstr>
      <vt:lpstr>Segmented LRU</vt:lpstr>
      <vt:lpstr>Segmented LRU</vt:lpstr>
      <vt:lpstr>Segmented LRU</vt:lpstr>
      <vt:lpstr>Segmented LRU</vt:lpstr>
      <vt:lpstr>Greedy-Dual-Size-Frequency</vt:lpstr>
      <vt:lpstr>Greedy-Dual-Size-Frequency</vt:lpstr>
      <vt:lpstr>Greedy-Dual-Size-Frequency</vt:lpstr>
      <vt:lpstr>Greedy-Dual-Size-Frequency</vt:lpstr>
      <vt:lpstr>Relative Priority Queue for Advanced Caching Algorithms</vt:lpstr>
      <vt:lpstr>Relative Priority Queue for Advanced Caching Algorithms</vt:lpstr>
      <vt:lpstr>Relative Priority Queue for Advanced Caching Algorithms</vt:lpstr>
      <vt:lpstr>Relative Priority Queue for Advanced Caching Algorithms</vt:lpstr>
      <vt:lpstr>RIPQ Design: Large Writes</vt:lpstr>
      <vt:lpstr>RIPQ Design:  Restricted Insertion Points</vt:lpstr>
      <vt:lpstr>RIPQ Design:  Restricted Insertion Points</vt:lpstr>
      <vt:lpstr>Section is Unit for Insertion</vt:lpstr>
      <vt:lpstr>Section is Unit for Insertion</vt:lpstr>
      <vt:lpstr>Section is Unit for Insertion</vt:lpstr>
      <vt:lpstr>Trade-off in Section Size</vt:lpstr>
      <vt:lpstr>RIPQ Design: Lazy Update</vt:lpstr>
      <vt:lpstr>RIPQ Design: Lazy Update</vt:lpstr>
      <vt:lpstr>RIPQ Design: Lazy Update</vt:lpstr>
      <vt:lpstr>Virtual Block Remembers Update Location</vt:lpstr>
      <vt:lpstr>Actual Update During Eviction</vt:lpstr>
      <vt:lpstr>Actual Update During Eviction</vt:lpstr>
      <vt:lpstr>RIPQ Design</vt:lpstr>
      <vt:lpstr>Outline</vt:lpstr>
      <vt:lpstr>Evaluation Questions</vt:lpstr>
      <vt:lpstr>Evaluation Approach</vt:lpstr>
      <vt:lpstr>RIPQ Needs Small Number of Insertion Points</vt:lpstr>
      <vt:lpstr>RIPQ Needs Small Number of Insertion Points</vt:lpstr>
      <vt:lpstr>RIPQ Needs Small Number of Insertion Points</vt:lpstr>
      <vt:lpstr>RIPQ Has High Fidelity</vt:lpstr>
      <vt:lpstr>RIPQ Has High Fidelity</vt:lpstr>
      <vt:lpstr>RIPQ Has High Fidelity</vt:lpstr>
      <vt:lpstr>RIPQ Has High Fidelity</vt:lpstr>
      <vt:lpstr>RIPQ Has High Throughput</vt:lpstr>
      <vt:lpstr>Related Works</vt:lpstr>
      <vt:lpstr>RIPQ</vt:lpstr>
    </vt:vector>
  </TitlesOfParts>
  <Company>Princeton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Linpeng Tang</dc:creator>
  <cp:lastModifiedBy>Wyatt Lloyd</cp:lastModifiedBy>
  <cp:revision>1307</cp:revision>
  <cp:lastPrinted>2015-02-05T18:22:57Z</cp:lastPrinted>
  <dcterms:created xsi:type="dcterms:W3CDTF">2015-01-10T18:34:26Z</dcterms:created>
  <dcterms:modified xsi:type="dcterms:W3CDTF">2015-02-26T16:01:43Z</dcterms:modified>
</cp:coreProperties>
</file>