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41" r:id="rId2"/>
    <p:sldId id="375" r:id="rId3"/>
    <p:sldId id="377" r:id="rId4"/>
    <p:sldId id="378" r:id="rId5"/>
    <p:sldId id="402" r:id="rId6"/>
    <p:sldId id="306" r:id="rId7"/>
    <p:sldId id="382" r:id="rId8"/>
    <p:sldId id="383" r:id="rId9"/>
    <p:sldId id="394" r:id="rId10"/>
    <p:sldId id="354" r:id="rId11"/>
    <p:sldId id="363" r:id="rId12"/>
    <p:sldId id="353" r:id="rId13"/>
    <p:sldId id="317" r:id="rId14"/>
    <p:sldId id="384" r:id="rId15"/>
    <p:sldId id="391" r:id="rId16"/>
    <p:sldId id="318" r:id="rId17"/>
    <p:sldId id="392" r:id="rId18"/>
    <p:sldId id="321" r:id="rId19"/>
    <p:sldId id="386" r:id="rId20"/>
    <p:sldId id="393" r:id="rId21"/>
    <p:sldId id="324" r:id="rId22"/>
    <p:sldId id="385" r:id="rId23"/>
    <p:sldId id="330" r:id="rId24"/>
    <p:sldId id="338" r:id="rId25"/>
    <p:sldId id="328" r:id="rId26"/>
    <p:sldId id="329" r:id="rId27"/>
    <p:sldId id="396" r:id="rId28"/>
    <p:sldId id="345" r:id="rId29"/>
    <p:sldId id="357" r:id="rId30"/>
    <p:sldId id="39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910D9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64" autoAdjust="0"/>
  </p:normalViewPr>
  <p:slideViewPr>
    <p:cSldViewPr snapToGrid="0" snapToObjects="1">
      <p:cViewPr>
        <p:scale>
          <a:sx n="100" d="100"/>
          <a:sy n="100" d="100"/>
        </p:scale>
        <p:origin x="-167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104DD-BB10-064D-B9B3-178AD1B5BE17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4321F-7F5A-CB47-B840-D5EA7E0B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15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149B2-C3ED-C24D-998D-24C9D2C3507E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BF9FD-DB11-424E-8753-09DE963B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350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00DC6-791A-EF4A-BB1A-61E2C70A04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93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48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32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6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6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66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6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6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6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6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59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6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5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7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61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61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61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61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61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61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25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060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4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28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07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6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6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49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3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0EC3-DA09-2847-BB24-A89DAA36051D}" type="datetime1">
              <a:rPr lang="zh-CN" alt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7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23D5-B5D0-EF41-8941-7D9615371CEF}" type="datetime1">
              <a:rPr lang="zh-CN" alt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8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003B-3E0B-6545-A1B8-E9CADEE23601}" type="datetime1">
              <a:rPr lang="zh-CN" alt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56DB-6BAD-7344-800F-F9647ABB84AC}" type="datetime1">
              <a:rPr lang="zh-CN" alt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F4A4-B8B5-0E43-9CB5-FE261F14748F}" type="datetime1">
              <a:rPr lang="zh-CN" alt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EA29-8CA8-694E-BBF6-B91180769543}" type="datetime1">
              <a:rPr lang="zh-CN" alt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7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54E9-E272-DD47-AE22-8A7B221C45F7}" type="datetime1">
              <a:rPr lang="zh-CN" altLang="en-US" smtClean="0"/>
              <a:t>10/6/15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1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D089-8299-EE41-83B5-A52BE2408D53}" type="datetime1">
              <a:rPr lang="zh-CN" alt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4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C098-03E3-3A4F-8FA0-B36BE524288F}" type="datetime1">
              <a:rPr lang="zh-CN" altLang="en-US" smtClean="0"/>
              <a:t>10/6/15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7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6DF9-73E8-7649-BF80-DC0E95B7D3C9}" type="datetime1">
              <a:rPr lang="zh-CN" alt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2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3160-D475-5E4E-9C05-27A1E75FAC41}" type="datetime1">
              <a:rPr lang="zh-CN" alt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3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Neue Medium"/>
              </a:defRPr>
            </a:lvl1pPr>
          </a:lstStyle>
          <a:p>
            <a:fld id="{30D5E13A-200D-F34B-8573-B59BB0872A89}" type="datetime1">
              <a:rPr lang="zh-CN" alt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 Medium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 Medium"/>
              </a:defRPr>
            </a:lvl1pPr>
          </a:lstStyle>
          <a:p>
            <a:fld id="{50B1DDAB-F9A0-3B4E-801A-A0F89EF8BE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1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 Medium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Medium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Medium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Medium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Medium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Medium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microsoft.com/office/2007/relationships/hdphoto" Target="../media/hdphoto1.wdp"/><Relationship Id="rId6" Type="http://schemas.openxmlformats.org/officeDocument/2006/relationships/image" Target="../media/image16.jpeg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microsoft.com/office/2007/relationships/hdphoto" Target="../media/hdphoto1.wdp"/><Relationship Id="rId6" Type="http://schemas.openxmlformats.org/officeDocument/2006/relationships/image" Target="../media/image16.jpeg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microsoft.com/office/2007/relationships/hdphoto" Target="../media/hdphoto1.wdp"/><Relationship Id="rId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e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6.png"/><Relationship Id="rId5" Type="http://schemas.openxmlformats.org/officeDocument/2006/relationships/image" Target="../media/image10.jp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microsoft.com/office/2007/relationships/hdphoto" Target="../media/hdphoto1.wdp"/><Relationship Id="rId6" Type="http://schemas.openxmlformats.org/officeDocument/2006/relationships/image" Target="../media/image14.jpeg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330200"/>
            <a:ext cx="8851900" cy="2819400"/>
          </a:xfrm>
          <a:ln>
            <a:noFill/>
          </a:ln>
        </p:spPr>
        <p:txBody>
          <a:bodyPr anchor="t" anchorCtr="0">
            <a:noAutofit/>
          </a:bodyPr>
          <a:lstStyle/>
          <a:p>
            <a:r>
              <a:rPr lang="en-US" sz="4800" dirty="0" smtClean="0">
                <a:solidFill>
                  <a:srgbClr val="990000"/>
                </a:solidFill>
              </a:rPr>
              <a:t>Existential Consistency:</a:t>
            </a:r>
            <a:r>
              <a:rPr lang="en-US" sz="4800" dirty="0">
                <a:solidFill>
                  <a:srgbClr val="FF0000"/>
                </a:solidFill>
              </a:rPr>
              <a:t/>
            </a:r>
            <a:br>
              <a:rPr lang="en-US" sz="4800" dirty="0">
                <a:solidFill>
                  <a:srgbClr val="FF0000"/>
                </a:solidFill>
              </a:rPr>
            </a:br>
            <a:r>
              <a:rPr lang="en-US" sz="4800" dirty="0" smtClean="0"/>
              <a:t>Measuring and Understanding Consistency at Facebook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52006"/>
            <a:ext cx="7835900" cy="252649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990000"/>
                </a:solidFill>
              </a:rPr>
              <a:t>Haonan Lu*</a:t>
            </a:r>
            <a:r>
              <a:rPr lang="en-US" baseline="30000" dirty="0">
                <a:solidFill>
                  <a:srgbClr val="990000"/>
                </a:solidFill>
              </a:rPr>
              <a:t>†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rgbClr val="CF5300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Kaushik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Veeraraghavan</a:t>
            </a:r>
            <a:r>
              <a:rPr lang="en-US" baseline="30000" dirty="0">
                <a:solidFill>
                  <a:schemeClr val="tx1"/>
                </a:solidFill>
              </a:rPr>
              <a:t>†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Philippe </a:t>
            </a:r>
            <a:r>
              <a:rPr lang="en-US" dirty="0" err="1">
                <a:solidFill>
                  <a:schemeClr val="tx1"/>
                </a:solidFill>
              </a:rPr>
              <a:t>Ajoux</a:t>
            </a:r>
            <a:r>
              <a:rPr lang="en-US" baseline="30000" dirty="0">
                <a:solidFill>
                  <a:schemeClr val="tx1"/>
                </a:solidFill>
              </a:rPr>
              <a:t>†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Jim </a:t>
            </a:r>
            <a:r>
              <a:rPr lang="en-US" dirty="0">
                <a:solidFill>
                  <a:schemeClr val="tx1"/>
                </a:solidFill>
              </a:rPr>
              <a:t>Hunt</a:t>
            </a:r>
            <a:r>
              <a:rPr lang="en-US" baseline="30000" dirty="0">
                <a:solidFill>
                  <a:schemeClr val="tx1"/>
                </a:solidFill>
              </a:rPr>
              <a:t>†</a:t>
            </a:r>
            <a:r>
              <a:rPr lang="en-US" dirty="0">
                <a:solidFill>
                  <a:schemeClr val="tx1"/>
                </a:solidFill>
              </a:rPr>
              <a:t>,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tx1"/>
                </a:solidFill>
              </a:rPr>
              <a:t>Yee </a:t>
            </a:r>
            <a:r>
              <a:rPr lang="en-US" dirty="0" err="1" smtClean="0">
                <a:solidFill>
                  <a:schemeClr val="tx1"/>
                </a:solidFill>
              </a:rPr>
              <a:t>Jiun</a:t>
            </a:r>
            <a:r>
              <a:rPr lang="en-US" dirty="0" smtClean="0">
                <a:solidFill>
                  <a:schemeClr val="tx1"/>
                </a:solidFill>
              </a:rPr>
              <a:t> Song</a:t>
            </a:r>
            <a:r>
              <a:rPr lang="en-US" baseline="30000" dirty="0">
                <a:solidFill>
                  <a:schemeClr val="tx1"/>
                </a:solidFill>
              </a:rPr>
              <a:t>†</a:t>
            </a:r>
            <a:r>
              <a:rPr lang="en-US" dirty="0">
                <a:solidFill>
                  <a:schemeClr val="tx1"/>
                </a:solidFill>
              </a:rPr>
              <a:t>, Wendy </a:t>
            </a:r>
            <a:r>
              <a:rPr lang="en-US" dirty="0" err="1">
                <a:solidFill>
                  <a:schemeClr val="tx1"/>
                </a:solidFill>
              </a:rPr>
              <a:t>Tobagus</a:t>
            </a:r>
            <a:r>
              <a:rPr lang="en-US" baseline="30000" dirty="0">
                <a:solidFill>
                  <a:schemeClr val="tx1"/>
                </a:solidFill>
              </a:rPr>
              <a:t>†</a:t>
            </a:r>
            <a:r>
              <a:rPr lang="en-US" dirty="0">
                <a:solidFill>
                  <a:schemeClr val="tx1"/>
                </a:solidFill>
              </a:rPr>
              <a:t>,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Sanjeev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Kumar</a:t>
            </a:r>
            <a:r>
              <a:rPr lang="en-US" baseline="30000" dirty="0">
                <a:solidFill>
                  <a:schemeClr val="tx1"/>
                </a:solidFill>
              </a:rPr>
              <a:t>†</a:t>
            </a:r>
            <a:r>
              <a:rPr lang="en-US" dirty="0">
                <a:solidFill>
                  <a:schemeClr val="tx1"/>
                </a:solidFill>
              </a:rPr>
              <a:t>, Wyatt Lloyd*</a:t>
            </a:r>
            <a:r>
              <a:rPr lang="en-US" baseline="30000" dirty="0">
                <a:solidFill>
                  <a:schemeClr val="tx1"/>
                </a:solidFill>
              </a:rPr>
              <a:t>†</a:t>
            </a:r>
            <a:r>
              <a:rPr lang="en-US" sz="2200" baseline="30000" dirty="0" smtClean="0">
                <a:solidFill>
                  <a:schemeClr val="tx1"/>
                </a:solidFill>
              </a:rPr>
              <a:t>        </a:t>
            </a:r>
          </a:p>
          <a:p>
            <a:pPr>
              <a:lnSpc>
                <a:spcPct val="80000"/>
              </a:lnSpc>
            </a:pPr>
            <a:r>
              <a:rPr lang="en-US" sz="2200" baseline="30000" dirty="0" smtClean="0">
                <a:solidFill>
                  <a:schemeClr val="tx1"/>
                </a:solidFill>
              </a:rPr>
              <a:t>                     </a:t>
            </a:r>
          </a:p>
          <a:p>
            <a:pPr>
              <a:lnSpc>
                <a:spcPct val="80000"/>
              </a:lnSpc>
            </a:pPr>
            <a:r>
              <a:rPr lang="en-US" sz="2400" baseline="30000" dirty="0" smtClean="0">
                <a:solidFill>
                  <a:schemeClr val="tx1"/>
                </a:solidFill>
              </a:rPr>
              <a:t>*</a:t>
            </a:r>
            <a:r>
              <a:rPr lang="en-US" sz="2400" dirty="0" smtClean="0">
                <a:solidFill>
                  <a:srgbClr val="000000"/>
                </a:solidFill>
              </a:rPr>
              <a:t>University of </a:t>
            </a:r>
            <a:r>
              <a:rPr lang="en-US" sz="2400" dirty="0">
                <a:solidFill>
                  <a:srgbClr val="000000"/>
                </a:solidFill>
              </a:rPr>
              <a:t>Southern California, </a:t>
            </a:r>
            <a:r>
              <a:rPr lang="en-US" sz="2400" baseline="30000" dirty="0">
                <a:solidFill>
                  <a:srgbClr val="000000"/>
                </a:solidFill>
              </a:rPr>
              <a:t>†</a:t>
            </a:r>
            <a:r>
              <a:rPr lang="en-US" sz="2400" dirty="0">
                <a:solidFill>
                  <a:srgbClr val="000000"/>
                </a:solidFill>
              </a:rPr>
              <a:t>Facebook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30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Quantifying 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often do anomalies occur?</a:t>
            </a:r>
          </a:p>
          <a:p>
            <a:pPr lvl="1"/>
            <a:r>
              <a:rPr lang="en-US" dirty="0" smtClean="0"/>
              <a:t>Collect trace of requests to TAO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What consistency would prevent them?</a:t>
            </a:r>
          </a:p>
          <a:p>
            <a:pPr lvl="1"/>
            <a:r>
              <a:rPr lang="en-US" dirty="0" smtClean="0"/>
              <a:t>Run anomaly checkers on the trace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37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trace on web servers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hallenges in tracing production system</a:t>
            </a:r>
          </a:p>
          <a:p>
            <a:pPr lvl="1"/>
            <a:r>
              <a:rPr lang="en-US" dirty="0" smtClean="0"/>
              <a:t>Volume of requests</a:t>
            </a:r>
          </a:p>
          <a:p>
            <a:pPr lvl="1"/>
            <a:r>
              <a:rPr lang="en-US" dirty="0" smtClean="0"/>
              <a:t>Time skew between web servers</a:t>
            </a:r>
          </a:p>
          <a:p>
            <a:pPr lvl="1"/>
            <a:r>
              <a:rPr lang="en-US" dirty="0" smtClean="0"/>
              <a:t>Missing requests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1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02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Helvetica Neue Medium"/>
              </a:rPr>
              <a:t>Challenge: Volume of Requests</a:t>
            </a:r>
            <a:endParaRPr lang="en-US" dirty="0">
              <a:cs typeface="Helvetica Neue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64500" y="495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Neue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968501"/>
            <a:ext cx="8229600" cy="4756149"/>
          </a:xfrm>
        </p:spPr>
        <p:txBody>
          <a:bodyPr>
            <a:normAutofit/>
          </a:bodyPr>
          <a:lstStyle/>
          <a:p>
            <a:r>
              <a:rPr lang="en-US" dirty="0"/>
              <a:t>Billions of </a:t>
            </a:r>
            <a:r>
              <a:rPr lang="en-US" dirty="0" smtClean="0"/>
              <a:t>requests per second [</a:t>
            </a:r>
            <a:r>
              <a:rPr lang="en-US" dirty="0"/>
              <a:t>ATC ’13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Too many to log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Sample </a:t>
            </a:r>
            <a:r>
              <a:rPr lang="en-US" dirty="0" smtClean="0"/>
              <a:t>on objects</a:t>
            </a:r>
          </a:p>
          <a:p>
            <a:pPr lvl="1"/>
            <a:r>
              <a:rPr lang="en-US" dirty="0" smtClean="0"/>
              <a:t>Object: vertex in social graph</a:t>
            </a:r>
          </a:p>
          <a:p>
            <a:pPr lvl="1"/>
            <a:r>
              <a:rPr lang="en-US" dirty="0" smtClean="0"/>
              <a:t>Log all requests to objects in sample</a:t>
            </a:r>
          </a:p>
          <a:p>
            <a:pPr lvl="1"/>
            <a:r>
              <a:rPr lang="en-US" dirty="0" smtClean="0"/>
              <a:t>Sufficient for local consistency models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3969" y="5337512"/>
            <a:ext cx="2954867" cy="4191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84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Helvetica Neue Medium"/>
              </a:rPr>
              <a:t>Local Property Enables Sampling</a:t>
            </a:r>
            <a:endParaRPr lang="en-US" dirty="0">
              <a:cs typeface="Helvetica Neue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64500" y="495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Neue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49"/>
          </a:xfrm>
        </p:spPr>
        <p:txBody>
          <a:bodyPr>
            <a:normAutofit/>
          </a:bodyPr>
          <a:lstStyle/>
          <a:p>
            <a:r>
              <a:rPr lang="en-US" sz="2600" dirty="0" smtClean="0"/>
              <a:t>“… the system as a whole satisfies </a:t>
            </a:r>
            <a:r>
              <a:rPr lang="en-US" sz="2600" dirty="0"/>
              <a:t>P whenever each individual object satisfies P</a:t>
            </a:r>
            <a:r>
              <a:rPr lang="en-US" sz="2600" dirty="0" smtClean="0"/>
              <a:t>.”</a:t>
            </a:r>
            <a:r>
              <a:rPr lang="en-US" sz="2600" baseline="30000" dirty="0" smtClean="0"/>
              <a:t>[1] </a:t>
            </a:r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/>
          </a:p>
          <a:p>
            <a:r>
              <a:rPr lang="en-US" sz="2600" dirty="0" smtClean="0"/>
              <a:t>Local      </a:t>
            </a:r>
          </a:p>
          <a:p>
            <a:pPr lvl="1"/>
            <a:r>
              <a:rPr lang="en-US" sz="2200" dirty="0" err="1" smtClean="0"/>
              <a:t>Linearizability</a:t>
            </a:r>
            <a:endParaRPr lang="en-US" sz="2200" dirty="0" smtClean="0"/>
          </a:p>
          <a:p>
            <a:pPr lvl="1"/>
            <a:r>
              <a:rPr lang="en-US" sz="2200" dirty="0" smtClean="0"/>
              <a:t>Per-Object </a:t>
            </a:r>
            <a:r>
              <a:rPr lang="en-US" sz="2200" dirty="0"/>
              <a:t>S</a:t>
            </a:r>
            <a:r>
              <a:rPr lang="en-US" sz="2200" dirty="0" smtClean="0"/>
              <a:t>equential</a:t>
            </a:r>
          </a:p>
          <a:p>
            <a:pPr lvl="1"/>
            <a:r>
              <a:rPr lang="en-US" sz="2200" dirty="0" smtClean="0"/>
              <a:t>Read-After-Write</a:t>
            </a:r>
            <a:endParaRPr lang="en-US" sz="2200" dirty="0"/>
          </a:p>
          <a:p>
            <a:endParaRPr lang="en-US" sz="2600" dirty="0" smtClean="0"/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1639821" y="2583870"/>
            <a:ext cx="5903494" cy="1225290"/>
          </a:xfrm>
          <a:prstGeom prst="rect">
            <a:avLst/>
          </a:prstGeom>
          <a:solidFill>
            <a:srgbClr val="FFFFFF"/>
          </a:solidFill>
          <a:ln w="76200" cmpd="sng">
            <a:solidFill>
              <a:srgbClr val="0000FF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pPr algn="ctr"/>
            <a:r>
              <a:rPr lang="en-US" sz="2800" dirty="0" smtClean="0">
                <a:latin typeface="Helvetica Neue Medium"/>
                <a:cs typeface="Helvetica Neue Medium"/>
              </a:rPr>
              <a:t>Local consistency models can be</a:t>
            </a:r>
          </a:p>
          <a:p>
            <a:pPr algn="ctr"/>
            <a:r>
              <a:rPr lang="en-US" sz="2800" dirty="0" smtClean="0">
                <a:latin typeface="Helvetica Neue Medium"/>
                <a:cs typeface="Helvetica Neue Medium"/>
              </a:rPr>
              <a:t>checked on a per object basis</a:t>
            </a:r>
            <a:endParaRPr lang="en-US" sz="2800" dirty="0">
              <a:latin typeface="Helvetica Neue Medium"/>
              <a:cs typeface="Helvetica Neue Medium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905" y="6099329"/>
            <a:ext cx="8688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M. P. </a:t>
            </a:r>
            <a:r>
              <a:rPr lang="en-US" sz="1400" dirty="0" err="1"/>
              <a:t>Herlihy</a:t>
            </a:r>
            <a:r>
              <a:rPr lang="en-US" sz="1400" dirty="0"/>
              <a:t> and </a:t>
            </a:r>
            <a:r>
              <a:rPr lang="en-US" sz="1400" dirty="0" smtClean="0"/>
              <a:t>J. M. Wing “</a:t>
            </a:r>
            <a:r>
              <a:rPr lang="en-US" sz="1400" dirty="0"/>
              <a:t>Linearizability: A Correctness Condition for Concurrent Objects.” ACM TOPLAS, 1990 </a:t>
            </a:r>
          </a:p>
        </p:txBody>
      </p:sp>
      <p:pic>
        <p:nvPicPr>
          <p:cNvPr id="5" name="Picture 4" descr="hehenon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9366" y="3885360"/>
            <a:ext cx="38100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37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Helvetica Neue Medium"/>
              </a:rPr>
              <a:t>Challenge: </a:t>
            </a:r>
            <a:r>
              <a:rPr lang="en-US" dirty="0">
                <a:cs typeface="Helvetica Neue Medium"/>
              </a:rPr>
              <a:t>Time </a:t>
            </a:r>
            <a:r>
              <a:rPr lang="en-US" dirty="0" smtClean="0">
                <a:cs typeface="Helvetica Neue Medium"/>
              </a:rPr>
              <a:t>Skew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9600"/>
            <a:ext cx="8229600" cy="4525963"/>
          </a:xfrm>
        </p:spPr>
        <p:txBody>
          <a:bodyPr/>
          <a:lstStyle/>
          <a:p>
            <a:r>
              <a:rPr lang="en-US" dirty="0" smtClean="0"/>
              <a:t>Time skew across web servers</a:t>
            </a:r>
          </a:p>
          <a:p>
            <a:pPr lvl="1"/>
            <a:r>
              <a:rPr lang="en-US" dirty="0" smtClean="0"/>
              <a:t>99.9 percentile for 1 week: 35ms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time skew to request’s duration</a:t>
            </a:r>
          </a:p>
          <a:p>
            <a:pPr lvl="1"/>
            <a:r>
              <a:rPr lang="en-US" dirty="0" smtClean="0"/>
              <a:t>More overlapped requests</a:t>
            </a:r>
          </a:p>
          <a:p>
            <a:pPr lvl="1"/>
            <a:r>
              <a:rPr lang="en-US" dirty="0" smtClean="0"/>
              <a:t>Eliminates false positives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13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600201"/>
            <a:ext cx="8229600" cy="4756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Medium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Medium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Medium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Medium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Medium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Start time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Finish time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Read or write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Value: match read with write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Helvetica Neue Medium"/>
              </a:rPr>
              <a:t>Logging Details</a:t>
            </a:r>
            <a:endParaRPr lang="en-US" dirty="0">
              <a:cs typeface="Helvetica Neue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64500" y="495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Neue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49"/>
          </a:xfrm>
        </p:spPr>
        <p:txBody>
          <a:bodyPr>
            <a:normAutofit/>
          </a:bodyPr>
          <a:lstStyle/>
          <a:p>
            <a:r>
              <a:rPr lang="en-US" dirty="0" smtClean="0"/>
              <a:t>Logged information:</a:t>
            </a:r>
          </a:p>
          <a:p>
            <a:pPr lvl="1"/>
            <a:r>
              <a:rPr lang="en-US" dirty="0" smtClean="0"/>
              <a:t>Start time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inish time</a:t>
            </a:r>
          </a:p>
          <a:p>
            <a:pPr lvl="1"/>
            <a:r>
              <a:rPr lang="en-US" dirty="0" smtClean="0"/>
              <a:t>Read or write</a:t>
            </a:r>
          </a:p>
          <a:p>
            <a:pPr lvl="1"/>
            <a:r>
              <a:rPr lang="en-US" dirty="0" smtClean="0"/>
              <a:t>Value: match read with write              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Sampling </a:t>
            </a:r>
            <a:r>
              <a:rPr lang="en-US" dirty="0"/>
              <a:t>rate: 1 out of 1 million objects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cs typeface="Helvetica Neue Medium"/>
              </a:rPr>
              <a:t>~</a:t>
            </a:r>
            <a:r>
              <a:rPr lang="en-US" sz="1600" dirty="0" smtClean="0">
                <a:cs typeface="Helvetica Neue Medium"/>
              </a:rPr>
              <a:t> </a:t>
            </a:r>
            <a:r>
              <a:rPr lang="en-US" dirty="0" smtClean="0">
                <a:cs typeface="Helvetica Neue Medium"/>
              </a:rPr>
              <a:t>100</a:t>
            </a:r>
            <a:r>
              <a:rPr lang="en-US" dirty="0">
                <a:cs typeface="Helvetica Neue Medium"/>
              </a:rPr>
              <a:t>% </a:t>
            </a:r>
            <a:r>
              <a:rPr lang="en-US" dirty="0" smtClean="0">
                <a:cs typeface="Helvetica Neue Medium"/>
              </a:rPr>
              <a:t>of requests </a:t>
            </a:r>
            <a:r>
              <a:rPr lang="en-US" dirty="0">
                <a:cs typeface="Helvetica Neue Medium"/>
              </a:rPr>
              <a:t>to </a:t>
            </a:r>
            <a:r>
              <a:rPr lang="en-US" dirty="0" smtClean="0">
                <a:cs typeface="Helvetica Neue Medium"/>
              </a:rPr>
              <a:t>sampled objects</a:t>
            </a:r>
            <a:endParaRPr lang="en-US" dirty="0" smtClean="0"/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6356902" y="3626475"/>
            <a:ext cx="0" cy="584200"/>
          </a:xfrm>
          <a:prstGeom prst="line">
            <a:avLst/>
          </a:prstGeom>
          <a:solidFill>
            <a:srgbClr val="F0C423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H="1">
            <a:off x="6356902" y="3918575"/>
            <a:ext cx="1707598" cy="0"/>
          </a:xfrm>
          <a:prstGeom prst="line">
            <a:avLst/>
          </a:prstGeom>
          <a:solidFill>
            <a:srgbClr val="F0C423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8033302" y="3626475"/>
            <a:ext cx="0" cy="584200"/>
          </a:xfrm>
          <a:prstGeom prst="line">
            <a:avLst/>
          </a:prstGeom>
          <a:solidFill>
            <a:srgbClr val="F0C423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424053" y="3392419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Post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11096" y="3382942"/>
            <a:ext cx="943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 Medium"/>
                <a:cs typeface="Helvetica Neue Medium"/>
              </a:rPr>
              <a:t>(new)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54400" y="2326204"/>
            <a:ext cx="3005520" cy="718089"/>
            <a:chOff x="3454400" y="2326204"/>
            <a:chExt cx="3005520" cy="718089"/>
          </a:xfrm>
        </p:grpSpPr>
        <p:sp>
          <p:nvSpPr>
            <p:cNvPr id="14" name="TextBox 13"/>
            <p:cNvSpPr txBox="1"/>
            <p:nvPr/>
          </p:nvSpPr>
          <p:spPr>
            <a:xfrm>
              <a:off x="3884890" y="2326204"/>
              <a:ext cx="2575030" cy="707886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000" dirty="0" smtClean="0">
                  <a:latin typeface="Helvetica Neue Medium"/>
                  <a:cs typeface="Helvetica Neue Medium"/>
                </a:rPr>
                <a:t>Determine real time</a:t>
              </a:r>
            </a:p>
            <a:p>
              <a:pPr algn="ctr"/>
              <a:r>
                <a:rPr lang="en-US" sz="2000" dirty="0">
                  <a:latin typeface="Helvetica Neue Medium"/>
                  <a:cs typeface="Helvetica Neue Medium"/>
                </a:rPr>
                <a:t>o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rdering of requests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4" name="Right Brace 3"/>
            <p:cNvSpPr/>
            <p:nvPr/>
          </p:nvSpPr>
          <p:spPr>
            <a:xfrm>
              <a:off x="3454400" y="2383366"/>
              <a:ext cx="304800" cy="660927"/>
            </a:xfrm>
            <a:prstGeom prst="rightBrace">
              <a:avLst>
                <a:gd name="adj1" fmla="val 44444"/>
                <a:gd name="adj2" fmla="val 50000"/>
              </a:avLst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407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Helvetica Neue Medium"/>
              </a:rPr>
              <a:t>Trace Statistics</a:t>
            </a:r>
            <a:endParaRPr lang="en-US" dirty="0">
              <a:cs typeface="Helvetica Neue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64500" y="495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Neue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49"/>
          </a:xfrm>
        </p:spPr>
        <p:txBody>
          <a:bodyPr>
            <a:normAutofit/>
          </a:bodyPr>
          <a:lstStyle/>
          <a:p>
            <a:r>
              <a:rPr lang="en-US" dirty="0" smtClean="0"/>
              <a:t>12 days (8/20 – 8/31)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17 </a:t>
            </a:r>
            <a:r>
              <a:rPr lang="en-US" dirty="0" smtClean="0">
                <a:solidFill>
                  <a:srgbClr val="FF0000"/>
                </a:solidFill>
              </a:rPr>
              <a:t>million</a:t>
            </a:r>
            <a:r>
              <a:rPr lang="en-US" dirty="0" smtClean="0"/>
              <a:t> objects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 smtClean="0">
                <a:solidFill>
                  <a:srgbClr val="FF0000"/>
                </a:solidFill>
              </a:rPr>
              <a:t>billion</a:t>
            </a:r>
            <a:r>
              <a:rPr lang="en-US" dirty="0" smtClean="0"/>
              <a:t> requests</a:t>
            </a:r>
          </a:p>
        </p:txBody>
      </p:sp>
    </p:spTree>
    <p:extLst>
      <p:ext uri="{BB962C8B-B14F-4D97-AF65-F5344CB8AC3E}">
        <p14:creationId xmlns:p14="http://schemas.microsoft.com/office/powerpoint/2010/main" val="283246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Helvetica Neue Medium"/>
              </a:rPr>
              <a:t>Check Trace for Anomalies</a:t>
            </a:r>
            <a:endParaRPr lang="en-US" dirty="0">
              <a:cs typeface="Helvetica Neue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64500" y="495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Neue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49"/>
          </a:xfrm>
        </p:spPr>
        <p:txBody>
          <a:bodyPr>
            <a:normAutofit/>
          </a:bodyPr>
          <a:lstStyle/>
          <a:p>
            <a:r>
              <a:rPr lang="en-US" dirty="0" err="1" smtClean="0"/>
              <a:t>Linearizability</a:t>
            </a:r>
            <a:r>
              <a:rPr lang="en-US" dirty="0" smtClean="0"/>
              <a:t> checker</a:t>
            </a:r>
            <a:endParaRPr lang="en-US" dirty="0"/>
          </a:p>
          <a:p>
            <a:pPr lvl="1"/>
            <a:r>
              <a:rPr lang="en-US" dirty="0" err="1" smtClean="0"/>
              <a:t>Paxos</a:t>
            </a:r>
            <a:r>
              <a:rPr lang="en-US" dirty="0" smtClean="0"/>
              <a:t> provides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Per-Object Sequential checker</a:t>
            </a:r>
          </a:p>
          <a:p>
            <a:pPr lvl="1"/>
            <a:r>
              <a:rPr lang="en-US" dirty="0" smtClean="0"/>
              <a:t>PNUTS provides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Read-After-Write checker</a:t>
            </a:r>
          </a:p>
          <a:p>
            <a:pPr lvl="1"/>
            <a:r>
              <a:rPr lang="en-US" dirty="0" smtClean="0"/>
              <a:t>TAO provides within a cluster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7248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cs typeface="Helvetica Neue Medium"/>
              </a:rPr>
              <a:t>Linearizability</a:t>
            </a:r>
            <a:endParaRPr lang="en-US" dirty="0">
              <a:cs typeface="Helvetica Neue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64500" y="495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Neue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18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49"/>
          </a:xfrm>
        </p:spPr>
        <p:txBody>
          <a:bodyPr>
            <a:normAutofit/>
          </a:bodyPr>
          <a:lstStyle/>
          <a:p>
            <a:r>
              <a:rPr lang="en-US" dirty="0" smtClean="0"/>
              <a:t>Strongest non-transactional consistency</a:t>
            </a:r>
          </a:p>
          <a:p>
            <a:pPr lvl="1"/>
            <a:r>
              <a:rPr lang="en-US" dirty="0"/>
              <a:t>Real-time </a:t>
            </a:r>
            <a:r>
              <a:rPr lang="en-US" dirty="0" smtClean="0"/>
              <a:t>constraint</a:t>
            </a:r>
          </a:p>
          <a:p>
            <a:pPr lvl="2"/>
            <a:r>
              <a:rPr lang="en-US" dirty="0" smtClean="0"/>
              <a:t>Post example</a:t>
            </a:r>
            <a:endParaRPr lang="en-US" dirty="0"/>
          </a:p>
          <a:p>
            <a:pPr marL="914400" lvl="2" indent="0">
              <a:buNone/>
            </a:pPr>
            <a:endParaRPr lang="en-US" dirty="0" smtClean="0">
              <a:sym typeface="Wingdings"/>
            </a:endParaRPr>
          </a:p>
          <a:p>
            <a:pPr lvl="2"/>
            <a:endParaRPr lang="en-US" dirty="0" smtClean="0">
              <a:sym typeface="Wingdings"/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Total order constraint</a:t>
            </a:r>
          </a:p>
          <a:p>
            <a:pPr lvl="2"/>
            <a:r>
              <a:rPr lang="en-US" dirty="0" smtClean="0"/>
              <a:t>Oculus example!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638691" y="3588928"/>
            <a:ext cx="600114" cy="3361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6693994" y="2569303"/>
            <a:ext cx="1800163" cy="673100"/>
          </a:xfrm>
          <a:prstGeom prst="wedgeRectCallout">
            <a:avLst>
              <a:gd name="adj1" fmla="val -36290"/>
              <a:gd name="adj2" fmla="val 99225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Should return “new”</a:t>
            </a:r>
            <a:endParaRPr lang="en-US" sz="20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19358" y="3529051"/>
            <a:ext cx="1710427" cy="1091039"/>
            <a:chOff x="3619358" y="3529051"/>
            <a:chExt cx="1710427" cy="1091039"/>
          </a:xfrm>
        </p:grpSpPr>
        <p:cxnSp>
          <p:nvCxnSpPr>
            <p:cNvPr id="22" name="Straight Connector 21"/>
            <p:cNvCxnSpPr/>
            <p:nvPr/>
          </p:nvCxnSpPr>
          <p:spPr bwMode="auto">
            <a:xfrm>
              <a:off x="3619358" y="3733868"/>
              <a:ext cx="0" cy="466643"/>
            </a:xfrm>
            <a:prstGeom prst="line">
              <a:avLst/>
            </a:prstGeom>
            <a:solidFill>
              <a:srgbClr val="F0C423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5329785" y="3743345"/>
              <a:ext cx="0" cy="466643"/>
            </a:xfrm>
            <a:prstGeom prst="line">
              <a:avLst/>
            </a:prstGeom>
            <a:solidFill>
              <a:srgbClr val="F0C423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 flipV="1">
              <a:off x="3619359" y="3986657"/>
              <a:ext cx="1710426" cy="3"/>
            </a:xfrm>
            <a:prstGeom prst="line">
              <a:avLst/>
            </a:prstGeom>
            <a:solidFill>
              <a:srgbClr val="F0C423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3762317" y="3529051"/>
              <a:ext cx="14296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 Medium"/>
                  <a:cs typeface="Helvetica Neue Medium"/>
                </a:rPr>
                <a:t>Post (new)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69172" y="4219980"/>
              <a:ext cx="1101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Haonan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461010" y="3520579"/>
            <a:ext cx="1710427" cy="1099511"/>
            <a:chOff x="1461010" y="3520579"/>
            <a:chExt cx="1710427" cy="1099511"/>
          </a:xfrm>
        </p:grpSpPr>
        <p:sp>
          <p:nvSpPr>
            <p:cNvPr id="30" name="TextBox 29"/>
            <p:cNvSpPr txBox="1"/>
            <p:nvPr/>
          </p:nvSpPr>
          <p:spPr>
            <a:xfrm>
              <a:off x="1780500" y="4219980"/>
              <a:ext cx="1101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Haonan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1461010" y="3725396"/>
              <a:ext cx="0" cy="466643"/>
            </a:xfrm>
            <a:prstGeom prst="line">
              <a:avLst/>
            </a:prstGeom>
            <a:solidFill>
              <a:srgbClr val="F0C423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3171437" y="3734873"/>
              <a:ext cx="0" cy="466643"/>
            </a:xfrm>
            <a:prstGeom prst="line">
              <a:avLst/>
            </a:prstGeom>
            <a:solidFill>
              <a:srgbClr val="F0C423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 flipH="1" flipV="1">
              <a:off x="1461011" y="3978185"/>
              <a:ext cx="1710426" cy="3"/>
            </a:xfrm>
            <a:prstGeom prst="line">
              <a:avLst/>
            </a:prstGeom>
            <a:solidFill>
              <a:srgbClr val="F0C423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1663345" y="3520579"/>
              <a:ext cx="13108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 Medium"/>
                  <a:cs typeface="Helvetica Neue Medium"/>
                </a:rPr>
                <a:t>Post (old)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35898" y="3543082"/>
            <a:ext cx="1710427" cy="1077008"/>
            <a:chOff x="5735898" y="3543082"/>
            <a:chExt cx="1710427" cy="1077008"/>
          </a:xfrm>
        </p:grpSpPr>
        <p:sp>
          <p:nvSpPr>
            <p:cNvPr id="32" name="TextBox 31"/>
            <p:cNvSpPr txBox="1"/>
            <p:nvPr/>
          </p:nvSpPr>
          <p:spPr>
            <a:xfrm>
              <a:off x="6183399" y="4219980"/>
              <a:ext cx="873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Wyatt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 bwMode="auto">
            <a:xfrm>
              <a:off x="5735898" y="3747899"/>
              <a:ext cx="0" cy="466643"/>
            </a:xfrm>
            <a:prstGeom prst="line">
              <a:avLst/>
            </a:prstGeom>
            <a:solidFill>
              <a:srgbClr val="F0C423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446325" y="3757376"/>
              <a:ext cx="0" cy="466643"/>
            </a:xfrm>
            <a:prstGeom prst="line">
              <a:avLst/>
            </a:prstGeom>
            <a:solidFill>
              <a:srgbClr val="F0C423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flipH="1" flipV="1">
              <a:off x="5735899" y="4000688"/>
              <a:ext cx="1710426" cy="3"/>
            </a:xfrm>
            <a:prstGeom prst="line">
              <a:avLst/>
            </a:prstGeom>
            <a:solidFill>
              <a:srgbClr val="F0C423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5885135" y="3543082"/>
              <a:ext cx="1391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 Medium"/>
                  <a:cs typeface="Helvetica Neue Medium"/>
                </a:rPr>
                <a:t>Read (old)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672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cs typeface="Helvetica Neue Medium"/>
              </a:rPr>
              <a:t>Linearizability</a:t>
            </a:r>
            <a:r>
              <a:rPr lang="en-US" dirty="0" smtClean="0">
                <a:cs typeface="Helvetica Neue Medium"/>
              </a:rPr>
              <a:t> Checker</a:t>
            </a:r>
            <a:endParaRPr lang="en-US" dirty="0">
              <a:cs typeface="Helvetica Neue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64500" y="495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Neue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19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4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ym typeface="Wingdings"/>
              </a:rPr>
              <a:t>Graph </a:t>
            </a:r>
            <a:r>
              <a:rPr lang="en-US" dirty="0">
                <a:sym typeface="Wingdings"/>
              </a:rPr>
              <a:t>captures </a:t>
            </a:r>
            <a:r>
              <a:rPr lang="en-US" dirty="0" smtClean="0">
                <a:sym typeface="Wingdings"/>
              </a:rPr>
              <a:t>state transitions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Vertex: write operations</a:t>
            </a:r>
          </a:p>
          <a:p>
            <a:pPr lvl="1"/>
            <a:r>
              <a:rPr lang="en-US" dirty="0">
                <a:sym typeface="Wingdings"/>
              </a:rPr>
              <a:t>Edge: real-</a:t>
            </a:r>
            <a:r>
              <a:rPr lang="en-US" dirty="0" smtClean="0">
                <a:sym typeface="Wingdings"/>
              </a:rPr>
              <a:t>time order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Merge read with its write</a:t>
            </a:r>
          </a:p>
          <a:p>
            <a:pPr lvl="1"/>
            <a:r>
              <a:rPr lang="en-US" dirty="0" smtClean="0"/>
              <a:t>Captures state transitions seen by users</a:t>
            </a:r>
          </a:p>
          <a:p>
            <a:endParaRPr lang="en-US" dirty="0" smtClean="0"/>
          </a:p>
          <a:p>
            <a:r>
              <a:rPr lang="en-US" dirty="0" smtClean="0"/>
              <a:t>Anomaly if merge causes a cycle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Cycle indicates user’s view </a:t>
            </a:r>
            <a:r>
              <a:rPr lang="en-US" dirty="0">
                <a:sym typeface="Wingdings"/>
              </a:rPr>
              <a:t>≠</a:t>
            </a:r>
            <a:r>
              <a:rPr lang="en-US" dirty="0" smtClean="0">
                <a:sym typeface="Wingdings"/>
              </a:rPr>
              <a:t> system view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382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Screen Shot 2015-09-30 at 2.36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00" y="0"/>
            <a:ext cx="7557639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36832" y="2464093"/>
            <a:ext cx="3791242" cy="13647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868850" y="2044128"/>
            <a:ext cx="5224602" cy="2495491"/>
            <a:chOff x="1868850" y="2044128"/>
            <a:chExt cx="5224602" cy="2495491"/>
          </a:xfrm>
        </p:grpSpPr>
        <p:pic>
          <p:nvPicPr>
            <p:cNvPr id="8" name="Picture 7" descr="overall_bi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68850" y="2044128"/>
              <a:ext cx="5224602" cy="2495491"/>
            </a:xfrm>
            <a:prstGeom prst="rect">
              <a:avLst/>
            </a:prstGeom>
            <a:ln w="76200" cmpd="sng">
              <a:solidFill>
                <a:srgbClr val="008000"/>
              </a:solidFill>
            </a:ln>
          </p:spPr>
        </p:pic>
        <p:sp>
          <p:nvSpPr>
            <p:cNvPr id="10" name="Rectangle 9"/>
            <p:cNvSpPr/>
            <p:nvPr/>
          </p:nvSpPr>
          <p:spPr>
            <a:xfrm>
              <a:off x="4322015" y="2776844"/>
              <a:ext cx="1099460" cy="29379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8725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cs typeface="Helvetica Neue Medium"/>
              </a:rPr>
              <a:t>Linearizability</a:t>
            </a:r>
            <a:r>
              <a:rPr lang="en-US" dirty="0" smtClean="0">
                <a:cs typeface="Helvetica Neue Medium"/>
              </a:rPr>
              <a:t> Checker</a:t>
            </a:r>
            <a:endParaRPr lang="en-US" dirty="0">
              <a:cs typeface="Helvetica Neue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64500" y="495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Neue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20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49"/>
          </a:xfrm>
        </p:spPr>
        <p:txBody>
          <a:bodyPr>
            <a:normAutofit/>
          </a:bodyPr>
          <a:lstStyle/>
          <a:p>
            <a:r>
              <a:rPr lang="en-US" dirty="0" smtClean="0"/>
              <a:t>Captures real-time constraint</a:t>
            </a:r>
          </a:p>
          <a:p>
            <a:pPr lvl="1"/>
            <a:r>
              <a:rPr lang="en-US" dirty="0" smtClean="0"/>
              <a:t>Read should return new post instead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108" name="Group 107"/>
          <p:cNvGrpSpPr/>
          <p:nvPr/>
        </p:nvGrpSpPr>
        <p:grpSpPr>
          <a:xfrm>
            <a:off x="3953806" y="4502325"/>
            <a:ext cx="1098072" cy="1080000"/>
            <a:chOff x="1713146" y="4018403"/>
            <a:chExt cx="1098072" cy="1080000"/>
          </a:xfrm>
        </p:grpSpPr>
        <p:sp>
          <p:nvSpPr>
            <p:cNvPr id="118" name="Oval 117"/>
            <p:cNvSpPr/>
            <p:nvPr/>
          </p:nvSpPr>
          <p:spPr>
            <a:xfrm>
              <a:off x="1713146" y="4018403"/>
              <a:ext cx="1080000" cy="1080000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731218" y="4235237"/>
              <a:ext cx="108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Helvetica Neue Medium"/>
                  <a:cs typeface="Helvetica Neue Medium"/>
                </a:rPr>
                <a:t>P</a:t>
              </a:r>
              <a:r>
                <a:rPr lang="en-US" dirty="0" smtClean="0">
                  <a:solidFill>
                    <a:schemeClr val="bg1"/>
                  </a:solidFill>
                  <a:latin typeface="Helvetica Neue Medium"/>
                  <a:cs typeface="Helvetica Neue Medium"/>
                </a:rPr>
                <a:t>ost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Helvetica Neue Medium"/>
                  <a:cs typeface="Helvetica Neue Medium"/>
                </a:rPr>
                <a:t>(new)</a:t>
              </a:r>
              <a:endParaRPr lang="en-US" dirty="0">
                <a:solidFill>
                  <a:schemeClr val="bg1"/>
                </a:solidFill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741308" y="4502325"/>
            <a:ext cx="1044587" cy="1080000"/>
            <a:chOff x="1713146" y="4018403"/>
            <a:chExt cx="1080067" cy="1080000"/>
          </a:xfrm>
        </p:grpSpPr>
        <p:sp>
          <p:nvSpPr>
            <p:cNvPr id="116" name="Oval 115"/>
            <p:cNvSpPr/>
            <p:nvPr/>
          </p:nvSpPr>
          <p:spPr>
            <a:xfrm>
              <a:off x="1713146" y="4018403"/>
              <a:ext cx="1080000" cy="1080000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713213" y="4254972"/>
              <a:ext cx="108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Helvetica Neue Medium"/>
                  <a:cs typeface="Helvetica Neue Medium"/>
                </a:rPr>
                <a:t>Post (old</a:t>
              </a:r>
              <a:r>
                <a:rPr lang="en-US" dirty="0">
                  <a:solidFill>
                    <a:schemeClr val="bg1"/>
                  </a:solidFill>
                  <a:latin typeface="Helvetica Neue Medium"/>
                  <a:cs typeface="Helvetica Neue Medium"/>
                </a:rPr>
                <a:t>)</a:t>
              </a:r>
            </a:p>
          </p:txBody>
        </p:sp>
      </p:grpSp>
      <p:cxnSp>
        <p:nvCxnSpPr>
          <p:cNvPr id="110" name="Straight Arrow Connector 109"/>
          <p:cNvCxnSpPr>
            <a:stCxn id="116" idx="6"/>
            <a:endCxn id="118" idx="2"/>
          </p:cNvCxnSpPr>
          <p:nvPr/>
        </p:nvCxnSpPr>
        <p:spPr>
          <a:xfrm>
            <a:off x="2785830" y="5042325"/>
            <a:ext cx="116797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6203942" y="4502325"/>
            <a:ext cx="1089478" cy="1080000"/>
            <a:chOff x="1713146" y="4018403"/>
            <a:chExt cx="1089478" cy="1080000"/>
          </a:xfrm>
        </p:grpSpPr>
        <p:sp>
          <p:nvSpPr>
            <p:cNvPr id="114" name="Oval 113"/>
            <p:cNvSpPr/>
            <p:nvPr/>
          </p:nvSpPr>
          <p:spPr>
            <a:xfrm>
              <a:off x="1713146" y="4018403"/>
              <a:ext cx="1080000" cy="1080000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722624" y="4254972"/>
              <a:ext cx="108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Helvetica Neue Medium"/>
                  <a:cs typeface="Helvetica Neue Medium"/>
                </a:rPr>
                <a:t>Read (old)</a:t>
              </a:r>
              <a:endParaRPr lang="en-US" dirty="0">
                <a:solidFill>
                  <a:schemeClr val="bg1"/>
                </a:solidFill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112" name="Straight Arrow Connector 111"/>
          <p:cNvCxnSpPr/>
          <p:nvPr/>
        </p:nvCxnSpPr>
        <p:spPr>
          <a:xfrm>
            <a:off x="5020754" y="5042325"/>
            <a:ext cx="11880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Explosion 1 119"/>
          <p:cNvSpPr/>
          <p:nvPr/>
        </p:nvSpPr>
        <p:spPr>
          <a:xfrm>
            <a:off x="4736981" y="5486823"/>
            <a:ext cx="2377557" cy="917176"/>
          </a:xfrm>
          <a:prstGeom prst="irregularSeal1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Helvetica Neue Medium"/>
                <a:cs typeface="Helvetica Neue Medium"/>
              </a:rPr>
              <a:t>Anomaly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301734" y="5594446"/>
            <a:ext cx="2232000" cy="228600"/>
          </a:xfrm>
          <a:custGeom>
            <a:avLst/>
            <a:gdLst>
              <a:gd name="connsiteX0" fmla="*/ 1981200 w 1981200"/>
              <a:gd name="connsiteY0" fmla="*/ 0 h 228600"/>
              <a:gd name="connsiteX1" fmla="*/ 939800 w 1981200"/>
              <a:gd name="connsiteY1" fmla="*/ 228600 h 228600"/>
              <a:gd name="connsiteX2" fmla="*/ 0 w 1981200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200" h="228600">
                <a:moveTo>
                  <a:pt x="1981200" y="0"/>
                </a:moveTo>
                <a:cubicBezTo>
                  <a:pt x="1625600" y="114300"/>
                  <a:pt x="1270000" y="228600"/>
                  <a:pt x="939800" y="228600"/>
                </a:cubicBezTo>
                <a:cubicBezTo>
                  <a:pt x="609600" y="228600"/>
                  <a:pt x="0" y="0"/>
                  <a:pt x="0" y="0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ular Callout 51"/>
          <p:cNvSpPr/>
          <p:nvPr/>
        </p:nvSpPr>
        <p:spPr>
          <a:xfrm>
            <a:off x="7160717" y="3753684"/>
            <a:ext cx="1800163" cy="673100"/>
          </a:xfrm>
          <a:prstGeom prst="wedgeRectCallout">
            <a:avLst>
              <a:gd name="adj1" fmla="val -60300"/>
              <a:gd name="adj2" fmla="val -103106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Should return new post</a:t>
            </a:r>
            <a:endParaRPr lang="en-US" sz="20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349416" y="2967858"/>
            <a:ext cx="6163115" cy="1061411"/>
            <a:chOff x="1511810" y="3338257"/>
            <a:chExt cx="6163115" cy="1061411"/>
          </a:xfrm>
        </p:grpSpPr>
        <p:cxnSp>
          <p:nvCxnSpPr>
            <p:cNvPr id="55" name="Straight Connector 54"/>
            <p:cNvCxnSpPr/>
            <p:nvPr/>
          </p:nvCxnSpPr>
          <p:spPr bwMode="auto">
            <a:xfrm>
              <a:off x="3771758" y="3513446"/>
              <a:ext cx="0" cy="466643"/>
            </a:xfrm>
            <a:prstGeom prst="line">
              <a:avLst/>
            </a:prstGeom>
            <a:solidFill>
              <a:srgbClr val="F0C423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5482185" y="3522923"/>
              <a:ext cx="0" cy="466643"/>
            </a:xfrm>
            <a:prstGeom prst="line">
              <a:avLst/>
            </a:prstGeom>
            <a:solidFill>
              <a:srgbClr val="F0C423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 flipH="1" flipV="1">
              <a:off x="3771759" y="3766235"/>
              <a:ext cx="1710426" cy="3"/>
            </a:xfrm>
            <a:prstGeom prst="line">
              <a:avLst/>
            </a:prstGeom>
            <a:solidFill>
              <a:srgbClr val="F0C423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Box 57"/>
            <p:cNvSpPr txBox="1"/>
            <p:nvPr/>
          </p:nvSpPr>
          <p:spPr>
            <a:xfrm>
              <a:off x="3976964" y="3346729"/>
              <a:ext cx="130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Helvetica Neue Medium"/>
                  <a:cs typeface="Helvetica Neue Medium"/>
                </a:rPr>
                <a:t>Post (new)</a:t>
              </a:r>
              <a:endParaRPr lang="en-US" dirty="0">
                <a:latin typeface="Helvetica Neue Medium"/>
                <a:cs typeface="Helvetica Neue Medium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831300" y="3999558"/>
              <a:ext cx="1101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Haonan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21572" y="3999558"/>
              <a:ext cx="1101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Haonan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411999" y="3999558"/>
              <a:ext cx="873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Wyatt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 bwMode="auto">
            <a:xfrm>
              <a:off x="1511810" y="3504974"/>
              <a:ext cx="0" cy="466643"/>
            </a:xfrm>
            <a:prstGeom prst="line">
              <a:avLst/>
            </a:prstGeom>
            <a:solidFill>
              <a:srgbClr val="F0C423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3222237" y="3514451"/>
              <a:ext cx="0" cy="466643"/>
            </a:xfrm>
            <a:prstGeom prst="line">
              <a:avLst/>
            </a:prstGeom>
            <a:solidFill>
              <a:srgbClr val="F0C423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flipH="1" flipV="1">
              <a:off x="1511811" y="3757763"/>
              <a:ext cx="1710426" cy="3"/>
            </a:xfrm>
            <a:prstGeom prst="line">
              <a:avLst/>
            </a:prstGeom>
            <a:solidFill>
              <a:srgbClr val="F0C423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1770455" y="3338257"/>
              <a:ext cx="1198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Helvetica Neue Medium"/>
                  <a:cs typeface="Helvetica Neue Medium"/>
                </a:rPr>
                <a:t>Post (old)</a:t>
              </a:r>
              <a:endParaRPr lang="en-US" dirty="0">
                <a:latin typeface="Helvetica Neue Medium"/>
                <a:cs typeface="Helvetica Neue Medium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 bwMode="auto">
            <a:xfrm>
              <a:off x="5964498" y="3527477"/>
              <a:ext cx="0" cy="466643"/>
            </a:xfrm>
            <a:prstGeom prst="line">
              <a:avLst/>
            </a:prstGeom>
            <a:solidFill>
              <a:srgbClr val="F0C423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7674925" y="3536954"/>
              <a:ext cx="0" cy="466643"/>
            </a:xfrm>
            <a:prstGeom prst="line">
              <a:avLst/>
            </a:prstGeom>
            <a:solidFill>
              <a:srgbClr val="F0C423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flipH="1" flipV="1">
              <a:off x="5964499" y="3780266"/>
              <a:ext cx="1710426" cy="3"/>
            </a:xfrm>
            <a:prstGeom prst="line">
              <a:avLst/>
            </a:prstGeom>
            <a:solidFill>
              <a:srgbClr val="F0C423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6186784" y="3362334"/>
              <a:ext cx="1270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Helvetica Neue Medium"/>
                  <a:cs typeface="Helvetica Neue Medium"/>
                </a:rPr>
                <a:t>Read (old)</a:t>
              </a:r>
              <a:endParaRPr lang="en-US" dirty="0">
                <a:latin typeface="Helvetica Neue Medium"/>
                <a:cs typeface="Helvetica Neue Medium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517640" y="5062998"/>
            <a:ext cx="502920" cy="32222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012174" y="5062998"/>
            <a:ext cx="502920" cy="32222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760430" y="5042325"/>
            <a:ext cx="1188000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2301734" y="5594446"/>
            <a:ext cx="2232000" cy="228600"/>
          </a:xfrm>
          <a:custGeom>
            <a:avLst/>
            <a:gdLst>
              <a:gd name="connsiteX0" fmla="*/ 1981200 w 1981200"/>
              <a:gd name="connsiteY0" fmla="*/ 0 h 228600"/>
              <a:gd name="connsiteX1" fmla="*/ 939800 w 1981200"/>
              <a:gd name="connsiteY1" fmla="*/ 228600 h 228600"/>
              <a:gd name="connsiteX2" fmla="*/ 0 w 1981200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200" h="228600">
                <a:moveTo>
                  <a:pt x="1981200" y="0"/>
                </a:moveTo>
                <a:cubicBezTo>
                  <a:pt x="1625600" y="114300"/>
                  <a:pt x="1270000" y="228600"/>
                  <a:pt x="939800" y="228600"/>
                </a:cubicBezTo>
                <a:cubicBezTo>
                  <a:pt x="609600" y="228600"/>
                  <a:pt x="0" y="0"/>
                  <a:pt x="0" y="0"/>
                </a:cubicBezTo>
              </a:path>
            </a:pathLst>
          </a:custGeom>
          <a:ln w="38100" cmpd="sng">
            <a:solidFill>
              <a:srgbClr val="FF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703690" y="3043767"/>
            <a:ext cx="518377" cy="3074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7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C -0.08021 0.07592 -0.15955 0.15185 -0.24132 0.15185 C -0.32309 0.15185 -0.40677 0.07592 -0.49028 2.96296E-6 " pathEditMode="relative" rAng="0" ptsTypes="aaA">
                                      <p:cBhvr>
                                        <p:cTn id="39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14" y="759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6" grpId="0" animBg="1"/>
      <p:bldP spid="6" grpId="1" animBg="1"/>
      <p:bldP spid="4" grpId="0" animBg="1"/>
      <p:bldP spid="4" grpId="1" animBg="1"/>
      <p:bldP spid="47" grpId="0" animBg="1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21</a:t>
            </a:fld>
            <a:endParaRPr lang="en-US"/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Helvetica Neue Medium"/>
              </a:rPr>
              <a:t>More Complex Cases</a:t>
            </a:r>
            <a:endParaRPr lang="en-US" dirty="0">
              <a:cs typeface="Helvetica Neue Medium"/>
            </a:endParaRPr>
          </a:p>
        </p:txBody>
      </p:sp>
      <p:sp>
        <p:nvSpPr>
          <p:cNvPr id="52" name="Explosion 1 51"/>
          <p:cNvSpPr/>
          <p:nvPr/>
        </p:nvSpPr>
        <p:spPr>
          <a:xfrm>
            <a:off x="6260174" y="3691461"/>
            <a:ext cx="2342568" cy="1478230"/>
          </a:xfrm>
          <a:prstGeom prst="irregularSeal1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Helvetica Neue Medium"/>
                <a:cs typeface="Helvetica Neue Medium"/>
              </a:rPr>
              <a:t>2 Anomalies 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09485" y="1447660"/>
            <a:ext cx="5693257" cy="794403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 algn="ctr"/>
            <a:r>
              <a:rPr lang="en-US" sz="2800" dirty="0">
                <a:latin typeface="Helvetica Neue Medium"/>
                <a:cs typeface="Helvetica Neue Medium"/>
              </a:rPr>
              <a:t>http://</a:t>
            </a:r>
            <a:r>
              <a:rPr lang="en-US" sz="2800" dirty="0" err="1">
                <a:latin typeface="Helvetica Neue Medium"/>
                <a:cs typeface="Helvetica Neue Medium"/>
              </a:rPr>
              <a:t>tinyurl.com</a:t>
            </a:r>
            <a:r>
              <a:rPr lang="en-US" sz="2800" dirty="0" smtClean="0">
                <a:latin typeface="Helvetica Neue Medium"/>
                <a:cs typeface="Helvetica Neue Medium"/>
              </a:rPr>
              <a:t>/sosp15-demo</a:t>
            </a:r>
            <a:endParaRPr lang="en-US" sz="2800" dirty="0">
              <a:latin typeface="Helvetica Neue Medium"/>
              <a:cs typeface="Helvetica Neue Medium"/>
            </a:endParaRPr>
          </a:p>
        </p:txBody>
      </p:sp>
      <p:cxnSp>
        <p:nvCxnSpPr>
          <p:cNvPr id="95" name="Straight Connector 94"/>
          <p:cNvCxnSpPr/>
          <p:nvPr/>
        </p:nvCxnSpPr>
        <p:spPr bwMode="auto">
          <a:xfrm>
            <a:off x="820452" y="2254216"/>
            <a:ext cx="1008000" cy="0"/>
          </a:xfrm>
          <a:prstGeom prst="line">
            <a:avLst/>
          </a:prstGeom>
          <a:solidFill>
            <a:srgbClr val="F0C423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>
            <a:off x="807752" y="2069206"/>
            <a:ext cx="0" cy="335176"/>
          </a:xfrm>
          <a:prstGeom prst="line">
            <a:avLst/>
          </a:prstGeom>
          <a:solidFill>
            <a:srgbClr val="F0C423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>
            <a:off x="1842028" y="2086628"/>
            <a:ext cx="0" cy="335176"/>
          </a:xfrm>
          <a:prstGeom prst="line">
            <a:avLst/>
          </a:prstGeom>
          <a:solidFill>
            <a:srgbClr val="F0C423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Rounded Rectangle 97"/>
          <p:cNvSpPr/>
          <p:nvPr/>
        </p:nvSpPr>
        <p:spPr bwMode="auto">
          <a:xfrm>
            <a:off x="965200" y="2066963"/>
            <a:ext cx="719685" cy="408046"/>
          </a:xfrm>
          <a:prstGeom prst="roundRect">
            <a:avLst/>
          </a:prstGeom>
          <a:solidFill>
            <a:schemeClr val="bg1"/>
          </a:solidFill>
          <a:ln>
            <a:noFill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Helvetica Neue Medium"/>
                <a:ea typeface="ヒラギノ角ゴ ProN W3" pitchFamily="-65" charset="-128"/>
                <a:cs typeface="Helvetica Neue Medium"/>
                <a:sym typeface="Vista Sans OT Reg" pitchFamily="-65" charset="0"/>
              </a:rPr>
              <a:t>w</a:t>
            </a:r>
            <a:r>
              <a:rPr lang="en-US" sz="1600" dirty="0" smtClean="0">
                <a:solidFill>
                  <a:srgbClr val="000000"/>
                </a:solidFill>
                <a:latin typeface="Helvetica Neue Medium"/>
                <a:ea typeface="ヒラギノ角ゴ ProN W3" pitchFamily="-65" charset="-128"/>
                <a:cs typeface="Helvetica Neue Medium"/>
                <a:sym typeface="Vista Sans OT Reg" pitchFamily="-65" charset="0"/>
              </a:rPr>
              <a:t>(0)</a:t>
            </a:r>
            <a:endParaRPr kumimoji="0" lang="en-US" sz="160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Medium"/>
              <a:ea typeface="ヒラギノ角ゴ ProN W3" pitchFamily="-65" charset="-128"/>
              <a:cs typeface="Helvetica Neue Medium"/>
              <a:sym typeface="Vista Sans OT Reg" pitchFamily="-65" charset="0"/>
            </a:endParaRPr>
          </a:p>
        </p:txBody>
      </p:sp>
      <p:cxnSp>
        <p:nvCxnSpPr>
          <p:cNvPr id="99" name="Straight Connector 98"/>
          <p:cNvCxnSpPr/>
          <p:nvPr/>
        </p:nvCxnSpPr>
        <p:spPr bwMode="auto">
          <a:xfrm>
            <a:off x="1988485" y="2748919"/>
            <a:ext cx="1116000" cy="0"/>
          </a:xfrm>
          <a:prstGeom prst="line">
            <a:avLst/>
          </a:prstGeom>
          <a:solidFill>
            <a:srgbClr val="F0C423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>
            <a:off x="1988486" y="2563909"/>
            <a:ext cx="0" cy="335176"/>
          </a:xfrm>
          <a:prstGeom prst="line">
            <a:avLst/>
          </a:prstGeom>
          <a:solidFill>
            <a:srgbClr val="F0C423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>
            <a:off x="3120232" y="2551209"/>
            <a:ext cx="0" cy="335176"/>
          </a:xfrm>
          <a:prstGeom prst="line">
            <a:avLst/>
          </a:prstGeom>
          <a:solidFill>
            <a:srgbClr val="F0C423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Rounded Rectangle 101"/>
          <p:cNvSpPr/>
          <p:nvPr/>
        </p:nvSpPr>
        <p:spPr bwMode="auto">
          <a:xfrm>
            <a:off x="2221612" y="2574366"/>
            <a:ext cx="648588" cy="225478"/>
          </a:xfrm>
          <a:prstGeom prst="roundRect">
            <a:avLst/>
          </a:prstGeom>
          <a:solidFill>
            <a:schemeClr val="bg1"/>
          </a:solidFill>
          <a:ln>
            <a:noFill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Helvetica Neue Medium"/>
                <a:ea typeface="ヒラギノ角ゴ ProN W3" pitchFamily="-65" charset="-128"/>
                <a:cs typeface="Helvetica Neue Medium"/>
                <a:sym typeface="Vista Sans OT Reg" pitchFamily="-65" charset="0"/>
              </a:rPr>
              <a:t>r</a:t>
            </a:r>
            <a:r>
              <a:rPr lang="en-US" sz="1600" dirty="0" smtClean="0">
                <a:solidFill>
                  <a:srgbClr val="000000"/>
                </a:solidFill>
                <a:latin typeface="Helvetica Neue Medium"/>
                <a:ea typeface="ヒラギノ角ゴ ProN W3" pitchFamily="-65" charset="-128"/>
                <a:cs typeface="Helvetica Neue Medium"/>
                <a:sym typeface="Vista Sans OT Reg" pitchFamily="-65" charset="0"/>
              </a:rPr>
              <a:t>(1)</a:t>
            </a:r>
            <a:endParaRPr kumimoji="0" lang="en-US" sz="160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Medium"/>
              <a:ea typeface="ヒラギノ角ゴ ProN W3" pitchFamily="-65" charset="-128"/>
              <a:cs typeface="Helvetica Neue Medium"/>
              <a:sym typeface="Vista Sans OT Reg" pitchFamily="-65" charset="0"/>
            </a:endParaRPr>
          </a:p>
        </p:txBody>
      </p:sp>
      <p:cxnSp>
        <p:nvCxnSpPr>
          <p:cNvPr id="103" name="Straight Connector 102"/>
          <p:cNvCxnSpPr/>
          <p:nvPr/>
        </p:nvCxnSpPr>
        <p:spPr bwMode="auto">
          <a:xfrm>
            <a:off x="2460759" y="3125274"/>
            <a:ext cx="5197340" cy="0"/>
          </a:xfrm>
          <a:prstGeom prst="line">
            <a:avLst/>
          </a:prstGeom>
          <a:solidFill>
            <a:srgbClr val="F0C423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>
            <a:off x="2460759" y="2940263"/>
            <a:ext cx="0" cy="335176"/>
          </a:xfrm>
          <a:prstGeom prst="line">
            <a:avLst/>
          </a:prstGeom>
          <a:solidFill>
            <a:srgbClr val="F0C423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>
            <a:off x="7658099" y="2940263"/>
            <a:ext cx="0" cy="335176"/>
          </a:xfrm>
          <a:prstGeom prst="line">
            <a:avLst/>
          </a:prstGeom>
          <a:solidFill>
            <a:srgbClr val="F0C423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Rounded Rectangle 105"/>
          <p:cNvSpPr/>
          <p:nvPr/>
        </p:nvSpPr>
        <p:spPr bwMode="auto">
          <a:xfrm>
            <a:off x="4330880" y="2950721"/>
            <a:ext cx="1154204" cy="225478"/>
          </a:xfrm>
          <a:prstGeom prst="roundRect">
            <a:avLst/>
          </a:prstGeom>
          <a:solidFill>
            <a:schemeClr val="bg1"/>
          </a:solidFill>
          <a:ln>
            <a:noFill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Helvetica Neue Medium"/>
                <a:ea typeface="ヒラギノ角ゴ ProN W3" pitchFamily="-65" charset="-128"/>
                <a:cs typeface="Helvetica Neue Medium"/>
                <a:sym typeface="Vista Sans OT Reg" pitchFamily="-65" charset="0"/>
              </a:rPr>
              <a:t>w(1)</a:t>
            </a:r>
            <a:endParaRPr kumimoji="0" lang="en-US" sz="160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Medium"/>
              <a:ea typeface="ヒラギノ角ゴ ProN W3" pitchFamily="-65" charset="-128"/>
              <a:cs typeface="Helvetica Neue Medium"/>
              <a:sym typeface="Vista Sans OT Reg" pitchFamily="-65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284114" y="3540198"/>
            <a:ext cx="2700000" cy="0"/>
          </a:xfrm>
          <a:prstGeom prst="line">
            <a:avLst/>
          </a:prstGeom>
          <a:solidFill>
            <a:srgbClr val="F0C423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>
            <a:off x="3284114" y="3355189"/>
            <a:ext cx="0" cy="335176"/>
          </a:xfrm>
          <a:prstGeom prst="line">
            <a:avLst/>
          </a:prstGeom>
          <a:solidFill>
            <a:srgbClr val="F0C423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5995360" y="3355189"/>
            <a:ext cx="0" cy="335176"/>
          </a:xfrm>
          <a:prstGeom prst="line">
            <a:avLst/>
          </a:prstGeom>
          <a:solidFill>
            <a:srgbClr val="F0C423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Rounded Rectangle 109"/>
          <p:cNvSpPr/>
          <p:nvPr/>
        </p:nvSpPr>
        <p:spPr bwMode="auto">
          <a:xfrm>
            <a:off x="4327992" y="3363959"/>
            <a:ext cx="673665" cy="264002"/>
          </a:xfrm>
          <a:prstGeom prst="roundRect">
            <a:avLst/>
          </a:prstGeom>
          <a:solidFill>
            <a:schemeClr val="bg1"/>
          </a:solidFill>
          <a:ln>
            <a:noFill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Helvetica Neue Medium"/>
                <a:ea typeface="ヒラギノ角ゴ ProN W3" pitchFamily="-65" charset="-128"/>
                <a:cs typeface="Helvetica Neue Medium"/>
                <a:sym typeface="Vista Sans OT Reg" pitchFamily="-65" charset="0"/>
              </a:rPr>
              <a:t>w(</a:t>
            </a:r>
            <a:r>
              <a:rPr lang="en-US" sz="1600" dirty="0">
                <a:solidFill>
                  <a:srgbClr val="000000"/>
                </a:solidFill>
                <a:latin typeface="Helvetica Neue Medium"/>
                <a:ea typeface="ヒラギノ角ゴ ProN W3" pitchFamily="-65" charset="-128"/>
                <a:cs typeface="Helvetica Neue Medium"/>
                <a:sym typeface="Vista Sans OT Reg" pitchFamily="-65" charset="0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latin typeface="Helvetica Neue Medium"/>
                <a:ea typeface="ヒラギノ角ゴ ProN W3" pitchFamily="-65" charset="-128"/>
                <a:cs typeface="Helvetica Neue Medium"/>
                <a:sym typeface="Vista Sans OT Reg" pitchFamily="-65" charset="0"/>
              </a:rPr>
              <a:t>)</a:t>
            </a:r>
            <a:endParaRPr kumimoji="0" lang="en-US" sz="160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Medium"/>
              <a:ea typeface="ヒラギノ角ゴ ProN W3" pitchFamily="-65" charset="-128"/>
              <a:cs typeface="Helvetica Neue Medium"/>
              <a:sym typeface="Vista Sans OT Reg" pitchFamily="-65" charset="0"/>
            </a:endParaRPr>
          </a:p>
        </p:txBody>
      </p:sp>
      <p:cxnSp>
        <p:nvCxnSpPr>
          <p:cNvPr id="111" name="Straight Connector 110"/>
          <p:cNvCxnSpPr/>
          <p:nvPr/>
        </p:nvCxnSpPr>
        <p:spPr bwMode="auto">
          <a:xfrm>
            <a:off x="3391037" y="3876471"/>
            <a:ext cx="2808000" cy="0"/>
          </a:xfrm>
          <a:prstGeom prst="line">
            <a:avLst/>
          </a:prstGeom>
          <a:solidFill>
            <a:srgbClr val="F0C423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>
            <a:off x="3391037" y="3691461"/>
            <a:ext cx="0" cy="335176"/>
          </a:xfrm>
          <a:prstGeom prst="line">
            <a:avLst/>
          </a:prstGeom>
          <a:solidFill>
            <a:srgbClr val="F0C423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>
            <a:off x="6215505" y="3691461"/>
            <a:ext cx="0" cy="335176"/>
          </a:xfrm>
          <a:prstGeom prst="line">
            <a:avLst/>
          </a:prstGeom>
          <a:solidFill>
            <a:srgbClr val="F0C423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Rounded Rectangle 113"/>
          <p:cNvSpPr/>
          <p:nvPr/>
        </p:nvSpPr>
        <p:spPr bwMode="auto">
          <a:xfrm>
            <a:off x="4385599" y="3714617"/>
            <a:ext cx="734884" cy="248520"/>
          </a:xfrm>
          <a:prstGeom prst="roundRect">
            <a:avLst/>
          </a:prstGeom>
          <a:solidFill>
            <a:schemeClr val="bg1"/>
          </a:solidFill>
          <a:ln>
            <a:noFill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Helvetica Neue Medium"/>
                <a:ea typeface="ヒラギノ角ゴ ProN W3" pitchFamily="-65" charset="-128"/>
                <a:cs typeface="Helvetica Neue Medium"/>
                <a:sym typeface="Vista Sans OT Reg" pitchFamily="-65" charset="0"/>
              </a:rPr>
              <a:t>w(3)</a:t>
            </a:r>
            <a:endParaRPr kumimoji="0" lang="en-US" sz="160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Medium"/>
              <a:ea typeface="ヒラギノ角ゴ ProN W3" pitchFamily="-65" charset="-128"/>
              <a:cs typeface="Helvetica Neue Medium"/>
              <a:sym typeface="Vista Sans OT Reg" pitchFamily="-65" charset="0"/>
            </a:endParaRPr>
          </a:p>
        </p:txBody>
      </p:sp>
      <p:cxnSp>
        <p:nvCxnSpPr>
          <p:cNvPr id="115" name="Straight Connector 114"/>
          <p:cNvCxnSpPr/>
          <p:nvPr/>
        </p:nvCxnSpPr>
        <p:spPr bwMode="auto">
          <a:xfrm>
            <a:off x="6776348" y="5793433"/>
            <a:ext cx="1044000" cy="0"/>
          </a:xfrm>
          <a:prstGeom prst="line">
            <a:avLst/>
          </a:prstGeom>
          <a:solidFill>
            <a:srgbClr val="F0C423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6776348" y="5608424"/>
            <a:ext cx="0" cy="335176"/>
          </a:xfrm>
          <a:prstGeom prst="line">
            <a:avLst/>
          </a:prstGeom>
          <a:solidFill>
            <a:srgbClr val="F0C423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/>
          <p:cNvCxnSpPr/>
          <p:nvPr/>
        </p:nvCxnSpPr>
        <p:spPr bwMode="auto">
          <a:xfrm>
            <a:off x="7834206" y="5608424"/>
            <a:ext cx="0" cy="335176"/>
          </a:xfrm>
          <a:prstGeom prst="line">
            <a:avLst/>
          </a:prstGeom>
          <a:solidFill>
            <a:srgbClr val="F0C423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>
            <a:off x="3607705" y="4339595"/>
            <a:ext cx="1188000" cy="0"/>
          </a:xfrm>
          <a:prstGeom prst="line">
            <a:avLst/>
          </a:prstGeom>
          <a:solidFill>
            <a:srgbClr val="F0C423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>
            <a:off x="3607705" y="4154584"/>
            <a:ext cx="0" cy="335176"/>
          </a:xfrm>
          <a:prstGeom prst="line">
            <a:avLst/>
          </a:prstGeom>
          <a:solidFill>
            <a:srgbClr val="F0C423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>
            <a:off x="4792564" y="4154584"/>
            <a:ext cx="0" cy="335176"/>
          </a:xfrm>
          <a:prstGeom prst="line">
            <a:avLst/>
          </a:prstGeom>
          <a:solidFill>
            <a:srgbClr val="F0C423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Rounded Rectangle 120"/>
          <p:cNvSpPr/>
          <p:nvPr/>
        </p:nvSpPr>
        <p:spPr bwMode="auto">
          <a:xfrm>
            <a:off x="3878931" y="4152342"/>
            <a:ext cx="668973" cy="312018"/>
          </a:xfrm>
          <a:prstGeom prst="roundRect">
            <a:avLst/>
          </a:prstGeom>
          <a:solidFill>
            <a:schemeClr val="bg1"/>
          </a:solidFill>
          <a:ln>
            <a:noFill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Helvetica Neue Medium"/>
                <a:ea typeface="ヒラギノ角ゴ ProN W3" pitchFamily="-65" charset="-128"/>
                <a:cs typeface="Helvetica Neue Medium"/>
                <a:sym typeface="Vista Sans OT Reg" pitchFamily="-65" charset="0"/>
              </a:rPr>
              <a:t>r</a:t>
            </a:r>
            <a:r>
              <a:rPr lang="en-US" sz="1600" dirty="0" smtClean="0">
                <a:solidFill>
                  <a:srgbClr val="000000"/>
                </a:solidFill>
                <a:latin typeface="Helvetica Neue Medium"/>
                <a:ea typeface="ヒラギノ角ゴ ProN W3" pitchFamily="-65" charset="-128"/>
                <a:cs typeface="Helvetica Neue Medium"/>
                <a:sym typeface="Vista Sans OT Reg" pitchFamily="-65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Helvetica Neue Medium"/>
                <a:ea typeface="ヒラギノ角ゴ ProN W3" pitchFamily="-65" charset="-128"/>
                <a:cs typeface="Helvetica Neue Medium"/>
                <a:sym typeface="Vista Sans OT Reg" pitchFamily="-65" charset="0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latin typeface="Helvetica Neue Medium"/>
                <a:ea typeface="ヒラギノ角ゴ ProN W3" pitchFamily="-65" charset="-128"/>
                <a:cs typeface="Helvetica Neue Medium"/>
                <a:sym typeface="Vista Sans OT Reg" pitchFamily="-65" charset="0"/>
              </a:rPr>
              <a:t>)</a:t>
            </a:r>
            <a:endParaRPr kumimoji="0" lang="en-US" sz="160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Medium"/>
              <a:ea typeface="ヒラギノ角ゴ ProN W3" pitchFamily="-65" charset="-128"/>
              <a:cs typeface="Helvetica Neue Medium"/>
              <a:sym typeface="Vista Sans OT Reg" pitchFamily="-65" charset="0"/>
            </a:endParaRPr>
          </a:p>
        </p:txBody>
      </p:sp>
      <p:cxnSp>
        <p:nvCxnSpPr>
          <p:cNvPr id="122" name="Straight Connector 121"/>
          <p:cNvCxnSpPr/>
          <p:nvPr/>
        </p:nvCxnSpPr>
        <p:spPr bwMode="auto">
          <a:xfrm>
            <a:off x="3775158" y="4741146"/>
            <a:ext cx="1116000" cy="0"/>
          </a:xfrm>
          <a:prstGeom prst="line">
            <a:avLst/>
          </a:prstGeom>
          <a:solidFill>
            <a:srgbClr val="F0C423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>
            <a:off x="3775159" y="4556136"/>
            <a:ext cx="0" cy="335176"/>
          </a:xfrm>
          <a:prstGeom prst="line">
            <a:avLst/>
          </a:prstGeom>
          <a:solidFill>
            <a:srgbClr val="F0C423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>
            <a:off x="4896517" y="4556136"/>
            <a:ext cx="0" cy="335176"/>
          </a:xfrm>
          <a:prstGeom prst="line">
            <a:avLst/>
          </a:prstGeom>
          <a:solidFill>
            <a:srgbClr val="F0C423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>
            <a:off x="5090556" y="5097644"/>
            <a:ext cx="1116000" cy="0"/>
          </a:xfrm>
          <a:prstGeom prst="line">
            <a:avLst/>
          </a:prstGeom>
          <a:solidFill>
            <a:srgbClr val="F0C423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>
            <a:off x="5090557" y="4912634"/>
            <a:ext cx="0" cy="335176"/>
          </a:xfrm>
          <a:prstGeom prst="line">
            <a:avLst/>
          </a:prstGeom>
          <a:solidFill>
            <a:srgbClr val="F0C423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/>
          <p:nvPr/>
        </p:nvCxnSpPr>
        <p:spPr bwMode="auto">
          <a:xfrm>
            <a:off x="6199216" y="4912634"/>
            <a:ext cx="0" cy="335176"/>
          </a:xfrm>
          <a:prstGeom prst="line">
            <a:avLst/>
          </a:prstGeom>
          <a:solidFill>
            <a:srgbClr val="F0C423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>
            <a:off x="5353571" y="5467775"/>
            <a:ext cx="1188000" cy="0"/>
          </a:xfrm>
          <a:prstGeom prst="line">
            <a:avLst/>
          </a:prstGeom>
          <a:solidFill>
            <a:srgbClr val="F0C423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>
            <a:off x="5353572" y="5282765"/>
            <a:ext cx="0" cy="335176"/>
          </a:xfrm>
          <a:prstGeom prst="line">
            <a:avLst/>
          </a:prstGeom>
          <a:solidFill>
            <a:srgbClr val="F0C423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>
            <a:off x="6538429" y="5282765"/>
            <a:ext cx="0" cy="335176"/>
          </a:xfrm>
          <a:prstGeom prst="line">
            <a:avLst/>
          </a:prstGeom>
          <a:solidFill>
            <a:srgbClr val="F0C423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Rounded Rectangle 130"/>
          <p:cNvSpPr/>
          <p:nvPr/>
        </p:nvSpPr>
        <p:spPr bwMode="auto">
          <a:xfrm>
            <a:off x="4031331" y="4547220"/>
            <a:ext cx="668973" cy="312018"/>
          </a:xfrm>
          <a:prstGeom prst="roundRect">
            <a:avLst/>
          </a:prstGeom>
          <a:solidFill>
            <a:schemeClr val="bg1"/>
          </a:solidFill>
          <a:ln>
            <a:noFill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Helvetica Neue Medium"/>
                <a:ea typeface="ヒラギノ角ゴ ProN W3" pitchFamily="-65" charset="-128"/>
                <a:cs typeface="Helvetica Neue Medium"/>
                <a:sym typeface="Vista Sans OT Reg" pitchFamily="-65" charset="0"/>
              </a:rPr>
              <a:t>r</a:t>
            </a:r>
            <a:r>
              <a:rPr lang="en-US" sz="1600" dirty="0" smtClean="0">
                <a:solidFill>
                  <a:srgbClr val="000000"/>
                </a:solidFill>
                <a:latin typeface="Helvetica Neue Medium"/>
                <a:ea typeface="ヒラギノ角ゴ ProN W3" pitchFamily="-65" charset="-128"/>
                <a:cs typeface="Helvetica Neue Medium"/>
                <a:sym typeface="Vista Sans OT Reg" pitchFamily="-65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Helvetica Neue Medium"/>
                <a:ea typeface="ヒラギノ角ゴ ProN W3" pitchFamily="-65" charset="-128"/>
                <a:cs typeface="Helvetica Neue Medium"/>
                <a:sym typeface="Vista Sans OT Reg" pitchFamily="-65" charset="0"/>
              </a:rPr>
              <a:t>3</a:t>
            </a:r>
            <a:r>
              <a:rPr lang="en-US" sz="1600" dirty="0" smtClean="0">
                <a:solidFill>
                  <a:srgbClr val="000000"/>
                </a:solidFill>
                <a:latin typeface="Helvetica Neue Medium"/>
                <a:ea typeface="ヒラギノ角ゴ ProN W3" pitchFamily="-65" charset="-128"/>
                <a:cs typeface="Helvetica Neue Medium"/>
                <a:sym typeface="Vista Sans OT Reg" pitchFamily="-65" charset="0"/>
              </a:rPr>
              <a:t>)</a:t>
            </a:r>
            <a:endParaRPr kumimoji="0" lang="en-US" sz="160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Medium"/>
              <a:ea typeface="ヒラギノ角ゴ ProN W3" pitchFamily="-65" charset="-128"/>
              <a:cs typeface="Helvetica Neue Medium"/>
              <a:sym typeface="Vista Sans OT Reg" pitchFamily="-65" charset="0"/>
            </a:endParaRPr>
          </a:p>
        </p:txBody>
      </p:sp>
      <p:sp>
        <p:nvSpPr>
          <p:cNvPr id="132" name="Rounded Rectangle 131"/>
          <p:cNvSpPr/>
          <p:nvPr/>
        </p:nvSpPr>
        <p:spPr bwMode="auto">
          <a:xfrm>
            <a:off x="5313687" y="4900554"/>
            <a:ext cx="668973" cy="312018"/>
          </a:xfrm>
          <a:prstGeom prst="roundRect">
            <a:avLst/>
          </a:prstGeom>
          <a:solidFill>
            <a:schemeClr val="bg1"/>
          </a:solidFill>
          <a:ln>
            <a:noFill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Helvetica Neue Medium"/>
                <a:ea typeface="ヒラギノ角ゴ ProN W3" pitchFamily="-65" charset="-128"/>
                <a:cs typeface="Helvetica Neue Medium"/>
                <a:sym typeface="Vista Sans OT Reg" pitchFamily="-65" charset="0"/>
              </a:rPr>
              <a:t>r</a:t>
            </a:r>
            <a:r>
              <a:rPr lang="en-US" sz="1600" dirty="0" smtClean="0">
                <a:solidFill>
                  <a:srgbClr val="000000"/>
                </a:solidFill>
                <a:latin typeface="Helvetica Neue Medium"/>
                <a:ea typeface="ヒラギノ角ゴ ProN W3" pitchFamily="-65" charset="-128"/>
                <a:cs typeface="Helvetica Neue Medium"/>
                <a:sym typeface="Vista Sans OT Reg" pitchFamily="-65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Helvetica Neue Medium"/>
                <a:ea typeface="ヒラギノ角ゴ ProN W3" pitchFamily="-65" charset="-128"/>
                <a:cs typeface="Helvetica Neue Medium"/>
                <a:sym typeface="Vista Sans OT Reg" pitchFamily="-65" charset="0"/>
              </a:rPr>
              <a:t>3</a:t>
            </a:r>
            <a:r>
              <a:rPr lang="en-US" sz="1600" dirty="0" smtClean="0">
                <a:solidFill>
                  <a:srgbClr val="000000"/>
                </a:solidFill>
                <a:latin typeface="Helvetica Neue Medium"/>
                <a:ea typeface="ヒラギノ角ゴ ProN W3" pitchFamily="-65" charset="-128"/>
                <a:cs typeface="Helvetica Neue Medium"/>
                <a:sym typeface="Vista Sans OT Reg" pitchFamily="-65" charset="0"/>
              </a:rPr>
              <a:t>)</a:t>
            </a:r>
            <a:endParaRPr kumimoji="0" lang="en-US" sz="160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Medium"/>
              <a:ea typeface="ヒラギノ角ゴ ProN W3" pitchFamily="-65" charset="-128"/>
              <a:cs typeface="Helvetica Neue Medium"/>
              <a:sym typeface="Vista Sans OT Reg" pitchFamily="-65" charset="0"/>
            </a:endParaRPr>
          </a:p>
        </p:txBody>
      </p:sp>
      <p:sp>
        <p:nvSpPr>
          <p:cNvPr id="133" name="Rounded Rectangle 132"/>
          <p:cNvSpPr/>
          <p:nvPr/>
        </p:nvSpPr>
        <p:spPr bwMode="auto">
          <a:xfrm>
            <a:off x="5648173" y="5268560"/>
            <a:ext cx="668973" cy="312018"/>
          </a:xfrm>
          <a:prstGeom prst="roundRect">
            <a:avLst/>
          </a:prstGeom>
          <a:solidFill>
            <a:schemeClr val="bg1"/>
          </a:solidFill>
          <a:ln>
            <a:noFill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Helvetica Neue Medium"/>
                <a:ea typeface="ヒラギノ角ゴ ProN W3" pitchFamily="-65" charset="-128"/>
                <a:cs typeface="Helvetica Neue Medium"/>
                <a:sym typeface="Vista Sans OT Reg" pitchFamily="-65" charset="0"/>
              </a:rPr>
              <a:t>r</a:t>
            </a:r>
            <a:r>
              <a:rPr lang="en-US" sz="1600" dirty="0" smtClean="0">
                <a:solidFill>
                  <a:srgbClr val="000000"/>
                </a:solidFill>
                <a:latin typeface="Helvetica Neue Medium"/>
                <a:ea typeface="ヒラギノ角ゴ ProN W3" pitchFamily="-65" charset="-128"/>
                <a:cs typeface="Helvetica Neue Medium"/>
                <a:sym typeface="Vista Sans OT Reg" pitchFamily="-65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Helvetica Neue Medium"/>
                <a:ea typeface="ヒラギノ角ゴ ProN W3" pitchFamily="-65" charset="-128"/>
                <a:cs typeface="Helvetica Neue Medium"/>
                <a:sym typeface="Vista Sans OT Reg" pitchFamily="-65" charset="0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latin typeface="Helvetica Neue Medium"/>
                <a:ea typeface="ヒラギノ角ゴ ProN W3" pitchFamily="-65" charset="-128"/>
                <a:cs typeface="Helvetica Neue Medium"/>
                <a:sym typeface="Vista Sans OT Reg" pitchFamily="-65" charset="0"/>
              </a:rPr>
              <a:t>)</a:t>
            </a:r>
            <a:endParaRPr kumimoji="0" lang="en-US" sz="160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Medium"/>
              <a:ea typeface="ヒラギノ角ゴ ProN W3" pitchFamily="-65" charset="-128"/>
              <a:cs typeface="Helvetica Neue Medium"/>
              <a:sym typeface="Vista Sans OT Reg" pitchFamily="-65" charset="0"/>
            </a:endParaRPr>
          </a:p>
        </p:txBody>
      </p:sp>
      <p:sp>
        <p:nvSpPr>
          <p:cNvPr id="134" name="Rounded Rectangle 133"/>
          <p:cNvSpPr/>
          <p:nvPr/>
        </p:nvSpPr>
        <p:spPr bwMode="auto">
          <a:xfrm>
            <a:off x="6990246" y="5608424"/>
            <a:ext cx="668973" cy="312018"/>
          </a:xfrm>
          <a:prstGeom prst="roundRect">
            <a:avLst/>
          </a:prstGeom>
          <a:solidFill>
            <a:schemeClr val="bg1"/>
          </a:solidFill>
          <a:ln>
            <a:noFill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Helvetica Neue Medium"/>
                <a:ea typeface="ヒラギノ角ゴ ProN W3" pitchFamily="-65" charset="-128"/>
                <a:cs typeface="Helvetica Neue Medium"/>
                <a:sym typeface="Vista Sans OT Reg" pitchFamily="-65" charset="0"/>
              </a:rPr>
              <a:t>r</a:t>
            </a:r>
            <a:r>
              <a:rPr lang="en-US" sz="1600" dirty="0" smtClean="0">
                <a:solidFill>
                  <a:srgbClr val="000000"/>
                </a:solidFill>
                <a:latin typeface="Helvetica Neue Medium"/>
                <a:ea typeface="ヒラギノ角ゴ ProN W3" pitchFamily="-65" charset="-128"/>
                <a:cs typeface="Helvetica Neue Medium"/>
                <a:sym typeface="Vista Sans OT Reg" pitchFamily="-65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Helvetica Neue Medium"/>
                <a:ea typeface="ヒラギノ角ゴ ProN W3" pitchFamily="-65" charset="-128"/>
                <a:cs typeface="Helvetica Neue Medium"/>
                <a:sym typeface="Vista Sans OT Reg" pitchFamily="-65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Helvetica Neue Medium"/>
                <a:ea typeface="ヒラギノ角ゴ ProN W3" pitchFamily="-65" charset="-128"/>
                <a:cs typeface="Helvetica Neue Medium"/>
                <a:sym typeface="Vista Sans OT Reg" pitchFamily="-65" charset="0"/>
              </a:rPr>
              <a:t>)</a:t>
            </a:r>
            <a:endParaRPr kumimoji="0" lang="en-US" sz="160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Medium"/>
              <a:ea typeface="ヒラギノ角ゴ ProN W3" pitchFamily="-65" charset="-128"/>
              <a:cs typeface="Helvetica Neue Medium"/>
              <a:sym typeface="Vista Sans OT Reg" pitchFamily="-65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07046" y="5222410"/>
            <a:ext cx="2717754" cy="79104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3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/>
              <a:t>Linearizability</a:t>
            </a:r>
            <a:endParaRPr lang="en-US" sz="3000" dirty="0" smtClean="0"/>
          </a:p>
          <a:p>
            <a:pPr lvl="5"/>
            <a:endParaRPr lang="en-US" sz="1000" dirty="0" smtClean="0"/>
          </a:p>
          <a:p>
            <a:r>
              <a:rPr lang="en-US" sz="3000" dirty="0" smtClean="0"/>
              <a:t>Per-Object Sequential</a:t>
            </a:r>
          </a:p>
          <a:p>
            <a:pPr lvl="5"/>
            <a:endParaRPr lang="en-US" sz="1000" dirty="0" smtClean="0"/>
          </a:p>
          <a:p>
            <a:r>
              <a:rPr lang="en-US" sz="3000" dirty="0" smtClean="0"/>
              <a:t>Read-After-Write</a:t>
            </a:r>
          </a:p>
          <a:p>
            <a:pPr lvl="8"/>
            <a:endParaRPr lang="en-US" sz="1000" dirty="0" smtClean="0"/>
          </a:p>
          <a:p>
            <a:r>
              <a:rPr lang="en-US" sz="3000" dirty="0" smtClean="0"/>
              <a:t>Bounds on non-local consistency models</a:t>
            </a:r>
          </a:p>
          <a:p>
            <a:pPr marL="0" indent="0">
              <a:buNone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1255" y="4739249"/>
            <a:ext cx="7581514" cy="1225290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pPr algn="ctr"/>
            <a:r>
              <a:rPr lang="en-US" sz="2800" dirty="0" smtClean="0">
                <a:latin typeface="Helvetica Neue Medium"/>
                <a:cs typeface="Helvetica Neue Medium"/>
              </a:rPr>
              <a:t>Anomalies found for all consistency models</a:t>
            </a:r>
          </a:p>
          <a:p>
            <a:pPr algn="ctr"/>
            <a:r>
              <a:rPr lang="en-US" sz="2800" dirty="0" smtClean="0">
                <a:latin typeface="Helvetica Neue Medium"/>
                <a:cs typeface="Helvetica Neue Medium"/>
              </a:rPr>
              <a:t>– adopting them would have benefits</a:t>
            </a:r>
            <a:endParaRPr lang="en-US" sz="2800" dirty="0">
              <a:latin typeface="Helvetica Neue Medium"/>
              <a:cs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5242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cs typeface="Helvetica Neue Medium"/>
              </a:rPr>
              <a:t>Linearizability</a:t>
            </a:r>
            <a:r>
              <a:rPr lang="en-US" dirty="0" smtClean="0">
                <a:cs typeface="Helvetica Neue Medium"/>
              </a:rPr>
              <a:t> Results</a:t>
            </a:r>
            <a:endParaRPr lang="en-US" dirty="0">
              <a:cs typeface="Helvetica Neue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64500" y="495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Neue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23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49"/>
          </a:xfrm>
        </p:spPr>
        <p:txBody>
          <a:bodyPr>
            <a:normAutofit/>
          </a:bodyPr>
          <a:lstStyle/>
          <a:p>
            <a:r>
              <a:rPr lang="en-US" dirty="0" smtClean="0"/>
              <a:t>5 anomalies per million reads</a:t>
            </a:r>
          </a:p>
          <a:p>
            <a:pPr lvl="1"/>
            <a:r>
              <a:rPr lang="en-US" dirty="0" smtClean="0"/>
              <a:t>Prevented by </a:t>
            </a:r>
            <a:r>
              <a:rPr lang="en-US" dirty="0" err="1" smtClean="0"/>
              <a:t>Paxos</a:t>
            </a:r>
            <a:r>
              <a:rPr lang="en-US" dirty="0" smtClean="0"/>
              <a:t>-based implementation</a:t>
            </a:r>
          </a:p>
          <a:p>
            <a:endParaRPr lang="en-US" sz="3600" dirty="0" smtClean="0"/>
          </a:p>
          <a:p>
            <a:r>
              <a:rPr lang="en-US" dirty="0" smtClean="0"/>
              <a:t>Upper bound on TAO anomalies</a:t>
            </a:r>
          </a:p>
          <a:p>
            <a:pPr lvl="1"/>
            <a:r>
              <a:rPr lang="en-US" dirty="0" smtClean="0"/>
              <a:t>Strongest consistency we checked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2113978" y="4925041"/>
            <a:ext cx="4916044" cy="855958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en-US" sz="3200" dirty="0" smtClean="0">
                <a:latin typeface="Helvetica Neue Medium"/>
                <a:cs typeface="Helvetica Neue Medium"/>
              </a:rPr>
              <a:t>TAO is highly consistent</a:t>
            </a:r>
            <a:endParaRPr lang="en-US" sz="3200" dirty="0">
              <a:latin typeface="Helvetica Neue Medium"/>
              <a:cs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757063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cs typeface="Helvetica Neue Medium"/>
              </a:rPr>
              <a:t>Linearizability</a:t>
            </a:r>
            <a:r>
              <a:rPr lang="en-US" dirty="0" smtClean="0">
                <a:cs typeface="Helvetica Neue Medium"/>
              </a:rPr>
              <a:t> Results</a:t>
            </a:r>
            <a:br>
              <a:rPr lang="en-US" dirty="0" smtClean="0">
                <a:cs typeface="Helvetica Neue Medium"/>
              </a:rPr>
            </a:br>
            <a:r>
              <a:rPr lang="en-US" sz="3600" dirty="0" smtClean="0">
                <a:cs typeface="Helvetica Neue Medium"/>
              </a:rPr>
              <a:t>Real-</a:t>
            </a:r>
            <a:r>
              <a:rPr lang="en-US" sz="3600" dirty="0">
                <a:cs typeface="Helvetica Neue Medium"/>
              </a:rPr>
              <a:t>T</a:t>
            </a:r>
            <a:r>
              <a:rPr lang="en-US" sz="3600" dirty="0" smtClean="0">
                <a:cs typeface="Helvetica Neue Medium"/>
              </a:rPr>
              <a:t>ime Constraint Violations</a:t>
            </a:r>
            <a:endParaRPr lang="en-US" sz="3600" dirty="0">
              <a:cs typeface="Helvetica Neue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64500" y="495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Neue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24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49"/>
          </a:xfrm>
        </p:spPr>
        <p:txBody>
          <a:bodyPr>
            <a:normAutofit/>
          </a:bodyPr>
          <a:lstStyle/>
          <a:p>
            <a:r>
              <a:rPr lang="en-US" dirty="0"/>
              <a:t>4 per million reads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16" name="Picture 18" descr="BlankMap-USA-states.PNG"/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5502" y="1930194"/>
            <a:ext cx="4210295" cy="256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Freeform 16"/>
          <p:cNvSpPr/>
          <p:nvPr/>
        </p:nvSpPr>
        <p:spPr>
          <a:xfrm>
            <a:off x="4790347" y="3683290"/>
            <a:ext cx="1587450" cy="801550"/>
          </a:xfrm>
          <a:custGeom>
            <a:avLst/>
            <a:gdLst>
              <a:gd name="connsiteX0" fmla="*/ 107104 w 3457928"/>
              <a:gd name="connsiteY0" fmla="*/ 0 h 1744143"/>
              <a:gd name="connsiteX1" fmla="*/ 1193444 w 3457928"/>
              <a:gd name="connsiteY1" fmla="*/ 0 h 1744143"/>
              <a:gd name="connsiteX2" fmla="*/ 1881969 w 3457928"/>
              <a:gd name="connsiteY2" fmla="*/ 474284 h 1744143"/>
              <a:gd name="connsiteX3" fmla="*/ 2325686 w 3457928"/>
              <a:gd name="connsiteY3" fmla="*/ 611980 h 1744143"/>
              <a:gd name="connsiteX4" fmla="*/ 2983610 w 3457928"/>
              <a:gd name="connsiteY4" fmla="*/ 902670 h 1744143"/>
              <a:gd name="connsiteX5" fmla="*/ 3457928 w 3457928"/>
              <a:gd name="connsiteY5" fmla="*/ 1269858 h 1744143"/>
              <a:gd name="connsiteX6" fmla="*/ 3396725 w 3457928"/>
              <a:gd name="connsiteY6" fmla="*/ 1698244 h 1744143"/>
              <a:gd name="connsiteX7" fmla="*/ 2631697 w 3457928"/>
              <a:gd name="connsiteY7" fmla="*/ 1744143 h 1744143"/>
              <a:gd name="connsiteX8" fmla="*/ 1193444 w 3457928"/>
              <a:gd name="connsiteY8" fmla="*/ 1713544 h 1744143"/>
              <a:gd name="connsiteX9" fmla="*/ 0 w 3457928"/>
              <a:gd name="connsiteY9" fmla="*/ 1682945 h 1744143"/>
              <a:gd name="connsiteX10" fmla="*/ 45902 w 3457928"/>
              <a:gd name="connsiteY10" fmla="*/ 0 h 1744143"/>
              <a:gd name="connsiteX11" fmla="*/ 107104 w 3457928"/>
              <a:gd name="connsiteY11" fmla="*/ 0 h 174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7928" h="1744143">
                <a:moveTo>
                  <a:pt x="107104" y="0"/>
                </a:moveTo>
                <a:lnTo>
                  <a:pt x="1193444" y="0"/>
                </a:lnTo>
                <a:lnTo>
                  <a:pt x="1881969" y="474284"/>
                </a:lnTo>
                <a:lnTo>
                  <a:pt x="2325686" y="611980"/>
                </a:lnTo>
                <a:lnTo>
                  <a:pt x="2983610" y="902670"/>
                </a:lnTo>
                <a:lnTo>
                  <a:pt x="3457928" y="1269858"/>
                </a:lnTo>
                <a:lnTo>
                  <a:pt x="3396725" y="1698244"/>
                </a:lnTo>
                <a:lnTo>
                  <a:pt x="2631697" y="1744143"/>
                </a:lnTo>
                <a:lnTo>
                  <a:pt x="1193444" y="1713544"/>
                </a:lnTo>
                <a:lnTo>
                  <a:pt x="0" y="1682945"/>
                </a:lnTo>
                <a:lnTo>
                  <a:pt x="45902" y="0"/>
                </a:lnTo>
                <a:lnTo>
                  <a:pt x="1071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942697" y="2966886"/>
            <a:ext cx="796151" cy="795508"/>
            <a:chOff x="4942697" y="2729824"/>
            <a:chExt cx="796151" cy="79550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990" l="10000" r="944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42697" y="2729824"/>
              <a:ext cx="796151" cy="54128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5219700" y="3186778"/>
              <a:ext cx="325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 Neue Medium"/>
                  <a:cs typeface="Helvetica Neue Medium"/>
                </a:rPr>
                <a:t>A</a:t>
              </a:r>
              <a:endParaRPr lang="en-US" sz="1600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783540" y="2966886"/>
            <a:ext cx="796151" cy="782808"/>
            <a:chOff x="7783540" y="2729824"/>
            <a:chExt cx="796151" cy="78280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990" l="10000" r="944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83540" y="2729824"/>
              <a:ext cx="796151" cy="54128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8065042" y="3174078"/>
              <a:ext cx="3291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Helvetica Neue Medium"/>
                  <a:cs typeface="Helvetica Neue Medium"/>
                </a:rPr>
                <a:t>B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390614" y="3508166"/>
            <a:ext cx="685800" cy="987566"/>
            <a:chOff x="6390614" y="3271104"/>
            <a:chExt cx="685800" cy="987566"/>
          </a:xfrm>
        </p:grpSpPr>
        <p:grpSp>
          <p:nvGrpSpPr>
            <p:cNvPr id="4" name="Group 3"/>
            <p:cNvGrpSpPr/>
            <p:nvPr/>
          </p:nvGrpSpPr>
          <p:grpSpPr>
            <a:xfrm>
              <a:off x="6390614" y="3271104"/>
              <a:ext cx="685800" cy="625614"/>
              <a:chOff x="6390614" y="3271104"/>
              <a:chExt cx="685800" cy="6256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390614" y="3271104"/>
                <a:ext cx="685800" cy="625614"/>
              </a:xfrm>
              <a:prstGeom prst="roundRect">
                <a:avLst>
                  <a:gd name="adj" fmla="val 9225"/>
                </a:avLst>
              </a:prstGeom>
              <a:solidFill>
                <a:srgbClr val="B7DEE8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 Medium"/>
                  <a:cs typeface="Helvetica Neue Medium"/>
                </a:endParaRPr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89990" l="10000" r="9443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92857" y="3344674"/>
                <a:ext cx="651396" cy="472196"/>
              </a:xfrm>
              <a:prstGeom prst="rect">
                <a:avLst/>
              </a:prstGeom>
            </p:spPr>
          </p:pic>
        </p:grpSp>
        <p:sp>
          <p:nvSpPr>
            <p:cNvPr id="34" name="TextBox 33"/>
            <p:cNvSpPr txBox="1"/>
            <p:nvPr/>
          </p:nvSpPr>
          <p:spPr>
            <a:xfrm>
              <a:off x="6595839" y="3920116"/>
              <a:ext cx="367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 Neue Medium"/>
                  <a:cs typeface="Helvetica Neue Medium"/>
                </a:rPr>
                <a:t>M</a:t>
              </a:r>
              <a:endParaRPr lang="en-US" sz="1600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66514" y="2262773"/>
            <a:ext cx="1305116" cy="755730"/>
            <a:chOff x="6655514" y="1395513"/>
            <a:chExt cx="1305116" cy="755730"/>
          </a:xfrm>
        </p:grpSpPr>
        <p:sp>
          <p:nvSpPr>
            <p:cNvPr id="69" name="TextBox 68"/>
            <p:cNvSpPr txBox="1"/>
            <p:nvPr/>
          </p:nvSpPr>
          <p:spPr>
            <a:xfrm>
              <a:off x="6655514" y="1395513"/>
              <a:ext cx="130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Medium"/>
                  <a:cs typeface="Helvetica Neue Medium"/>
                </a:rPr>
                <a:t>Post (new)</a:t>
              </a:r>
              <a:endParaRPr lang="en-US" dirty="0">
                <a:latin typeface="Helvetica Neue Medium"/>
                <a:cs typeface="Helvetica Neue Medium"/>
              </a:endParaRPr>
            </a:p>
          </p:txBody>
        </p:sp>
        <p:cxnSp>
          <p:nvCxnSpPr>
            <p:cNvPr id="68" name="Straight Connector 67"/>
            <p:cNvCxnSpPr>
              <a:endCxn id="69" idx="2"/>
            </p:cNvCxnSpPr>
            <p:nvPr/>
          </p:nvCxnSpPr>
          <p:spPr>
            <a:xfrm flipV="1">
              <a:off x="7308072" y="1764845"/>
              <a:ext cx="0" cy="386398"/>
            </a:xfrm>
            <a:prstGeom prst="line">
              <a:avLst/>
            </a:prstGeom>
            <a:ln w="28575" cmpd="sng">
              <a:solidFill>
                <a:srgbClr val="0000FF"/>
              </a:solidFill>
              <a:headEnd type="triangle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 flipH="1" flipV="1">
            <a:off x="5659731" y="3355767"/>
            <a:ext cx="730883" cy="327523"/>
          </a:xfrm>
          <a:prstGeom prst="line">
            <a:avLst/>
          </a:prstGeom>
          <a:ln w="28575" cmpd="sng">
            <a:solidFill>
              <a:srgbClr val="008000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464454" y="3465969"/>
            <a:ext cx="913343" cy="430646"/>
          </a:xfrm>
          <a:prstGeom prst="line">
            <a:avLst/>
          </a:prstGeom>
          <a:ln w="28575" cmpd="sng">
            <a:solidFill>
              <a:srgbClr val="008000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7102006" y="3411140"/>
            <a:ext cx="962494" cy="451256"/>
          </a:xfrm>
          <a:prstGeom prst="line">
            <a:avLst/>
          </a:prstGeom>
          <a:ln w="28575" cmpd="sng">
            <a:solidFill>
              <a:srgbClr val="FF0000"/>
            </a:solidFill>
            <a:prstDash val="sysDash"/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808940" y="2250073"/>
            <a:ext cx="744893" cy="765332"/>
            <a:chOff x="4607842" y="2227053"/>
            <a:chExt cx="744893" cy="765332"/>
          </a:xfrm>
        </p:grpSpPr>
        <p:cxnSp>
          <p:nvCxnSpPr>
            <p:cNvPr id="83" name="Straight Connector 82"/>
            <p:cNvCxnSpPr>
              <a:endCxn id="87" idx="2"/>
            </p:cNvCxnSpPr>
            <p:nvPr/>
          </p:nvCxnSpPr>
          <p:spPr>
            <a:xfrm flipV="1">
              <a:off x="4980289" y="2596385"/>
              <a:ext cx="0" cy="396000"/>
            </a:xfrm>
            <a:prstGeom prst="line">
              <a:avLst/>
            </a:prstGeom>
            <a:ln w="28575" cmpd="sng">
              <a:solidFill>
                <a:srgbClr val="0000FF"/>
              </a:solidFill>
              <a:headEnd type="triangle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607842" y="2227053"/>
              <a:ext cx="744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Medium"/>
                  <a:cs typeface="Helvetica Neue Medium"/>
                </a:rPr>
                <a:t>Read</a:t>
              </a:r>
              <a:endParaRPr lang="en-US" sz="1400" dirty="0"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661302" y="4432300"/>
            <a:ext cx="44323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661302" y="5143500"/>
            <a:ext cx="44323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661302" y="5918200"/>
            <a:ext cx="44323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5600" y="4217277"/>
            <a:ext cx="1387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 Medium"/>
                <a:cs typeface="Helvetica Neue Medium"/>
              </a:rPr>
              <a:t>Replica A: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600" y="4933434"/>
            <a:ext cx="1377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 Medium"/>
                <a:cs typeface="Helvetica Neue Medium"/>
              </a:rPr>
              <a:t>Master M: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5600" y="5695434"/>
            <a:ext cx="139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 Medium"/>
                <a:cs typeface="Helvetica Neue Medium"/>
              </a:rPr>
              <a:t>Replica </a:t>
            </a:r>
            <a:r>
              <a:rPr lang="en-US" sz="2000" dirty="0">
                <a:latin typeface="Helvetica Neue Medium"/>
                <a:cs typeface="Helvetica Neue Medium"/>
              </a:rPr>
              <a:t>B</a:t>
            </a:r>
            <a:r>
              <a:rPr lang="en-US" sz="2000" dirty="0" smtClean="0">
                <a:latin typeface="Helvetica Neue Medium"/>
                <a:cs typeface="Helvetica Neue Medium"/>
              </a:rPr>
              <a:t>: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38406" y="3183516"/>
            <a:ext cx="1429611" cy="1231127"/>
            <a:chOff x="1638406" y="3183516"/>
            <a:chExt cx="1429611" cy="1231127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2336800" y="3854970"/>
              <a:ext cx="0" cy="559673"/>
            </a:xfrm>
            <a:prstGeom prst="line">
              <a:avLst/>
            </a:prstGeom>
            <a:ln w="38100" cmpd="sng">
              <a:solidFill>
                <a:srgbClr val="0000FF"/>
              </a:solidFill>
              <a:headEnd type="triangle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638406" y="3183516"/>
              <a:ext cx="14296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 Medium"/>
                  <a:cs typeface="Helvetica Neue Medium"/>
                </a:rPr>
                <a:t>Post (new)</a:t>
              </a:r>
            </a:p>
            <a:p>
              <a:pPr algn="ctr"/>
              <a:r>
                <a:rPr lang="en-US" sz="2000" dirty="0" smtClean="0">
                  <a:latin typeface="Helvetica Neue Medium"/>
                  <a:cs typeface="Helvetica Neue Medium"/>
                </a:rPr>
                <a:t>starts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46" name="Straight Connector 45"/>
          <p:cNvCxnSpPr/>
          <p:nvPr/>
        </p:nvCxnSpPr>
        <p:spPr>
          <a:xfrm flipH="1" flipV="1">
            <a:off x="2336800" y="4432302"/>
            <a:ext cx="762000" cy="711200"/>
          </a:xfrm>
          <a:prstGeom prst="line">
            <a:avLst/>
          </a:prstGeom>
          <a:ln w="38100" cmpd="sng">
            <a:solidFill>
              <a:srgbClr val="008000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098800" y="4434213"/>
            <a:ext cx="774700" cy="709288"/>
          </a:xfrm>
          <a:prstGeom prst="line">
            <a:avLst/>
          </a:prstGeom>
          <a:ln w="38100" cmpd="sng">
            <a:solidFill>
              <a:srgbClr val="008000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160986" y="3188729"/>
            <a:ext cx="1429611" cy="1229562"/>
            <a:chOff x="3160986" y="3188729"/>
            <a:chExt cx="1429611" cy="122956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873500" y="3858618"/>
              <a:ext cx="0" cy="559673"/>
            </a:xfrm>
            <a:prstGeom prst="line">
              <a:avLst/>
            </a:prstGeom>
            <a:ln w="38100" cmpd="sng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160986" y="3188729"/>
              <a:ext cx="14296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 Medium"/>
                  <a:cs typeface="Helvetica Neue Medium"/>
                </a:rPr>
                <a:t>Post (new)</a:t>
              </a:r>
            </a:p>
            <a:p>
              <a:pPr algn="ctr"/>
              <a:r>
                <a:rPr lang="en-US" sz="2000" dirty="0" smtClean="0">
                  <a:latin typeface="Helvetica Neue Medium"/>
                  <a:cs typeface="Helvetica Neue Medium"/>
                </a:rPr>
                <a:t>finishes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54" name="Straight Connector 53"/>
          <p:cNvCxnSpPr/>
          <p:nvPr/>
        </p:nvCxnSpPr>
        <p:spPr>
          <a:xfrm flipH="1" flipV="1">
            <a:off x="3136900" y="5143502"/>
            <a:ext cx="2601948" cy="774698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873500" y="5143500"/>
            <a:ext cx="1865348" cy="774700"/>
            <a:chOff x="3873500" y="5143500"/>
            <a:chExt cx="1865348" cy="774700"/>
          </a:xfrm>
        </p:grpSpPr>
        <p:sp>
          <p:nvSpPr>
            <p:cNvPr id="61" name="Rectangle 60"/>
            <p:cNvSpPr/>
            <p:nvPr/>
          </p:nvSpPr>
          <p:spPr>
            <a:xfrm>
              <a:off x="3873500" y="5143500"/>
              <a:ext cx="1865348" cy="774700"/>
            </a:xfrm>
            <a:prstGeom prst="rect">
              <a:avLst/>
            </a:prstGeom>
            <a:solidFill>
              <a:schemeClr val="bg1">
                <a:lumMod val="65000"/>
                <a:alpha val="38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 rot="20744888">
              <a:off x="3977090" y="5316303"/>
              <a:ext cx="1758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Helvetica Neue Medium"/>
                  <a:cs typeface="Helvetica Neue Medium"/>
                </a:rPr>
                <a:t>Vulnerable!</a:t>
              </a:r>
              <a:endParaRPr lang="en-US" sz="2400" b="1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740902" y="5937568"/>
            <a:ext cx="2053393" cy="920431"/>
            <a:chOff x="4385726" y="6107191"/>
            <a:chExt cx="1693569" cy="745998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385726" y="6133434"/>
              <a:ext cx="0" cy="525140"/>
            </a:xfrm>
            <a:prstGeom prst="line">
              <a:avLst/>
            </a:prstGeom>
            <a:ln w="38100" cmpd="sng">
              <a:solidFill>
                <a:srgbClr val="0000FF"/>
              </a:solidFill>
              <a:headEnd type="triangle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4514203" y="6107191"/>
              <a:ext cx="1565092" cy="745998"/>
              <a:chOff x="7192089" y="5794735"/>
              <a:chExt cx="1565092" cy="745998"/>
            </a:xfrm>
          </p:grpSpPr>
          <p:sp>
            <p:nvSpPr>
              <p:cNvPr id="73" name="Explosion 1 72"/>
              <p:cNvSpPr/>
              <p:nvPr/>
            </p:nvSpPr>
            <p:spPr>
              <a:xfrm>
                <a:off x="7192089" y="5794735"/>
                <a:ext cx="1504521" cy="745998"/>
              </a:xfrm>
              <a:prstGeom prst="irregularSeal1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365527" y="5972488"/>
                <a:ext cx="13916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Helvetica Neue Medium"/>
                    <a:cs typeface="Helvetica Neue Medium"/>
                  </a:rPr>
                  <a:t>Read (old)</a:t>
                </a:r>
                <a:endParaRPr lang="en-US" sz="2000" dirty="0">
                  <a:latin typeface="Helvetica Neue Medium"/>
                  <a:cs typeface="Helvetica Neue Medium"/>
                </a:endParaRPr>
              </a:p>
            </p:txBody>
          </p:sp>
        </p:grpSp>
      </p:grpSp>
      <p:pic>
        <p:nvPicPr>
          <p:cNvPr id="58" name="Picture 57" descr="10609558_777303992313046_1989999400570906965_n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3224" y="1720078"/>
            <a:ext cx="606950" cy="605765"/>
          </a:xfrm>
          <a:prstGeom prst="rect">
            <a:avLst/>
          </a:prstGeom>
        </p:spPr>
      </p:pic>
      <p:pic>
        <p:nvPicPr>
          <p:cNvPr id="59" name="Picture 58" descr="1240601_10105077301304374_1812023332_n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7907" y="1723114"/>
            <a:ext cx="568789" cy="56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2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064500" y="495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Neue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25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49"/>
          </a:xfrm>
        </p:spPr>
        <p:txBody>
          <a:bodyPr>
            <a:normAutofit/>
          </a:bodyPr>
          <a:lstStyle/>
          <a:p>
            <a:r>
              <a:rPr lang="en-US" dirty="0" smtClean="0"/>
              <a:t>1 per million reads	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61302" y="4432300"/>
            <a:ext cx="57600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661302" y="5143500"/>
            <a:ext cx="57600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661302" y="5918200"/>
            <a:ext cx="57600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4829982" y="1801217"/>
            <a:ext cx="3725835" cy="2358168"/>
            <a:chOff x="4671202" y="1731232"/>
            <a:chExt cx="4210295" cy="2565538"/>
          </a:xfrm>
        </p:grpSpPr>
        <p:grpSp>
          <p:nvGrpSpPr>
            <p:cNvPr id="6" name="Group 5"/>
            <p:cNvGrpSpPr/>
            <p:nvPr/>
          </p:nvGrpSpPr>
          <p:grpSpPr>
            <a:xfrm>
              <a:off x="4671202" y="1731232"/>
              <a:ext cx="4210295" cy="2560964"/>
              <a:chOff x="4749072" y="1771448"/>
              <a:chExt cx="4210295" cy="256096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749072" y="1771448"/>
                <a:ext cx="4210295" cy="2560964"/>
                <a:chOff x="-27247" y="1375468"/>
                <a:chExt cx="9171246" cy="5572564"/>
              </a:xfrm>
            </p:grpSpPr>
            <p:pic>
              <p:nvPicPr>
                <p:cNvPr id="16" name="Picture 18" descr="BlankMap-USA-states.PNG"/>
                <p:cNvPicPr>
                  <a:picLocks noChangeAspect="1"/>
                </p:cNvPicPr>
                <p:nvPr/>
              </p:nvPicPr>
              <p:blipFill>
                <a:blip r:embed="rId3" cstate="screen">
                  <a:alphaModFix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7247" y="1375468"/>
                  <a:ext cx="9171246" cy="55725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7" name="Freeform 16"/>
                <p:cNvSpPr/>
                <p:nvPr/>
              </p:nvSpPr>
              <p:spPr>
                <a:xfrm>
                  <a:off x="-16693" y="5190140"/>
                  <a:ext cx="3457928" cy="1744143"/>
                </a:xfrm>
                <a:custGeom>
                  <a:avLst/>
                  <a:gdLst>
                    <a:gd name="connsiteX0" fmla="*/ 107104 w 3457928"/>
                    <a:gd name="connsiteY0" fmla="*/ 0 h 1744143"/>
                    <a:gd name="connsiteX1" fmla="*/ 1193444 w 3457928"/>
                    <a:gd name="connsiteY1" fmla="*/ 0 h 1744143"/>
                    <a:gd name="connsiteX2" fmla="*/ 1881969 w 3457928"/>
                    <a:gd name="connsiteY2" fmla="*/ 474284 h 1744143"/>
                    <a:gd name="connsiteX3" fmla="*/ 2325686 w 3457928"/>
                    <a:gd name="connsiteY3" fmla="*/ 611980 h 1744143"/>
                    <a:gd name="connsiteX4" fmla="*/ 2983610 w 3457928"/>
                    <a:gd name="connsiteY4" fmla="*/ 902670 h 1744143"/>
                    <a:gd name="connsiteX5" fmla="*/ 3457928 w 3457928"/>
                    <a:gd name="connsiteY5" fmla="*/ 1269858 h 1744143"/>
                    <a:gd name="connsiteX6" fmla="*/ 3396725 w 3457928"/>
                    <a:gd name="connsiteY6" fmla="*/ 1698244 h 1744143"/>
                    <a:gd name="connsiteX7" fmla="*/ 2631697 w 3457928"/>
                    <a:gd name="connsiteY7" fmla="*/ 1744143 h 1744143"/>
                    <a:gd name="connsiteX8" fmla="*/ 1193444 w 3457928"/>
                    <a:gd name="connsiteY8" fmla="*/ 1713544 h 1744143"/>
                    <a:gd name="connsiteX9" fmla="*/ 0 w 3457928"/>
                    <a:gd name="connsiteY9" fmla="*/ 1682945 h 1744143"/>
                    <a:gd name="connsiteX10" fmla="*/ 45902 w 3457928"/>
                    <a:gd name="connsiteY10" fmla="*/ 0 h 1744143"/>
                    <a:gd name="connsiteX11" fmla="*/ 107104 w 3457928"/>
                    <a:gd name="connsiteY11" fmla="*/ 0 h 1744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57928" h="1744143">
                      <a:moveTo>
                        <a:pt x="107104" y="0"/>
                      </a:moveTo>
                      <a:lnTo>
                        <a:pt x="1193444" y="0"/>
                      </a:lnTo>
                      <a:lnTo>
                        <a:pt x="1881969" y="474284"/>
                      </a:lnTo>
                      <a:lnTo>
                        <a:pt x="2325686" y="611980"/>
                      </a:lnTo>
                      <a:lnTo>
                        <a:pt x="2983610" y="902670"/>
                      </a:lnTo>
                      <a:lnTo>
                        <a:pt x="3457928" y="1269858"/>
                      </a:lnTo>
                      <a:lnTo>
                        <a:pt x="3396725" y="1698244"/>
                      </a:lnTo>
                      <a:lnTo>
                        <a:pt x="2631697" y="1744143"/>
                      </a:lnTo>
                      <a:lnTo>
                        <a:pt x="1193444" y="1713544"/>
                      </a:lnTo>
                      <a:lnTo>
                        <a:pt x="0" y="1682945"/>
                      </a:lnTo>
                      <a:lnTo>
                        <a:pt x="45902" y="0"/>
                      </a:lnTo>
                      <a:lnTo>
                        <a:pt x="10710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6354184" y="3349420"/>
                <a:ext cx="685800" cy="625614"/>
                <a:chOff x="5131989" y="2782740"/>
                <a:chExt cx="685800" cy="625614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5131989" y="2782740"/>
                  <a:ext cx="685800" cy="625614"/>
                </a:xfrm>
                <a:prstGeom prst="roundRect">
                  <a:avLst>
                    <a:gd name="adj" fmla="val 9225"/>
                  </a:avLst>
                </a:prstGeom>
                <a:solidFill>
                  <a:srgbClr val="B7DEE8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 Neue Medium"/>
                    <a:cs typeface="Helvetica Neue Medium"/>
                  </a:endParaRPr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4" cstate="screen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961" b="89990" l="10000" r="94434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34232" y="2856310"/>
                  <a:ext cx="651396" cy="472196"/>
                </a:xfrm>
                <a:prstGeom prst="rect">
                  <a:avLst/>
                </a:prstGeom>
              </p:spPr>
            </p:pic>
          </p:grp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89990" l="10000" r="9443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747110" y="2808140"/>
                <a:ext cx="796151" cy="54128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89990" l="10000" r="9443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06267" y="2808140"/>
                <a:ext cx="796151" cy="541280"/>
              </a:xfrm>
              <a:prstGeom prst="rect">
                <a:avLst/>
              </a:prstGeom>
            </p:spPr>
          </p:pic>
        </p:grpSp>
        <p:sp>
          <p:nvSpPr>
            <p:cNvPr id="31" name="TextBox 30"/>
            <p:cNvSpPr txBox="1"/>
            <p:nvPr/>
          </p:nvSpPr>
          <p:spPr>
            <a:xfrm>
              <a:off x="5105400" y="3224878"/>
              <a:ext cx="325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 Neue Medium"/>
                  <a:cs typeface="Helvetica Neue Medium"/>
                </a:rPr>
                <a:t>A</a:t>
              </a:r>
              <a:endParaRPr lang="en-US" sz="16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50742" y="3212178"/>
              <a:ext cx="371909" cy="368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 Neue Medium"/>
                  <a:cs typeface="Helvetica Neue Medium"/>
                </a:rPr>
                <a:t>B</a:t>
              </a:r>
              <a:endParaRPr lang="en-US" sz="16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81539" y="3958216"/>
              <a:ext cx="367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 Neue Medium"/>
                  <a:cs typeface="Helvetica Neue Medium"/>
                </a:rPr>
                <a:t>M</a:t>
              </a:r>
              <a:endParaRPr lang="en-US" sz="1600" dirty="0">
                <a:latin typeface="Helvetica Neue Medium"/>
                <a:cs typeface="Helvetica Neue Medium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55600" y="4217277"/>
            <a:ext cx="126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Medium"/>
                <a:cs typeface="Helvetica Neue Medium"/>
              </a:rPr>
              <a:t>Replica A:</a:t>
            </a:r>
            <a:endParaRPr lang="en-US" dirty="0">
              <a:latin typeface="Helvetica Neue Medium"/>
              <a:cs typeface="Helvetica Neue Medium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600" y="4933434"/>
            <a:ext cx="125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Medium"/>
                <a:cs typeface="Helvetica Neue Medium"/>
              </a:rPr>
              <a:t>Master M:</a:t>
            </a:r>
            <a:endParaRPr lang="en-US" dirty="0">
              <a:latin typeface="Helvetica Neue Medium"/>
              <a:cs typeface="Helvetica Neue Medium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5600" y="5695434"/>
            <a:ext cx="127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Medium"/>
                <a:cs typeface="Helvetica Neue Medium"/>
              </a:rPr>
              <a:t>Replica B:</a:t>
            </a:r>
            <a:endParaRPr lang="en-US" dirty="0">
              <a:latin typeface="Helvetica Neue Medium"/>
              <a:cs typeface="Helvetica Neue Medium"/>
            </a:endParaRPr>
          </a:p>
        </p:txBody>
      </p:sp>
      <p:cxnSp>
        <p:nvCxnSpPr>
          <p:cNvPr id="54" name="Straight Connector 53"/>
          <p:cNvCxnSpPr>
            <a:endCxn id="19" idx="0"/>
          </p:cNvCxnSpPr>
          <p:nvPr/>
        </p:nvCxnSpPr>
        <p:spPr>
          <a:xfrm flipH="1">
            <a:off x="2823996" y="4423834"/>
            <a:ext cx="3410411" cy="590932"/>
          </a:xfrm>
          <a:prstGeom prst="line">
            <a:avLst/>
          </a:prstGeom>
          <a:ln w="38100" cmpd="sng">
            <a:solidFill>
              <a:srgbClr val="008000"/>
            </a:solidFill>
            <a:prstDash val="sysDash"/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6871074" y="3260724"/>
            <a:ext cx="950177" cy="444794"/>
          </a:xfrm>
          <a:prstGeom prst="line">
            <a:avLst/>
          </a:prstGeom>
          <a:ln w="28575" cmpd="sng">
            <a:solidFill>
              <a:srgbClr val="008000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871074" y="3197300"/>
            <a:ext cx="861086" cy="399816"/>
          </a:xfrm>
          <a:prstGeom prst="line">
            <a:avLst/>
          </a:prstGeom>
          <a:ln w="28575" cmpd="sng">
            <a:solidFill>
              <a:srgbClr val="008000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583847" y="3710177"/>
            <a:ext cx="1018421" cy="713743"/>
            <a:chOff x="1973981" y="3508250"/>
            <a:chExt cx="1018421" cy="713743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2483192" y="3854351"/>
              <a:ext cx="0" cy="367642"/>
            </a:xfrm>
            <a:prstGeom prst="line">
              <a:avLst/>
            </a:prstGeom>
            <a:ln w="38100" cmpd="sng">
              <a:solidFill>
                <a:srgbClr val="0000FF"/>
              </a:solidFill>
              <a:headEnd type="triangle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973981" y="3508250"/>
              <a:ext cx="1018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Medium"/>
                  <a:cs typeface="Helvetica Neue Medium"/>
                </a:rPr>
                <a:t>H starts</a:t>
              </a:r>
              <a:endParaRPr lang="en-US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37103" y="5014766"/>
            <a:ext cx="402674" cy="631932"/>
            <a:chOff x="1859907" y="5014766"/>
            <a:chExt cx="402674" cy="631932"/>
          </a:xfrm>
        </p:grpSpPr>
        <p:sp>
          <p:nvSpPr>
            <p:cNvPr id="19" name="Oval 18"/>
            <p:cNvSpPr>
              <a:spLocks/>
            </p:cNvSpPr>
            <p:nvPr/>
          </p:nvSpPr>
          <p:spPr>
            <a:xfrm>
              <a:off x="1902800" y="5014766"/>
              <a:ext cx="288000" cy="288000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59907" y="5277366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Helvetica Neue Medium"/>
                  <a:cs typeface="Helvetica Neue Medium"/>
                </a:rPr>
                <a:t>W</a:t>
              </a:r>
              <a:endParaRPr lang="en-US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490341" y="5021632"/>
            <a:ext cx="351323" cy="635237"/>
            <a:chOff x="1883750" y="5014766"/>
            <a:chExt cx="351323" cy="635237"/>
          </a:xfrm>
        </p:grpSpPr>
        <p:sp>
          <p:nvSpPr>
            <p:cNvPr id="56" name="Oval 55"/>
            <p:cNvSpPr>
              <a:spLocks/>
            </p:cNvSpPr>
            <p:nvPr/>
          </p:nvSpPr>
          <p:spPr>
            <a:xfrm>
              <a:off x="1902800" y="5014766"/>
              <a:ext cx="288000" cy="288000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83750" y="5280671"/>
              <a:ext cx="351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Helvetica Neue Medium"/>
                  <a:cs typeface="Helvetica Neue Medium"/>
                </a:rPr>
                <a:t>H</a:t>
              </a:r>
              <a:endParaRPr lang="en-US" sz="1400" dirty="0"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70" name="Straight Connector 69"/>
          <p:cNvCxnSpPr>
            <a:endCxn id="57" idx="0"/>
          </p:cNvCxnSpPr>
          <p:nvPr/>
        </p:nvCxnSpPr>
        <p:spPr>
          <a:xfrm flipH="1" flipV="1">
            <a:off x="3666003" y="5287537"/>
            <a:ext cx="3205751" cy="631060"/>
          </a:xfrm>
          <a:prstGeom prst="line">
            <a:avLst/>
          </a:prstGeom>
          <a:ln w="38100" cmpd="sng">
            <a:solidFill>
              <a:srgbClr val="0000FF"/>
            </a:solidFill>
            <a:prstDash val="sysDash"/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97949" y="4423835"/>
            <a:ext cx="2673126" cy="1478142"/>
            <a:chOff x="3873500" y="4434213"/>
            <a:chExt cx="1865348" cy="1483987"/>
          </a:xfrm>
        </p:grpSpPr>
        <p:sp>
          <p:nvSpPr>
            <p:cNvPr id="61" name="Rectangle 60"/>
            <p:cNvSpPr/>
            <p:nvPr/>
          </p:nvSpPr>
          <p:spPr>
            <a:xfrm>
              <a:off x="3873500" y="4434213"/>
              <a:ext cx="1865348" cy="1483987"/>
            </a:xfrm>
            <a:prstGeom prst="rect">
              <a:avLst/>
            </a:prstGeom>
            <a:solidFill>
              <a:schemeClr val="bg1">
                <a:lumMod val="65000"/>
                <a:alpha val="38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 rot="19562635">
              <a:off x="4085350" y="4914859"/>
              <a:ext cx="1409996" cy="525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smtClean="0">
                  <a:latin typeface="Helvetica Neue Medium"/>
                  <a:cs typeface="Helvetica Neue Medium"/>
                </a:rPr>
                <a:t>Vulnerable!</a:t>
              </a:r>
              <a:endParaRPr lang="en-US" sz="2800" b="1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325917" y="2011592"/>
            <a:ext cx="1671209" cy="813722"/>
            <a:chOff x="7169827" y="2006201"/>
            <a:chExt cx="1671209" cy="813722"/>
          </a:xfrm>
        </p:grpSpPr>
        <p:cxnSp>
          <p:nvCxnSpPr>
            <p:cNvPr id="81" name="Straight Connector 80"/>
            <p:cNvCxnSpPr>
              <a:endCxn id="82" idx="2"/>
            </p:cNvCxnSpPr>
            <p:nvPr/>
          </p:nvCxnSpPr>
          <p:spPr>
            <a:xfrm flipH="1" flipV="1">
              <a:off x="8005432" y="2406311"/>
              <a:ext cx="43954" cy="413612"/>
            </a:xfrm>
            <a:prstGeom prst="line">
              <a:avLst/>
            </a:prstGeom>
            <a:ln w="28575" cmpd="sng">
              <a:solidFill>
                <a:srgbClr val="0000FF"/>
              </a:solidFill>
              <a:headEnd type="triangle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169827" y="2006201"/>
              <a:ext cx="167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Comment(H)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86955" y="1994675"/>
            <a:ext cx="1728147" cy="830639"/>
            <a:chOff x="7662100" y="1989687"/>
            <a:chExt cx="1728147" cy="830639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8249166" y="2425055"/>
              <a:ext cx="148682" cy="395271"/>
            </a:xfrm>
            <a:prstGeom prst="line">
              <a:avLst/>
            </a:prstGeom>
            <a:ln w="28575" cmpd="sng">
              <a:solidFill>
                <a:srgbClr val="008000"/>
              </a:solidFill>
              <a:headEnd type="triangle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7662100" y="1989687"/>
              <a:ext cx="17281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Comment(</a:t>
              </a:r>
              <a:r>
                <a:rPr lang="en-US" sz="2000" dirty="0">
                  <a:latin typeface="Helvetica Neue Medium"/>
                  <a:cs typeface="Helvetica Neue Medium"/>
                </a:rPr>
                <a:t>W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)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73" name="Straight Connector 72"/>
          <p:cNvCxnSpPr/>
          <p:nvPr/>
        </p:nvCxnSpPr>
        <p:spPr>
          <a:xfrm flipH="1" flipV="1">
            <a:off x="5426226" y="3197300"/>
            <a:ext cx="812833" cy="392233"/>
          </a:xfrm>
          <a:prstGeom prst="line">
            <a:avLst/>
          </a:prstGeom>
          <a:ln w="28575" cmpd="sng">
            <a:solidFill>
              <a:srgbClr val="0000FF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5426226" y="3310966"/>
            <a:ext cx="812833" cy="392233"/>
          </a:xfrm>
          <a:prstGeom prst="line">
            <a:avLst/>
          </a:prstGeom>
          <a:ln w="28575" cmpd="sng">
            <a:solidFill>
              <a:srgbClr val="0000FF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5575162" y="3139268"/>
            <a:ext cx="659245" cy="324507"/>
          </a:xfrm>
          <a:prstGeom prst="line">
            <a:avLst/>
          </a:prstGeom>
          <a:ln w="28575" cmpd="sng">
            <a:solidFill>
              <a:srgbClr val="008000"/>
            </a:solidFill>
            <a:prstDash val="sys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847785" y="3082913"/>
            <a:ext cx="861086" cy="399816"/>
          </a:xfrm>
          <a:prstGeom prst="line">
            <a:avLst/>
          </a:prstGeom>
          <a:ln w="28575" cmpd="sng">
            <a:solidFill>
              <a:srgbClr val="0000FF"/>
            </a:solidFill>
            <a:prstDash val="sys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6" idx="1"/>
          </p:cNvCxnSpPr>
          <p:nvPr/>
        </p:nvCxnSpPr>
        <p:spPr>
          <a:xfrm flipH="1" flipV="1">
            <a:off x="2093058" y="4423919"/>
            <a:ext cx="1458510" cy="639890"/>
          </a:xfrm>
          <a:prstGeom prst="line">
            <a:avLst/>
          </a:prstGeom>
          <a:ln w="38100" cmpd="sng">
            <a:solidFill>
              <a:srgbClr val="0000FF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56" idx="7"/>
          </p:cNvCxnSpPr>
          <p:nvPr/>
        </p:nvCxnSpPr>
        <p:spPr>
          <a:xfrm flipH="1">
            <a:off x="3755214" y="4423919"/>
            <a:ext cx="442734" cy="639890"/>
          </a:xfrm>
          <a:prstGeom prst="line">
            <a:avLst/>
          </a:prstGeom>
          <a:ln w="38100" cmpd="sng">
            <a:solidFill>
              <a:srgbClr val="0000FF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3663855" y="3703179"/>
            <a:ext cx="1232404" cy="720655"/>
            <a:chOff x="1973981" y="3479819"/>
            <a:chExt cx="1232404" cy="720655"/>
          </a:xfrm>
        </p:grpSpPr>
        <p:cxnSp>
          <p:nvCxnSpPr>
            <p:cNvPr id="96" name="Straight Connector 95"/>
            <p:cNvCxnSpPr/>
            <p:nvPr/>
          </p:nvCxnSpPr>
          <p:spPr>
            <a:xfrm flipV="1">
              <a:off x="2483192" y="3804474"/>
              <a:ext cx="0" cy="396000"/>
            </a:xfrm>
            <a:prstGeom prst="line">
              <a:avLst/>
            </a:prstGeom>
            <a:ln w="38100" cmpd="sng">
              <a:solidFill>
                <a:srgbClr val="0000FF"/>
              </a:solidFill>
              <a:headEnd type="triangle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973981" y="3479819"/>
              <a:ext cx="1232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Medium"/>
                  <a:cs typeface="Helvetica Neue Medium"/>
                </a:rPr>
                <a:t>H finishes</a:t>
              </a:r>
              <a:endParaRPr lang="en-US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599385" y="5928752"/>
            <a:ext cx="1069666" cy="712033"/>
            <a:chOff x="1959738" y="3662319"/>
            <a:chExt cx="1069666" cy="712033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2483192" y="3662319"/>
              <a:ext cx="0" cy="396000"/>
            </a:xfrm>
            <a:prstGeom prst="line">
              <a:avLst/>
            </a:prstGeom>
            <a:ln w="38100" cmpd="sng">
              <a:solidFill>
                <a:srgbClr val="008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1959738" y="4005020"/>
              <a:ext cx="1069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Medium"/>
                  <a:cs typeface="Helvetica Neue Medium"/>
                </a:rPr>
                <a:t>W starts</a:t>
              </a:r>
              <a:endParaRPr lang="en-US" dirty="0"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102" name="Straight Connector 101"/>
          <p:cNvCxnSpPr>
            <a:stCxn id="19" idx="3"/>
          </p:cNvCxnSpPr>
          <p:nvPr/>
        </p:nvCxnSpPr>
        <p:spPr>
          <a:xfrm flipH="1">
            <a:off x="2122839" y="5260589"/>
            <a:ext cx="599334" cy="657612"/>
          </a:xfrm>
          <a:prstGeom prst="line">
            <a:avLst/>
          </a:prstGeom>
          <a:ln w="38100" cmpd="sng">
            <a:solidFill>
              <a:srgbClr val="008000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19" idx="5"/>
          </p:cNvCxnSpPr>
          <p:nvPr/>
        </p:nvCxnSpPr>
        <p:spPr>
          <a:xfrm flipH="1" flipV="1">
            <a:off x="2925819" y="5260589"/>
            <a:ext cx="871572" cy="657611"/>
          </a:xfrm>
          <a:prstGeom prst="line">
            <a:avLst/>
          </a:prstGeom>
          <a:ln w="38100" cmpd="sng">
            <a:solidFill>
              <a:srgbClr val="008000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3220381" y="5915292"/>
            <a:ext cx="1283649" cy="712033"/>
            <a:chOff x="1959738" y="3662319"/>
            <a:chExt cx="1283649" cy="712033"/>
          </a:xfrm>
        </p:grpSpPr>
        <p:cxnSp>
          <p:nvCxnSpPr>
            <p:cNvPr id="110" name="Straight Connector 109"/>
            <p:cNvCxnSpPr/>
            <p:nvPr/>
          </p:nvCxnSpPr>
          <p:spPr>
            <a:xfrm flipV="1">
              <a:off x="2483192" y="3662319"/>
              <a:ext cx="0" cy="396000"/>
            </a:xfrm>
            <a:prstGeom prst="line">
              <a:avLst/>
            </a:prstGeom>
            <a:ln w="38100" cmpd="sng">
              <a:solidFill>
                <a:srgbClr val="008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1959738" y="4005020"/>
              <a:ext cx="1283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Medium"/>
                  <a:cs typeface="Helvetica Neue Medium"/>
                </a:rPr>
                <a:t>W finishes</a:t>
              </a:r>
              <a:endParaRPr lang="en-US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205476" y="5901976"/>
            <a:ext cx="1155309" cy="712033"/>
            <a:chOff x="1959738" y="3662319"/>
            <a:chExt cx="1155309" cy="712033"/>
          </a:xfrm>
        </p:grpSpPr>
        <p:cxnSp>
          <p:nvCxnSpPr>
            <p:cNvPr id="118" name="Straight Connector 117"/>
            <p:cNvCxnSpPr/>
            <p:nvPr/>
          </p:nvCxnSpPr>
          <p:spPr>
            <a:xfrm flipV="1">
              <a:off x="2483192" y="3662319"/>
              <a:ext cx="0" cy="396000"/>
            </a:xfrm>
            <a:prstGeom prst="line">
              <a:avLst/>
            </a:prstGeom>
            <a:ln w="38100" cmpd="sng">
              <a:solidFill>
                <a:srgbClr val="008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1959738" y="4005020"/>
              <a:ext cx="1155309" cy="369332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Medium"/>
                  <a:cs typeface="Helvetica Neue Medium"/>
                </a:rPr>
                <a:t>Read (W)</a:t>
              </a:r>
              <a:endParaRPr lang="en-US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965910" y="3700227"/>
            <a:ext cx="1104064" cy="739609"/>
            <a:chOff x="4965910" y="3700227"/>
            <a:chExt cx="1104064" cy="739609"/>
          </a:xfrm>
        </p:grpSpPr>
        <p:cxnSp>
          <p:nvCxnSpPr>
            <p:cNvPr id="115" name="Straight Connector 114"/>
            <p:cNvCxnSpPr/>
            <p:nvPr/>
          </p:nvCxnSpPr>
          <p:spPr>
            <a:xfrm flipV="1">
              <a:off x="5500521" y="4043836"/>
              <a:ext cx="0" cy="396000"/>
            </a:xfrm>
            <a:prstGeom prst="line">
              <a:avLst/>
            </a:prstGeom>
            <a:ln w="38100" cmpd="sng">
              <a:solidFill>
                <a:srgbClr val="0000FF"/>
              </a:solidFill>
              <a:headEnd type="triangle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965910" y="3700227"/>
              <a:ext cx="1104064" cy="369332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Helvetica Neue Medium"/>
                  <a:cs typeface="Helvetica Neue Medium"/>
                </a:rPr>
                <a:t>Read (H)</a:t>
              </a:r>
              <a:endParaRPr lang="en-US" dirty="0">
                <a:latin typeface="Helvetica Neue Medium"/>
                <a:cs typeface="Helvetica Neue Medium"/>
              </a:endParaRPr>
            </a:p>
          </p:txBody>
        </p:sp>
      </p:grpSp>
      <p:pic>
        <p:nvPicPr>
          <p:cNvPr id="123" name="Picture 122" descr="10609558_777303992313046_1989999400570906965_n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8542" y="1430233"/>
            <a:ext cx="606950" cy="605765"/>
          </a:xfrm>
          <a:prstGeom prst="rect">
            <a:avLst/>
          </a:prstGeom>
        </p:spPr>
      </p:pic>
      <p:pic>
        <p:nvPicPr>
          <p:cNvPr id="124" name="Picture 123" descr="1240601_10105077301304374_1812023332_n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8703" y="1425886"/>
            <a:ext cx="568789" cy="568789"/>
          </a:xfrm>
          <a:prstGeom prst="rect">
            <a:avLst/>
          </a:prstGeom>
        </p:spPr>
      </p:pic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cs typeface="Helvetica Neue Medium"/>
              </a:rPr>
              <a:t>Linearizability</a:t>
            </a:r>
            <a:r>
              <a:rPr lang="en-US" dirty="0" smtClean="0">
                <a:cs typeface="Helvetica Neue Medium"/>
              </a:rPr>
              <a:t> Results</a:t>
            </a:r>
            <a:br>
              <a:rPr lang="en-US" dirty="0" smtClean="0">
                <a:cs typeface="Helvetica Neue Medium"/>
              </a:rPr>
            </a:br>
            <a:r>
              <a:rPr lang="en-US" sz="3600" dirty="0" smtClean="0">
                <a:cs typeface="Helvetica Neue Medium"/>
              </a:rPr>
              <a:t>Total Order Constraint Violations</a:t>
            </a:r>
            <a:endParaRPr lang="en-US" sz="3600" dirty="0">
              <a:cs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0658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Helvetica Neue Medium"/>
              </a:rPr>
              <a:t>Per-Object Sequential Results</a:t>
            </a:r>
            <a:endParaRPr lang="en-US" dirty="0">
              <a:cs typeface="Helvetica Neue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64500" y="495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Neue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26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4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 anomaly per million reads</a:t>
            </a:r>
          </a:p>
          <a:p>
            <a:pPr lvl="1"/>
            <a:r>
              <a:rPr lang="en-US" sz="2400" dirty="0"/>
              <a:t>Total </a:t>
            </a:r>
            <a:r>
              <a:rPr lang="en-US" sz="2400" dirty="0" smtClean="0"/>
              <a:t>order constraint</a:t>
            </a:r>
          </a:p>
          <a:p>
            <a:pPr lvl="1"/>
            <a:r>
              <a:rPr lang="en-US" sz="2400" dirty="0" smtClean="0"/>
              <a:t>User session constraint (1 per 10 million)</a:t>
            </a:r>
          </a:p>
          <a:p>
            <a:pPr lvl="2"/>
            <a:r>
              <a:rPr lang="en-US" sz="2000" dirty="0" smtClean="0"/>
              <a:t>Users should see their writes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691643" y="3726452"/>
            <a:ext cx="4210295" cy="2565538"/>
            <a:chOff x="4671202" y="1731232"/>
            <a:chExt cx="4210295" cy="2565538"/>
          </a:xfrm>
        </p:grpSpPr>
        <p:grpSp>
          <p:nvGrpSpPr>
            <p:cNvPr id="61" name="Group 60"/>
            <p:cNvGrpSpPr/>
            <p:nvPr/>
          </p:nvGrpSpPr>
          <p:grpSpPr>
            <a:xfrm>
              <a:off x="4671202" y="1731232"/>
              <a:ext cx="4210295" cy="2560964"/>
              <a:chOff x="4749072" y="1771448"/>
              <a:chExt cx="4210295" cy="2560964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4749072" y="1771448"/>
                <a:ext cx="4210295" cy="2560964"/>
                <a:chOff x="-27247" y="1375468"/>
                <a:chExt cx="9171246" cy="5572564"/>
              </a:xfrm>
            </p:grpSpPr>
            <p:pic>
              <p:nvPicPr>
                <p:cNvPr id="73" name="Picture 18" descr="BlankMap-USA-states.PNG"/>
                <p:cNvPicPr>
                  <a:picLocks noChangeAspect="1"/>
                </p:cNvPicPr>
                <p:nvPr/>
              </p:nvPicPr>
              <p:blipFill>
                <a:blip r:embed="rId3" cstate="screen">
                  <a:alphaModFix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7247" y="1375468"/>
                  <a:ext cx="9171246" cy="55725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4" name="Freeform 73"/>
                <p:cNvSpPr/>
                <p:nvPr/>
              </p:nvSpPr>
              <p:spPr>
                <a:xfrm>
                  <a:off x="-16693" y="5190140"/>
                  <a:ext cx="3457928" cy="1744143"/>
                </a:xfrm>
                <a:custGeom>
                  <a:avLst/>
                  <a:gdLst>
                    <a:gd name="connsiteX0" fmla="*/ 107104 w 3457928"/>
                    <a:gd name="connsiteY0" fmla="*/ 0 h 1744143"/>
                    <a:gd name="connsiteX1" fmla="*/ 1193444 w 3457928"/>
                    <a:gd name="connsiteY1" fmla="*/ 0 h 1744143"/>
                    <a:gd name="connsiteX2" fmla="*/ 1881969 w 3457928"/>
                    <a:gd name="connsiteY2" fmla="*/ 474284 h 1744143"/>
                    <a:gd name="connsiteX3" fmla="*/ 2325686 w 3457928"/>
                    <a:gd name="connsiteY3" fmla="*/ 611980 h 1744143"/>
                    <a:gd name="connsiteX4" fmla="*/ 2983610 w 3457928"/>
                    <a:gd name="connsiteY4" fmla="*/ 902670 h 1744143"/>
                    <a:gd name="connsiteX5" fmla="*/ 3457928 w 3457928"/>
                    <a:gd name="connsiteY5" fmla="*/ 1269858 h 1744143"/>
                    <a:gd name="connsiteX6" fmla="*/ 3396725 w 3457928"/>
                    <a:gd name="connsiteY6" fmla="*/ 1698244 h 1744143"/>
                    <a:gd name="connsiteX7" fmla="*/ 2631697 w 3457928"/>
                    <a:gd name="connsiteY7" fmla="*/ 1744143 h 1744143"/>
                    <a:gd name="connsiteX8" fmla="*/ 1193444 w 3457928"/>
                    <a:gd name="connsiteY8" fmla="*/ 1713544 h 1744143"/>
                    <a:gd name="connsiteX9" fmla="*/ 0 w 3457928"/>
                    <a:gd name="connsiteY9" fmla="*/ 1682945 h 1744143"/>
                    <a:gd name="connsiteX10" fmla="*/ 45902 w 3457928"/>
                    <a:gd name="connsiteY10" fmla="*/ 0 h 1744143"/>
                    <a:gd name="connsiteX11" fmla="*/ 107104 w 3457928"/>
                    <a:gd name="connsiteY11" fmla="*/ 0 h 1744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57928" h="1744143">
                      <a:moveTo>
                        <a:pt x="107104" y="0"/>
                      </a:moveTo>
                      <a:lnTo>
                        <a:pt x="1193444" y="0"/>
                      </a:lnTo>
                      <a:lnTo>
                        <a:pt x="1881969" y="474284"/>
                      </a:lnTo>
                      <a:lnTo>
                        <a:pt x="2325686" y="611980"/>
                      </a:lnTo>
                      <a:lnTo>
                        <a:pt x="2983610" y="902670"/>
                      </a:lnTo>
                      <a:lnTo>
                        <a:pt x="3457928" y="1269858"/>
                      </a:lnTo>
                      <a:lnTo>
                        <a:pt x="3396725" y="1698244"/>
                      </a:lnTo>
                      <a:lnTo>
                        <a:pt x="2631697" y="1744143"/>
                      </a:lnTo>
                      <a:lnTo>
                        <a:pt x="1193444" y="1713544"/>
                      </a:lnTo>
                      <a:lnTo>
                        <a:pt x="0" y="1682945"/>
                      </a:lnTo>
                      <a:lnTo>
                        <a:pt x="45902" y="0"/>
                      </a:lnTo>
                      <a:lnTo>
                        <a:pt x="10710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6354184" y="3349420"/>
                <a:ext cx="685800" cy="625614"/>
                <a:chOff x="5131989" y="2782740"/>
                <a:chExt cx="685800" cy="625614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5131989" y="2782740"/>
                  <a:ext cx="685800" cy="625614"/>
                </a:xfrm>
                <a:prstGeom prst="roundRect">
                  <a:avLst>
                    <a:gd name="adj" fmla="val 9225"/>
                  </a:avLst>
                </a:prstGeom>
                <a:solidFill>
                  <a:srgbClr val="B7DEE8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 Neue Medium"/>
                    <a:cs typeface="Helvetica Neue Medium"/>
                  </a:endParaRPr>
                </a:p>
              </p:txBody>
            </p:sp>
            <p:pic>
              <p:nvPicPr>
                <p:cNvPr id="72" name="Picture 71"/>
                <p:cNvPicPr>
                  <a:picLocks noChangeAspect="1"/>
                </p:cNvPicPr>
                <p:nvPr/>
              </p:nvPicPr>
              <p:blipFill>
                <a:blip r:embed="rId4" cstate="screen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961" b="89990" l="10000" r="94434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34232" y="2856310"/>
                  <a:ext cx="651396" cy="472196"/>
                </a:xfrm>
                <a:prstGeom prst="rect">
                  <a:avLst/>
                </a:prstGeom>
              </p:spPr>
            </p:pic>
          </p:grp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89990" l="10000" r="9443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747110" y="2808140"/>
                <a:ext cx="796151" cy="541280"/>
              </a:xfrm>
              <a:prstGeom prst="rect">
                <a:avLst/>
              </a:prstGeom>
            </p:spPr>
          </p:pic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89990" l="10000" r="9443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06267" y="2808140"/>
                <a:ext cx="796151" cy="541280"/>
              </a:xfrm>
              <a:prstGeom prst="rect">
                <a:avLst/>
              </a:prstGeom>
            </p:spPr>
          </p:pic>
        </p:grpSp>
        <p:sp>
          <p:nvSpPr>
            <p:cNvPr id="62" name="TextBox 61"/>
            <p:cNvSpPr txBox="1"/>
            <p:nvPr/>
          </p:nvSpPr>
          <p:spPr>
            <a:xfrm>
              <a:off x="5105400" y="3224878"/>
              <a:ext cx="325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 Neue Medium"/>
                  <a:cs typeface="Helvetica Neue Medium"/>
                </a:rPr>
                <a:t>A</a:t>
              </a:r>
              <a:endParaRPr lang="en-US" sz="16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950742" y="3212178"/>
              <a:ext cx="3291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Helvetica Neue Medium"/>
                  <a:cs typeface="Helvetica Neue Medium"/>
                </a:rPr>
                <a:t>B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81539" y="3958216"/>
              <a:ext cx="367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 Neue Medium"/>
                  <a:cs typeface="Helvetica Neue Medium"/>
                </a:rPr>
                <a:t>M</a:t>
              </a:r>
              <a:endParaRPr lang="en-US" sz="1600" dirty="0"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77" name="Straight Connector 76"/>
          <p:cNvCxnSpPr/>
          <p:nvPr/>
        </p:nvCxnSpPr>
        <p:spPr>
          <a:xfrm flipH="1">
            <a:off x="5008148" y="5377994"/>
            <a:ext cx="546020" cy="280660"/>
          </a:xfrm>
          <a:prstGeom prst="line">
            <a:avLst/>
          </a:prstGeom>
          <a:ln w="28575" cmpd="sng">
            <a:solidFill>
              <a:srgbClr val="FF0000"/>
            </a:solidFill>
            <a:prstDash val="sysDash"/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107798" y="4843851"/>
            <a:ext cx="1820937" cy="464180"/>
            <a:chOff x="1107798" y="4657574"/>
            <a:chExt cx="1820937" cy="369332"/>
          </a:xfrm>
        </p:grpSpPr>
        <p:cxnSp>
          <p:nvCxnSpPr>
            <p:cNvPr id="79" name="Straight Connector 78"/>
            <p:cNvCxnSpPr/>
            <p:nvPr/>
          </p:nvCxnSpPr>
          <p:spPr>
            <a:xfrm flipH="1">
              <a:off x="2274745" y="4817893"/>
              <a:ext cx="653990" cy="0"/>
            </a:xfrm>
            <a:prstGeom prst="line">
              <a:avLst/>
            </a:prstGeom>
            <a:ln w="28575" cmpd="sng">
              <a:solidFill>
                <a:srgbClr val="0000FF"/>
              </a:solidFill>
              <a:headEnd type="triangle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07798" y="4657574"/>
              <a:ext cx="12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 Medium"/>
                  <a:cs typeface="Helvetica Neue Medium"/>
                </a:rPr>
                <a:t>Post</a:t>
              </a:r>
              <a:r>
                <a:rPr lang="en-US" dirty="0" smtClean="0">
                  <a:latin typeface="Helvetica Neue Medium"/>
                  <a:cs typeface="Helvetica Neue Medium"/>
                </a:rPr>
                <a:t>(new)</a:t>
              </a:r>
              <a:endParaRPr lang="en-US" dirty="0"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91" name="Straight Connector 90"/>
          <p:cNvCxnSpPr/>
          <p:nvPr/>
        </p:nvCxnSpPr>
        <p:spPr>
          <a:xfrm>
            <a:off x="3364727" y="5204650"/>
            <a:ext cx="919211" cy="519630"/>
          </a:xfrm>
          <a:prstGeom prst="line">
            <a:avLst/>
          </a:prstGeom>
          <a:ln w="28575" cmpd="sng">
            <a:solidFill>
              <a:srgbClr val="0000FF"/>
            </a:solidFill>
            <a:prstDash val="solid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 noChangeAspect="1"/>
          </p:cNvCxnSpPr>
          <p:nvPr/>
        </p:nvCxnSpPr>
        <p:spPr>
          <a:xfrm>
            <a:off x="3506998" y="5162200"/>
            <a:ext cx="792000" cy="443996"/>
          </a:xfrm>
          <a:prstGeom prst="line">
            <a:avLst/>
          </a:prstGeom>
          <a:ln w="28575" cmpd="sng">
            <a:solidFill>
              <a:srgbClr val="0000FF"/>
            </a:solidFill>
            <a:prstDash val="solid"/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6359807" y="4826172"/>
            <a:ext cx="1505349" cy="646331"/>
            <a:chOff x="6359807" y="4775372"/>
            <a:chExt cx="1505349" cy="646331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6359807" y="4974615"/>
              <a:ext cx="777206" cy="0"/>
            </a:xfrm>
            <a:prstGeom prst="line">
              <a:avLst/>
            </a:prstGeom>
            <a:ln w="28575" cmpd="sng">
              <a:solidFill>
                <a:srgbClr val="008000"/>
              </a:solidFill>
              <a:headEnd type="triangle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120263" y="4775372"/>
              <a:ext cx="7448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Helvetica Neue Medium"/>
                  <a:cs typeface="Helvetica Neue Medium"/>
                </a:rPr>
                <a:t>Read</a:t>
              </a:r>
            </a:p>
            <a:p>
              <a:pPr algn="ctr"/>
              <a:endParaRPr lang="en-US" dirty="0"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107" name="Straight Connector 106"/>
          <p:cNvCxnSpPr/>
          <p:nvPr/>
        </p:nvCxnSpPr>
        <p:spPr>
          <a:xfrm>
            <a:off x="6378763" y="5174396"/>
            <a:ext cx="777206" cy="0"/>
          </a:xfrm>
          <a:prstGeom prst="line">
            <a:avLst/>
          </a:prstGeom>
          <a:ln w="28575" cmpd="sng">
            <a:solidFill>
              <a:srgbClr val="008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485832" y="5228340"/>
            <a:ext cx="556764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Medium"/>
                <a:cs typeface="Helvetica Neue Medium"/>
              </a:rPr>
              <a:t>Old</a:t>
            </a:r>
            <a:endParaRPr lang="en-US" dirty="0">
              <a:latin typeface="Helvetica Neue Medium"/>
              <a:cs typeface="Helvetica Neue Medium"/>
            </a:endParaRPr>
          </a:p>
        </p:txBody>
      </p:sp>
      <p:pic>
        <p:nvPicPr>
          <p:cNvPr id="110" name="Picture 109" descr="10609558_777303992313046_1989999400570906965_n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4350" y="4263156"/>
            <a:ext cx="606950" cy="60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58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C 0.10625 0.07986 0.21268 0.16042 0.31858 0.16088 C 0.42431 0.16181 0.52934 0.08195 0.6349 0.00278 " pathEditMode="relative" rAng="0" ptsTypes="aaA">
                                      <p:cBhvr>
                                        <p:cTn id="23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36" y="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Helvetica Neue Medium"/>
              </a:rPr>
              <a:t>Infer Bounds on Causal</a:t>
            </a:r>
            <a:endParaRPr lang="en-US" dirty="0">
              <a:cs typeface="Helvetica Neue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27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17600" y="2032000"/>
            <a:ext cx="2527300" cy="812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u="sng" dirty="0" err="1" smtClean="0">
                <a:solidFill>
                  <a:schemeClr val="tx1"/>
                </a:solidFill>
                <a:latin typeface="Helvetica Neue Medium"/>
                <a:cs typeface="Helvetica Neue Medium"/>
              </a:rPr>
              <a:t>Linearizability</a:t>
            </a:r>
            <a:endParaRPr lang="en-US" sz="2000" u="sng" dirty="0" smtClean="0">
              <a:solidFill>
                <a:schemeClr val="tx1"/>
              </a:solidFill>
              <a:latin typeface="Helvetica Neue Medium"/>
              <a:cs typeface="Helvetica Neue Medium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Helvetica Neue Medium"/>
                <a:cs typeface="Helvetica Neue Medium"/>
              </a:rPr>
              <a:t>5 per million reads</a:t>
            </a:r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17600" y="3606800"/>
            <a:ext cx="1101340" cy="50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Helvetica Neue Medium"/>
                <a:cs typeface="Helvetica Neue Medium"/>
              </a:rPr>
              <a:t>Causal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17600" y="4876800"/>
            <a:ext cx="3026160" cy="8001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u="sng" dirty="0" smtClean="0">
                <a:solidFill>
                  <a:schemeClr val="tx1"/>
                </a:solidFill>
                <a:latin typeface="Helvetica Neue Medium"/>
                <a:cs typeface="Helvetica Neue Medium"/>
              </a:rPr>
              <a:t>Per-Object Sequential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Helvetica Neue Medium"/>
                <a:cs typeface="Helvetica Neue Medium"/>
              </a:rPr>
              <a:t> 1 per million reads</a:t>
            </a:r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63700" y="2844800"/>
            <a:ext cx="0" cy="76200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63700" y="4114800"/>
            <a:ext cx="0" cy="76200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17600" y="2878138"/>
            <a:ext cx="3026160" cy="15288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17600" y="4826000"/>
            <a:ext cx="3026160" cy="635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68706" y="3274423"/>
            <a:ext cx="2584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Helvetica Neue Medium"/>
                <a:cs typeface="Helvetica Neue Medium"/>
              </a:rPr>
              <a:t>≤ 5 per </a:t>
            </a:r>
            <a:r>
              <a:rPr lang="en-US" sz="2000" dirty="0" smtClean="0">
                <a:latin typeface="Helvetica Neue Medium"/>
                <a:cs typeface="Helvetica Neue Medium"/>
              </a:rPr>
              <a:t>million reads 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98339" y="4003645"/>
            <a:ext cx="2584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Helvetica Neue Medium"/>
                <a:cs typeface="Helvetica Neue Medium"/>
              </a:rPr>
              <a:t>≥ 1 per million reads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8339" y="5103106"/>
            <a:ext cx="3439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Helvetica Neue Medium"/>
                <a:cs typeface="Helvetica Neue Medium"/>
              </a:rPr>
              <a:t>Subset of causal anomalies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98339" y="2293261"/>
            <a:ext cx="3672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Helvetica Neue Medium"/>
                <a:cs typeface="Helvetica Neue Medium"/>
              </a:rPr>
              <a:t>Superset of causal anomalies</a:t>
            </a:r>
            <a:endParaRPr lang="en-US" sz="2000" dirty="0">
              <a:latin typeface="Helvetica Neue Medium"/>
              <a:cs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7970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33333E-6 L -0.00086 -0.0923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0.00018 0.092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5" grpId="0"/>
      <p:bldP spid="13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Helvetica Neue Medium"/>
              </a:rPr>
              <a:t>Lower Bounds on Transactions</a:t>
            </a:r>
            <a:endParaRPr lang="en-US" dirty="0">
              <a:cs typeface="Helvetica Neue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28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77900" y="2743200"/>
            <a:ext cx="2556000" cy="82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u="sng" dirty="0" err="1" smtClean="0">
                <a:solidFill>
                  <a:schemeClr val="tx1"/>
                </a:solidFill>
                <a:latin typeface="Helvetica Neue Medium"/>
                <a:cs typeface="Helvetica Neue Medium"/>
              </a:rPr>
              <a:t>Linearizability</a:t>
            </a:r>
            <a:endParaRPr lang="en-US" sz="2000" u="sng" dirty="0" smtClean="0">
              <a:solidFill>
                <a:schemeClr val="tx1"/>
              </a:solidFill>
              <a:latin typeface="Helvetica Neue Medium"/>
              <a:cs typeface="Helvetica Neue Medium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Helvetica Neue Medium"/>
                <a:cs typeface="Helvetica Neue Medium"/>
              </a:rPr>
              <a:t>5 per million reads</a:t>
            </a:r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7899" y="4131733"/>
            <a:ext cx="1203511" cy="59266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Helvetica Neue Medium"/>
                <a:cs typeface="Helvetica Neue Medium"/>
              </a:rPr>
              <a:t>Causal</a:t>
            </a:r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7899" y="5380566"/>
            <a:ext cx="2975713" cy="82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u="sng" dirty="0" smtClean="0">
                <a:solidFill>
                  <a:schemeClr val="tx1"/>
                </a:solidFill>
                <a:latin typeface="Helvetica Neue Medium"/>
                <a:cs typeface="Helvetica Neue Medium"/>
              </a:rPr>
              <a:t>Per-Object Sequential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Helvetica Neue Medium"/>
                <a:cs typeface="Helvetica Neue Medium"/>
              </a:rPr>
              <a:t>1 per million reads</a:t>
            </a:r>
            <a:endParaRPr lang="en-US" sz="20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90700" y="2197100"/>
            <a:ext cx="0" cy="5461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790700" y="3591300"/>
            <a:ext cx="0" cy="53620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790700" y="4724400"/>
            <a:ext cx="0" cy="65616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77900" y="1417638"/>
            <a:ext cx="3086100" cy="7794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u="sng" dirty="0" smtClean="0">
                <a:solidFill>
                  <a:schemeClr val="tx1"/>
                </a:solidFill>
                <a:effectLst/>
                <a:latin typeface="Helvetica Neue Medium"/>
                <a:cs typeface="Helvetica Neue Medium"/>
              </a:rPr>
              <a:t>Strict Serializability</a:t>
            </a:r>
          </a:p>
          <a:p>
            <a:endParaRPr lang="en-US" sz="2000" u="sng" dirty="0" smtClean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23790" y="4051300"/>
            <a:ext cx="3184910" cy="8001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u="sng" dirty="0" smtClean="0">
                <a:solidFill>
                  <a:schemeClr val="tx1"/>
                </a:solidFill>
                <a:latin typeface="Helvetica Neue Medium"/>
                <a:cs typeface="Helvetica Neue Medium"/>
              </a:rPr>
              <a:t>Causal with Transactions</a:t>
            </a:r>
          </a:p>
          <a:p>
            <a:endParaRPr lang="en-US" sz="2000" u="sng" dirty="0" smtClean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02880" y="2201333"/>
            <a:ext cx="0" cy="1849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1"/>
          </p:cNvCxnSpPr>
          <p:nvPr/>
        </p:nvCxnSpPr>
        <p:spPr>
          <a:xfrm flipH="1" flipV="1">
            <a:off x="2181410" y="4445000"/>
            <a:ext cx="742380" cy="635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57276" y="2366010"/>
            <a:ext cx="4175743" cy="1225290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pPr algn="ctr"/>
            <a:r>
              <a:rPr lang="en-US" sz="2800" dirty="0" smtClean="0">
                <a:latin typeface="Helvetica Neue Medium"/>
                <a:cs typeface="Helvetica Neue Medium"/>
              </a:rPr>
              <a:t>Future research should</a:t>
            </a:r>
          </a:p>
          <a:p>
            <a:pPr algn="ctr"/>
            <a:r>
              <a:rPr lang="en-US" sz="2800" dirty="0">
                <a:latin typeface="Helvetica Neue Medium"/>
                <a:cs typeface="Helvetica Neue Medium"/>
              </a:rPr>
              <a:t>p</a:t>
            </a:r>
            <a:r>
              <a:rPr lang="en-US" sz="2800" dirty="0" smtClean="0">
                <a:latin typeface="Helvetica Neue Medium"/>
                <a:cs typeface="Helvetica Neue Medium"/>
              </a:rPr>
              <a:t>rovide transactions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957730" y="4397434"/>
            <a:ext cx="2586327" cy="400110"/>
            <a:chOff x="2957730" y="4397434"/>
            <a:chExt cx="2586327" cy="40011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021230" y="4753610"/>
              <a:ext cx="2405903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957730" y="4397434"/>
              <a:ext cx="25863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 Neue Medium"/>
                  <a:cs typeface="Helvetica Neue Medium"/>
                </a:rPr>
                <a:t>&gt; 1 per million reads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90599" y="1737300"/>
            <a:ext cx="2586327" cy="400110"/>
            <a:chOff x="990599" y="1737300"/>
            <a:chExt cx="2586327" cy="40011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084640" y="2112010"/>
              <a:ext cx="2382460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990599" y="1737300"/>
              <a:ext cx="25863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Helvetica Neue Medium"/>
                  <a:cs typeface="Helvetica Neue Medium"/>
                </a:rPr>
                <a:t>&gt; 5 per million reads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67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Real-Time Consistency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Checkers cannot run in real-time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Φ</a:t>
            </a:r>
            <a:r>
              <a:rPr lang="en-US" dirty="0"/>
              <a:t>-consistency </a:t>
            </a:r>
          </a:p>
          <a:p>
            <a:pPr lvl="1"/>
            <a:r>
              <a:rPr lang="en-US" dirty="0" smtClean="0"/>
              <a:t>Measure convergence of replicas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real-time health monitor</a:t>
            </a:r>
          </a:p>
          <a:p>
            <a:pPr lvl="1"/>
            <a:r>
              <a:rPr lang="en-US" dirty="0" smtClean="0"/>
              <a:t>Alarms when a replica falls behind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0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 descr="haonan_sel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0"/>
            <a:ext cx="8055689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322015" y="2776844"/>
            <a:ext cx="1099460" cy="2937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haonan_self_bi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8850" y="2044128"/>
            <a:ext cx="5236879" cy="3737611"/>
          </a:xfrm>
          <a:prstGeom prst="rect">
            <a:avLst/>
          </a:prstGeom>
          <a:ln w="76200" cmpd="sng">
            <a:solidFill>
              <a:srgbClr val="008000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1971445" y="3989937"/>
            <a:ext cx="5042351" cy="134577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02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30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600" dirty="0"/>
              <a:t>Benefits of consistency </a:t>
            </a:r>
            <a:r>
              <a:rPr lang="en-US" sz="3600" dirty="0" smtClean="0"/>
              <a:t>are hard </a:t>
            </a:r>
            <a:r>
              <a:rPr lang="en-US" sz="3600" dirty="0"/>
              <a:t>to quantify</a:t>
            </a:r>
          </a:p>
          <a:p>
            <a:pPr lvl="1"/>
            <a:r>
              <a:rPr lang="en-US" sz="3200" dirty="0"/>
              <a:t>First study of a large-scale production </a:t>
            </a:r>
            <a:r>
              <a:rPr lang="en-US" sz="3200" dirty="0" smtClean="0"/>
              <a:t>system</a:t>
            </a:r>
          </a:p>
          <a:p>
            <a:pPr lvl="2"/>
            <a:endParaRPr lang="en-US" sz="3200" dirty="0" smtClean="0"/>
          </a:p>
          <a:p>
            <a:pPr marL="342900" lvl="1" indent="-342900">
              <a:buFont typeface="Arial"/>
              <a:buChar char="•"/>
            </a:pPr>
            <a:r>
              <a:rPr lang="en-US" sz="3600" dirty="0" smtClean="0"/>
              <a:t>Measure Facebook’s </a:t>
            </a:r>
            <a:r>
              <a:rPr lang="en-US" sz="3600" dirty="0"/>
              <a:t>TAO system</a:t>
            </a:r>
            <a:endParaRPr lang="en-US" sz="3200" dirty="0"/>
          </a:p>
          <a:p>
            <a:pPr lvl="1"/>
            <a:r>
              <a:rPr lang="en-US" sz="3200" dirty="0" smtClean="0"/>
              <a:t>Collect trace and run anomaly checkers</a:t>
            </a:r>
          </a:p>
          <a:p>
            <a:pPr lvl="1"/>
            <a:r>
              <a:rPr lang="en-US" sz="3200" dirty="0" smtClean="0"/>
              <a:t>Real-world challenges</a:t>
            </a:r>
          </a:p>
          <a:p>
            <a:pPr lvl="2"/>
            <a:endParaRPr lang="en-US" dirty="0"/>
          </a:p>
          <a:p>
            <a:pPr marL="342900" lvl="1" indent="-342900">
              <a:buFont typeface="Arial"/>
              <a:buChar char="•"/>
            </a:pPr>
            <a:r>
              <a:rPr lang="en-US" sz="3600" dirty="0" smtClean="0"/>
              <a:t>Results</a:t>
            </a:r>
            <a:endParaRPr lang="en-US" sz="3200" dirty="0"/>
          </a:p>
          <a:p>
            <a:pPr lvl="1"/>
            <a:r>
              <a:rPr lang="en-US" sz="3200" dirty="0" smtClean="0"/>
              <a:t>TAO is highly consistent</a:t>
            </a:r>
            <a:endParaRPr lang="en-US" sz="3200" dirty="0"/>
          </a:p>
          <a:p>
            <a:pPr lvl="1"/>
            <a:r>
              <a:rPr lang="en-US" sz="3200" dirty="0" smtClean="0"/>
              <a:t>Benefits of adopting stronger consistency exist</a:t>
            </a:r>
          </a:p>
          <a:p>
            <a:pPr lvl="1"/>
            <a:r>
              <a:rPr lang="en-US" sz="3200" dirty="0" smtClean="0"/>
              <a:t>Research should provide transactions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034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anoma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000" y="0"/>
            <a:ext cx="8124345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47270" y="2179775"/>
            <a:ext cx="4056628" cy="356345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emoji-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0599" y="3843517"/>
            <a:ext cx="1329040" cy="12792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46607" y="1222569"/>
            <a:ext cx="3492000" cy="710797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Helvetica Neue Medium"/>
                <a:cs typeface="Helvetica Neue Medium"/>
              </a:rPr>
              <a:t>Consistency</a:t>
            </a:r>
            <a:endParaRPr lang="en-US" sz="400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4343" y="1222568"/>
            <a:ext cx="3477714" cy="710797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Helvetica Neue Medium"/>
                <a:cs typeface="Helvetica Neue Medium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80615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Tension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9500" y="1176338"/>
            <a:ext cx="3111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Helvetica Neue Medium"/>
                <a:cs typeface="Helvetica Neue Medium"/>
              </a:rPr>
              <a:t>Consistency</a:t>
            </a:r>
            <a:endParaRPr lang="en-US" sz="4000" dirty="0">
              <a:latin typeface="Helvetica Neue Medium"/>
              <a:cs typeface="Helvetica Neue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69473" y="1214438"/>
            <a:ext cx="3236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Helvetica Neue Medium"/>
                <a:cs typeface="Helvetica Neue Medium"/>
              </a:rPr>
              <a:t>Performance</a:t>
            </a:r>
            <a:endParaRPr lang="en-US" sz="4000" dirty="0">
              <a:latin typeface="Helvetica Neue Medium"/>
              <a:cs typeface="Helvetica Neue Medium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6100" y="2378316"/>
            <a:ext cx="3771900" cy="800219"/>
          </a:xfrm>
          <a:prstGeom prst="rect">
            <a:avLst/>
          </a:prstGeom>
          <a:noFill/>
          <a:ln w="28575" cmpd="sng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Helvetica Neue Medium"/>
                <a:cs typeface="Helvetica Neue Medium"/>
              </a:rPr>
              <a:t>Eliminates </a:t>
            </a:r>
            <a:r>
              <a:rPr lang="en-US" sz="2600" dirty="0" smtClean="0">
                <a:latin typeface="Helvetica Neue Medium"/>
                <a:cs typeface="Helvetica Neue Medium"/>
              </a:rPr>
              <a:t>anomalies</a:t>
            </a:r>
            <a:r>
              <a:rPr lang="en-US" sz="2400" dirty="0" smtClean="0">
                <a:latin typeface="Helvetica Neue Medium"/>
                <a:cs typeface="Helvetica Neue Medium"/>
              </a:rPr>
              <a:t> </a:t>
            </a:r>
            <a:r>
              <a:rPr lang="en-US" sz="2000" dirty="0" smtClean="0">
                <a:latin typeface="Helvetica Neue Medium"/>
                <a:cs typeface="Helvetica Neue Medium"/>
              </a:rPr>
              <a:t>(Oculus example)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39311" y="2378316"/>
            <a:ext cx="2685351" cy="492443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 smtClean="0">
                <a:latin typeface="Helvetica Neue Medium"/>
                <a:cs typeface="Helvetica Neue Medium"/>
              </a:rPr>
              <a:t>Lower latency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7704" y="4864270"/>
            <a:ext cx="7368592" cy="1225290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0000FF"/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 algn="ctr"/>
            <a:r>
              <a:rPr lang="en-US" sz="2800" dirty="0" smtClean="0">
                <a:latin typeface="Helvetica Neue Medium"/>
                <a:cs typeface="Helvetica Neue Medium"/>
              </a:rPr>
              <a:t>First study of consistency</a:t>
            </a:r>
            <a:r>
              <a:rPr lang="en-US" sz="2800" dirty="0">
                <a:latin typeface="Helvetica Neue Medium"/>
                <a:cs typeface="Helvetica Neue Medium"/>
              </a:rPr>
              <a:t> </a:t>
            </a:r>
            <a:r>
              <a:rPr lang="en-US" sz="2800" dirty="0" smtClean="0">
                <a:latin typeface="Helvetica Neue Medium"/>
                <a:cs typeface="Helvetica Neue Medium"/>
              </a:rPr>
              <a:t>in a large-scale, production system – Facebook TAO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020755" y="1287028"/>
            <a:ext cx="7159914" cy="1003624"/>
            <a:chOff x="1020755" y="1287028"/>
            <a:chExt cx="7159914" cy="1003624"/>
          </a:xfrm>
        </p:grpSpPr>
        <p:pic>
          <p:nvPicPr>
            <p:cNvPr id="3" name="Picture 2" descr="VS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74093" y="1287028"/>
              <a:ext cx="766207" cy="1003624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1020755" y="1862714"/>
              <a:ext cx="3178738" cy="252000"/>
              <a:chOff x="995355" y="2002414"/>
              <a:chExt cx="3178738" cy="25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995355" y="2002414"/>
                <a:ext cx="3178738" cy="252000"/>
              </a:xfrm>
              <a:prstGeom prst="rect">
                <a:avLst/>
              </a:prstGeom>
              <a:solidFill>
                <a:srgbClr val="93CDD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006600" y="2040258"/>
                <a:ext cx="2116693" cy="18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001931" y="1862714"/>
              <a:ext cx="3178738" cy="252000"/>
              <a:chOff x="4684431" y="2002414"/>
              <a:chExt cx="3178738" cy="2520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684431" y="2002414"/>
                <a:ext cx="3178738" cy="252000"/>
              </a:xfrm>
              <a:prstGeom prst="rect">
                <a:avLst/>
              </a:prstGeom>
              <a:solidFill>
                <a:srgbClr val="93CDD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735231" y="2040258"/>
                <a:ext cx="2116693" cy="18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546101" y="4084839"/>
            <a:ext cx="3651347" cy="492443"/>
          </a:xfrm>
          <a:prstGeom prst="rect">
            <a:avLst/>
          </a:prstGeom>
          <a:noFill/>
          <a:ln w="28575" cmpd="sng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 smtClean="0">
                <a:latin typeface="Helvetica Neue Medium"/>
                <a:cs typeface="Helvetica Neue Medium"/>
              </a:rPr>
              <a:t>Difficult to quantify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39311" y="4084839"/>
            <a:ext cx="3326552" cy="492443"/>
          </a:xfrm>
          <a:prstGeom prst="rect">
            <a:avLst/>
          </a:prstGeom>
          <a:noFill/>
          <a:ln w="28575" cmpd="sng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 smtClean="0">
                <a:latin typeface="Helvetica Neue Medium"/>
                <a:cs typeface="Helvetica Neue Medium"/>
              </a:rPr>
              <a:t>Simple to quantify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6101" y="3193180"/>
            <a:ext cx="3651348" cy="892552"/>
          </a:xfrm>
          <a:prstGeom prst="rect">
            <a:avLst/>
          </a:prstGeom>
          <a:noFill/>
          <a:ln w="28575" cmpd="sng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 smtClean="0">
                <a:latin typeface="Helvetica Neue Medium"/>
                <a:cs typeface="Helvetica Neue Medium"/>
              </a:rPr>
              <a:t>Makes systems     easier to program</a:t>
            </a:r>
            <a:endParaRPr lang="en-US" sz="2600" dirty="0">
              <a:latin typeface="Helvetica Neue Medium"/>
              <a:cs typeface="Helvetica Neue Medium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000708" y="2819136"/>
            <a:ext cx="3198785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39311" y="3193180"/>
            <a:ext cx="3326552" cy="492443"/>
          </a:xfrm>
          <a:prstGeom prst="rect">
            <a:avLst/>
          </a:prstGeom>
          <a:noFill/>
          <a:ln w="28575" cmpd="sng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 smtClean="0">
                <a:latin typeface="Helvetica Neue Medium"/>
                <a:cs typeface="Helvetica Neue Medium"/>
              </a:rPr>
              <a:t>Higher throughput</a:t>
            </a:r>
          </a:p>
        </p:txBody>
      </p:sp>
    </p:spTree>
    <p:extLst>
      <p:ext uri="{BB962C8B-B14F-4D97-AF65-F5344CB8AC3E}">
        <p14:creationId xmlns:p14="http://schemas.microsoft.com/office/powerpoint/2010/main" val="1591116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3" grpId="0"/>
      <p:bldP spid="24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Helvetica Neue Medium"/>
              </a:rPr>
              <a:t>Anomaly: </a:t>
            </a:r>
            <a:r>
              <a:rPr lang="en-US" dirty="0">
                <a:cs typeface="Helvetica Neue Medium"/>
              </a:rPr>
              <a:t>U</a:t>
            </a:r>
            <a:r>
              <a:rPr lang="en-US" dirty="0" smtClean="0">
                <a:cs typeface="Helvetica Neue Medium"/>
              </a:rPr>
              <a:t>nexpected </a:t>
            </a:r>
            <a:r>
              <a:rPr lang="en-US" dirty="0">
                <a:cs typeface="Helvetica Neue Medium"/>
              </a:rPr>
              <a:t>B</a:t>
            </a:r>
            <a:r>
              <a:rPr lang="en-US" dirty="0" smtClean="0">
                <a:cs typeface="Helvetica Neue Medium"/>
              </a:rPr>
              <a:t>ehavior</a:t>
            </a:r>
            <a:endParaRPr lang="en-US" dirty="0">
              <a:cs typeface="Helvetica Neue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64500" y="495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Neue Medium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2900" y="45154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04434" y="1255289"/>
            <a:ext cx="3135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 Neue Medium"/>
                <a:cs typeface="Helvetica Neue Medium"/>
              </a:rPr>
              <a:t>Post Example</a:t>
            </a:r>
            <a:endParaRPr lang="en-US" sz="3600" dirty="0">
              <a:latin typeface="Helvetica Neue Medium"/>
              <a:cs typeface="Helvetica Neue Medium"/>
            </a:endParaRPr>
          </a:p>
        </p:txBody>
      </p:sp>
      <p:pic>
        <p:nvPicPr>
          <p:cNvPr id="28" name="Picture 27" descr="1240601_10105077301304374_1812023332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3200" y="2381890"/>
            <a:ext cx="1080000" cy="1080000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2973951" y="2092064"/>
            <a:ext cx="3039249" cy="1619744"/>
            <a:chOff x="2973951" y="1552455"/>
            <a:chExt cx="3039249" cy="1619744"/>
          </a:xfrm>
        </p:grpSpPr>
        <p:pic>
          <p:nvPicPr>
            <p:cNvPr id="37" name="Picture 36" descr="whatsapp-hero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9932" y="1552455"/>
              <a:ext cx="1327722" cy="829826"/>
            </a:xfrm>
            <a:prstGeom prst="rect">
              <a:avLst/>
            </a:prstGeom>
          </p:spPr>
        </p:pic>
        <p:cxnSp>
          <p:nvCxnSpPr>
            <p:cNvPr id="33" name="Straight Connector 32"/>
            <p:cNvCxnSpPr>
              <a:stCxn id="17" idx="3"/>
              <a:endCxn id="28" idx="1"/>
            </p:cNvCxnSpPr>
            <p:nvPr/>
          </p:nvCxnSpPr>
          <p:spPr>
            <a:xfrm>
              <a:off x="2973951" y="2401525"/>
              <a:ext cx="3039249" cy="0"/>
            </a:xfrm>
            <a:prstGeom prst="line">
              <a:avLst/>
            </a:prstGeom>
            <a:ln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391709" y="2464313"/>
              <a:ext cx="22798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 Medium"/>
                  <a:cs typeface="Helvetica Neue Medium"/>
                </a:rPr>
                <a:t>“Hey, I mentioned </a:t>
              </a:r>
            </a:p>
            <a:p>
              <a:pPr algn="ctr"/>
              <a:r>
                <a:rPr lang="en-US" sz="2000" dirty="0" smtClean="0">
                  <a:latin typeface="Helvetica Neue Medium"/>
                  <a:cs typeface="Helvetica Neue Medium"/>
                </a:rPr>
                <a:t>you in a post”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2424" y="3410701"/>
            <a:ext cx="2888248" cy="2344403"/>
            <a:chOff x="647157" y="2209503"/>
            <a:chExt cx="3164145" cy="2344403"/>
          </a:xfrm>
        </p:grpSpPr>
        <p:sp>
          <p:nvSpPr>
            <p:cNvPr id="6" name="TextBox 5"/>
            <p:cNvSpPr txBox="1"/>
            <p:nvPr/>
          </p:nvSpPr>
          <p:spPr>
            <a:xfrm>
              <a:off x="647157" y="3538243"/>
              <a:ext cx="3164145" cy="1015663"/>
            </a:xfrm>
            <a:prstGeom prst="rect">
              <a:avLst/>
            </a:prstGeom>
            <a:noFill/>
            <a:ln w="28575" cmpd="sng"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 Medium"/>
                  <a:cs typeface="Helvetica Neue Medium"/>
                </a:rPr>
                <a:t>New post “@Wyatt, </a:t>
              </a:r>
            </a:p>
            <a:p>
              <a:pPr algn="ctr"/>
              <a:r>
                <a:rPr lang="en-US" sz="2000" dirty="0">
                  <a:latin typeface="Helvetica Neue Medium"/>
                  <a:cs typeface="Helvetica Neue Medium"/>
                </a:rPr>
                <a:t>y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ou should check out this game!”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2564839" y="2209503"/>
              <a:ext cx="0" cy="133200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/>
          <p:nvPr/>
        </p:nvCxnSpPr>
        <p:spPr>
          <a:xfrm flipH="1">
            <a:off x="3570670" y="5050103"/>
            <a:ext cx="1764000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5344148" y="3461890"/>
            <a:ext cx="2740984" cy="1879573"/>
            <a:chOff x="5344148" y="2922281"/>
            <a:chExt cx="2740984" cy="1654858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6548856" y="2922281"/>
              <a:ext cx="4344" cy="1302584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344148" y="4224865"/>
              <a:ext cx="2740984" cy="352274"/>
            </a:xfrm>
            <a:prstGeom prst="rect">
              <a:avLst/>
            </a:prstGeom>
            <a:noFill/>
            <a:ln w="28575" cmpd="sng">
              <a:solidFill>
                <a:srgbClr val="4F81BD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 Medium"/>
                  <a:cs typeface="Helvetica Neue Medium"/>
                </a:rPr>
                <a:t>Read friend’s timeline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570670" y="5252808"/>
            <a:ext cx="1764000" cy="378810"/>
            <a:chOff x="3570670" y="4713199"/>
            <a:chExt cx="1764000" cy="378810"/>
          </a:xfrm>
        </p:grpSpPr>
        <p:cxnSp>
          <p:nvCxnSpPr>
            <p:cNvPr id="66" name="Straight Arrow Connector 65"/>
            <p:cNvCxnSpPr/>
            <p:nvPr/>
          </p:nvCxnSpPr>
          <p:spPr>
            <a:xfrm flipH="1">
              <a:off x="3570670" y="4713199"/>
              <a:ext cx="1764000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headEnd type="triangle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914457" y="4722677"/>
              <a:ext cx="1215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Helvetica Neue Medium"/>
                  <a:cs typeface="Helvetica Neue Medium"/>
                </a:rPr>
                <a:t>Old posts</a:t>
              </a:r>
              <a:endParaRPr lang="en-US" dirty="0">
                <a:solidFill>
                  <a:srgbClr val="FF0000"/>
                </a:solidFill>
                <a:latin typeface="Helvetica Neue Medium"/>
                <a:cs typeface="Helvetica Neue Medium"/>
              </a:endParaRPr>
            </a:p>
          </p:txBody>
        </p:sp>
      </p:grpSp>
      <p:pic>
        <p:nvPicPr>
          <p:cNvPr id="17" name="Picture 16" descr="10609558_777303992313046_1989999400570906965_n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1837" y="2381890"/>
            <a:ext cx="108211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01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smily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1324" y="4743665"/>
            <a:ext cx="961425" cy="540000"/>
          </a:xfrm>
          <a:prstGeom prst="rect">
            <a:avLst/>
          </a:prstGeom>
        </p:spPr>
      </p:pic>
      <p:pic>
        <p:nvPicPr>
          <p:cNvPr id="52" name="Picture 51" descr="emoji-8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974" y="4659965"/>
            <a:ext cx="648000" cy="623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Helvetica Neue Medium"/>
              </a:rPr>
              <a:t>Anomaly: Unexpected </a:t>
            </a:r>
            <a:r>
              <a:rPr lang="en-US" dirty="0">
                <a:cs typeface="Helvetica Neue Medium"/>
              </a:rPr>
              <a:t>B</a:t>
            </a:r>
            <a:r>
              <a:rPr lang="en-US" dirty="0" smtClean="0">
                <a:cs typeface="Helvetica Neue Medium"/>
              </a:rPr>
              <a:t>ehavior</a:t>
            </a:r>
            <a:endParaRPr lang="en-US" dirty="0">
              <a:cs typeface="Helvetica Neue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64500" y="495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Neue Medium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7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47748" y="1255289"/>
            <a:ext cx="3648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 Neue Medium"/>
                <a:cs typeface="Helvetica Neue Medium"/>
              </a:rPr>
              <a:t>Oculus Example</a:t>
            </a:r>
            <a:endParaRPr lang="en-US" sz="3600" dirty="0">
              <a:latin typeface="Helvetica Neue Medium"/>
              <a:cs typeface="Helvetica Neue Medium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208195" y="3466650"/>
            <a:ext cx="2904358" cy="957801"/>
            <a:chOff x="1208195" y="2828468"/>
            <a:chExt cx="2904358" cy="957801"/>
          </a:xfrm>
        </p:grpSpPr>
        <p:sp>
          <p:nvSpPr>
            <p:cNvPr id="6" name="TextBox 5"/>
            <p:cNvSpPr txBox="1"/>
            <p:nvPr/>
          </p:nvSpPr>
          <p:spPr>
            <a:xfrm>
              <a:off x="1208195" y="3386159"/>
              <a:ext cx="2904358" cy="400110"/>
            </a:xfrm>
            <a:prstGeom prst="rect">
              <a:avLst/>
            </a:prstGeom>
            <a:noFill/>
            <a:ln w="28575" cmpd="sng">
              <a:solidFill>
                <a:srgbClr val="4F81BD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 Medium"/>
                  <a:cs typeface="Helvetica Neue Medium"/>
                </a:rPr>
                <a:t>1. “Mine! yeah~ lucky!”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2424165" y="2828468"/>
              <a:ext cx="8734" cy="557691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854402" y="3476127"/>
            <a:ext cx="2773553" cy="948324"/>
            <a:chOff x="4854402" y="2837945"/>
            <a:chExt cx="2773553" cy="948324"/>
          </a:xfrm>
        </p:grpSpPr>
        <p:sp>
          <p:nvSpPr>
            <p:cNvPr id="35" name="TextBox 34"/>
            <p:cNvSpPr txBox="1"/>
            <p:nvPr/>
          </p:nvSpPr>
          <p:spPr>
            <a:xfrm>
              <a:off x="4854402" y="3386159"/>
              <a:ext cx="2773553" cy="400110"/>
            </a:xfrm>
            <a:prstGeom prst="rect">
              <a:avLst/>
            </a:prstGeom>
            <a:noFill/>
            <a:ln w="28575" cmpd="sng">
              <a:solidFill>
                <a:srgbClr val="4F81BD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 Medium"/>
                  <a:cs typeface="Helvetica Neue Medium"/>
                </a:rPr>
                <a:t>1. “I wouldn’t mind…”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6576738" y="2837945"/>
              <a:ext cx="5" cy="548214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432899" y="4424451"/>
            <a:ext cx="4120301" cy="1575212"/>
            <a:chOff x="2432899" y="3786269"/>
            <a:chExt cx="4120301" cy="1575212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2432899" y="3786269"/>
              <a:ext cx="1472902" cy="859214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074273" y="4653595"/>
              <a:ext cx="2904358" cy="707886"/>
            </a:xfrm>
            <a:prstGeom prst="rect">
              <a:avLst/>
            </a:prstGeom>
            <a:noFill/>
            <a:ln w="28575" cmpd="sng">
              <a:solidFill>
                <a:srgbClr val="4F81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1. “</a:t>
              </a:r>
              <a:r>
                <a:rPr lang="en-US" sz="2000" dirty="0">
                  <a:latin typeface="Helvetica Neue Medium"/>
                  <a:cs typeface="Helvetica Neue Medium"/>
                </a:rPr>
                <a:t>I wouldn’t mind…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”</a:t>
              </a:r>
            </a:p>
            <a:p>
              <a:r>
                <a:rPr lang="en-US" sz="2000" dirty="0" smtClean="0">
                  <a:latin typeface="Helvetica Neue Medium"/>
                  <a:cs typeface="Helvetica Neue Medium"/>
                </a:rPr>
                <a:t>2. “</a:t>
              </a:r>
              <a:r>
                <a:rPr lang="en-US" sz="2000" dirty="0">
                  <a:latin typeface="Helvetica Neue Medium"/>
                  <a:cs typeface="Helvetica Neue Medium"/>
                </a:rPr>
                <a:t>Mine! yeah~ lucky!</a:t>
              </a:r>
              <a:r>
                <a:rPr lang="en-US" sz="2000" dirty="0" smtClean="0">
                  <a:latin typeface="Helvetica Neue Medium"/>
                  <a:cs typeface="Helvetica Neue Medium"/>
                </a:rPr>
                <a:t>”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5131997" y="3795746"/>
              <a:ext cx="1421203" cy="849737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 descr="10609558_777303992313046_1989999400570906965_n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1837" y="2385693"/>
            <a:ext cx="1082114" cy="1080000"/>
          </a:xfrm>
          <a:prstGeom prst="rect">
            <a:avLst/>
          </a:prstGeom>
        </p:spPr>
      </p:pic>
      <p:pic>
        <p:nvPicPr>
          <p:cNvPr id="26" name="Picture 25" descr="1240601_10105077301304374_1812023332_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3200" y="238569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51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0039"/>
            <a:ext cx="8229600" cy="33779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cs typeface="Helvetica Neue Medium"/>
              </a:rPr>
              <a:t>Does Facebook have consistency anomalies</a:t>
            </a:r>
            <a:r>
              <a:rPr lang="en-US" sz="4400" dirty="0" smtClean="0">
                <a:cs typeface="Helvetica Neue Medium"/>
              </a:rPr>
              <a:t>?</a:t>
            </a:r>
          </a:p>
          <a:p>
            <a:pPr marL="0" indent="0" algn="ctr">
              <a:buNone/>
            </a:pPr>
            <a:endParaRPr lang="en-US" sz="1000" dirty="0">
              <a:cs typeface="Helvetica Neue Medium"/>
            </a:endParaRPr>
          </a:p>
          <a:p>
            <a:pPr marL="0" indent="0" algn="ctr">
              <a:buNone/>
            </a:pPr>
            <a:r>
              <a:rPr lang="en-US" sz="4400" dirty="0">
                <a:cs typeface="Helvetica Neue Medium"/>
              </a:rPr>
              <a:t>How many</a:t>
            </a:r>
            <a:r>
              <a:rPr lang="en-US" sz="4400" dirty="0" smtClean="0">
                <a:cs typeface="Helvetica Neue Medium"/>
              </a:rPr>
              <a:t>?</a:t>
            </a:r>
          </a:p>
          <a:p>
            <a:pPr marL="0" indent="0" algn="ctr">
              <a:buNone/>
            </a:pPr>
            <a:endParaRPr lang="en-US" sz="1000" dirty="0" smtClean="0">
              <a:cs typeface="Helvetica Neue Medium"/>
            </a:endParaRPr>
          </a:p>
          <a:p>
            <a:pPr marL="0" indent="0" algn="ctr">
              <a:buNone/>
            </a:pPr>
            <a:r>
              <a:rPr lang="en-US" sz="4400" dirty="0" smtClean="0">
                <a:cs typeface="Helvetica Neue Medium"/>
              </a:rPr>
              <a:t>What </a:t>
            </a:r>
            <a:r>
              <a:rPr lang="en-US" sz="4400" dirty="0">
                <a:cs typeface="Helvetica Neue Medium"/>
              </a:rPr>
              <a:t>type?</a:t>
            </a:r>
          </a:p>
          <a:p>
            <a:pPr marL="0" indent="0">
              <a:buNone/>
            </a:pP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2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475615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>
              <a:latin typeface="Vista Sans OT Reg" charset="0"/>
              <a:ea typeface="ヒラギノ角ゴ ProN W3" charset="0"/>
              <a:cs typeface="ヒラギノ角ゴ ProN W3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1349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cs typeface="Helvetica Neue Medium"/>
              </a:rPr>
              <a:t>TAO: Eventually </a:t>
            </a:r>
            <a:r>
              <a:rPr lang="en-US" dirty="0">
                <a:cs typeface="Helvetica Neue Medium"/>
              </a:rPr>
              <a:t>C</a:t>
            </a:r>
            <a:r>
              <a:rPr lang="en-US" dirty="0" smtClean="0">
                <a:cs typeface="Helvetica Neue Medium"/>
              </a:rPr>
              <a:t>onsistent </a:t>
            </a:r>
            <a:r>
              <a:rPr lang="en-US" dirty="0">
                <a:cs typeface="Helvetica Neue Medium"/>
              </a:rPr>
              <a:t>C</a:t>
            </a:r>
            <a:r>
              <a:rPr lang="en-US" dirty="0" smtClean="0">
                <a:cs typeface="Helvetica Neue Medium"/>
              </a:rPr>
              <a:t>ache</a:t>
            </a:r>
            <a:endParaRPr lang="en-US" dirty="0">
              <a:cs typeface="Helvetica Neue Medium"/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9</a:t>
            </a:fld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1852107" y="2689323"/>
            <a:ext cx="5712183" cy="3573712"/>
            <a:chOff x="-27246" y="1375468"/>
            <a:chExt cx="9171246" cy="5572564"/>
          </a:xfrm>
        </p:grpSpPr>
        <p:pic>
          <p:nvPicPr>
            <p:cNvPr id="76" name="Picture 18" descr="BlankMap-USA-states.PNG"/>
            <p:cNvPicPr>
              <a:picLocks noChangeAspect="1"/>
            </p:cNvPicPr>
            <p:nvPr/>
          </p:nvPicPr>
          <p:blipFill>
            <a:blip r:embed="rId3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246" y="1375468"/>
              <a:ext cx="9171246" cy="5572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" name="Freeform 76"/>
            <p:cNvSpPr/>
            <p:nvPr/>
          </p:nvSpPr>
          <p:spPr>
            <a:xfrm>
              <a:off x="-16693" y="5190140"/>
              <a:ext cx="3457928" cy="1744143"/>
            </a:xfrm>
            <a:custGeom>
              <a:avLst/>
              <a:gdLst>
                <a:gd name="connsiteX0" fmla="*/ 107104 w 3457928"/>
                <a:gd name="connsiteY0" fmla="*/ 0 h 1744143"/>
                <a:gd name="connsiteX1" fmla="*/ 1193444 w 3457928"/>
                <a:gd name="connsiteY1" fmla="*/ 0 h 1744143"/>
                <a:gd name="connsiteX2" fmla="*/ 1881969 w 3457928"/>
                <a:gd name="connsiteY2" fmla="*/ 474284 h 1744143"/>
                <a:gd name="connsiteX3" fmla="*/ 2325686 w 3457928"/>
                <a:gd name="connsiteY3" fmla="*/ 611980 h 1744143"/>
                <a:gd name="connsiteX4" fmla="*/ 2983610 w 3457928"/>
                <a:gd name="connsiteY4" fmla="*/ 902670 h 1744143"/>
                <a:gd name="connsiteX5" fmla="*/ 3457928 w 3457928"/>
                <a:gd name="connsiteY5" fmla="*/ 1269858 h 1744143"/>
                <a:gd name="connsiteX6" fmla="*/ 3396725 w 3457928"/>
                <a:gd name="connsiteY6" fmla="*/ 1698244 h 1744143"/>
                <a:gd name="connsiteX7" fmla="*/ 2631697 w 3457928"/>
                <a:gd name="connsiteY7" fmla="*/ 1744143 h 1744143"/>
                <a:gd name="connsiteX8" fmla="*/ 1193444 w 3457928"/>
                <a:gd name="connsiteY8" fmla="*/ 1713544 h 1744143"/>
                <a:gd name="connsiteX9" fmla="*/ 0 w 3457928"/>
                <a:gd name="connsiteY9" fmla="*/ 1682945 h 1744143"/>
                <a:gd name="connsiteX10" fmla="*/ 45902 w 3457928"/>
                <a:gd name="connsiteY10" fmla="*/ 0 h 1744143"/>
                <a:gd name="connsiteX11" fmla="*/ 107104 w 3457928"/>
                <a:gd name="connsiteY11" fmla="*/ 0 h 174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57928" h="1744143">
                  <a:moveTo>
                    <a:pt x="107104" y="0"/>
                  </a:moveTo>
                  <a:lnTo>
                    <a:pt x="1193444" y="0"/>
                  </a:lnTo>
                  <a:lnTo>
                    <a:pt x="1881969" y="474284"/>
                  </a:lnTo>
                  <a:lnTo>
                    <a:pt x="2325686" y="611980"/>
                  </a:lnTo>
                  <a:lnTo>
                    <a:pt x="2983610" y="902670"/>
                  </a:lnTo>
                  <a:lnTo>
                    <a:pt x="3457928" y="1269858"/>
                  </a:lnTo>
                  <a:lnTo>
                    <a:pt x="3396725" y="1698244"/>
                  </a:lnTo>
                  <a:lnTo>
                    <a:pt x="2631697" y="1744143"/>
                  </a:lnTo>
                  <a:lnTo>
                    <a:pt x="1193444" y="1713544"/>
                  </a:lnTo>
                  <a:lnTo>
                    <a:pt x="0" y="1682945"/>
                  </a:lnTo>
                  <a:lnTo>
                    <a:pt x="45902" y="0"/>
                  </a:lnTo>
                  <a:lnTo>
                    <a:pt x="1071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Arrow Connector 77"/>
          <p:cNvCxnSpPr/>
          <p:nvPr/>
        </p:nvCxnSpPr>
        <p:spPr>
          <a:xfrm>
            <a:off x="2940770" y="4286806"/>
            <a:ext cx="1285089" cy="73814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918844" y="4581150"/>
            <a:ext cx="1285089" cy="738144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552122" y="4223254"/>
            <a:ext cx="0" cy="791999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ash"/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288532" y="4071009"/>
            <a:ext cx="648000" cy="1059506"/>
            <a:chOff x="2288532" y="4118463"/>
            <a:chExt cx="648000" cy="1059506"/>
          </a:xfrm>
        </p:grpSpPr>
        <p:grpSp>
          <p:nvGrpSpPr>
            <p:cNvPr id="62" name="Group 61"/>
            <p:cNvGrpSpPr/>
            <p:nvPr/>
          </p:nvGrpSpPr>
          <p:grpSpPr>
            <a:xfrm>
              <a:off x="2288532" y="4118463"/>
              <a:ext cx="648000" cy="648000"/>
              <a:chOff x="5321300" y="5177033"/>
              <a:chExt cx="838200" cy="71714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5321300" y="5177033"/>
                <a:ext cx="838200" cy="717143"/>
              </a:xfrm>
              <a:prstGeom prst="roundRect">
                <a:avLst>
                  <a:gd name="adj" fmla="val 9225"/>
                </a:avLst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 Medium"/>
                  <a:cs typeface="Helvetica Neue Medium"/>
                </a:endParaRPr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89990" l="10000" r="9443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24041" y="5261367"/>
                <a:ext cx="796151" cy="541280"/>
              </a:xfrm>
              <a:prstGeom prst="rect">
                <a:avLst/>
              </a:prstGeom>
            </p:spPr>
          </p:pic>
        </p:grpSp>
        <p:sp>
          <p:nvSpPr>
            <p:cNvPr id="92" name="TextBox 91"/>
            <p:cNvSpPr txBox="1"/>
            <p:nvPr/>
          </p:nvSpPr>
          <p:spPr>
            <a:xfrm>
              <a:off x="2451100" y="4777859"/>
              <a:ext cx="364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A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221621" y="3232029"/>
            <a:ext cx="648000" cy="1086921"/>
            <a:chOff x="4221621" y="3279483"/>
            <a:chExt cx="648000" cy="1086921"/>
          </a:xfrm>
        </p:grpSpPr>
        <p:grpSp>
          <p:nvGrpSpPr>
            <p:cNvPr id="67" name="Group 66"/>
            <p:cNvGrpSpPr/>
            <p:nvPr/>
          </p:nvGrpSpPr>
          <p:grpSpPr>
            <a:xfrm>
              <a:off x="4221621" y="3279483"/>
              <a:ext cx="648000" cy="648000"/>
              <a:chOff x="5321300" y="5177033"/>
              <a:chExt cx="838200" cy="717143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5321300" y="5177033"/>
                <a:ext cx="838200" cy="717143"/>
              </a:xfrm>
              <a:prstGeom prst="roundRect">
                <a:avLst>
                  <a:gd name="adj" fmla="val 9225"/>
                </a:avLst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 Medium"/>
                  <a:cs typeface="Helvetica Neue Medium"/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89990" l="10000" r="9443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24041" y="5261367"/>
                <a:ext cx="796151" cy="541280"/>
              </a:xfrm>
              <a:prstGeom prst="rect">
                <a:avLst/>
              </a:prstGeom>
            </p:spPr>
          </p:pic>
        </p:grpSp>
        <p:sp>
          <p:nvSpPr>
            <p:cNvPr id="93" name="TextBox 92"/>
            <p:cNvSpPr txBox="1"/>
            <p:nvPr/>
          </p:nvSpPr>
          <p:spPr>
            <a:xfrm>
              <a:off x="4383814" y="3966294"/>
              <a:ext cx="365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B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56988" y="4071009"/>
            <a:ext cx="648000" cy="1079788"/>
            <a:chOff x="6156988" y="4118463"/>
            <a:chExt cx="648000" cy="1079788"/>
          </a:xfrm>
        </p:grpSpPr>
        <p:grpSp>
          <p:nvGrpSpPr>
            <p:cNvPr id="61" name="Group 60"/>
            <p:cNvGrpSpPr/>
            <p:nvPr/>
          </p:nvGrpSpPr>
          <p:grpSpPr>
            <a:xfrm>
              <a:off x="6156988" y="4118463"/>
              <a:ext cx="648000" cy="648000"/>
              <a:chOff x="5321300" y="5177033"/>
              <a:chExt cx="838200" cy="717143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5321300" y="5177033"/>
                <a:ext cx="838200" cy="717143"/>
              </a:xfrm>
              <a:prstGeom prst="roundRect">
                <a:avLst>
                  <a:gd name="adj" fmla="val 9225"/>
                </a:avLst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 Medium"/>
                  <a:cs typeface="Helvetica Neue Medium"/>
                </a:endParaRPr>
              </a:p>
            </p:txBody>
          </p:sp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89990" l="10000" r="9443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24041" y="5261367"/>
                <a:ext cx="796151" cy="541280"/>
              </a:xfrm>
              <a:prstGeom prst="rect">
                <a:avLst/>
              </a:prstGeom>
            </p:spPr>
          </p:pic>
        </p:grpSp>
        <p:sp>
          <p:nvSpPr>
            <p:cNvPr id="94" name="TextBox 93"/>
            <p:cNvSpPr txBox="1"/>
            <p:nvPr/>
          </p:nvSpPr>
          <p:spPr>
            <a:xfrm>
              <a:off x="6320799" y="4798141"/>
              <a:ext cx="369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 Neue Medium"/>
                  <a:cs typeface="Helvetica Neue Medium"/>
                </a:rPr>
                <a:t>C</a:t>
              </a: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4340263" y="5664324"/>
            <a:ext cx="412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Helvetica Neue Medium"/>
                <a:cs typeface="Helvetica Neue Medium"/>
              </a:rPr>
              <a:t>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23740" y="5011330"/>
            <a:ext cx="648000" cy="627594"/>
            <a:chOff x="9377822" y="1905711"/>
            <a:chExt cx="648000" cy="627594"/>
          </a:xfrm>
        </p:grpSpPr>
        <p:sp>
          <p:nvSpPr>
            <p:cNvPr id="99" name="Rounded Rectangle 98"/>
            <p:cNvSpPr/>
            <p:nvPr/>
          </p:nvSpPr>
          <p:spPr>
            <a:xfrm>
              <a:off x="9377822" y="1905711"/>
              <a:ext cx="648000" cy="627594"/>
            </a:xfrm>
            <a:prstGeom prst="roundRect">
              <a:avLst>
                <a:gd name="adj" fmla="val 9225"/>
              </a:avLst>
            </a:prstGeom>
            <a:solidFill>
              <a:srgbClr val="B7DEE8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 Medium"/>
                <a:cs typeface="Helvetica Neue Medium"/>
              </a:endParaRPr>
            </a:p>
          </p:txBody>
        </p:sp>
        <p:pic>
          <p:nvPicPr>
            <p:cNvPr id="100" name="Picture 99"/>
            <p:cNvPicPr>
              <a:picLocks/>
            </p:cNvPicPr>
            <p:nvPr/>
          </p:nvPicPr>
          <p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990" l="10000" r="944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79941" y="1979512"/>
              <a:ext cx="630690" cy="473691"/>
            </a:xfrm>
            <a:prstGeom prst="rect">
              <a:avLst/>
            </a:prstGeom>
            <a:solidFill>
              <a:srgbClr val="B7DEE8"/>
            </a:solidFill>
          </p:spPr>
        </p:pic>
      </p:grpSp>
      <p:grpSp>
        <p:nvGrpSpPr>
          <p:cNvPr id="42" name="Group 41"/>
          <p:cNvGrpSpPr/>
          <p:nvPr/>
        </p:nvGrpSpPr>
        <p:grpSpPr>
          <a:xfrm>
            <a:off x="1206500" y="3607902"/>
            <a:ext cx="1082032" cy="652863"/>
            <a:chOff x="1206500" y="3655356"/>
            <a:chExt cx="1082032" cy="652863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1206500" y="4308219"/>
              <a:ext cx="1082032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1294861" y="3655356"/>
              <a:ext cx="659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Helvetica Neue Medium"/>
                  <a:cs typeface="Helvetica Neue Medium"/>
                </a:rPr>
                <a:t>n</a:t>
              </a:r>
              <a:r>
                <a:rPr lang="en-US" dirty="0" smtClean="0">
                  <a:latin typeface="Helvetica Neue Medium"/>
                  <a:cs typeface="Helvetica Neue Medium"/>
                </a:rPr>
                <a:t>ew</a:t>
              </a:r>
            </a:p>
            <a:p>
              <a:pPr algn="ctr"/>
              <a:r>
                <a:rPr lang="en-US" dirty="0">
                  <a:latin typeface="Helvetica Neue Medium"/>
                  <a:cs typeface="Helvetica Neue Medium"/>
                </a:rPr>
                <a:t>p</a:t>
              </a:r>
              <a:r>
                <a:rPr lang="en-US" dirty="0" smtClean="0">
                  <a:latin typeface="Helvetica Neue Medium"/>
                  <a:cs typeface="Helvetica Neue Medium"/>
                </a:rPr>
                <a:t>ost</a:t>
              </a:r>
              <a:endParaRPr lang="en-US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08619" y="4498794"/>
            <a:ext cx="1082032" cy="369332"/>
            <a:chOff x="1208619" y="4546248"/>
            <a:chExt cx="1082032" cy="369332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1208619" y="4574919"/>
              <a:ext cx="1082032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headEnd type="triangle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317789" y="4546248"/>
              <a:ext cx="723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Medium"/>
                  <a:cs typeface="Helvetica Neue Medium"/>
                </a:rPr>
                <a:t>done</a:t>
              </a:r>
              <a:endParaRPr lang="en-US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804988" y="3909057"/>
            <a:ext cx="1082032" cy="400110"/>
            <a:chOff x="1206500" y="3934150"/>
            <a:chExt cx="1082032" cy="40011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206500" y="4308219"/>
              <a:ext cx="1082032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443276" y="3934150"/>
              <a:ext cx="7122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 Medium"/>
                  <a:cs typeface="Helvetica Neue Medium"/>
                </a:rPr>
                <a:t>read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flipH="1">
            <a:off x="4871740" y="4880964"/>
            <a:ext cx="473910" cy="302205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ash"/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10609558_777303992313046_1989999400570906965_n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154" y="3909057"/>
            <a:ext cx="923465" cy="921661"/>
          </a:xfrm>
          <a:prstGeom prst="rect">
            <a:avLst/>
          </a:prstGeom>
        </p:spPr>
      </p:pic>
      <p:pic>
        <p:nvPicPr>
          <p:cNvPr id="54" name="Picture 53" descr="1240601_10105077301304374_1812023332_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6498" y="3927221"/>
            <a:ext cx="921661" cy="921661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37322" y="1373540"/>
            <a:ext cx="8229600" cy="1225290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0000FF"/>
            </a:solidFill>
          </a:ln>
        </p:spPr>
        <p:txBody>
          <a:bodyPr wrap="square" lIns="180000" tIns="180000" rIns="0" bIns="180000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Helvetica Neue Medium"/>
                <a:cs typeface="Helvetica Neue Medium"/>
              </a:rPr>
              <a:t>Vulnerability window</a:t>
            </a:r>
            <a:r>
              <a:rPr lang="en-US" sz="2800" dirty="0">
                <a:latin typeface="Helvetica Neue Medium"/>
                <a:cs typeface="Helvetica Neue Medium"/>
              </a:rPr>
              <a:t>:</a:t>
            </a:r>
            <a:r>
              <a:rPr lang="en-US" sz="2800" dirty="0" smtClean="0">
                <a:latin typeface="Helvetica Neue Medium"/>
                <a:cs typeface="Helvetica Neue Medium"/>
              </a:rPr>
              <a:t> time during asynchronous replication when</a:t>
            </a:r>
            <a:r>
              <a:rPr lang="en-US" sz="2800" dirty="0">
                <a:latin typeface="Helvetica Neue Medium"/>
                <a:cs typeface="Helvetica Neue Medium"/>
              </a:rPr>
              <a:t> </a:t>
            </a:r>
            <a:r>
              <a:rPr lang="en-US" sz="2800" dirty="0" smtClean="0">
                <a:latin typeface="Helvetica Neue Medium"/>
                <a:cs typeface="Helvetica Neue Medium"/>
              </a:rPr>
              <a:t>anomalies can happen</a:t>
            </a:r>
            <a:endParaRPr lang="en-US" sz="2800" dirty="0">
              <a:latin typeface="Helvetica Neue Medium"/>
              <a:cs typeface="Helvetica Neue Medium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817688" y="4506254"/>
            <a:ext cx="1082032" cy="400110"/>
            <a:chOff x="1208619" y="4527004"/>
            <a:chExt cx="1082032" cy="400110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1208619" y="4574919"/>
              <a:ext cx="1082032" cy="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413229" y="4527004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 Neue Medium"/>
                  <a:cs typeface="Helvetica Neue Medium"/>
                </a:rPr>
                <a:t>value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212829" y="4955861"/>
            <a:ext cx="1747020" cy="848041"/>
            <a:chOff x="7380438" y="5144799"/>
            <a:chExt cx="2045975" cy="828644"/>
          </a:xfrm>
        </p:grpSpPr>
        <p:sp>
          <p:nvSpPr>
            <p:cNvPr id="63" name="Explosion 1 62"/>
            <p:cNvSpPr/>
            <p:nvPr/>
          </p:nvSpPr>
          <p:spPr>
            <a:xfrm>
              <a:off x="7380438" y="5144799"/>
              <a:ext cx="2045975" cy="828644"/>
            </a:xfrm>
            <a:prstGeom prst="irregularSeal1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685791" y="5320515"/>
              <a:ext cx="1351349" cy="390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 Medium"/>
                  <a:cs typeface="Helvetica Neue Medium"/>
                </a:rPr>
                <a:t>old post </a:t>
              </a:r>
              <a:endParaRPr lang="en-US" sz="2000" dirty="0">
                <a:latin typeface="Helvetica Neue Medium"/>
                <a:cs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467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17164</TotalTime>
  <Words>1067</Words>
  <Application>Microsoft Macintosh PowerPoint</Application>
  <PresentationFormat>On-screen Show (4:3)</PresentationFormat>
  <Paragraphs>352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Existential Consistency: Measuring and Understanding Consistency at Facebook</vt:lpstr>
      <vt:lpstr>PowerPoint Presentation</vt:lpstr>
      <vt:lpstr>PowerPoint Presentation</vt:lpstr>
      <vt:lpstr>PowerPoint Presentation</vt:lpstr>
      <vt:lpstr>Fundamental Tension</vt:lpstr>
      <vt:lpstr>Anomaly: Unexpected Behavior</vt:lpstr>
      <vt:lpstr>Anomaly: Unexpected Behavior</vt:lpstr>
      <vt:lpstr>PowerPoint Presentation</vt:lpstr>
      <vt:lpstr>TAO: Eventually Consistent Cache</vt:lpstr>
      <vt:lpstr>Quantifying Anomalies</vt:lpstr>
      <vt:lpstr>Trace Collection</vt:lpstr>
      <vt:lpstr>Challenge: Volume of Requests</vt:lpstr>
      <vt:lpstr>Local Property Enables Sampling</vt:lpstr>
      <vt:lpstr>Challenge: Time Skew </vt:lpstr>
      <vt:lpstr>Logging Details</vt:lpstr>
      <vt:lpstr>Trace Statistics</vt:lpstr>
      <vt:lpstr>Check Trace for Anomalies</vt:lpstr>
      <vt:lpstr>Linearizability</vt:lpstr>
      <vt:lpstr>Linearizability Checker</vt:lpstr>
      <vt:lpstr>Linearizability Checker</vt:lpstr>
      <vt:lpstr>More Complex Cases</vt:lpstr>
      <vt:lpstr>Result Overview</vt:lpstr>
      <vt:lpstr>Linearizability Results</vt:lpstr>
      <vt:lpstr>Linearizability Results Real-Time Constraint Violations</vt:lpstr>
      <vt:lpstr>Linearizability Results Total Order Constraint Violations</vt:lpstr>
      <vt:lpstr>Per-Object Sequential Results</vt:lpstr>
      <vt:lpstr>Infer Bounds on Causal</vt:lpstr>
      <vt:lpstr>Lower Bounds on Transactions</vt:lpstr>
      <vt:lpstr>Real-Time Consistency Monitor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Eiger: Stronger Semantics for Low-Latency Geo-Replicated  Storage</dc:title>
  <dc:creator>Wyatt</dc:creator>
  <cp:lastModifiedBy>Wyatt Lloyd</cp:lastModifiedBy>
  <cp:revision>1249</cp:revision>
  <cp:lastPrinted>2015-10-02T22:53:06Z</cp:lastPrinted>
  <dcterms:created xsi:type="dcterms:W3CDTF">2013-03-25T17:19:36Z</dcterms:created>
  <dcterms:modified xsi:type="dcterms:W3CDTF">2015-10-06T21:53:22Z</dcterms:modified>
</cp:coreProperties>
</file>