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90" r:id="rId3"/>
    <p:sldId id="391" r:id="rId4"/>
    <p:sldId id="432" r:id="rId5"/>
    <p:sldId id="451" r:id="rId6"/>
    <p:sldId id="458" r:id="rId7"/>
    <p:sldId id="358" r:id="rId8"/>
    <p:sldId id="418" r:id="rId9"/>
    <p:sldId id="450" r:id="rId10"/>
    <p:sldId id="387" r:id="rId11"/>
    <p:sldId id="323" r:id="rId12"/>
    <p:sldId id="421" r:id="rId13"/>
    <p:sldId id="318" r:id="rId14"/>
    <p:sldId id="375" r:id="rId15"/>
    <p:sldId id="435" r:id="rId16"/>
    <p:sldId id="437" r:id="rId17"/>
    <p:sldId id="329" r:id="rId18"/>
    <p:sldId id="368" r:id="rId19"/>
    <p:sldId id="332" r:id="rId20"/>
    <p:sldId id="441" r:id="rId21"/>
    <p:sldId id="396" r:id="rId22"/>
    <p:sldId id="369" r:id="rId23"/>
    <p:sldId id="336" r:id="rId24"/>
    <p:sldId id="397" r:id="rId25"/>
    <p:sldId id="422" r:id="rId26"/>
    <p:sldId id="427" r:id="rId27"/>
    <p:sldId id="282" r:id="rId28"/>
    <p:sldId id="426" r:id="rId29"/>
    <p:sldId id="409" r:id="rId30"/>
    <p:sldId id="398" r:id="rId31"/>
    <p:sldId id="349" r:id="rId32"/>
    <p:sldId id="353" r:id="rId33"/>
    <p:sldId id="289" r:id="rId34"/>
    <p:sldId id="399" r:id="rId35"/>
    <p:sldId id="290" r:id="rId36"/>
    <p:sldId id="411" r:id="rId37"/>
    <p:sldId id="429" r:id="rId38"/>
    <p:sldId id="440" r:id="rId39"/>
    <p:sldId id="431" r:id="rId40"/>
    <p:sldId id="404" r:id="rId41"/>
    <p:sldId id="44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F7F7F"/>
    <a:srgbClr val="666666"/>
    <a:srgbClr val="00FF00"/>
    <a:srgbClr val="FF0000"/>
    <a:srgbClr val="6F4A26"/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2449" autoAdjust="0"/>
  </p:normalViewPr>
  <p:slideViewPr>
    <p:cSldViewPr snapToGrid="0" snapToObjects="1">
      <p:cViewPr>
        <p:scale>
          <a:sx n="66" d="100"/>
          <a:sy n="6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notesViewPr>
    <p:cSldViewPr snapToGrid="0" snapToObjects="1">
      <p:cViewPr varScale="1">
        <p:scale>
          <a:sx n="106" d="100"/>
          <a:sy n="106" d="100"/>
        </p:scale>
        <p:origin x="-3536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864C9-0235-E444-B2AE-3B39DC5C597F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A617-FA78-394A-B5C4-B58BCAFF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9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73821-4986-7044-8976-563DDE2DE506}" type="datetimeFigureOut">
              <a:rPr lang="en-US" smtClean="0"/>
              <a:t>10/26/11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86A4C-3EC3-B041-AC0E-EFE805A5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3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00DC6-791A-EF4A-BB1A-61E2C70A0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1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0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0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1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4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4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3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4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1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3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2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1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4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6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4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4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0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88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42B-E47F-6644-94AA-B2666C96ABC9}" type="datetime1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E0B-D423-E343-BBEE-F37A533E379F}" type="datetime1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4C0E-9586-A643-BBB4-F021E10C3609}" type="datetime1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72D-75B7-A04C-9BD4-BE3498D2E1CA}" type="datetime1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4674-EC29-EA48-913C-C46E6371DBBD}" type="datetime1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31-FA1C-044C-BEC2-311736BB553A}" type="datetime1">
              <a:rPr lang="en-US" smtClean="0"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1EC-B369-C149-BC0E-876AE663446C}" type="datetime1">
              <a:rPr lang="en-US" smtClean="0"/>
              <a:t>10/26/11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5104-CDCF-7A42-A45F-842B9FB43D10}" type="datetime1">
              <a:rPr lang="en-US" smtClean="0"/>
              <a:t>10/26/11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F9A5-A714-2A46-8436-206627DAB0B4}" type="datetime1">
              <a:rPr lang="en-US" smtClean="0"/>
              <a:t>10/26/11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E9D-7B44-2F43-B0F9-88349A062A3B}" type="datetime1">
              <a:rPr lang="en-US" smtClean="0"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CED-4EF2-C94E-9189-70DE44F9479B}" type="datetime1">
              <a:rPr lang="en-US" smtClean="0"/>
              <a:t>10/26/11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7D7B-F74A-8A4E-A6E7-DEE8F90F84A6}" type="datetime1">
              <a:rPr lang="en-US" smtClean="0"/>
              <a:t>10/26/11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F63C-B4E6-6041-B84D-EFD5916B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microsoft.com/office/2007/relationships/hdphoto" Target="../media/hdphoto6.wdp"/><Relationship Id="rId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microsoft.com/office/2007/relationships/hdphoto" Target="../media/hdphoto6.wdp"/><Relationship Id="rId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image" Target="../media/image35.emf"/><Relationship Id="rId13" Type="http://schemas.openxmlformats.org/officeDocument/2006/relationships/image" Target="../media/image36.emf"/><Relationship Id="rId1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0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tfuzzwhitecrop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9755" y="19244"/>
            <a:ext cx="54489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7674" y="4455252"/>
            <a:ext cx="5016326" cy="240399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Wyatt Lloyd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Michael J. Freedman</a:t>
            </a:r>
            <a:r>
              <a:rPr lang="en-US" baseline="30000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		Michael Kaminsky</a:t>
            </a:r>
            <a:r>
              <a:rPr lang="en-US" baseline="30000" dirty="0" smtClean="0">
                <a:solidFill>
                  <a:schemeClr val="tx1"/>
                </a:solidFill>
              </a:rPr>
              <a:t>†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David G. Andersen</a:t>
            </a:r>
            <a:r>
              <a:rPr lang="en-US" baseline="30000" dirty="0" smtClean="0">
                <a:solidFill>
                  <a:schemeClr val="tx1"/>
                </a:solidFill>
              </a:rPr>
              <a:t>‡</a:t>
            </a:r>
          </a:p>
          <a:p>
            <a:r>
              <a:rPr lang="en-US" sz="2200" baseline="30000" dirty="0" smtClean="0">
                <a:solidFill>
                  <a:schemeClr val="tx1"/>
                </a:solidFill>
              </a:rPr>
              <a:t>*</a:t>
            </a:r>
            <a:r>
              <a:rPr lang="en-US" sz="2200" dirty="0" smtClean="0">
                <a:solidFill>
                  <a:schemeClr val="tx1"/>
                </a:solidFill>
              </a:rPr>
              <a:t>Princeton, </a:t>
            </a:r>
            <a:r>
              <a:rPr lang="en-US" sz="2400" baseline="30000" dirty="0">
                <a:solidFill>
                  <a:schemeClr val="tx1"/>
                </a:solidFill>
              </a:rPr>
              <a:t>†</a:t>
            </a:r>
            <a:r>
              <a:rPr lang="en-US" sz="2200" dirty="0" smtClean="0">
                <a:solidFill>
                  <a:srgbClr val="000000"/>
                </a:solidFill>
              </a:rPr>
              <a:t>Intel </a:t>
            </a:r>
            <a:r>
              <a:rPr lang="en-US" sz="2200" dirty="0">
                <a:solidFill>
                  <a:srgbClr val="000000"/>
                </a:solidFill>
              </a:rPr>
              <a:t>Labs, </a:t>
            </a:r>
            <a:r>
              <a:rPr lang="en-US" sz="2400" baseline="30000" dirty="0">
                <a:solidFill>
                  <a:schemeClr val="tx1"/>
                </a:solidFill>
              </a:rPr>
              <a:t>‡</a:t>
            </a:r>
            <a:r>
              <a:rPr lang="en-US" sz="2200" dirty="0" smtClean="0">
                <a:solidFill>
                  <a:srgbClr val="000000"/>
                </a:solidFill>
              </a:rPr>
              <a:t>CMU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01002" y="0"/>
            <a:ext cx="7142998" cy="44552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5200" dirty="0"/>
              <a:t>Don’t Settle for Eventual</a:t>
            </a:r>
            <a:r>
              <a:rPr lang="en-US" sz="4800" dirty="0"/>
              <a:t>: </a:t>
            </a:r>
            <a:r>
              <a:rPr lang="en-US" sz="4800" dirty="0" smtClean="0"/>
              <a:t>   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					</a:t>
            </a:r>
            <a:r>
              <a:rPr lang="en-US" dirty="0" smtClean="0"/>
              <a:t>Scalable </a:t>
            </a:r>
            <a:r>
              <a:rPr lang="en-US" dirty="0"/>
              <a:t>Causal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			Consistency </a:t>
            </a:r>
            <a:r>
              <a:rPr lang="en-US" dirty="0"/>
              <a:t>for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			Wide</a:t>
            </a:r>
            <a:r>
              <a:rPr lang="en-US" dirty="0"/>
              <a:t>-Area </a:t>
            </a:r>
            <a:r>
              <a:rPr lang="en-US" dirty="0" smtClean="0"/>
              <a:t>Storage  						with COPS</a:t>
            </a:r>
            <a:endParaRPr lang="en-US" dirty="0"/>
          </a:p>
        </p:txBody>
      </p:sp>
      <p:pic>
        <p:nvPicPr>
          <p:cNvPr id="11" name="Picture 10" descr="princeton-shield-logo-smaller.bmp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06" b="89441" l="23056" r="77083">
                        <a14:foregroundMark x1="45278" y1="24017" x2="45278" y2="24017"/>
                        <a14:foregroundMark x1="53611" y1="29607" x2="53611" y2="29607"/>
                        <a14:foregroundMark x1="53611" y1="15528" x2="53611" y2="15528"/>
                        <a14:backgroundMark x1="40278" y1="13458" x2="40278" y2="1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6090">
            <a:off x="2994011" y="2261685"/>
            <a:ext cx="396498" cy="2659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69056" y="-153080"/>
            <a:ext cx="210089" cy="249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rinceton-shield-logo-smaller.bmp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06" b="89441" l="23056" r="77083">
                        <a14:foregroundMark x1="45278" y1="24017" x2="45278" y2="24017"/>
                        <a14:foregroundMark x1="53611" y1="29607" x2="53611" y2="29607"/>
                        <a14:foregroundMark x1="53611" y1="15528" x2="53611" y2="15528"/>
                        <a14:backgroundMark x1="40278" y1="13458" x2="40278" y2="1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7339">
            <a:off x="1117316" y="1724625"/>
            <a:ext cx="475655" cy="3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By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12900"/>
            <a:ext cx="4178299" cy="45259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Remove boss from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friends group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Post to friends: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“Time for a new job!”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Friend reads post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83200" y="4025934"/>
            <a:ext cx="1631353" cy="897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40408" y="2608896"/>
            <a:ext cx="3092" cy="772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5900" y="4025934"/>
            <a:ext cx="1618653" cy="897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40408" y="2618114"/>
            <a:ext cx="0" cy="763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8949" y="1269727"/>
            <a:ext cx="336510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u="sng" dirty="0" smtClean="0"/>
              <a:t>Causality (       )</a:t>
            </a:r>
          </a:p>
          <a:p>
            <a:pPr>
              <a:lnSpc>
                <a:spcPct val="13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Thread-of-Execution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rgbClr val="FF0000"/>
                </a:solidFill>
              </a:rPr>
              <a:t>G</a:t>
            </a:r>
            <a:r>
              <a:rPr lang="en-US" sz="2600" dirty="0" smtClean="0">
                <a:solidFill>
                  <a:srgbClr val="FF0000"/>
                </a:solidFill>
              </a:rPr>
              <a:t>ets-From</a:t>
            </a:r>
          </a:p>
          <a:p>
            <a:pPr>
              <a:lnSpc>
                <a:spcPct val="13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Transitivity</a:t>
            </a:r>
            <a:endParaRPr lang="en-US" sz="26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0131" y="1682481"/>
            <a:ext cx="5614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906879" y="4998451"/>
            <a:ext cx="625354" cy="109239"/>
            <a:chOff x="7865514" y="1161082"/>
            <a:chExt cx="625354" cy="109239"/>
          </a:xfrm>
        </p:grpSpPr>
        <p:grpSp>
          <p:nvGrpSpPr>
            <p:cNvPr id="35" name="Group 34"/>
            <p:cNvGrpSpPr/>
            <p:nvPr/>
          </p:nvGrpSpPr>
          <p:grpSpPr>
            <a:xfrm>
              <a:off x="7865514" y="1161082"/>
              <a:ext cx="217624" cy="109239"/>
              <a:chOff x="7865513" y="1187946"/>
              <a:chExt cx="821287" cy="41225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865513" y="1187946"/>
                <a:ext cx="821287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058877" y="1187946"/>
                <a:ext cx="436973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181772" y="1297185"/>
                <a:ext cx="201168" cy="201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273244" y="1161082"/>
              <a:ext cx="217624" cy="109239"/>
              <a:chOff x="7865513" y="1187946"/>
              <a:chExt cx="821287" cy="41225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865513" y="1187946"/>
                <a:ext cx="821287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058877" y="1187946"/>
                <a:ext cx="436973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181772" y="1297185"/>
                <a:ext cx="201168" cy="201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3" name="Picture 32" descr="wlloyd_photo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49"/>
          <a:stretch/>
        </p:blipFill>
        <p:spPr>
          <a:xfrm>
            <a:off x="186267" y="1684868"/>
            <a:ext cx="797053" cy="953177"/>
          </a:xfrm>
          <a:prstGeom prst="rect">
            <a:avLst/>
          </a:prstGeom>
        </p:spPr>
      </p:pic>
      <p:pic>
        <p:nvPicPr>
          <p:cNvPr id="36" name="Picture 35" descr="wlloyd_photo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49"/>
          <a:stretch/>
        </p:blipFill>
        <p:spPr>
          <a:xfrm>
            <a:off x="207444" y="3170016"/>
            <a:ext cx="775875" cy="9278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041" y="4521810"/>
            <a:ext cx="778278" cy="93072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351602" y="3462635"/>
            <a:ext cx="152399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4464969" y="1731688"/>
            <a:ext cx="1297264" cy="1077901"/>
            <a:chOff x="4244742" y="1789420"/>
            <a:chExt cx="1297264" cy="1077901"/>
          </a:xfrm>
        </p:grpSpPr>
        <p:sp>
          <p:nvSpPr>
            <p:cNvPr id="44" name="Rectangle 43"/>
            <p:cNvSpPr/>
            <p:nvPr/>
          </p:nvSpPr>
          <p:spPr>
            <a:xfrm>
              <a:off x="4244742" y="1789420"/>
              <a:ext cx="1297264" cy="1077901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900" u="sng" dirty="0" smtClean="0"/>
                <a:t>Friends</a:t>
              </a:r>
            </a:p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81501" y="2404698"/>
              <a:ext cx="1025051" cy="251816"/>
              <a:chOff x="4381501" y="2385454"/>
              <a:chExt cx="1025051" cy="25181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295900" y="2618114"/>
            <a:ext cx="1758353" cy="2163297"/>
            <a:chOff x="6004007" y="3031379"/>
            <a:chExt cx="1758353" cy="216329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004007" y="4221245"/>
              <a:ext cx="1758353" cy="973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16707" y="3031379"/>
              <a:ext cx="0" cy="11918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63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Is Useful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188911" y="1608138"/>
            <a:ext cx="2728575" cy="527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For Programmers:</a:t>
            </a:r>
            <a:endParaRPr lang="en-US" sz="2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340811" y="1608138"/>
            <a:ext cx="2728575" cy="527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For Users:</a:t>
            </a:r>
            <a:endParaRPr lang="en-US" sz="2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959778" y="2435390"/>
            <a:ext cx="1979275" cy="43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Photo Upload</a:t>
            </a:r>
            <a:endParaRPr lang="en-US" sz="2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896278" y="3899566"/>
            <a:ext cx="1979275" cy="43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Add to album</a:t>
            </a:r>
            <a:endParaRPr lang="en-US" sz="2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3733" y="5047075"/>
            <a:ext cx="3200400" cy="51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Employment Integrity</a:t>
            </a:r>
            <a:endParaRPr lang="en-US" sz="24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030628" y="5047075"/>
            <a:ext cx="3045144" cy="563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Referential Integrity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863986" y="2331031"/>
            <a:ext cx="1182730" cy="2301785"/>
            <a:chOff x="5863986" y="2331031"/>
            <a:chExt cx="1182730" cy="230178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553200" y="3183094"/>
              <a:ext cx="0" cy="5780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4" descr="key_west_little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9683" y="2331031"/>
              <a:ext cx="987033" cy="740275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863986" y="3903936"/>
              <a:ext cx="1106561" cy="728880"/>
              <a:chOff x="8875553" y="2870043"/>
              <a:chExt cx="3034254" cy="19986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427796" y="2870043"/>
                <a:ext cx="2482011" cy="19986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key_west_little.jp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875553" y="3950884"/>
                <a:ext cx="987033" cy="740275"/>
              </a:xfrm>
              <a:prstGeom prst="rect">
                <a:avLst/>
              </a:prstGeom>
            </p:spPr>
          </p:pic>
          <p:pic>
            <p:nvPicPr>
              <p:cNvPr id="13" name="Picture 12" descr="kw2.jpg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732059" y="3007471"/>
                <a:ext cx="968888" cy="726666"/>
              </a:xfrm>
              <a:prstGeom prst="rect">
                <a:avLst/>
              </a:prstGeom>
            </p:spPr>
          </p:pic>
          <p:pic>
            <p:nvPicPr>
              <p:cNvPr id="14" name="Picture 13" descr="kw3.jpg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97298" y="3007471"/>
                <a:ext cx="968888" cy="726666"/>
              </a:xfrm>
              <a:prstGeom prst="rect">
                <a:avLst/>
              </a:prstGeom>
            </p:spPr>
          </p:pic>
          <p:pic>
            <p:nvPicPr>
              <p:cNvPr id="15" name="Picture 14" descr="kw4.jp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732059" y="3964493"/>
                <a:ext cx="968888" cy="726666"/>
              </a:xfrm>
              <a:prstGeom prst="rect">
                <a:avLst/>
              </a:prstGeom>
            </p:spPr>
          </p:pic>
          <p:sp>
            <p:nvSpPr>
              <p:cNvPr id="20" name="Right Arrow 19"/>
              <p:cNvSpPr/>
              <p:nvPr/>
            </p:nvSpPr>
            <p:spPr>
              <a:xfrm>
                <a:off x="9869825" y="3987331"/>
                <a:ext cx="311007" cy="74724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43100" y="2289303"/>
            <a:ext cx="1523999" cy="2213055"/>
            <a:chOff x="1943100" y="2289303"/>
            <a:chExt cx="1523999" cy="2213055"/>
          </a:xfrm>
        </p:grpSpPr>
        <p:grpSp>
          <p:nvGrpSpPr>
            <p:cNvPr id="3" name="Group 2"/>
            <p:cNvGrpSpPr/>
            <p:nvPr/>
          </p:nvGrpSpPr>
          <p:grpSpPr>
            <a:xfrm>
              <a:off x="1943100" y="3579342"/>
              <a:ext cx="1523999" cy="923016"/>
              <a:chOff x="1257301" y="3342648"/>
              <a:chExt cx="1523999" cy="92301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57301" y="3803999"/>
                <a:ext cx="1523999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New Job!</a:t>
                </a:r>
                <a:endParaRPr lang="en-US" sz="2400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016208" y="3342648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056467" y="2289303"/>
              <a:ext cx="1297264" cy="1077901"/>
              <a:chOff x="4244742" y="1789420"/>
              <a:chExt cx="1297264" cy="107790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244742" y="1789420"/>
                <a:ext cx="1297264" cy="1077901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900" u="sng" dirty="0" smtClean="0"/>
                  <a:t>Friends</a:t>
                </a:r>
              </a:p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381501" y="2404698"/>
                <a:ext cx="1025051" cy="251816"/>
                <a:chOff x="4381501" y="2385454"/>
                <a:chExt cx="1025051" cy="2518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5246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2390" y="1495402"/>
            <a:ext cx="8563770" cy="5203454"/>
            <a:chOff x="-27246" y="1375468"/>
            <a:chExt cx="9171246" cy="5572564"/>
          </a:xfrm>
        </p:grpSpPr>
        <p:pic>
          <p:nvPicPr>
            <p:cNvPr id="86" name="Picture 18" descr="BlankMap-USA-states.PNG"/>
            <p:cNvPicPr>
              <a:picLocks noChangeAspect="1"/>
            </p:cNvPicPr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246" y="1375468"/>
              <a:ext cx="9171246" cy="557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7" name="Group 86"/>
            <p:cNvGrpSpPr/>
            <p:nvPr/>
          </p:nvGrpSpPr>
          <p:grpSpPr>
            <a:xfrm>
              <a:off x="50850" y="2715769"/>
              <a:ext cx="8785261" cy="3516437"/>
              <a:chOff x="50850" y="2715769"/>
              <a:chExt cx="8785261" cy="3516437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50" y="2715769"/>
                <a:ext cx="1501301" cy="995037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40100" y="5237169"/>
                <a:ext cx="1501301" cy="995037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34810" y="3066566"/>
                <a:ext cx="1501301" cy="995037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in Causal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740914" y="3262406"/>
            <a:ext cx="811782" cy="4634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1341281" y="3074486"/>
            <a:ext cx="811782" cy="463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K=1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341281" y="3074486"/>
            <a:ext cx="811782" cy="463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K=1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6740914" y="3262406"/>
            <a:ext cx="811782" cy="4634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1341281" y="3074486"/>
            <a:ext cx="811782" cy="463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6740914" y="3262406"/>
            <a:ext cx="811782" cy="4634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058222" y="13855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2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984E-6 2.12598E-6 L 0.2792 0.2908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1" y="145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87 0.24803 " pathEditMode="relative" ptsTypes="AA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16 L 0.59657 0.0391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6" y="189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71E-6 1.11163E-6 L -0.59431 -0.0365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24" y="-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0" grpId="0" animBg="1"/>
      <p:bldP spid="84" grpId="0" animBg="1"/>
      <p:bldP spid="84" grpId="1" animBg="1"/>
      <p:bldP spid="85" grpId="0" animBg="1"/>
      <p:bldP spid="85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72390" y="1495402"/>
            <a:ext cx="8563770" cy="5203454"/>
            <a:chOff x="-27246" y="1375468"/>
            <a:chExt cx="9171246" cy="5572564"/>
          </a:xfrm>
        </p:grpSpPr>
        <p:pic>
          <p:nvPicPr>
            <p:cNvPr id="86" name="Picture 18" descr="BlankMap-USA-states.PNG"/>
            <p:cNvPicPr>
              <a:picLocks noChangeAspect="1"/>
            </p:cNvPicPr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246" y="1375468"/>
              <a:ext cx="9171246" cy="557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7" name="Group 86"/>
            <p:cNvGrpSpPr/>
            <p:nvPr/>
          </p:nvGrpSpPr>
          <p:grpSpPr>
            <a:xfrm>
              <a:off x="50850" y="2715769"/>
              <a:ext cx="8785261" cy="3516437"/>
              <a:chOff x="50850" y="2715769"/>
              <a:chExt cx="8785261" cy="3516437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50" y="2715769"/>
                <a:ext cx="1501301" cy="995037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40100" y="5237169"/>
                <a:ext cx="1501301" cy="995037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34810" y="3066566"/>
                <a:ext cx="1501301" cy="995037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in Causal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170936" y="2760171"/>
            <a:ext cx="811782" cy="463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1170936" y="2760171"/>
            <a:ext cx="811782" cy="463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K=3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4100791" y="4646126"/>
            <a:ext cx="811782" cy="463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4100791" y="4646126"/>
            <a:ext cx="811782" cy="463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K=3</a:t>
            </a:r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6618703" y="3013576"/>
            <a:ext cx="811782" cy="463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6618703" y="3013576"/>
            <a:ext cx="811782" cy="463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K=3</a:t>
            </a:r>
            <a:endParaRPr lang="en-US" sz="2400" dirty="0"/>
          </a:p>
        </p:txBody>
      </p:sp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1474556" y="1214026"/>
            <a:ext cx="836419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Causal + Conflict Handling = </a:t>
            </a:r>
            <a:r>
              <a:rPr lang="en-US" b="1" dirty="0" smtClean="0"/>
              <a:t>Causal+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8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Causal+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Bayou ‘94, TACT ‘00, PRACTI </a:t>
            </a:r>
            <a:r>
              <a:rPr lang="fr-FR" sz="2800" dirty="0" smtClean="0"/>
              <a:t>‘</a:t>
            </a:r>
            <a:r>
              <a:rPr lang="en-US" sz="2800" dirty="0" smtClean="0"/>
              <a:t>06</a:t>
            </a:r>
          </a:p>
          <a:p>
            <a:pPr lvl="1"/>
            <a:r>
              <a:rPr lang="en-US" dirty="0" smtClean="0"/>
              <a:t>Log-exchange based</a:t>
            </a:r>
          </a:p>
          <a:p>
            <a:pPr lvl="1"/>
            <a:endParaRPr lang="en-US" dirty="0"/>
          </a:p>
          <a:p>
            <a:r>
              <a:rPr lang="en-US" dirty="0" smtClean="0"/>
              <a:t>Log is single </a:t>
            </a:r>
            <a:r>
              <a:rPr lang="en-US" dirty="0"/>
              <a:t>serialization </a:t>
            </a:r>
            <a:r>
              <a:rPr lang="en-US" dirty="0" smtClean="0"/>
              <a:t>point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mplicitly</a:t>
            </a:r>
            <a:r>
              <a:rPr lang="en-US" dirty="0" smtClean="0"/>
              <a:t> </a:t>
            </a:r>
            <a:r>
              <a:rPr lang="en-US" dirty="0"/>
              <a:t>captures and enforces causal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Limits scalability OR</a:t>
            </a:r>
          </a:p>
          <a:p>
            <a:pPr lvl="1"/>
            <a:r>
              <a:rPr lang="en-US" dirty="0" smtClean="0"/>
              <a:t>No cross-server causality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23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600200"/>
            <a:ext cx="8669866" cy="4525963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Dependency metadata explicitly captures causality</a:t>
            </a:r>
          </a:p>
          <a:p>
            <a:endParaRPr lang="en-US" sz="3100" dirty="0"/>
          </a:p>
          <a:p>
            <a:r>
              <a:rPr lang="en-US" sz="3100" dirty="0" smtClean="0"/>
              <a:t>Distributed </a:t>
            </a:r>
            <a:r>
              <a:rPr lang="en-US" sz="3100" dirty="0"/>
              <a:t>verifications replace </a:t>
            </a:r>
            <a:r>
              <a:rPr lang="en-US" sz="3100" dirty="0" smtClean="0"/>
              <a:t>single serialization</a:t>
            </a:r>
          </a:p>
          <a:p>
            <a:pPr lvl="1"/>
            <a:r>
              <a:rPr lang="en-US" dirty="0" smtClean="0"/>
              <a:t>Delay exposing replicated puts until all   dependencies are satisfied in the datacenter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flipH="1">
            <a:off x="8475320" y="3223136"/>
            <a:ext cx="532808" cy="607812"/>
            <a:chOff x="4586363" y="2015342"/>
            <a:chExt cx="3113488" cy="3551774"/>
          </a:xfrm>
        </p:grpSpPr>
        <p:sp>
          <p:nvSpPr>
            <p:cNvPr id="18" name="Oval 17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7014174" y="1002706"/>
            <a:ext cx="877179" cy="1000660"/>
            <a:chOff x="4586363" y="2015342"/>
            <a:chExt cx="3113488" cy="3551774"/>
          </a:xfrm>
        </p:grpSpPr>
        <p:sp>
          <p:nvSpPr>
            <p:cNvPr id="26" name="Oval 25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 rot="19871878">
            <a:off x="4037473" y="1286497"/>
            <a:ext cx="2942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Key-Value Store</a:t>
            </a:r>
            <a:endParaRPr lang="en-US" sz="3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97273" y="1852205"/>
            <a:ext cx="2410550" cy="2148234"/>
            <a:chOff x="6197273" y="1852205"/>
            <a:chExt cx="2410550" cy="214823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197273" y="1970376"/>
              <a:ext cx="1041638" cy="1126591"/>
            </a:xfrm>
            <a:prstGeom prst="straightConnector1">
              <a:avLst/>
            </a:prstGeom>
            <a:ln w="152400" cmpd="sng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6713260" y="3716225"/>
              <a:ext cx="1699736" cy="284214"/>
            </a:xfrm>
            <a:prstGeom prst="straightConnector1">
              <a:avLst/>
            </a:prstGeom>
            <a:ln w="152400" cmpd="sng"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7880855" y="1852205"/>
              <a:ext cx="726968" cy="1305077"/>
            </a:xfrm>
            <a:prstGeom prst="straightConnector1">
              <a:avLst/>
            </a:prstGeom>
            <a:ln w="152400" cmpd="sng"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3617" y="2468810"/>
              <a:ext cx="204635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Causal+</a:t>
              </a:r>
            </a:p>
            <a:p>
              <a:pPr algn="ctr"/>
              <a:r>
                <a:rPr lang="en-US" sz="3200" dirty="0" smtClean="0"/>
                <a:t>Replication</a:t>
              </a:r>
              <a:endParaRPr lang="en-US" sz="3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77422" y="2825428"/>
            <a:ext cx="3113488" cy="3551774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64765" y="1287196"/>
            <a:ext cx="4618325" cy="3893019"/>
            <a:chOff x="4364765" y="1287196"/>
            <a:chExt cx="4618325" cy="3893019"/>
          </a:xfrm>
        </p:grpSpPr>
        <p:sp>
          <p:nvSpPr>
            <p:cNvPr id="61" name="TextBox 60"/>
            <p:cNvSpPr txBox="1"/>
            <p:nvPr/>
          </p:nvSpPr>
          <p:spPr>
            <a:xfrm>
              <a:off x="7068625" y="1287196"/>
              <a:ext cx="724440" cy="527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47500" lnSpcReduction="20000"/>
            </a:bodyPr>
            <a:lstStyle/>
            <a:p>
              <a:pPr algn="ctr"/>
              <a:r>
                <a:rPr lang="en-US" sz="3200" dirty="0" smtClean="0"/>
                <a:t>All</a:t>
              </a:r>
            </a:p>
            <a:p>
              <a:pPr algn="ctr"/>
              <a:r>
                <a:rPr lang="en-US" sz="3200" dirty="0" smtClean="0"/>
                <a:t>Data</a:t>
              </a:r>
              <a:endParaRPr lang="en-US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66806" y="3376466"/>
              <a:ext cx="516284" cy="3757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32500" lnSpcReduction="20000"/>
            </a:bodyPr>
            <a:lstStyle/>
            <a:p>
              <a:pPr algn="ctr"/>
              <a:r>
                <a:rPr lang="en-US" sz="3200" dirty="0" smtClean="0"/>
                <a:t>All</a:t>
              </a:r>
            </a:p>
            <a:p>
              <a:pPr algn="ctr"/>
              <a:r>
                <a:rPr lang="en-US" sz="3200" dirty="0" smtClean="0"/>
                <a:t>Data</a:t>
              </a:r>
              <a:endParaRPr lang="en-US" sz="3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64765" y="4102997"/>
              <a:ext cx="1479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All</a:t>
              </a:r>
            </a:p>
            <a:p>
              <a:pPr algn="ctr"/>
              <a:r>
                <a:rPr lang="en-US" sz="3200" dirty="0" smtClean="0"/>
                <a:t>Data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6538" y="1014391"/>
            <a:ext cx="5731449" cy="5181981"/>
            <a:chOff x="3338448" y="1014391"/>
            <a:chExt cx="5731449" cy="5181981"/>
          </a:xfrm>
        </p:grpSpPr>
        <p:grpSp>
          <p:nvGrpSpPr>
            <p:cNvPr id="81" name="Group 80"/>
            <p:cNvGrpSpPr/>
            <p:nvPr/>
          </p:nvGrpSpPr>
          <p:grpSpPr>
            <a:xfrm rot="677474">
              <a:off x="6932105" y="1014391"/>
              <a:ext cx="1040234" cy="924712"/>
              <a:chOff x="4347389" y="2873241"/>
              <a:chExt cx="3629390" cy="3226329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238199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634714" y="537871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6604976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5238199" y="5351543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347389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206214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20973726">
              <a:off x="8423238" y="3198612"/>
              <a:ext cx="646659" cy="574845"/>
              <a:chOff x="4347389" y="2873241"/>
              <a:chExt cx="3629390" cy="3226329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5238199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634714" y="537871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604976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5238199" y="5351543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4347389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206214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338448" y="2970043"/>
              <a:ext cx="3629390" cy="3226329"/>
              <a:chOff x="4347389" y="2873241"/>
              <a:chExt cx="3629390" cy="3226329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238199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634714" y="537871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604976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238199" y="5351543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347389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7206214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3401273" y="1012630"/>
            <a:ext cx="5592221" cy="5384442"/>
            <a:chOff x="3437688" y="1012630"/>
            <a:chExt cx="5592221" cy="5384442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70817" y="1012630"/>
              <a:ext cx="971079" cy="1010131"/>
              <a:chOff x="4446629" y="2717330"/>
              <a:chExt cx="3403184" cy="35400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6456363" y="2922777"/>
                <a:ext cx="1393450" cy="3334595"/>
                <a:chOff x="6456363" y="2922777"/>
                <a:chExt cx="1393450" cy="3334595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56363" y="2922777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55" name="Donut 154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Donut 155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Donut 156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 rot="3496887">
                  <a:off x="7159981" y="4222411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52" name="Donut 151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Donut 152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Donut 153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 rot="6970419">
                  <a:off x="6429854" y="5567540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49" name="Donut 148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Donut 149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Donut 150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 rot="10800000">
                <a:off x="4446629" y="2717330"/>
                <a:ext cx="1393450" cy="3334595"/>
                <a:chOff x="6608763" y="3075177"/>
                <a:chExt cx="1393450" cy="3334595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6608763" y="3075177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38" name="Donut 137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Donut 138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Donut 144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 rot="3496887">
                  <a:off x="7312381" y="4374811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35" name="Donut 134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Donut 135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Donut 136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 rot="6970419">
                  <a:off x="6582254" y="5719940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32" name="Donut 131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Donut 132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Donut 133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8" name="Group 157"/>
            <p:cNvGrpSpPr/>
            <p:nvPr/>
          </p:nvGrpSpPr>
          <p:grpSpPr>
            <a:xfrm>
              <a:off x="8456896" y="3238234"/>
              <a:ext cx="573013" cy="596057"/>
              <a:chOff x="4446629" y="2717330"/>
              <a:chExt cx="3403184" cy="354004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6456363" y="2922777"/>
                <a:ext cx="1393450" cy="3334595"/>
                <a:chOff x="6456363" y="2922777"/>
                <a:chExt cx="1393450" cy="3334595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6456363" y="2922777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82" name="Donut 181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Donut 182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Donut 183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 rot="3496887">
                  <a:off x="7159981" y="4222411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79" name="Donut 178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" name="Donut 179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Donut 180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up 174"/>
                <p:cNvGrpSpPr/>
                <p:nvPr/>
              </p:nvGrpSpPr>
              <p:grpSpPr>
                <a:xfrm rot="6970419">
                  <a:off x="6429854" y="5567540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76" name="Donut 175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Donut 176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Donut 177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4446629" y="2717330"/>
                <a:ext cx="1393450" cy="3334595"/>
                <a:chOff x="6608763" y="3075177"/>
                <a:chExt cx="1393450" cy="3334595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6608763" y="3075177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70" name="Donut 169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Donut 170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2" name="Donut 171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 rot="3496887">
                  <a:off x="7312381" y="4374811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67" name="Donut 166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Donut 167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Donut 168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 rot="6970419">
                  <a:off x="6582254" y="5719940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64" name="Donut 163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Donut 164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Donut 165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5" name="Group 64"/>
            <p:cNvGrpSpPr/>
            <p:nvPr/>
          </p:nvGrpSpPr>
          <p:grpSpPr>
            <a:xfrm>
              <a:off x="3437688" y="2857030"/>
              <a:ext cx="3403184" cy="3540042"/>
              <a:chOff x="4446629" y="2717330"/>
              <a:chExt cx="3403184" cy="354004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456363" y="2922777"/>
                <a:ext cx="1393450" cy="3334595"/>
                <a:chOff x="6456363" y="2922777"/>
                <a:chExt cx="1393450" cy="333459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456363" y="2922777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58" name="Donut 57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Donut 96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Donut 97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 rot="3496887">
                  <a:off x="7159981" y="4222411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02" name="Donut 101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Donut 102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Donut 103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 rot="6970419">
                  <a:off x="6429854" y="5567540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06" name="Donut 105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Donut 106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Donut 107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63" name="Group 62"/>
              <p:cNvGrpSpPr/>
              <p:nvPr/>
            </p:nvGrpSpPr>
            <p:grpSpPr>
              <a:xfrm rot="10800000">
                <a:off x="4446629" y="2717330"/>
                <a:ext cx="1393450" cy="3334595"/>
                <a:chOff x="6608763" y="3075177"/>
                <a:chExt cx="1393450" cy="3334595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08763" y="3075177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10" name="Donut 109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Donut 110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Donut 111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 rot="3496887">
                  <a:off x="7312381" y="4374811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14" name="Donut 113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Donut 114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Donut 117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 rot="6970419">
                  <a:off x="6582254" y="5719940"/>
                  <a:ext cx="885005" cy="494659"/>
                  <a:chOff x="6477529" y="2922776"/>
                  <a:chExt cx="885005" cy="494659"/>
                </a:xfrm>
              </p:grpSpPr>
              <p:sp>
                <p:nvSpPr>
                  <p:cNvPr id="120" name="Donut 119"/>
                  <p:cNvSpPr/>
                  <p:nvPr/>
                </p:nvSpPr>
                <p:spPr>
                  <a:xfrm rot="678058">
                    <a:off x="6477529" y="29227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Donut 120"/>
                  <p:cNvSpPr/>
                  <p:nvPr/>
                </p:nvSpPr>
                <p:spPr>
                  <a:xfrm rot="1798949">
                    <a:off x="6741806" y="3047176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Donut 122"/>
                  <p:cNvSpPr/>
                  <p:nvPr/>
                </p:nvSpPr>
                <p:spPr>
                  <a:xfrm rot="2499383">
                    <a:off x="6986401" y="3238881"/>
                    <a:ext cx="376133" cy="178554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87" name="Group 186"/>
          <p:cNvGrpSpPr/>
          <p:nvPr/>
        </p:nvGrpSpPr>
        <p:grpSpPr>
          <a:xfrm>
            <a:off x="457200" y="3685171"/>
            <a:ext cx="2942533" cy="2484033"/>
            <a:chOff x="420815" y="3211458"/>
            <a:chExt cx="2942533" cy="2484033"/>
          </a:xfrm>
        </p:grpSpPr>
        <p:grpSp>
          <p:nvGrpSpPr>
            <p:cNvPr id="188" name="Group 187"/>
            <p:cNvGrpSpPr/>
            <p:nvPr/>
          </p:nvGrpSpPr>
          <p:grpSpPr>
            <a:xfrm>
              <a:off x="784191" y="3882020"/>
              <a:ext cx="1536278" cy="1813471"/>
              <a:chOff x="784191" y="4453527"/>
              <a:chExt cx="1536278" cy="1813471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784191" y="4453527"/>
                <a:ext cx="1536278" cy="1813471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448084" y="4541422"/>
                <a:ext cx="779588" cy="16151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420815" y="3211458"/>
              <a:ext cx="29425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Client Library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931" y="2513649"/>
            <a:ext cx="6566884" cy="3899298"/>
            <a:chOff x="251621" y="2584592"/>
            <a:chExt cx="6566884" cy="3899298"/>
          </a:xfrm>
        </p:grpSpPr>
        <p:sp>
          <p:nvSpPr>
            <p:cNvPr id="10" name="TextBox 9"/>
            <p:cNvSpPr txBox="1"/>
            <p:nvPr/>
          </p:nvSpPr>
          <p:spPr>
            <a:xfrm>
              <a:off x="1117288" y="2601679"/>
              <a:ext cx="29917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>
                      <a:lumMod val="75000"/>
                    </a:schemeClr>
                  </a:solidFill>
                </a:rPr>
                <a:t>Local Datacenter</a:t>
              </a:r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5400000">
              <a:off x="1585414" y="1250799"/>
              <a:ext cx="3899298" cy="6566884"/>
            </a:xfrm>
            <a:prstGeom prst="round2Same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9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6363" y="2685728"/>
            <a:ext cx="3113488" cy="3551774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8390152" y="2491803"/>
            <a:ext cx="532808" cy="607812"/>
            <a:chOff x="4586363" y="2015342"/>
            <a:chExt cx="3113488" cy="3551774"/>
          </a:xfrm>
        </p:grpSpPr>
        <p:sp>
          <p:nvSpPr>
            <p:cNvPr id="18" name="Oval 17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3882020"/>
            <a:ext cx="1863269" cy="1813471"/>
            <a:chOff x="457200" y="4453527"/>
            <a:chExt cx="1863269" cy="1813471"/>
          </a:xfrm>
        </p:grpSpPr>
        <p:sp>
          <p:nvSpPr>
            <p:cNvPr id="117" name="Rectangle 116"/>
            <p:cNvSpPr/>
            <p:nvPr/>
          </p:nvSpPr>
          <p:spPr>
            <a:xfrm>
              <a:off x="457200" y="4453527"/>
              <a:ext cx="1863269" cy="1813471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48084" y="4541422"/>
              <a:ext cx="779588" cy="16151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2227672" y="3882020"/>
            <a:ext cx="2358692" cy="113360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8254" y="5015624"/>
            <a:ext cx="63983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8254" y="4777488"/>
            <a:ext cx="63983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8254" y="4193943"/>
            <a:ext cx="719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cxnSp>
        <p:nvCxnSpPr>
          <p:cNvPr id="42" name="Straight Arrow Connector 41"/>
          <p:cNvCxnSpPr>
            <a:stCxn id="122" idx="3"/>
          </p:cNvCxnSpPr>
          <p:nvPr/>
        </p:nvCxnSpPr>
        <p:spPr>
          <a:xfrm flipV="1">
            <a:off x="2227672" y="3677703"/>
            <a:ext cx="2358691" cy="10997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0141632">
            <a:off x="1920110" y="3707913"/>
            <a:ext cx="2663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</a:t>
            </a:r>
            <a:endParaRPr lang="en-US" sz="3200" dirty="0"/>
          </a:p>
        </p:txBody>
      </p:sp>
      <p:sp>
        <p:nvSpPr>
          <p:cNvPr id="41" name="Freeform 40"/>
          <p:cNvSpPr/>
          <p:nvPr/>
        </p:nvSpPr>
        <p:spPr>
          <a:xfrm rot="5400000">
            <a:off x="289147" y="4845527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19961" y="3296868"/>
            <a:ext cx="2942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 Library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 rot="19871878">
            <a:off x="4675171" y="1154613"/>
            <a:ext cx="2942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Key-Value Store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0033" y="2491805"/>
            <a:ext cx="7625159" cy="4314335"/>
            <a:chOff x="147723" y="2562748"/>
            <a:chExt cx="7625159" cy="4314335"/>
          </a:xfrm>
        </p:grpSpPr>
        <p:sp>
          <p:nvSpPr>
            <p:cNvPr id="53" name="TextBox 52"/>
            <p:cNvSpPr txBox="1"/>
            <p:nvPr/>
          </p:nvSpPr>
          <p:spPr>
            <a:xfrm>
              <a:off x="1935304" y="2584591"/>
              <a:ext cx="29917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>
                      <a:lumMod val="75000"/>
                    </a:schemeClr>
                  </a:solidFill>
                </a:rPr>
                <a:t>Local Datacenter</a:t>
              </a:r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ound Same Side Corner Rectangle 53"/>
            <p:cNvSpPr/>
            <p:nvPr/>
          </p:nvSpPr>
          <p:spPr>
            <a:xfrm rot="5400000">
              <a:off x="1803135" y="907336"/>
              <a:ext cx="4314335" cy="7625159"/>
            </a:xfrm>
            <a:prstGeom prst="round2Same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flipH="1">
            <a:off x="7446666" y="940585"/>
            <a:ext cx="877179" cy="1000660"/>
            <a:chOff x="4586363" y="2015342"/>
            <a:chExt cx="3113488" cy="3551774"/>
          </a:xfrm>
        </p:grpSpPr>
        <p:sp>
          <p:nvSpPr>
            <p:cNvPr id="56" name="Oval 55"/>
            <p:cNvSpPr/>
            <p:nvPr/>
          </p:nvSpPr>
          <p:spPr>
            <a:xfrm>
              <a:off x="4732674" y="2350536"/>
              <a:ext cx="2837878" cy="2937148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0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9961" y="3296868"/>
            <a:ext cx="2942533" cy="2398623"/>
            <a:chOff x="319961" y="3296868"/>
            <a:chExt cx="2942533" cy="2398623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3882020"/>
              <a:ext cx="1863269" cy="1813471"/>
              <a:chOff x="457200" y="4453527"/>
              <a:chExt cx="1863269" cy="1813471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57200" y="4453527"/>
                <a:ext cx="1863269" cy="1813471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448084" y="4541422"/>
                <a:ext cx="779588" cy="16151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9961" y="3296868"/>
              <a:ext cx="29425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Client Library</a:t>
              </a:r>
              <a:endParaRPr lang="en-US" sz="3200" dirty="0"/>
            </a:p>
          </p:txBody>
        </p:sp>
      </p:grpSp>
      <p:cxnSp>
        <p:nvCxnSpPr>
          <p:cNvPr id="44" name="Straight Arrow Connector 43"/>
          <p:cNvCxnSpPr>
            <a:stCxn id="128" idx="3"/>
          </p:cNvCxnSpPr>
          <p:nvPr/>
        </p:nvCxnSpPr>
        <p:spPr>
          <a:xfrm flipH="1" flipV="1">
            <a:off x="2227673" y="5015624"/>
            <a:ext cx="2454149" cy="4712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586363" y="2685728"/>
            <a:ext cx="3113488" cy="3551774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8390152" y="2491803"/>
            <a:ext cx="532808" cy="607812"/>
            <a:chOff x="4586363" y="2015342"/>
            <a:chExt cx="3113488" cy="3551774"/>
          </a:xfrm>
        </p:grpSpPr>
        <p:sp>
          <p:nvSpPr>
            <p:cNvPr id="18" name="Oval 17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7446666" y="940585"/>
            <a:ext cx="877179" cy="1000660"/>
            <a:chOff x="4586363" y="2015342"/>
            <a:chExt cx="3113488" cy="3551774"/>
          </a:xfrm>
        </p:grpSpPr>
        <p:sp>
          <p:nvSpPr>
            <p:cNvPr id="26" name="Oval 25"/>
            <p:cNvSpPr/>
            <p:nvPr/>
          </p:nvSpPr>
          <p:spPr>
            <a:xfrm>
              <a:off x="4732674" y="2350536"/>
              <a:ext cx="2837878" cy="2937148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>
            <a:off x="901700" y="5015624"/>
            <a:ext cx="54638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01700" y="4777488"/>
            <a:ext cx="54638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8254" y="4213187"/>
            <a:ext cx="753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put</a:t>
            </a:r>
            <a:endParaRPr lang="en-US" sz="3200" dirty="0"/>
          </a:p>
        </p:txBody>
      </p:sp>
      <p:cxnSp>
        <p:nvCxnSpPr>
          <p:cNvPr id="42" name="Straight Arrow Connector 41"/>
          <p:cNvCxnSpPr>
            <a:stCxn id="122" idx="3"/>
            <a:endCxn id="128" idx="2"/>
          </p:cNvCxnSpPr>
          <p:nvPr/>
        </p:nvCxnSpPr>
        <p:spPr>
          <a:xfrm>
            <a:off x="2227672" y="4777488"/>
            <a:ext cx="2358691" cy="4723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624683">
            <a:off x="2554270" y="4421498"/>
            <a:ext cx="1754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put_after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7322391" y="1648857"/>
            <a:ext cx="2485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8191710" y="2848561"/>
            <a:ext cx="45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19871878">
            <a:off x="4675171" y="1154613"/>
            <a:ext cx="2942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Key-Value Store</a:t>
            </a:r>
            <a:endParaRPr lang="en-US" sz="32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3055758" y="5486885"/>
            <a:ext cx="1943189" cy="1234589"/>
            <a:chOff x="3055758" y="5486885"/>
            <a:chExt cx="1943189" cy="1234589"/>
          </a:xfrm>
        </p:grpSpPr>
        <p:grpSp>
          <p:nvGrpSpPr>
            <p:cNvPr id="98" name="Group 97"/>
            <p:cNvGrpSpPr/>
            <p:nvPr/>
          </p:nvGrpSpPr>
          <p:grpSpPr>
            <a:xfrm>
              <a:off x="3055758" y="5486885"/>
              <a:ext cx="1943189" cy="471184"/>
              <a:chOff x="3055758" y="5486885"/>
              <a:chExt cx="1943189" cy="471184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4920371" y="5486885"/>
                <a:ext cx="78576" cy="471184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055758" y="5486886"/>
                <a:ext cx="1778089" cy="471182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055758" y="5860591"/>
              <a:ext cx="1864613" cy="860883"/>
              <a:chOff x="3055758" y="5860591"/>
              <a:chExt cx="1864613" cy="860883"/>
            </a:xfrm>
            <a:noFill/>
          </p:grpSpPr>
          <p:sp>
            <p:nvSpPr>
              <p:cNvPr id="7" name="Rectangle 6"/>
              <p:cNvSpPr/>
              <p:nvPr/>
            </p:nvSpPr>
            <p:spPr>
              <a:xfrm>
                <a:off x="3055758" y="5958068"/>
                <a:ext cx="1864613" cy="763406"/>
              </a:xfrm>
              <a:prstGeom prst="rect">
                <a:avLst/>
              </a:prstGeom>
              <a:grp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55758" y="5860591"/>
                <a:ext cx="186461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Replication Q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 flipV="1">
            <a:off x="4798612" y="5413909"/>
            <a:ext cx="200336" cy="820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299213" y="6296856"/>
            <a:ext cx="582912" cy="421456"/>
            <a:chOff x="4299213" y="6296856"/>
            <a:chExt cx="582912" cy="421456"/>
          </a:xfrm>
        </p:grpSpPr>
        <p:sp>
          <p:nvSpPr>
            <p:cNvPr id="10" name="Rectangle 9"/>
            <p:cNvSpPr/>
            <p:nvPr/>
          </p:nvSpPr>
          <p:spPr>
            <a:xfrm>
              <a:off x="4334174" y="6296856"/>
              <a:ext cx="499673" cy="3512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213" y="6355136"/>
              <a:ext cx="582912" cy="36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"/>
                </a:lnSpc>
              </a:pPr>
              <a:r>
                <a:rPr lang="en-US" sz="1600" dirty="0" smtClean="0"/>
                <a:t>put</a:t>
              </a:r>
            </a:p>
            <a:p>
              <a:r>
                <a:rPr lang="en-US" sz="1600" dirty="0" smtClean="0"/>
                <a:t>after</a:t>
              </a:r>
              <a:endParaRPr lang="en-US" sz="16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02527" y="4978175"/>
            <a:ext cx="1084907" cy="51193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r>
              <a:rPr lang="en-US" sz="2800" dirty="0" smtClean="0"/>
              <a:t>K:V</a:t>
            </a:r>
            <a:endParaRPr lang="en-US" sz="1400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289147" y="4845527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57200" y="674870"/>
            <a:ext cx="2805294" cy="1485536"/>
            <a:chOff x="369037" y="1315700"/>
            <a:chExt cx="2805294" cy="1485536"/>
          </a:xfrm>
        </p:grpSpPr>
        <p:grpSp>
          <p:nvGrpSpPr>
            <p:cNvPr id="16" name="Group 15"/>
            <p:cNvGrpSpPr/>
            <p:nvPr/>
          </p:nvGrpSpPr>
          <p:grpSpPr>
            <a:xfrm>
              <a:off x="369037" y="1315701"/>
              <a:ext cx="2805294" cy="1485535"/>
              <a:chOff x="153920" y="992536"/>
              <a:chExt cx="2805294" cy="148553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03730" y="992536"/>
                <a:ext cx="1655484" cy="1485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/>
                  <a:t>put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/>
                  <a:t>+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/>
                  <a:t>ordering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3920" y="1258250"/>
                <a:ext cx="1003448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put</a:t>
                </a:r>
              </a:p>
              <a:p>
                <a:pPr algn="ctr"/>
                <a:r>
                  <a:rPr lang="en-US" sz="2800" dirty="0" smtClean="0"/>
                  <a:t>after </a:t>
                </a:r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8236" y="1412138"/>
                <a:ext cx="10034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=</a:t>
                </a:r>
                <a:endParaRPr lang="en-US" sz="3600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440178" y="1315700"/>
              <a:ext cx="2734153" cy="1485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0033" y="2491805"/>
            <a:ext cx="7625159" cy="4314335"/>
            <a:chOff x="147723" y="2562748"/>
            <a:chExt cx="7625159" cy="4314335"/>
          </a:xfrm>
        </p:grpSpPr>
        <p:sp>
          <p:nvSpPr>
            <p:cNvPr id="67" name="TextBox 66"/>
            <p:cNvSpPr txBox="1"/>
            <p:nvPr/>
          </p:nvSpPr>
          <p:spPr>
            <a:xfrm>
              <a:off x="1935304" y="2584591"/>
              <a:ext cx="29917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>
                      <a:lumMod val="75000"/>
                    </a:schemeClr>
                  </a:solidFill>
                </a:rPr>
                <a:t>Local Datacenter</a:t>
              </a:r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ound Same Side Corner Rectangle 67"/>
            <p:cNvSpPr/>
            <p:nvPr/>
          </p:nvSpPr>
          <p:spPr>
            <a:xfrm rot="5400000">
              <a:off x="1803135" y="907336"/>
              <a:ext cx="4314335" cy="7625159"/>
            </a:xfrm>
            <a:prstGeom prst="round2Same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>
            <a:stCxn id="7" idx="3"/>
          </p:cNvCxnSpPr>
          <p:nvPr/>
        </p:nvCxnSpPr>
        <p:spPr>
          <a:xfrm flipV="1">
            <a:off x="4920371" y="2160406"/>
            <a:ext cx="2402020" cy="4179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</p:cNvCxnSpPr>
          <p:nvPr/>
        </p:nvCxnSpPr>
        <p:spPr>
          <a:xfrm flipV="1">
            <a:off x="4920371" y="3356114"/>
            <a:ext cx="3219829" cy="2983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0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  <p:bldP spid="37" grpId="0"/>
      <p:bldP spid="56" grpId="0"/>
      <p:bldP spid="76" grpId="0" animBg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 are explicit metadata on values</a:t>
            </a:r>
          </a:p>
          <a:p>
            <a:r>
              <a:rPr lang="en-US" dirty="0"/>
              <a:t>Library tracks and attaches them to </a:t>
            </a:r>
            <a:r>
              <a:rPr lang="en-US" dirty="0" err="1"/>
              <a:t>put_afters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8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Wide-Area Storage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2349" y="1655679"/>
            <a:ext cx="2872851" cy="4564369"/>
            <a:chOff x="632349" y="1655679"/>
            <a:chExt cx="2872851" cy="45643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9053" y="1655679"/>
              <a:ext cx="1354222" cy="135422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32349" y="3111504"/>
              <a:ext cx="2872851" cy="310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Stores:</a:t>
              </a:r>
            </a:p>
            <a:p>
              <a:r>
                <a:rPr lang="en-US" sz="2800" dirty="0" smtClean="0"/>
                <a:t>Status Updates</a:t>
              </a:r>
            </a:p>
            <a:p>
              <a:r>
                <a:rPr lang="en-US" sz="2800" dirty="0" smtClean="0"/>
                <a:t>Likes</a:t>
              </a:r>
            </a:p>
            <a:p>
              <a:r>
                <a:rPr lang="en-US" sz="2800" dirty="0" smtClean="0"/>
                <a:t>Comments</a:t>
              </a:r>
            </a:p>
            <a:p>
              <a:r>
                <a:rPr lang="en-US" sz="2800" dirty="0" smtClean="0"/>
                <a:t>Photos</a:t>
              </a:r>
            </a:p>
            <a:p>
              <a:r>
                <a:rPr lang="en-US" sz="2800" dirty="0" smtClean="0"/>
                <a:t>Friends List</a:t>
              </a:r>
            </a:p>
            <a:p>
              <a:endParaRPr lang="en-US" sz="2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5200" y="1909681"/>
            <a:ext cx="2875715" cy="3043107"/>
            <a:chOff x="3505200" y="1909681"/>
            <a:chExt cx="2875715" cy="30431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17900" y="1909681"/>
              <a:ext cx="1527630" cy="112562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505200" y="3136906"/>
              <a:ext cx="287571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Stores:</a:t>
              </a:r>
            </a:p>
            <a:p>
              <a:r>
                <a:rPr lang="en-US" sz="2800" dirty="0" smtClean="0"/>
                <a:t>Tweets</a:t>
              </a:r>
            </a:p>
            <a:p>
              <a:r>
                <a:rPr lang="en-US" sz="2800" dirty="0" smtClean="0"/>
                <a:t>Favorites</a:t>
              </a:r>
            </a:p>
            <a:p>
              <a:r>
                <a:rPr lang="en-US" sz="2800" dirty="0" smtClean="0"/>
                <a:t>Following List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80915" y="1646109"/>
            <a:ext cx="2875715" cy="4143051"/>
            <a:chOff x="6380915" y="1646109"/>
            <a:chExt cx="2875715" cy="41430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3615" y="1646109"/>
              <a:ext cx="1409699" cy="13891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80915" y="3111504"/>
              <a:ext cx="287571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Stores:</a:t>
              </a:r>
            </a:p>
            <a:p>
              <a:r>
                <a:rPr lang="en-US" sz="2800" dirty="0" smtClean="0"/>
                <a:t>Posts</a:t>
              </a:r>
            </a:p>
            <a:p>
              <a:r>
                <a:rPr lang="en-US" sz="2800" dirty="0" smtClean="0"/>
                <a:t>+1s</a:t>
              </a:r>
            </a:p>
            <a:p>
              <a:r>
                <a:rPr lang="en-US" sz="2800" dirty="0" smtClean="0"/>
                <a:t>Comments</a:t>
              </a:r>
            </a:p>
            <a:p>
              <a:r>
                <a:rPr lang="en-US" sz="2800" dirty="0" smtClean="0"/>
                <a:t>Photos</a:t>
              </a:r>
            </a:p>
            <a:p>
              <a:r>
                <a:rPr lang="en-US" sz="2800" dirty="0" smtClean="0"/>
                <a:t>Circles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07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 are explicit metadata on values</a:t>
            </a:r>
          </a:p>
          <a:p>
            <a:r>
              <a:rPr lang="en-US" dirty="0" smtClean="0"/>
              <a:t>Library tracks and attaches them to </a:t>
            </a:r>
            <a:r>
              <a:rPr lang="en-US" dirty="0" err="1" smtClean="0"/>
              <a:t>put_afters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73898" y="3031992"/>
            <a:ext cx="4226701" cy="3597408"/>
            <a:chOff x="76961" y="3063179"/>
            <a:chExt cx="4226701" cy="3597408"/>
          </a:xfrm>
        </p:grpSpPr>
        <p:sp>
          <p:nvSpPr>
            <p:cNvPr id="17" name="Rectangle 16"/>
            <p:cNvSpPr/>
            <p:nvPr/>
          </p:nvSpPr>
          <p:spPr>
            <a:xfrm>
              <a:off x="76961" y="3063179"/>
              <a:ext cx="4226701" cy="3597408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1565" y="3176473"/>
              <a:ext cx="1270982" cy="33698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867812" y="4436136"/>
            <a:ext cx="2520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7812" y="3851360"/>
            <a:ext cx="25206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put</a:t>
            </a:r>
            <a:r>
              <a:rPr lang="en-US" sz="3200" dirty="0" smtClean="0"/>
              <a:t>(Key, Val)</a:t>
            </a:r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59484" y="4043507"/>
            <a:ext cx="438291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9485" y="3360581"/>
            <a:ext cx="43829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put_after</a:t>
            </a:r>
            <a:r>
              <a:rPr lang="en-US" sz="3200" dirty="0"/>
              <a:t>(</a:t>
            </a:r>
            <a:r>
              <a:rPr lang="en-US" sz="3200" dirty="0" err="1" smtClean="0"/>
              <a:t>Key,Val,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deps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67812" y="4914477"/>
            <a:ext cx="2520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59484" y="5205842"/>
            <a:ext cx="438291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9485" y="4621066"/>
            <a:ext cx="43829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version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479800" y="4406900"/>
            <a:ext cx="1103484" cy="2031999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u="sng" dirty="0" smtClean="0"/>
              <a:t>deps</a:t>
            </a:r>
          </a:p>
          <a:p>
            <a:pPr>
              <a:lnSpc>
                <a:spcPct val="70000"/>
              </a:lnSpc>
            </a:pPr>
            <a:r>
              <a:rPr lang="en-US" sz="2800" dirty="0"/>
              <a:t>. . .  </a:t>
            </a:r>
          </a:p>
          <a:p>
            <a:pPr>
              <a:lnSpc>
                <a:spcPct val="70000"/>
              </a:lnSpc>
            </a:pPr>
            <a:r>
              <a:rPr lang="en-US" sz="2800" b="1" dirty="0" err="1" smtClean="0"/>
              <a:t>K</a:t>
            </a:r>
            <a:r>
              <a:rPr lang="en-US" sz="2800" b="1" baseline="-25000" dirty="0" err="1" smtClean="0"/>
              <a:t>version</a:t>
            </a:r>
            <a:endParaRPr lang="en-US" sz="2800" dirty="0"/>
          </a:p>
          <a:p>
            <a:pPr algn="ctr"/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1" y="5488034"/>
            <a:ext cx="3275892" cy="400110"/>
            <a:chOff x="4572001" y="5488034"/>
            <a:chExt cx="3275892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4824585" y="5488034"/>
              <a:ext cx="3023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(Thread-Of-Execution Rule)</a:t>
              </a:r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572001" y="5538835"/>
              <a:ext cx="303384" cy="174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18"/>
          <p:cNvSpPr/>
          <p:nvPr/>
        </p:nvSpPr>
        <p:spPr>
          <a:xfrm rot="5400000">
            <a:off x="289147" y="4592919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072" y="3045083"/>
            <a:ext cx="17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Client 1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 are explicit metadata on values</a:t>
            </a:r>
          </a:p>
          <a:p>
            <a:r>
              <a:rPr lang="en-US" dirty="0"/>
              <a:t>Library tracks and attaches them to </a:t>
            </a:r>
            <a:r>
              <a:rPr lang="en-US" dirty="0" err="1"/>
              <a:t>put_afters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3898" y="3031992"/>
            <a:ext cx="4226701" cy="3597408"/>
            <a:chOff x="76961" y="3063179"/>
            <a:chExt cx="4226701" cy="3597408"/>
          </a:xfrm>
        </p:grpSpPr>
        <p:sp>
          <p:nvSpPr>
            <p:cNvPr id="17" name="Rectangle 16"/>
            <p:cNvSpPr/>
            <p:nvPr/>
          </p:nvSpPr>
          <p:spPr>
            <a:xfrm>
              <a:off x="76961" y="3063179"/>
              <a:ext cx="4226701" cy="3597408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1565" y="3176473"/>
              <a:ext cx="1270982" cy="33698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79800" y="4406900"/>
            <a:ext cx="1103484" cy="2031999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u="sng" dirty="0" smtClean="0"/>
              <a:t>deps</a:t>
            </a:r>
          </a:p>
          <a:p>
            <a:pPr>
              <a:lnSpc>
                <a:spcPct val="70000"/>
              </a:lnSpc>
            </a:pPr>
            <a:r>
              <a:rPr lang="en-US" sz="2800" dirty="0"/>
              <a:t>. . .  </a:t>
            </a:r>
          </a:p>
          <a:p>
            <a:pPr>
              <a:lnSpc>
                <a:spcPct val="70000"/>
              </a:lnSpc>
            </a:pPr>
            <a:r>
              <a:rPr lang="en-US" sz="2800" b="1" dirty="0" err="1" smtClean="0"/>
              <a:t>K</a:t>
            </a:r>
            <a:r>
              <a:rPr lang="en-US" sz="2800" b="1" baseline="-25000" dirty="0" err="1" smtClean="0"/>
              <a:t>version</a:t>
            </a:r>
            <a:endParaRPr lang="en-US" sz="2800" dirty="0"/>
          </a:p>
          <a:p>
            <a:r>
              <a:rPr lang="en-US" sz="2800" b="1" dirty="0"/>
              <a:t>L</a:t>
            </a:r>
            <a:r>
              <a:rPr lang="en-US" sz="2800" b="1" baseline="-25000" dirty="0"/>
              <a:t>337</a:t>
            </a:r>
            <a:endParaRPr lang="en-US" sz="2800" dirty="0"/>
          </a:p>
          <a:p>
            <a:r>
              <a:rPr lang="en-US" sz="2800" b="1" dirty="0"/>
              <a:t>M</a:t>
            </a:r>
            <a:r>
              <a:rPr lang="en-US" sz="2800" b="1" baseline="-25000" dirty="0"/>
              <a:t>195</a:t>
            </a:r>
            <a:r>
              <a:rPr lang="en-US" sz="2800" dirty="0"/>
              <a:t> </a:t>
            </a:r>
          </a:p>
          <a:p>
            <a:pPr algn="ctr"/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1" y="5488034"/>
            <a:ext cx="2247899" cy="400110"/>
            <a:chOff x="4572001" y="5488034"/>
            <a:chExt cx="224789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4824585" y="5488034"/>
              <a:ext cx="199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(Gets-From Rule)</a:t>
              </a:r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572001" y="5538835"/>
              <a:ext cx="303384" cy="174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867812" y="4399253"/>
            <a:ext cx="2520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812" y="3822124"/>
            <a:ext cx="25206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get(K)</a:t>
            </a:r>
            <a:endParaRPr lang="en-US" sz="32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59484" y="3730062"/>
            <a:ext cx="4027316" cy="148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59484" y="3145286"/>
            <a:ext cx="40273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get(K)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59484" y="4618923"/>
            <a:ext cx="402731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59484" y="4072635"/>
            <a:ext cx="4027316" cy="58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value,version,</a:t>
            </a:r>
            <a:r>
              <a:rPr lang="en-US" sz="3200" dirty="0" smtClean="0">
                <a:solidFill>
                  <a:srgbClr val="4F6228"/>
                </a:solidFill>
              </a:rPr>
              <a:t>deps</a:t>
            </a:r>
            <a:r>
              <a:rPr lang="fr-FR" sz="3200" dirty="0">
                <a:solidFill>
                  <a:srgbClr val="4F6228"/>
                </a:solidFill>
              </a:rPr>
              <a:t>'</a:t>
            </a:r>
            <a:endParaRPr lang="en-US" sz="32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17012" y="4406900"/>
            <a:ext cx="2520690" cy="584776"/>
            <a:chOff x="1744112" y="3332088"/>
            <a:chExt cx="2520690" cy="584776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1744112" y="3868844"/>
              <a:ext cx="252069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44112" y="3332088"/>
              <a:ext cx="25206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value</a:t>
              </a:r>
              <a:endParaRPr lang="en-US" sz="3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69169" y="6038789"/>
            <a:ext cx="2247899" cy="400110"/>
            <a:chOff x="4572001" y="5488034"/>
            <a:chExt cx="2247899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4824585" y="5488034"/>
              <a:ext cx="199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(Transitivity Rule)</a:t>
              </a:r>
              <a:endParaRPr lang="en-US" sz="20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572001" y="5538835"/>
              <a:ext cx="303384" cy="174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396666" y="4644711"/>
            <a:ext cx="797754" cy="1985248"/>
            <a:chOff x="7687262" y="3932952"/>
            <a:chExt cx="797754" cy="1985248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687262" y="3932952"/>
              <a:ext cx="100095" cy="848081"/>
            </a:xfrm>
            <a:prstGeom prst="line">
              <a:avLst/>
            </a:prstGeom>
            <a:ln>
              <a:solidFill>
                <a:srgbClr val="4F6228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697705" y="4818525"/>
              <a:ext cx="787311" cy="109967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70000">
                  <a:schemeClr val="accent3">
                    <a:lumMod val="60000"/>
                    <a:lumOff val="40000"/>
                  </a:schemeClr>
                </a:gs>
                <a:gs pos="71000">
                  <a:schemeClr val="bg1"/>
                </a:gs>
              </a:gsLst>
            </a:gradFill>
            <a:ln w="38100" cmpd="sng"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deps</a:t>
              </a:r>
              <a:r>
                <a:rPr lang="fr-FR" sz="2000" dirty="0">
                  <a:solidFill>
                    <a:srgbClr val="4F6228"/>
                  </a:solidFill>
                </a:rPr>
                <a:t>'</a:t>
              </a:r>
              <a:endParaRPr lang="en-US" sz="20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000" b="1" dirty="0" smtClean="0"/>
                <a:t>L</a:t>
              </a:r>
              <a:r>
                <a:rPr lang="en-US" sz="2000" b="1" baseline="-25000" dirty="0" smtClean="0"/>
                <a:t>337</a:t>
              </a:r>
            </a:p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195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384920" y="3950308"/>
              <a:ext cx="100095" cy="848081"/>
            </a:xfrm>
            <a:prstGeom prst="line">
              <a:avLst/>
            </a:prstGeom>
            <a:ln>
              <a:solidFill>
                <a:srgbClr val="4F6228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 rot="5400000">
            <a:off x="289147" y="4592919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6072" y="3045083"/>
            <a:ext cx="17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Client 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Causal+ Replication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86363" y="1569869"/>
            <a:ext cx="4336597" cy="4667633"/>
            <a:chOff x="4586363" y="1569869"/>
            <a:chExt cx="4336597" cy="4667633"/>
          </a:xfrm>
        </p:grpSpPr>
        <p:grpSp>
          <p:nvGrpSpPr>
            <p:cNvPr id="3" name="Group 2"/>
            <p:cNvGrpSpPr/>
            <p:nvPr/>
          </p:nvGrpSpPr>
          <p:grpSpPr>
            <a:xfrm>
              <a:off x="4586363" y="2685728"/>
              <a:ext cx="3113488" cy="3551774"/>
              <a:chOff x="4586363" y="2015342"/>
              <a:chExt cx="3113488" cy="35517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8390152" y="2491803"/>
              <a:ext cx="532808" cy="607812"/>
              <a:chOff x="4586363" y="2015342"/>
              <a:chExt cx="3113488" cy="355177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7048015" y="1569869"/>
              <a:ext cx="877179" cy="1000660"/>
              <a:chOff x="4586363" y="2015342"/>
              <a:chExt cx="3113488" cy="355177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1" name="Straight Arrow Connector 50"/>
          <p:cNvCxnSpPr>
            <a:stCxn id="7" idx="3"/>
            <a:endCxn id="30" idx="5"/>
          </p:cNvCxnSpPr>
          <p:nvPr/>
        </p:nvCxnSpPr>
        <p:spPr>
          <a:xfrm flipV="1">
            <a:off x="4920371" y="2542869"/>
            <a:ext cx="2498909" cy="3796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24" idx="6"/>
          </p:cNvCxnSpPr>
          <p:nvPr/>
        </p:nvCxnSpPr>
        <p:spPr>
          <a:xfrm flipV="1">
            <a:off x="4920371" y="2670473"/>
            <a:ext cx="3469781" cy="3669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9871878">
            <a:off x="3689910" y="1517190"/>
            <a:ext cx="2942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Key-Value Store</a:t>
            </a:r>
            <a:endParaRPr lang="en-US" sz="32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3055758" y="5486885"/>
            <a:ext cx="1943189" cy="1234589"/>
            <a:chOff x="3055758" y="5486885"/>
            <a:chExt cx="1943189" cy="1234589"/>
          </a:xfrm>
        </p:grpSpPr>
        <p:grpSp>
          <p:nvGrpSpPr>
            <p:cNvPr id="98" name="Group 97"/>
            <p:cNvGrpSpPr/>
            <p:nvPr/>
          </p:nvGrpSpPr>
          <p:grpSpPr>
            <a:xfrm>
              <a:off x="3055758" y="5486885"/>
              <a:ext cx="1943189" cy="471184"/>
              <a:chOff x="3055758" y="5486885"/>
              <a:chExt cx="1943189" cy="471184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4920371" y="5486885"/>
                <a:ext cx="78576" cy="471184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055758" y="5486886"/>
                <a:ext cx="1778089" cy="471182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055758" y="5860591"/>
              <a:ext cx="1864613" cy="860883"/>
              <a:chOff x="3055758" y="5860591"/>
              <a:chExt cx="1864613" cy="860883"/>
            </a:xfrm>
            <a:noFill/>
          </p:grpSpPr>
          <p:sp>
            <p:nvSpPr>
              <p:cNvPr id="7" name="Rectangle 6"/>
              <p:cNvSpPr/>
              <p:nvPr/>
            </p:nvSpPr>
            <p:spPr>
              <a:xfrm>
                <a:off x="3055758" y="5958068"/>
                <a:ext cx="1864613" cy="763406"/>
              </a:xfrm>
              <a:prstGeom prst="rect">
                <a:avLst/>
              </a:prstGeom>
              <a:grp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55758" y="5860591"/>
                <a:ext cx="186461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Replication Q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 flipV="1">
            <a:off x="4798612" y="5413909"/>
            <a:ext cx="200336" cy="820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299213" y="6296856"/>
            <a:ext cx="582912" cy="421456"/>
            <a:chOff x="4299213" y="6296856"/>
            <a:chExt cx="582912" cy="421456"/>
          </a:xfrm>
        </p:grpSpPr>
        <p:sp>
          <p:nvSpPr>
            <p:cNvPr id="10" name="Rectangle 9"/>
            <p:cNvSpPr/>
            <p:nvPr/>
          </p:nvSpPr>
          <p:spPr>
            <a:xfrm>
              <a:off x="4334174" y="6296856"/>
              <a:ext cx="499673" cy="3512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213" y="6355136"/>
              <a:ext cx="582912" cy="36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"/>
                </a:lnSpc>
              </a:pPr>
              <a:r>
                <a:rPr lang="en-US" sz="1600" dirty="0" smtClean="0"/>
                <a:t>put</a:t>
              </a:r>
            </a:p>
            <a:p>
              <a:r>
                <a:rPr lang="en-US" sz="1600" dirty="0" smtClean="0"/>
                <a:t>after</a:t>
              </a:r>
              <a:endParaRPr lang="en-US" sz="1600" dirty="0"/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1136581" y="5207063"/>
            <a:ext cx="344978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36581" y="4622287"/>
            <a:ext cx="34497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put_after(</a:t>
            </a:r>
            <a:r>
              <a:rPr lang="en-US" sz="3200" dirty="0" err="1" smtClean="0"/>
              <a:t>K,V,</a:t>
            </a:r>
            <a:r>
              <a:rPr lang="en-US" sz="3200" dirty="0" err="1" smtClean="0">
                <a:solidFill>
                  <a:srgbClr val="953735"/>
                </a:solidFill>
              </a:rPr>
              <a:t>deps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36581" y="5413909"/>
            <a:ext cx="344978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39028" y="5110340"/>
            <a:ext cx="670248" cy="31627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2800" dirty="0" err="1" smtClean="0"/>
              <a:t>K:V,</a:t>
            </a:r>
            <a:r>
              <a:rPr lang="en-US" sz="1400" dirty="0" err="1" smtClean="0"/>
              <a:t>deps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96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5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Causal+ Replication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31388" y="1417638"/>
            <a:ext cx="4557892" cy="5199506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7001" y="2956854"/>
            <a:ext cx="3404387" cy="1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1228" y="2364926"/>
            <a:ext cx="344978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604A7B"/>
                </a:solidFill>
              </a:rPr>
              <a:t>put_after(</a:t>
            </a:r>
            <a:r>
              <a:rPr lang="en-US" sz="3200" dirty="0" err="1" smtClean="0">
                <a:solidFill>
                  <a:srgbClr val="604A7B"/>
                </a:solidFill>
              </a:rPr>
              <a:t>K,V,</a:t>
            </a:r>
            <a:r>
              <a:rPr lang="en-US" sz="3200" dirty="0" err="1" smtClean="0">
                <a:solidFill>
                  <a:srgbClr val="953735"/>
                </a:solidFill>
              </a:rPr>
              <a:t>deps</a:t>
            </a:r>
            <a:r>
              <a:rPr lang="en-US" sz="3200" dirty="0" smtClean="0">
                <a:solidFill>
                  <a:srgbClr val="604A7B"/>
                </a:solidFill>
              </a:rPr>
              <a:t>)</a:t>
            </a:r>
            <a:endParaRPr lang="en-US" sz="3200" dirty="0">
              <a:solidFill>
                <a:srgbClr val="604A7B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85687" y="2842549"/>
            <a:ext cx="2649358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69087" y="2246548"/>
            <a:ext cx="28842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dep_check(L</a:t>
            </a:r>
            <a:r>
              <a:rPr lang="en-US" sz="3200" baseline="-25000" dirty="0" smtClean="0"/>
              <a:t>337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534887" y="3133165"/>
            <a:ext cx="2700158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67888" y="2648950"/>
            <a:ext cx="110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K:V,</a:t>
            </a:r>
            <a:r>
              <a:rPr lang="en-US" sz="1400" dirty="0" err="1" smtClean="0"/>
              <a:t>deps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51519" y="3000502"/>
            <a:ext cx="1113562" cy="1740236"/>
            <a:chOff x="2351519" y="3000502"/>
            <a:chExt cx="1113562" cy="1740236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2351519" y="3000502"/>
              <a:ext cx="417081" cy="5827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048000" y="3000502"/>
              <a:ext cx="417081" cy="5827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351519" y="3583229"/>
              <a:ext cx="696481" cy="1157509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78000">
                  <a:schemeClr val="bg1"/>
                </a:gs>
                <a:gs pos="77000">
                  <a:schemeClr val="accent2">
                    <a:tint val="50000"/>
                    <a:shade val="100000"/>
                    <a:satMod val="350000"/>
                  </a:schemeClr>
                </a:gs>
              </a:gsLst>
            </a:gradFill>
            <a:ln w="38100" cmpd="sng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deps</a:t>
              </a:r>
              <a:r>
                <a:rPr lang="en-US" sz="2000" dirty="0" smtClean="0"/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sz="2000" b="1" dirty="0" smtClean="0"/>
                <a:t>L</a:t>
              </a:r>
              <a:r>
                <a:rPr lang="en-US" sz="2000" b="1" baseline="-25000" dirty="0" smtClean="0"/>
                <a:t>337</a:t>
              </a:r>
              <a:endParaRPr lang="en-US" sz="2000" dirty="0"/>
            </a:p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195</a:t>
              </a:r>
              <a:r>
                <a:rPr lang="en-US" sz="2000" dirty="0" smtClean="0"/>
                <a:t> </a:t>
              </a:r>
              <a:endParaRPr lang="en-US" sz="2000" dirty="0"/>
            </a:p>
            <a:p>
              <a:pPr>
                <a:lnSpc>
                  <a:spcPct val="70000"/>
                </a:lnSpc>
              </a:pPr>
              <a:endParaRPr lang="en-US" sz="2000" dirty="0" smtClean="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3639224">
            <a:off x="3646790" y="4565297"/>
            <a:ext cx="2649358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3639224">
            <a:off x="3806987" y="4144164"/>
            <a:ext cx="2994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dep_check(M</a:t>
            </a:r>
            <a:r>
              <a:rPr lang="en-US" sz="3200" baseline="-25000" dirty="0" smtClean="0"/>
              <a:t>195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144714" y="3450485"/>
            <a:ext cx="1363907" cy="2425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694" y="5131609"/>
            <a:ext cx="3334253" cy="1485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Exposing values after </a:t>
            </a:r>
            <a:r>
              <a:rPr lang="en-US" sz="2800" dirty="0" err="1" smtClean="0"/>
              <a:t>dep_checks</a:t>
            </a:r>
            <a:r>
              <a:rPr lang="en-US" sz="2800" dirty="0" smtClean="0"/>
              <a:t> return ensures causal+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0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5" grpId="0"/>
      <p:bldP spid="70" grpId="0"/>
      <p:bldP spid="82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COPS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64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Serve operations locally, replicate in background</a:t>
            </a:r>
          </a:p>
          <a:p>
            <a:pPr lvl="1"/>
            <a:r>
              <a:rPr lang="en-US" dirty="0" smtClean="0"/>
              <a:t>“Always On”</a:t>
            </a:r>
          </a:p>
          <a:p>
            <a:pPr lvl="1"/>
            <a:endParaRPr lang="en-US" dirty="0"/>
          </a:p>
          <a:p>
            <a:r>
              <a:rPr lang="en-US" dirty="0"/>
              <a:t>Partition </a:t>
            </a:r>
            <a:r>
              <a:rPr lang="en-US" dirty="0" err="1" smtClean="0"/>
              <a:t>keyspace</a:t>
            </a:r>
            <a:r>
              <a:rPr lang="en-US" dirty="0" smtClean="0"/>
              <a:t> onto many nodes</a:t>
            </a:r>
            <a:endParaRPr lang="en-US" dirty="0"/>
          </a:p>
          <a:p>
            <a:pPr lvl="1"/>
            <a:r>
              <a:rPr lang="en-US" dirty="0" smtClean="0"/>
              <a:t>Scalability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replication with dependencies</a:t>
            </a:r>
          </a:p>
          <a:p>
            <a:pPr lvl="1"/>
            <a:r>
              <a:rPr lang="en-US" dirty="0" smtClean="0"/>
              <a:t>Causal+ Consistency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6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60623" y="1211704"/>
            <a:ext cx="3684629" cy="4171037"/>
            <a:chOff x="1260623" y="1211704"/>
            <a:chExt cx="3684629" cy="4171037"/>
          </a:xfrm>
        </p:grpSpPr>
        <p:grpSp>
          <p:nvGrpSpPr>
            <p:cNvPr id="12" name="Group 11"/>
            <p:cNvGrpSpPr/>
            <p:nvPr/>
          </p:nvGrpSpPr>
          <p:grpSpPr>
            <a:xfrm>
              <a:off x="1260623" y="1211704"/>
              <a:ext cx="3590262" cy="4171037"/>
              <a:chOff x="1260623" y="1211704"/>
              <a:chExt cx="3590262" cy="417103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260623" y="2207742"/>
                <a:ext cx="3101100" cy="3174999"/>
                <a:chOff x="3276600" y="2832100"/>
                <a:chExt cx="3101100" cy="3174999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3276600" y="2832100"/>
                  <a:ext cx="3101100" cy="3174999"/>
                  <a:chOff x="3276600" y="2832100"/>
                  <a:chExt cx="3101100" cy="3174999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3410521" y="2923259"/>
                    <a:ext cx="2837879" cy="2937147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5725864" y="4817013"/>
                    <a:ext cx="651836" cy="670386"/>
                  </a:xfrm>
                  <a:prstGeom prst="ellipse">
                    <a:avLst/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725864" y="3296936"/>
                    <a:ext cx="651836" cy="670386"/>
                  </a:xfrm>
                  <a:prstGeom prst="ellipse">
                    <a:avLst/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276600" y="2832100"/>
                    <a:ext cx="2260599" cy="3174999"/>
                    <a:chOff x="3276600" y="2832100"/>
                    <a:chExt cx="2260599" cy="317499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276600" y="2832100"/>
                      <a:ext cx="2082800" cy="31749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5398768" y="2915331"/>
                      <a:ext cx="138431" cy="401336"/>
                      <a:chOff x="5398768" y="2915331"/>
                      <a:chExt cx="138431" cy="401336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 flipH="1">
                        <a:off x="5398768" y="2915331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 flipH="1">
                        <a:off x="5487668" y="3004231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398768" y="5550580"/>
                      <a:ext cx="138431" cy="356886"/>
                      <a:chOff x="5398768" y="5550580"/>
                      <a:chExt cx="138431" cy="35688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 flipH="1">
                        <a:off x="5398768" y="5595030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 flipH="1">
                        <a:off x="5487668" y="5550580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41" name="Rectangle 40"/>
                <p:cNvSpPr/>
                <p:nvPr/>
              </p:nvSpPr>
              <p:spPr>
                <a:xfrm flipH="1">
                  <a:off x="5577837" y="3060816"/>
                  <a:ext cx="49531" cy="3124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flipH="1">
                  <a:off x="5577837" y="5438812"/>
                  <a:ext cx="49531" cy="3124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70404" y="1211704"/>
                <a:ext cx="1580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Remote</a:t>
                </a:r>
              </a:p>
              <a:p>
                <a:pPr algn="ctr"/>
                <a:r>
                  <a:rPr lang="en-US" sz="2400" dirty="0" smtClean="0"/>
                  <a:t>Datacenter</a:t>
                </a:r>
                <a:endParaRPr lang="en-US" sz="2400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014001" y="2521562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35546" y="4181020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</p:grpSp>
      <p:cxnSp>
        <p:nvCxnSpPr>
          <p:cNvPr id="9" name="Straight Arrow Connector 8"/>
          <p:cNvCxnSpPr>
            <a:endCxn id="78" idx="3"/>
          </p:cNvCxnSpPr>
          <p:nvPr/>
        </p:nvCxnSpPr>
        <p:spPr>
          <a:xfrm flipH="1" flipV="1">
            <a:off x="4859601" y="2748894"/>
            <a:ext cx="2383898" cy="966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8244" y="4001007"/>
            <a:ext cx="2165257" cy="456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 Aren’t Enough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1869" y="1554580"/>
            <a:ext cx="2651305" cy="707886"/>
            <a:chOff x="190500" y="2417668"/>
            <a:chExt cx="2651305" cy="70788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58956" y="2407897"/>
            <a:ext cx="2651305" cy="707886"/>
            <a:chOff x="190500" y="2417668"/>
            <a:chExt cx="2651305" cy="70788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1869" y="3513338"/>
            <a:ext cx="2651305" cy="707886"/>
            <a:chOff x="190500" y="2417668"/>
            <a:chExt cx="2651305" cy="70788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956" y="1095751"/>
            <a:ext cx="1573868" cy="2690415"/>
            <a:chOff x="237587" y="2291713"/>
            <a:chExt cx="1573868" cy="2690415"/>
          </a:xfrm>
        </p:grpSpPr>
        <p:grpSp>
          <p:nvGrpSpPr>
            <p:cNvPr id="10" name="Group 9"/>
            <p:cNvGrpSpPr/>
            <p:nvPr/>
          </p:nvGrpSpPr>
          <p:grpSpPr>
            <a:xfrm>
              <a:off x="237587" y="2291713"/>
              <a:ext cx="1573868" cy="2178615"/>
              <a:chOff x="308837" y="575162"/>
              <a:chExt cx="1573868" cy="217861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078838" y="2316827"/>
                <a:ext cx="0" cy="4369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308837" y="575162"/>
                <a:ext cx="1573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My</a:t>
                </a:r>
              </a:p>
              <a:p>
                <a:pPr algn="ctr"/>
                <a:r>
                  <a:rPr lang="en-US" sz="2400" dirty="0" smtClean="0"/>
                  <a:t>Operations</a:t>
                </a:r>
                <a:endParaRPr lang="en-US" sz="24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37587" y="4520463"/>
              <a:ext cx="15239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 Job!</a:t>
              </a:r>
              <a:endParaRPr lang="en-US" sz="24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58956" y="3269655"/>
              <a:ext cx="1297264" cy="615278"/>
              <a:chOff x="4244742" y="1943372"/>
              <a:chExt cx="1297264" cy="61527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244742" y="1943372"/>
                <a:ext cx="1297264" cy="615278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334717" y="2113200"/>
                <a:ext cx="1071182" cy="256710"/>
                <a:chOff x="4334717" y="2093956"/>
                <a:chExt cx="1071182" cy="256710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4380848" y="2093956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334717" y="2098850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3" name="Rectangle 82"/>
          <p:cNvSpPr/>
          <p:nvPr/>
        </p:nvSpPr>
        <p:spPr>
          <a:xfrm>
            <a:off x="4005285" y="2521247"/>
            <a:ext cx="845600" cy="45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35546" y="4192655"/>
            <a:ext cx="909706" cy="275577"/>
          </a:xfrm>
          <a:prstGeom prst="rect">
            <a:avLst/>
          </a:prstGeom>
          <a:solidFill>
            <a:srgbClr val="7F7F7F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Portugal!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55463" y="2638431"/>
            <a:ext cx="845600" cy="454664"/>
            <a:chOff x="-2519295" y="2795376"/>
            <a:chExt cx="845600" cy="454664"/>
          </a:xfrm>
        </p:grpSpPr>
        <p:sp>
          <p:nvSpPr>
            <p:cNvPr id="74" name="Rectangle 73"/>
            <p:cNvSpPr/>
            <p:nvPr/>
          </p:nvSpPr>
          <p:spPr>
            <a:xfrm>
              <a:off x="-2519295" y="2795376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2430151" y="2977927"/>
              <a:ext cx="668162" cy="106217"/>
              <a:chOff x="4381501" y="2385454"/>
              <a:chExt cx="1025051" cy="25181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7243499" y="2311440"/>
            <a:ext cx="1524000" cy="1807629"/>
            <a:chOff x="7243499" y="2311440"/>
            <a:chExt cx="1524000" cy="1807629"/>
          </a:xfrm>
        </p:grpSpPr>
        <p:pic>
          <p:nvPicPr>
            <p:cNvPr id="89" name="Picture 88" descr="mfreed_photo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7921" y="2311440"/>
              <a:ext cx="961131" cy="1167447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7243499" y="3543323"/>
              <a:ext cx="1524000" cy="575746"/>
              <a:chOff x="2607736" y="4961454"/>
              <a:chExt cx="1524000" cy="57574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607736" y="4961454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2803361" y="5133557"/>
                <a:ext cx="794746" cy="204981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7102234" y="4302026"/>
            <a:ext cx="845600" cy="454664"/>
          </a:xfrm>
          <a:prstGeom prst="rect">
            <a:avLst/>
          </a:prstGeom>
          <a:solidFill>
            <a:srgbClr val="6F4A26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074199" y="4418170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4168538" y="4312974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849086" y="1305158"/>
            <a:ext cx="1675948" cy="915213"/>
          </a:xfrm>
          <a:prstGeom prst="wedgeRoundRectCallout">
            <a:avLst>
              <a:gd name="adj1" fmla="val 61799"/>
              <a:gd name="adj2" fmla="val 125579"/>
              <a:gd name="adj3" fmla="val 16667"/>
            </a:avLst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You’re Fired!!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2" grpId="0" animBg="1"/>
      <p:bldP spid="99" grpId="0" animBg="1"/>
      <p:bldP spid="100" grpId="0" animBg="1"/>
      <p:bldP spid="8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60623" y="1211704"/>
            <a:ext cx="3684629" cy="4171037"/>
            <a:chOff x="1260623" y="1211704"/>
            <a:chExt cx="3684629" cy="4171037"/>
          </a:xfrm>
        </p:grpSpPr>
        <p:grpSp>
          <p:nvGrpSpPr>
            <p:cNvPr id="12" name="Group 11"/>
            <p:cNvGrpSpPr/>
            <p:nvPr/>
          </p:nvGrpSpPr>
          <p:grpSpPr>
            <a:xfrm>
              <a:off x="1260623" y="1211704"/>
              <a:ext cx="3590262" cy="4171037"/>
              <a:chOff x="1260623" y="1211704"/>
              <a:chExt cx="3590262" cy="417103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260623" y="2207742"/>
                <a:ext cx="3101100" cy="3174999"/>
                <a:chOff x="3276600" y="2832100"/>
                <a:chExt cx="3101100" cy="3174999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3276600" y="2832100"/>
                  <a:ext cx="3101100" cy="3174999"/>
                  <a:chOff x="3276600" y="2832100"/>
                  <a:chExt cx="3101100" cy="3174999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3410521" y="2923259"/>
                    <a:ext cx="2837879" cy="2937147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5725864" y="4817013"/>
                    <a:ext cx="651836" cy="670386"/>
                  </a:xfrm>
                  <a:prstGeom prst="ellipse">
                    <a:avLst/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725864" y="3296936"/>
                    <a:ext cx="651836" cy="670386"/>
                  </a:xfrm>
                  <a:prstGeom prst="ellipse">
                    <a:avLst/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276600" y="2832100"/>
                    <a:ext cx="2260599" cy="3174999"/>
                    <a:chOff x="3276600" y="2832100"/>
                    <a:chExt cx="2260599" cy="317499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276600" y="2832100"/>
                      <a:ext cx="2082800" cy="31749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5398768" y="2915331"/>
                      <a:ext cx="138431" cy="401336"/>
                      <a:chOff x="5398768" y="2915331"/>
                      <a:chExt cx="138431" cy="401336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 flipH="1">
                        <a:off x="5398768" y="2915331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 flipH="1">
                        <a:off x="5487668" y="3004231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398768" y="5550580"/>
                      <a:ext cx="138431" cy="356886"/>
                      <a:chOff x="5398768" y="5550580"/>
                      <a:chExt cx="138431" cy="35688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 flipH="1">
                        <a:off x="5398768" y="5595030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 flipH="1">
                        <a:off x="5487668" y="5550580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41" name="Rectangle 40"/>
                <p:cNvSpPr/>
                <p:nvPr/>
              </p:nvSpPr>
              <p:spPr>
                <a:xfrm flipH="1">
                  <a:off x="5577837" y="3060816"/>
                  <a:ext cx="49531" cy="3124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flipH="1">
                  <a:off x="5577837" y="5438812"/>
                  <a:ext cx="49531" cy="3124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70404" y="1211704"/>
                <a:ext cx="1580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Remote</a:t>
                </a:r>
              </a:p>
              <a:p>
                <a:pPr algn="ctr"/>
                <a:r>
                  <a:rPr lang="en-US" sz="2400" dirty="0" smtClean="0"/>
                  <a:t>Datacenter</a:t>
                </a:r>
                <a:endParaRPr lang="en-US" sz="2400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014001" y="2521562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35546" y="4181020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</p:grpSp>
      <p:cxnSp>
        <p:nvCxnSpPr>
          <p:cNvPr id="9" name="Straight Arrow Connector 8"/>
          <p:cNvCxnSpPr>
            <a:endCxn id="91" idx="3"/>
          </p:cNvCxnSpPr>
          <p:nvPr/>
        </p:nvCxnSpPr>
        <p:spPr>
          <a:xfrm flipH="1" flipV="1">
            <a:off x="5109447" y="2991023"/>
            <a:ext cx="2134053" cy="724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8244" y="4001007"/>
            <a:ext cx="2165257" cy="456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 Aren’t Enough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005285" y="2521247"/>
            <a:ext cx="845600" cy="45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45543" y="4192655"/>
            <a:ext cx="909706" cy="275577"/>
          </a:xfrm>
          <a:prstGeom prst="rect">
            <a:avLst/>
          </a:prstGeom>
          <a:solidFill>
            <a:srgbClr val="7F7F7F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Portugal!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55463" y="2638431"/>
            <a:ext cx="845600" cy="454664"/>
            <a:chOff x="-2519295" y="2795376"/>
            <a:chExt cx="845600" cy="454664"/>
          </a:xfrm>
        </p:grpSpPr>
        <p:sp>
          <p:nvSpPr>
            <p:cNvPr id="74" name="Rectangle 73"/>
            <p:cNvSpPr/>
            <p:nvPr/>
          </p:nvSpPr>
          <p:spPr>
            <a:xfrm>
              <a:off x="-2519295" y="2795376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2430151" y="2977927"/>
              <a:ext cx="668162" cy="106217"/>
              <a:chOff x="4381501" y="2385454"/>
              <a:chExt cx="1025051" cy="25181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7243499" y="2311440"/>
            <a:ext cx="1524000" cy="1807629"/>
            <a:chOff x="7243499" y="2311440"/>
            <a:chExt cx="1524000" cy="1807629"/>
          </a:xfrm>
        </p:grpSpPr>
        <p:pic>
          <p:nvPicPr>
            <p:cNvPr id="89" name="Picture 88" descr="mfreed_photo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7921" y="2311440"/>
              <a:ext cx="961131" cy="1167447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7243499" y="3543323"/>
              <a:ext cx="1524000" cy="575746"/>
              <a:chOff x="2607736" y="4961454"/>
              <a:chExt cx="1524000" cy="57574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607736" y="4961454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2803361" y="5133557"/>
                <a:ext cx="794746" cy="204981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7996081" y="4320550"/>
            <a:ext cx="845600" cy="454664"/>
          </a:xfrm>
          <a:prstGeom prst="rect">
            <a:avLst/>
          </a:prstGeom>
          <a:solidFill>
            <a:srgbClr val="6F4A26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16324" y="4406251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4168538" y="4308632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849086" y="1305158"/>
            <a:ext cx="1675948" cy="915213"/>
          </a:xfrm>
          <a:prstGeom prst="wedgeRoundRectCallout">
            <a:avLst>
              <a:gd name="adj1" fmla="val 61799"/>
              <a:gd name="adj2" fmla="val 125579"/>
              <a:gd name="adj3" fmla="val 16667"/>
            </a:avLst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You’re Fired!!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6957" y="3969301"/>
            <a:ext cx="1523999" cy="918674"/>
            <a:chOff x="366957" y="3911569"/>
            <a:chExt cx="1523999" cy="918674"/>
          </a:xfrm>
        </p:grpSpPr>
        <p:sp>
          <p:nvSpPr>
            <p:cNvPr id="71" name="Rectangle 70"/>
            <p:cNvSpPr/>
            <p:nvPr/>
          </p:nvSpPr>
          <p:spPr>
            <a:xfrm>
              <a:off x="366957" y="4410114"/>
              <a:ext cx="1523999" cy="420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1128957" y="3911569"/>
              <a:ext cx="0" cy="4369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34423" y="3517164"/>
            <a:ext cx="2651305" cy="707886"/>
            <a:chOff x="190500" y="2417668"/>
            <a:chExt cx="2651305" cy="707886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93150" y="4601409"/>
            <a:ext cx="2651305" cy="707886"/>
            <a:chOff x="190500" y="2417668"/>
            <a:chExt cx="2651305" cy="707886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46063" y="5918534"/>
            <a:ext cx="2651305" cy="707886"/>
            <a:chOff x="190500" y="2417668"/>
            <a:chExt cx="2651305" cy="707886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58956" y="1095751"/>
            <a:ext cx="1573868" cy="2690415"/>
            <a:chOff x="237587" y="2291713"/>
            <a:chExt cx="1573868" cy="2690415"/>
          </a:xfrm>
        </p:grpSpPr>
        <p:grpSp>
          <p:nvGrpSpPr>
            <p:cNvPr id="166" name="Group 165"/>
            <p:cNvGrpSpPr/>
            <p:nvPr/>
          </p:nvGrpSpPr>
          <p:grpSpPr>
            <a:xfrm>
              <a:off x="237587" y="2291713"/>
              <a:ext cx="1573868" cy="2178615"/>
              <a:chOff x="308837" y="575162"/>
              <a:chExt cx="1573868" cy="2178615"/>
            </a:xfrm>
          </p:grpSpPr>
          <p:cxnSp>
            <p:nvCxnSpPr>
              <p:cNvPr id="173" name="Straight Arrow Connector 172"/>
              <p:cNvCxnSpPr/>
              <p:nvPr/>
            </p:nvCxnSpPr>
            <p:spPr>
              <a:xfrm>
                <a:off x="1078838" y="2316827"/>
                <a:ext cx="0" cy="4369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308837" y="575162"/>
                <a:ext cx="1573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My</a:t>
                </a:r>
              </a:p>
              <a:p>
                <a:pPr algn="ctr"/>
                <a:r>
                  <a:rPr lang="en-US" sz="2400" dirty="0" smtClean="0"/>
                  <a:t>Operations</a:t>
                </a:r>
                <a:endParaRPr lang="en-US" sz="2400" dirty="0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237587" y="4520463"/>
              <a:ext cx="15239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 Job!</a:t>
              </a:r>
              <a:endParaRPr lang="en-US" sz="2400" dirty="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358956" y="3269655"/>
              <a:ext cx="1297264" cy="615278"/>
              <a:chOff x="4244742" y="1943372"/>
              <a:chExt cx="1297264" cy="615278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4244742" y="1943372"/>
                <a:ext cx="1297264" cy="615278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4334717" y="2113200"/>
                <a:ext cx="1071182" cy="256710"/>
                <a:chOff x="4334717" y="2093956"/>
                <a:chExt cx="1071182" cy="25671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4380848" y="2093956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334717" y="2098850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457200" y="5101340"/>
            <a:ext cx="1297264" cy="1115107"/>
            <a:chOff x="457200" y="5005120"/>
            <a:chExt cx="1297264" cy="111510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1128957" y="5005120"/>
              <a:ext cx="0" cy="4369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457200" y="5504949"/>
              <a:ext cx="1297264" cy="615278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4168538" y="4299163"/>
            <a:ext cx="909706" cy="275577"/>
          </a:xfrm>
          <a:prstGeom prst="rect">
            <a:avLst/>
          </a:prstGeom>
          <a:solidFill>
            <a:srgbClr val="7F7F7F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97335" y="4444947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Portugal!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155463" y="2638431"/>
            <a:ext cx="845600" cy="454664"/>
            <a:chOff x="-1543742" y="2795376"/>
            <a:chExt cx="845600" cy="454664"/>
          </a:xfrm>
        </p:grpSpPr>
        <p:sp>
          <p:nvSpPr>
            <p:cNvPr id="84" name="Rectangle 83"/>
            <p:cNvSpPr/>
            <p:nvPr/>
          </p:nvSpPr>
          <p:spPr>
            <a:xfrm>
              <a:off x="-1543742" y="2795376"/>
              <a:ext cx="845600" cy="454664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-1454598" y="2977927"/>
              <a:ext cx="668162" cy="106217"/>
              <a:chOff x="4381501" y="2385454"/>
              <a:chExt cx="1025051" cy="251816"/>
            </a:xfrm>
            <a:solidFill>
              <a:srgbClr val="7F7F7F"/>
            </a:solidFill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4381501" y="2385454"/>
                <a:ext cx="1025051" cy="251816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381501" y="2385454"/>
                <a:ext cx="1025051" cy="251816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/>
          <p:cNvSpPr/>
          <p:nvPr/>
        </p:nvSpPr>
        <p:spPr>
          <a:xfrm>
            <a:off x="4263847" y="2763691"/>
            <a:ext cx="845600" cy="454664"/>
          </a:xfrm>
          <a:prstGeom prst="rect">
            <a:avLst/>
          </a:prstGeom>
          <a:solidFill>
            <a:srgbClr val="6F4A26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625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6" grpId="0" animBg="1"/>
      <p:bldP spid="93" grpId="0" animBg="1"/>
      <p:bldP spid="90" grpId="0" animBg="1"/>
      <p:bldP spid="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consistent view of multiple keys</a:t>
            </a:r>
          </a:p>
          <a:p>
            <a:pPr lvl="1"/>
            <a:r>
              <a:rPr lang="en-US" dirty="0" smtClean="0"/>
              <a:t>Snapshot of visible values</a:t>
            </a:r>
          </a:p>
          <a:p>
            <a:endParaRPr lang="en-US" dirty="0"/>
          </a:p>
          <a:p>
            <a:r>
              <a:rPr lang="en-US" dirty="0" smtClean="0"/>
              <a:t>Keys can be spread across many servers</a:t>
            </a:r>
          </a:p>
          <a:p>
            <a:endParaRPr lang="en-US" dirty="0"/>
          </a:p>
          <a:p>
            <a:r>
              <a:rPr lang="en-US" dirty="0" smtClean="0"/>
              <a:t>Takes at most 2 parallel                                              rounds of gets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No locks, no blocking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863584" y="4275084"/>
            <a:ext cx="838200" cy="1921411"/>
          </a:xfrm>
          <a:prstGeom prst="rightBrace">
            <a:avLst>
              <a:gd name="adj1" fmla="val 41650"/>
              <a:gd name="adj2" fmla="val 49371"/>
            </a:avLst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07100" y="4908533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Low Latency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95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60623" y="1211704"/>
            <a:ext cx="3684629" cy="4171037"/>
            <a:chOff x="1260623" y="1211704"/>
            <a:chExt cx="3684629" cy="4171037"/>
          </a:xfrm>
        </p:grpSpPr>
        <p:grpSp>
          <p:nvGrpSpPr>
            <p:cNvPr id="12" name="Group 11"/>
            <p:cNvGrpSpPr/>
            <p:nvPr/>
          </p:nvGrpSpPr>
          <p:grpSpPr>
            <a:xfrm>
              <a:off x="1260623" y="1211704"/>
              <a:ext cx="3590262" cy="4171037"/>
              <a:chOff x="1260623" y="1211704"/>
              <a:chExt cx="3590262" cy="417103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260623" y="2207742"/>
                <a:ext cx="3101100" cy="3174999"/>
                <a:chOff x="3276600" y="2832100"/>
                <a:chExt cx="3101100" cy="3174999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3276600" y="2832100"/>
                  <a:ext cx="3101100" cy="3174999"/>
                  <a:chOff x="3276600" y="2832100"/>
                  <a:chExt cx="3101100" cy="3174999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3410521" y="2923259"/>
                    <a:ext cx="2837879" cy="2937147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5725864" y="4817013"/>
                    <a:ext cx="651836" cy="670386"/>
                  </a:xfrm>
                  <a:prstGeom prst="ellipse">
                    <a:avLst/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725864" y="3296936"/>
                    <a:ext cx="651836" cy="670386"/>
                  </a:xfrm>
                  <a:prstGeom prst="ellipse">
                    <a:avLst/>
                  </a:pr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276600" y="2832100"/>
                    <a:ext cx="2260599" cy="3174999"/>
                    <a:chOff x="3276600" y="2832100"/>
                    <a:chExt cx="2260599" cy="317499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276600" y="2832100"/>
                      <a:ext cx="2082800" cy="31749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5398768" y="2915331"/>
                      <a:ext cx="138431" cy="401336"/>
                      <a:chOff x="5398768" y="2915331"/>
                      <a:chExt cx="138431" cy="401336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 flipH="1">
                        <a:off x="5398768" y="2915331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 flipH="1">
                        <a:off x="5487668" y="3004231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398768" y="5550580"/>
                      <a:ext cx="138431" cy="356886"/>
                      <a:chOff x="5398768" y="5550580"/>
                      <a:chExt cx="138431" cy="35688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 flipH="1">
                        <a:off x="5398768" y="5595030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 flipH="1">
                        <a:off x="5487668" y="5550580"/>
                        <a:ext cx="49531" cy="3124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41" name="Rectangle 40"/>
                <p:cNvSpPr/>
                <p:nvPr/>
              </p:nvSpPr>
              <p:spPr>
                <a:xfrm flipH="1">
                  <a:off x="5577837" y="3060816"/>
                  <a:ext cx="49531" cy="3124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flipH="1">
                  <a:off x="5577837" y="5438812"/>
                  <a:ext cx="49531" cy="3124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70404" y="1211704"/>
                <a:ext cx="1580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Remote</a:t>
                </a:r>
              </a:p>
              <a:p>
                <a:pPr algn="ctr"/>
                <a:r>
                  <a:rPr lang="en-US" sz="2400" dirty="0" smtClean="0"/>
                  <a:t>Datacenter</a:t>
                </a:r>
                <a:endParaRPr lang="en-US" sz="2400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014001" y="2521562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35546" y="4181020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Transactions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1869" y="1554580"/>
            <a:ext cx="2651305" cy="707886"/>
            <a:chOff x="190500" y="2417668"/>
            <a:chExt cx="2651305" cy="70788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58956" y="2407897"/>
            <a:ext cx="2651305" cy="707886"/>
            <a:chOff x="190500" y="2417668"/>
            <a:chExt cx="2651305" cy="70788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1869" y="3513338"/>
            <a:ext cx="2651305" cy="707886"/>
            <a:chOff x="190500" y="2417668"/>
            <a:chExt cx="2651305" cy="70788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956" y="1095751"/>
            <a:ext cx="1573868" cy="2690415"/>
            <a:chOff x="237587" y="2291713"/>
            <a:chExt cx="1573868" cy="2690415"/>
          </a:xfrm>
        </p:grpSpPr>
        <p:grpSp>
          <p:nvGrpSpPr>
            <p:cNvPr id="10" name="Group 9"/>
            <p:cNvGrpSpPr/>
            <p:nvPr/>
          </p:nvGrpSpPr>
          <p:grpSpPr>
            <a:xfrm>
              <a:off x="237587" y="2291713"/>
              <a:ext cx="1573868" cy="2178615"/>
              <a:chOff x="308837" y="575162"/>
              <a:chExt cx="1573868" cy="217861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078838" y="2316827"/>
                <a:ext cx="0" cy="4369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308837" y="575162"/>
                <a:ext cx="1573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My</a:t>
                </a:r>
              </a:p>
              <a:p>
                <a:pPr algn="ctr"/>
                <a:r>
                  <a:rPr lang="en-US" sz="2400" dirty="0" smtClean="0"/>
                  <a:t>Operations</a:t>
                </a:r>
                <a:endParaRPr lang="en-US" sz="24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37587" y="4520463"/>
              <a:ext cx="15239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New Job!</a:t>
              </a:r>
              <a:endParaRPr lang="en-US" sz="24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58956" y="3269655"/>
              <a:ext cx="1297264" cy="615278"/>
              <a:chOff x="4244742" y="1943372"/>
              <a:chExt cx="1297264" cy="61527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244742" y="1943372"/>
                <a:ext cx="1297264" cy="615278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334717" y="2113200"/>
                <a:ext cx="1071182" cy="256710"/>
                <a:chOff x="4334717" y="2093956"/>
                <a:chExt cx="1071182" cy="256710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4380848" y="2093956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334717" y="2098850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3" name="Rectangle 82"/>
          <p:cNvSpPr/>
          <p:nvPr/>
        </p:nvSpPr>
        <p:spPr>
          <a:xfrm>
            <a:off x="4017004" y="2523263"/>
            <a:ext cx="845600" cy="45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991201" y="2901060"/>
            <a:ext cx="1998879" cy="454664"/>
            <a:chOff x="7145121" y="2554668"/>
            <a:chExt cx="1998879" cy="454664"/>
          </a:xfrm>
        </p:grpSpPr>
        <p:sp>
          <p:nvSpPr>
            <p:cNvPr id="90" name="Rectangle 89"/>
            <p:cNvSpPr/>
            <p:nvPr/>
          </p:nvSpPr>
          <p:spPr>
            <a:xfrm>
              <a:off x="8234294" y="2644212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45121" y="2554668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4046249" y="4182589"/>
            <a:ext cx="909706" cy="275577"/>
          </a:xfrm>
          <a:prstGeom prst="rect">
            <a:avLst/>
          </a:prstGeom>
          <a:solidFill>
            <a:srgbClr val="7F7F7F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Portugal!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67182" y="2640447"/>
            <a:ext cx="845600" cy="454664"/>
            <a:chOff x="-2519295" y="2795376"/>
            <a:chExt cx="845600" cy="454664"/>
          </a:xfrm>
        </p:grpSpPr>
        <p:sp>
          <p:nvSpPr>
            <p:cNvPr id="74" name="Rectangle 73"/>
            <p:cNvSpPr/>
            <p:nvPr/>
          </p:nvSpPr>
          <p:spPr>
            <a:xfrm>
              <a:off x="-2519295" y="2795376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2430151" y="2977927"/>
              <a:ext cx="668162" cy="106217"/>
              <a:chOff x="4381501" y="2385454"/>
              <a:chExt cx="1025051" cy="25181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381501" y="2385454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7243499" y="389450"/>
            <a:ext cx="1524000" cy="1807629"/>
            <a:chOff x="7243499" y="2311440"/>
            <a:chExt cx="1524000" cy="1807629"/>
          </a:xfrm>
        </p:grpSpPr>
        <p:pic>
          <p:nvPicPr>
            <p:cNvPr id="89" name="Picture 88" descr="mfreed_photo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7921" y="2311440"/>
              <a:ext cx="961131" cy="1167447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7243499" y="3543323"/>
              <a:ext cx="1524000" cy="575746"/>
              <a:chOff x="2607736" y="4961454"/>
              <a:chExt cx="1524000" cy="57574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607736" y="4961454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2803361" y="5133557"/>
                <a:ext cx="794746" cy="204981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Rectangle 81"/>
          <p:cNvSpPr/>
          <p:nvPr/>
        </p:nvSpPr>
        <p:spPr>
          <a:xfrm>
            <a:off x="4161017" y="4300211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66957" y="3969301"/>
            <a:ext cx="1523999" cy="918674"/>
            <a:chOff x="366957" y="3911569"/>
            <a:chExt cx="1523999" cy="918674"/>
          </a:xfrm>
        </p:grpSpPr>
        <p:sp>
          <p:nvSpPr>
            <p:cNvPr id="71" name="Rectangle 70"/>
            <p:cNvSpPr/>
            <p:nvPr/>
          </p:nvSpPr>
          <p:spPr>
            <a:xfrm>
              <a:off x="366957" y="4410114"/>
              <a:ext cx="1523999" cy="420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128957" y="3911569"/>
              <a:ext cx="0" cy="4369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93150" y="4601409"/>
            <a:ext cx="2651305" cy="707886"/>
            <a:chOff x="190500" y="2417668"/>
            <a:chExt cx="2651305" cy="70788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6063" y="5918534"/>
            <a:ext cx="2651305" cy="707886"/>
            <a:chOff x="190500" y="2417668"/>
            <a:chExt cx="2651305" cy="70788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90500" y="2791771"/>
              <a:ext cx="1879600" cy="0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761586" y="2417668"/>
              <a:ext cx="108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</a:rPr>
                <a:t>Progress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57200" y="5101340"/>
            <a:ext cx="1297264" cy="1115107"/>
            <a:chOff x="457200" y="5005120"/>
            <a:chExt cx="1297264" cy="1115107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1128957" y="5005120"/>
              <a:ext cx="0" cy="4369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57200" y="5504949"/>
              <a:ext cx="1297264" cy="615278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4167182" y="4297902"/>
            <a:ext cx="909706" cy="275577"/>
          </a:xfrm>
          <a:prstGeom prst="rect">
            <a:avLst/>
          </a:prstGeom>
          <a:solidFill>
            <a:srgbClr val="7F7F7F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New Job!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4265523" y="4405310"/>
            <a:ext cx="909706" cy="275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dirty="0" smtClean="0"/>
              <a:t>Portugal!</a:t>
            </a:r>
            <a:endParaRPr lang="en-US" sz="2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154409" y="2620511"/>
            <a:ext cx="845600" cy="454664"/>
            <a:chOff x="-1543742" y="2795376"/>
            <a:chExt cx="845600" cy="454664"/>
          </a:xfrm>
        </p:grpSpPr>
        <p:sp>
          <p:nvSpPr>
            <p:cNvPr id="116" name="Rectangle 115"/>
            <p:cNvSpPr/>
            <p:nvPr/>
          </p:nvSpPr>
          <p:spPr>
            <a:xfrm>
              <a:off x="-1543742" y="2795376"/>
              <a:ext cx="845600" cy="454664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-1454598" y="2977927"/>
              <a:ext cx="668162" cy="106217"/>
              <a:chOff x="4381501" y="2385454"/>
              <a:chExt cx="1025051" cy="251816"/>
            </a:xfrm>
            <a:solidFill>
              <a:srgbClr val="7F7F7F"/>
            </a:solidFill>
          </p:grpSpPr>
          <p:cxnSp>
            <p:nvCxnSpPr>
              <p:cNvPr id="118" name="Straight Connector 117"/>
              <p:cNvCxnSpPr/>
              <p:nvPr/>
            </p:nvCxnSpPr>
            <p:spPr>
              <a:xfrm flipV="1">
                <a:off x="4381501" y="2385454"/>
                <a:ext cx="1025051" cy="251816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381501" y="2385454"/>
                <a:ext cx="1025051" cy="251816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Rectangle 119"/>
          <p:cNvSpPr/>
          <p:nvPr/>
        </p:nvSpPr>
        <p:spPr>
          <a:xfrm>
            <a:off x="4275566" y="2750595"/>
            <a:ext cx="845600" cy="454664"/>
          </a:xfrm>
          <a:prstGeom prst="rect">
            <a:avLst/>
          </a:prstGeom>
          <a:solidFill>
            <a:srgbClr val="6F4A26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2900" dirty="0" smtClean="0"/>
              <a:t>Boss</a:t>
            </a:r>
            <a:endParaRPr lang="en-US" sz="29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91201" y="5948050"/>
            <a:ext cx="1998879" cy="454664"/>
            <a:chOff x="7145121" y="5601658"/>
            <a:chExt cx="1998879" cy="454664"/>
          </a:xfrm>
        </p:grpSpPr>
        <p:sp>
          <p:nvSpPr>
            <p:cNvPr id="99" name="Rectangle 98"/>
            <p:cNvSpPr/>
            <p:nvPr/>
          </p:nvSpPr>
          <p:spPr>
            <a:xfrm>
              <a:off x="7145121" y="5601658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234294" y="5691202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91201" y="3662807"/>
            <a:ext cx="1998879" cy="454664"/>
            <a:chOff x="7145121" y="3316415"/>
            <a:chExt cx="1998879" cy="454664"/>
          </a:xfrm>
        </p:grpSpPr>
        <p:sp>
          <p:nvSpPr>
            <p:cNvPr id="88" name="Rectangle 87"/>
            <p:cNvSpPr/>
            <p:nvPr/>
          </p:nvSpPr>
          <p:spPr>
            <a:xfrm>
              <a:off x="8234294" y="3405959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145121" y="3316415"/>
              <a:ext cx="845600" cy="454664"/>
              <a:chOff x="-2519295" y="2795376"/>
              <a:chExt cx="845600" cy="454664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-2519295" y="2795376"/>
                <a:ext cx="845600" cy="454664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 fontScale="92500" lnSpcReduction="20000"/>
              </a:bodyPr>
              <a:lstStyle/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-2430151" y="2977927"/>
                <a:ext cx="668162" cy="106217"/>
                <a:chOff x="4381501" y="2385454"/>
                <a:chExt cx="1025051" cy="251816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6991201" y="5186301"/>
            <a:ext cx="1998879" cy="454664"/>
            <a:chOff x="7145121" y="4839909"/>
            <a:chExt cx="1998879" cy="454664"/>
          </a:xfrm>
        </p:grpSpPr>
        <p:sp>
          <p:nvSpPr>
            <p:cNvPr id="121" name="Rectangle 120"/>
            <p:cNvSpPr/>
            <p:nvPr/>
          </p:nvSpPr>
          <p:spPr>
            <a:xfrm>
              <a:off x="8234294" y="4929453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Portugal!</a:t>
              </a:r>
              <a:endParaRPr lang="en-US" sz="2400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7145121" y="4839909"/>
              <a:ext cx="845600" cy="454664"/>
              <a:chOff x="-2519295" y="2795376"/>
              <a:chExt cx="845600" cy="45466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-2519295" y="2795376"/>
                <a:ext cx="845600" cy="454664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 fontScale="92500" lnSpcReduction="20000"/>
              </a:bodyPr>
              <a:lstStyle/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-2430151" y="2977927"/>
                <a:ext cx="668162" cy="106217"/>
                <a:chOff x="4381501" y="2385454"/>
                <a:chExt cx="1025051" cy="251816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6991201" y="4424554"/>
            <a:ext cx="1998879" cy="454664"/>
            <a:chOff x="7145121" y="4078162"/>
            <a:chExt cx="1998879" cy="454664"/>
          </a:xfrm>
        </p:grpSpPr>
        <p:sp>
          <p:nvSpPr>
            <p:cNvPr id="100" name="Rectangle 99"/>
            <p:cNvSpPr/>
            <p:nvPr/>
          </p:nvSpPr>
          <p:spPr>
            <a:xfrm>
              <a:off x="8234294" y="4167706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New Job!</a:t>
              </a:r>
              <a:endParaRPr lang="en-US" sz="24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7145121" y="4078162"/>
              <a:ext cx="845600" cy="454664"/>
              <a:chOff x="-2519295" y="2795376"/>
              <a:chExt cx="845600" cy="454664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-2519295" y="2795376"/>
                <a:ext cx="845600" cy="454664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 fontScale="92500" lnSpcReduction="20000"/>
              </a:bodyPr>
              <a:lstStyle/>
              <a:p>
                <a:pPr algn="ctr"/>
                <a:r>
                  <a:rPr lang="en-US" sz="2900" dirty="0" smtClean="0"/>
                  <a:t>Boss</a:t>
                </a:r>
                <a:endParaRPr lang="en-US" sz="2900" dirty="0">
                  <a:solidFill>
                    <a:schemeClr val="bg1"/>
                  </a:solidFill>
                  <a:latin typeface="Calibri (Body)"/>
                  <a:cs typeface="Calibri (Body)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2430151" y="2977927"/>
                <a:ext cx="668162" cy="106217"/>
                <a:chOff x="4381501" y="2385454"/>
                <a:chExt cx="1025051" cy="251816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9" name="TextBox 138"/>
          <p:cNvSpPr txBox="1"/>
          <p:nvPr/>
        </p:nvSpPr>
        <p:spPr>
          <a:xfrm>
            <a:off x="7218109" y="2225674"/>
            <a:ext cx="181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Could Get</a:t>
            </a:r>
            <a:endParaRPr lang="en-US" sz="2800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035546" y="5283108"/>
            <a:ext cx="2395861" cy="1231992"/>
            <a:chOff x="4035546" y="5283108"/>
            <a:chExt cx="2395861" cy="1231992"/>
          </a:xfrm>
        </p:grpSpPr>
        <p:grpSp>
          <p:nvGrpSpPr>
            <p:cNvPr id="140" name="Group 139"/>
            <p:cNvGrpSpPr/>
            <p:nvPr/>
          </p:nvGrpSpPr>
          <p:grpSpPr>
            <a:xfrm>
              <a:off x="4035546" y="5283108"/>
              <a:ext cx="2395861" cy="1231992"/>
              <a:chOff x="4360539" y="5283108"/>
              <a:chExt cx="2395861" cy="123199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4360539" y="5283108"/>
                <a:ext cx="2395861" cy="1231992"/>
              </a:xfrm>
              <a:prstGeom prst="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969780" y="5290518"/>
                <a:ext cx="118634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Never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4265523" y="5905233"/>
              <a:ext cx="845600" cy="454664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fontScale="92500" lnSpcReduction="20000"/>
            </a:bodyPr>
            <a:lstStyle/>
            <a:p>
              <a:pPr algn="ctr"/>
              <a:r>
                <a:rPr lang="en-US" sz="2900" dirty="0" smtClean="0"/>
                <a:t>Boss</a:t>
              </a:r>
              <a:endParaRPr lang="en-US" sz="29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318556" y="5994777"/>
              <a:ext cx="909706" cy="2755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/>
                <a:t>New Job!</a:t>
              </a:r>
              <a:endParaRPr lang="en-US" sz="2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29841" y="82940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2" grpId="0" animBg="1"/>
      <p:bldP spid="82" grpId="0" animBg="1"/>
      <p:bldP spid="113" grpId="0" animBg="1"/>
      <p:bldP spid="114" grpId="0" animBg="1"/>
      <p:bldP spid="1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ALPS and Causal+, but …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Proliferation of dependencies reduces efficiency</a:t>
            </a:r>
          </a:p>
          <a:p>
            <a:pPr lvl="1"/>
            <a:r>
              <a:rPr lang="en-US" dirty="0" smtClean="0"/>
              <a:t>Results in lots of metadata</a:t>
            </a:r>
          </a:p>
          <a:p>
            <a:pPr lvl="1"/>
            <a:r>
              <a:rPr lang="en-US" dirty="0" smtClean="0"/>
              <a:t>Requires lots of verification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to reduce metadata and dep_checks</a:t>
            </a:r>
          </a:p>
          <a:p>
            <a:pPr lvl="1"/>
            <a:r>
              <a:rPr lang="en-US" dirty="0" smtClean="0"/>
              <a:t>Nearest dependencies</a:t>
            </a:r>
          </a:p>
          <a:p>
            <a:pPr lvl="1"/>
            <a:r>
              <a:rPr lang="en-US" dirty="0" smtClean="0"/>
              <a:t>Dependency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10312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BlankMap-USA-states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246" y="1375468"/>
            <a:ext cx="9171246" cy="557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Freeform 142"/>
          <p:cNvSpPr/>
          <p:nvPr/>
        </p:nvSpPr>
        <p:spPr>
          <a:xfrm>
            <a:off x="107104" y="5322738"/>
            <a:ext cx="3457928" cy="1744143"/>
          </a:xfrm>
          <a:custGeom>
            <a:avLst/>
            <a:gdLst>
              <a:gd name="connsiteX0" fmla="*/ 107104 w 3457928"/>
              <a:gd name="connsiteY0" fmla="*/ 0 h 1744143"/>
              <a:gd name="connsiteX1" fmla="*/ 1193444 w 3457928"/>
              <a:gd name="connsiteY1" fmla="*/ 0 h 1744143"/>
              <a:gd name="connsiteX2" fmla="*/ 1881969 w 3457928"/>
              <a:gd name="connsiteY2" fmla="*/ 474284 h 1744143"/>
              <a:gd name="connsiteX3" fmla="*/ 2325686 w 3457928"/>
              <a:gd name="connsiteY3" fmla="*/ 611980 h 1744143"/>
              <a:gd name="connsiteX4" fmla="*/ 2983610 w 3457928"/>
              <a:gd name="connsiteY4" fmla="*/ 902670 h 1744143"/>
              <a:gd name="connsiteX5" fmla="*/ 3457928 w 3457928"/>
              <a:gd name="connsiteY5" fmla="*/ 1269858 h 1744143"/>
              <a:gd name="connsiteX6" fmla="*/ 3396725 w 3457928"/>
              <a:gd name="connsiteY6" fmla="*/ 1698244 h 1744143"/>
              <a:gd name="connsiteX7" fmla="*/ 2631697 w 3457928"/>
              <a:gd name="connsiteY7" fmla="*/ 1744143 h 1744143"/>
              <a:gd name="connsiteX8" fmla="*/ 1193444 w 3457928"/>
              <a:gd name="connsiteY8" fmla="*/ 1713544 h 1744143"/>
              <a:gd name="connsiteX9" fmla="*/ 0 w 3457928"/>
              <a:gd name="connsiteY9" fmla="*/ 1682945 h 1744143"/>
              <a:gd name="connsiteX10" fmla="*/ 45902 w 3457928"/>
              <a:gd name="connsiteY10" fmla="*/ 0 h 1744143"/>
              <a:gd name="connsiteX11" fmla="*/ 107104 w 3457928"/>
              <a:gd name="connsiteY11" fmla="*/ 0 h 174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7928" h="1744143">
                <a:moveTo>
                  <a:pt x="107104" y="0"/>
                </a:moveTo>
                <a:lnTo>
                  <a:pt x="1193444" y="0"/>
                </a:lnTo>
                <a:lnTo>
                  <a:pt x="1881969" y="474284"/>
                </a:lnTo>
                <a:lnTo>
                  <a:pt x="2325686" y="611980"/>
                </a:lnTo>
                <a:lnTo>
                  <a:pt x="2983610" y="902670"/>
                </a:lnTo>
                <a:lnTo>
                  <a:pt x="3457928" y="1269858"/>
                </a:lnTo>
                <a:lnTo>
                  <a:pt x="3396725" y="1698244"/>
                </a:lnTo>
                <a:lnTo>
                  <a:pt x="2631697" y="1744143"/>
                </a:lnTo>
                <a:lnTo>
                  <a:pt x="1193444" y="1713544"/>
                </a:lnTo>
                <a:lnTo>
                  <a:pt x="0" y="1682945"/>
                </a:lnTo>
                <a:lnTo>
                  <a:pt x="45902" y="0"/>
                </a:lnTo>
                <a:lnTo>
                  <a:pt x="1071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Wide-Area Storage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2151" y="1058644"/>
            <a:ext cx="603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Serves Requests Quickly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0821" y="2100114"/>
            <a:ext cx="7867917" cy="3687167"/>
            <a:chOff x="770821" y="2100114"/>
            <a:chExt cx="7867917" cy="3687167"/>
          </a:xfrm>
        </p:grpSpPr>
        <p:grpSp>
          <p:nvGrpSpPr>
            <p:cNvPr id="15" name="Group 14"/>
            <p:cNvGrpSpPr/>
            <p:nvPr/>
          </p:nvGrpSpPr>
          <p:grpSpPr>
            <a:xfrm>
              <a:off x="1016000" y="2100114"/>
              <a:ext cx="1129477" cy="853171"/>
              <a:chOff x="1016000" y="2100114"/>
              <a:chExt cx="1129477" cy="853171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866077" y="2100114"/>
                <a:ext cx="279400" cy="279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016000" y="2311400"/>
                <a:ext cx="862777" cy="641885"/>
                <a:chOff x="927100" y="2273300"/>
                <a:chExt cx="965200" cy="71808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965200" y="23495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0800000" flipH="1">
                  <a:off x="927100" y="22733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/>
            <p:cNvGrpSpPr/>
            <p:nvPr/>
          </p:nvGrpSpPr>
          <p:grpSpPr>
            <a:xfrm rot="907609">
              <a:off x="1382344" y="2443991"/>
              <a:ext cx="1129477" cy="853171"/>
              <a:chOff x="1016000" y="2100114"/>
              <a:chExt cx="1129477" cy="85317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866077" y="2100114"/>
                <a:ext cx="279400" cy="279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016000" y="2311400"/>
                <a:ext cx="862777" cy="641885"/>
                <a:chOff x="927100" y="2273300"/>
                <a:chExt cx="965200" cy="718085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965200" y="23495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0800000" flipH="1">
                  <a:off x="927100" y="22733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Oval 34"/>
            <p:cNvSpPr/>
            <p:nvPr/>
          </p:nvSpPr>
          <p:spPr>
            <a:xfrm rot="907609">
              <a:off x="4297025" y="2984900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9390283">
              <a:off x="3562359" y="3546866"/>
              <a:ext cx="1468242" cy="1492664"/>
              <a:chOff x="927100" y="2273300"/>
              <a:chExt cx="965200" cy="718085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19390283">
              <a:off x="770821" y="3633325"/>
              <a:ext cx="610976" cy="728269"/>
              <a:chOff x="927100" y="2273300"/>
              <a:chExt cx="965200" cy="718085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 rot="907609">
              <a:off x="876300" y="4489200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 rot="16390965">
              <a:off x="3099032" y="4873350"/>
              <a:ext cx="610976" cy="728269"/>
              <a:chOff x="927100" y="2273300"/>
              <a:chExt cx="965200" cy="71808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/>
            <p:cNvSpPr/>
            <p:nvPr/>
          </p:nvSpPr>
          <p:spPr>
            <a:xfrm rot="907609">
              <a:off x="2884286" y="4605525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2700000">
              <a:off x="5102058" y="5117658"/>
              <a:ext cx="610976" cy="728269"/>
              <a:chOff x="927100" y="2273300"/>
              <a:chExt cx="965200" cy="718085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8816644">
              <a:off x="5917576" y="5332813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 rot="9237480">
              <a:off x="7314633" y="3936770"/>
              <a:ext cx="610976" cy="728269"/>
              <a:chOff x="927100" y="2273300"/>
              <a:chExt cx="965200" cy="718085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 rot="14587664">
              <a:off x="7363612" y="4752536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 rot="9237480">
              <a:off x="8281085" y="2677133"/>
              <a:ext cx="335496" cy="397462"/>
              <a:chOff x="927100" y="2273300"/>
              <a:chExt cx="965200" cy="718085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/>
            <p:cNvSpPr/>
            <p:nvPr/>
          </p:nvSpPr>
          <p:spPr>
            <a:xfrm rot="14587664">
              <a:off x="8359338" y="2302017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850" y="2715769"/>
            <a:ext cx="8785261" cy="3516437"/>
            <a:chOff x="50850" y="2715769"/>
            <a:chExt cx="8785261" cy="351643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50" y="2715769"/>
              <a:ext cx="1501301" cy="99503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0100" y="5237169"/>
              <a:ext cx="1501301" cy="99503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34810" y="3066566"/>
              <a:ext cx="1501301" cy="995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8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grow with client lifetime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1494" y="6185855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751878" y="5180086"/>
            <a:ext cx="769616" cy="1005769"/>
            <a:chOff x="3751878" y="5180086"/>
            <a:chExt cx="769616" cy="1005769"/>
          </a:xfrm>
        </p:grpSpPr>
        <p:cxnSp>
          <p:nvCxnSpPr>
            <p:cNvPr id="6" name="Straight Arrow Connector 5"/>
            <p:cNvCxnSpPr>
              <a:stCxn id="9" idx="2"/>
            </p:cNvCxnSpPr>
            <p:nvPr/>
          </p:nvCxnSpPr>
          <p:spPr>
            <a:xfrm>
              <a:off x="3944282" y="5564894"/>
              <a:ext cx="577212" cy="620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751878" y="5180086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51878" y="4184389"/>
            <a:ext cx="384808" cy="995697"/>
            <a:chOff x="3751878" y="4184389"/>
            <a:chExt cx="384808" cy="995697"/>
          </a:xfrm>
        </p:grpSpPr>
        <p:cxnSp>
          <p:nvCxnSpPr>
            <p:cNvPr id="13" name="Straight Arrow Connector 12"/>
            <p:cNvCxnSpPr>
              <a:stCxn id="16" idx="2"/>
              <a:endCxn id="9" idx="0"/>
            </p:cNvCxnSpPr>
            <p:nvPr/>
          </p:nvCxnSpPr>
          <p:spPr>
            <a:xfrm>
              <a:off x="3944282" y="4569197"/>
              <a:ext cx="0" cy="6108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51878" y="4184389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9212" y="3544547"/>
            <a:ext cx="402525" cy="2641308"/>
            <a:chOff x="4539212" y="3544547"/>
            <a:chExt cx="402525" cy="2641308"/>
          </a:xfrm>
        </p:grpSpPr>
        <p:cxnSp>
          <p:nvCxnSpPr>
            <p:cNvPr id="7" name="Straight Arrow Connector 6"/>
            <p:cNvCxnSpPr>
              <a:stCxn id="10" idx="2"/>
              <a:endCxn id="5" idx="0"/>
            </p:cNvCxnSpPr>
            <p:nvPr/>
          </p:nvCxnSpPr>
          <p:spPr>
            <a:xfrm flipH="1">
              <a:off x="4713898" y="5253861"/>
              <a:ext cx="17718" cy="9319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539212" y="3544547"/>
              <a:ext cx="402525" cy="1709314"/>
              <a:chOff x="4539212" y="3544547"/>
              <a:chExt cx="402525" cy="17093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39212" y="4869053"/>
                <a:ext cx="384808" cy="384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7" idx="2"/>
              </p:cNvCxnSpPr>
              <p:nvPr/>
            </p:nvCxnSpPr>
            <p:spPr>
              <a:xfrm flipH="1">
                <a:off x="4731615" y="3929355"/>
                <a:ext cx="17718" cy="93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4556929" y="3544547"/>
                <a:ext cx="384808" cy="384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906302" y="3713102"/>
            <a:ext cx="865817" cy="2472753"/>
            <a:chOff x="4906302" y="3713102"/>
            <a:chExt cx="865817" cy="2472753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906302" y="5468675"/>
              <a:ext cx="655696" cy="7171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369594" y="5037608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>
            <a:xfrm>
              <a:off x="4924020" y="5061457"/>
              <a:ext cx="445574" cy="1685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0"/>
            </p:cNvCxnSpPr>
            <p:nvPr/>
          </p:nvCxnSpPr>
          <p:spPr>
            <a:xfrm flipH="1">
              <a:off x="5561998" y="4144169"/>
              <a:ext cx="17717" cy="893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387311" y="3713102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4941737" y="3736951"/>
              <a:ext cx="445574" cy="1685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51878" y="3352143"/>
            <a:ext cx="384808" cy="832246"/>
            <a:chOff x="3751878" y="3352143"/>
            <a:chExt cx="384808" cy="832246"/>
          </a:xfrm>
        </p:grpSpPr>
        <p:cxnSp>
          <p:nvCxnSpPr>
            <p:cNvPr id="20" name="Straight Arrow Connector 19"/>
            <p:cNvCxnSpPr>
              <a:stCxn id="21" idx="2"/>
              <a:endCxn id="16" idx="0"/>
            </p:cNvCxnSpPr>
            <p:nvPr/>
          </p:nvCxnSpPr>
          <p:spPr>
            <a:xfrm>
              <a:off x="3944282" y="3736951"/>
              <a:ext cx="0" cy="447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751878" y="3352143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1878" y="3352143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51878" y="4184389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51878" y="5180086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16878" y="3314043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091478" y="4107532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58756" y="5140672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777278" y="6136035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13160" y="4830624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801688" y="5037992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01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4" grpId="1" animBg="1"/>
      <p:bldP spid="25" grpId="0" animBg="1"/>
      <p:bldP spid="25" grpId="1" animBg="1"/>
      <p:bldP spid="32" grpId="0" animBg="1"/>
      <p:bldP spid="32" grpId="1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Dependencies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21494" y="6185855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6" idx="2"/>
          </p:cNvCxnSpPr>
          <p:nvPr/>
        </p:nvCxnSpPr>
        <p:spPr>
          <a:xfrm>
            <a:off x="3944282" y="5564894"/>
            <a:ext cx="577212" cy="620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2"/>
            <a:endCxn id="6" idx="0"/>
          </p:cNvCxnSpPr>
          <p:nvPr/>
        </p:nvCxnSpPr>
        <p:spPr>
          <a:xfrm flipH="1">
            <a:off x="4713898" y="5253861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6302" y="5468675"/>
            <a:ext cx="655696" cy="717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51878" y="5180086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39212" y="486905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69594" y="5037608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4924020" y="5061457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16" idx="0"/>
          </p:cNvCxnSpPr>
          <p:nvPr/>
        </p:nvCxnSpPr>
        <p:spPr>
          <a:xfrm>
            <a:off x="3944282" y="4569197"/>
            <a:ext cx="0" cy="610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2"/>
          </p:cNvCxnSpPr>
          <p:nvPr/>
        </p:nvCxnSpPr>
        <p:spPr>
          <a:xfrm flipH="1">
            <a:off x="4731615" y="3929355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0"/>
          </p:cNvCxnSpPr>
          <p:nvPr/>
        </p:nvCxnSpPr>
        <p:spPr>
          <a:xfrm flipH="1">
            <a:off x="5561998" y="4144169"/>
            <a:ext cx="17717" cy="893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51878" y="4184389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56929" y="354454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87311" y="3713102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4941737" y="3736951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32" idx="0"/>
          </p:cNvCxnSpPr>
          <p:nvPr/>
        </p:nvCxnSpPr>
        <p:spPr>
          <a:xfrm>
            <a:off x="3944282" y="3736951"/>
            <a:ext cx="0" cy="447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51878" y="335214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50354" y="5180086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68070" y="5037608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500" cy="1307443"/>
          </a:xfrm>
        </p:spPr>
        <p:txBody>
          <a:bodyPr>
            <a:normAutofit/>
          </a:bodyPr>
          <a:lstStyle/>
          <a:p>
            <a:r>
              <a:rPr lang="en-US" dirty="0" smtClean="0"/>
              <a:t>Transitively capture all ordering constraints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5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Nearest Are Few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21494" y="6185855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6" idx="2"/>
          </p:cNvCxnSpPr>
          <p:nvPr/>
        </p:nvCxnSpPr>
        <p:spPr>
          <a:xfrm>
            <a:off x="3944282" y="5564894"/>
            <a:ext cx="577212" cy="620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2"/>
            <a:endCxn id="6" idx="0"/>
          </p:cNvCxnSpPr>
          <p:nvPr/>
        </p:nvCxnSpPr>
        <p:spPr>
          <a:xfrm flipH="1">
            <a:off x="4713898" y="5253861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6302" y="5468675"/>
            <a:ext cx="655696" cy="717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51878" y="5180086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39212" y="486905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69594" y="5037608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4924020" y="5061457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16" idx="0"/>
          </p:cNvCxnSpPr>
          <p:nvPr/>
        </p:nvCxnSpPr>
        <p:spPr>
          <a:xfrm>
            <a:off x="3944282" y="4569197"/>
            <a:ext cx="0" cy="610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2"/>
          </p:cNvCxnSpPr>
          <p:nvPr/>
        </p:nvCxnSpPr>
        <p:spPr>
          <a:xfrm flipH="1">
            <a:off x="4731615" y="3929355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0"/>
          </p:cNvCxnSpPr>
          <p:nvPr/>
        </p:nvCxnSpPr>
        <p:spPr>
          <a:xfrm flipH="1">
            <a:off x="5561998" y="4144169"/>
            <a:ext cx="17717" cy="893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51878" y="4184389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56929" y="354454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87311" y="3713102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4941737" y="3736951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32" idx="0"/>
          </p:cNvCxnSpPr>
          <p:nvPr/>
        </p:nvCxnSpPr>
        <p:spPr>
          <a:xfrm>
            <a:off x="3944282" y="3736951"/>
            <a:ext cx="0" cy="447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51878" y="335214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50354" y="5180086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68070" y="5037608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7" idx="2"/>
            <a:endCxn id="26" idx="0"/>
          </p:cNvCxnSpPr>
          <p:nvPr/>
        </p:nvCxnSpPr>
        <p:spPr>
          <a:xfrm flipH="1">
            <a:off x="2814627" y="4469629"/>
            <a:ext cx="296224" cy="529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22223" y="4999121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18447" y="4084821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7" idx="3"/>
          </p:cNvCxnSpPr>
          <p:nvPr/>
        </p:nvCxnSpPr>
        <p:spPr>
          <a:xfrm>
            <a:off x="3303255" y="4277225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2"/>
          </p:cNvCxnSpPr>
          <p:nvPr/>
        </p:nvCxnSpPr>
        <p:spPr>
          <a:xfrm>
            <a:off x="2095681" y="4548438"/>
            <a:ext cx="526542" cy="450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03277" y="4163630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26" idx="3"/>
            <a:endCxn id="44" idx="1"/>
          </p:cNvCxnSpPr>
          <p:nvPr/>
        </p:nvCxnSpPr>
        <p:spPr>
          <a:xfrm>
            <a:off x="3007031" y="5191525"/>
            <a:ext cx="743323" cy="180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38" idx="0"/>
          </p:cNvCxnSpPr>
          <p:nvPr/>
        </p:nvCxnSpPr>
        <p:spPr>
          <a:xfrm flipH="1">
            <a:off x="2095681" y="3542122"/>
            <a:ext cx="192404" cy="621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095681" y="3157314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8" idx="2"/>
          </p:cNvCxnSpPr>
          <p:nvPr/>
        </p:nvCxnSpPr>
        <p:spPr>
          <a:xfrm>
            <a:off x="1272915" y="3620931"/>
            <a:ext cx="630362" cy="563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80511" y="323612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51" idx="2"/>
            <a:endCxn id="40" idx="0"/>
          </p:cNvCxnSpPr>
          <p:nvPr/>
        </p:nvCxnSpPr>
        <p:spPr>
          <a:xfrm flipH="1">
            <a:off x="3944282" y="2664885"/>
            <a:ext cx="288041" cy="687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039919" y="228007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3" idx="2"/>
          </p:cNvCxnSpPr>
          <p:nvPr/>
        </p:nvCxnSpPr>
        <p:spPr>
          <a:xfrm>
            <a:off x="3217153" y="2743694"/>
            <a:ext cx="526542" cy="60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24749" y="2358886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3" idx="2"/>
            <a:endCxn id="27" idx="0"/>
          </p:cNvCxnSpPr>
          <p:nvPr/>
        </p:nvCxnSpPr>
        <p:spPr>
          <a:xfrm flipH="1">
            <a:off x="3110851" y="2743694"/>
            <a:ext cx="106302" cy="1341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3" idx="0"/>
          </p:cNvCxnSpPr>
          <p:nvPr/>
        </p:nvCxnSpPr>
        <p:spPr>
          <a:xfrm>
            <a:off x="4254611" y="2664885"/>
            <a:ext cx="494722" cy="879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4" idx="1"/>
            <a:endCxn id="34" idx="3"/>
          </p:cNvCxnSpPr>
          <p:nvPr/>
        </p:nvCxnSpPr>
        <p:spPr>
          <a:xfrm flipH="1">
            <a:off x="5772119" y="3858751"/>
            <a:ext cx="661868" cy="46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33987" y="366634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6" idx="2"/>
          </p:cNvCxnSpPr>
          <p:nvPr/>
        </p:nvCxnSpPr>
        <p:spPr>
          <a:xfrm>
            <a:off x="6115241" y="3049693"/>
            <a:ext cx="526542" cy="60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22837" y="2664885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6" idx="2"/>
            <a:endCxn id="34" idx="0"/>
          </p:cNvCxnSpPr>
          <p:nvPr/>
        </p:nvCxnSpPr>
        <p:spPr>
          <a:xfrm flipH="1">
            <a:off x="5579715" y="3049693"/>
            <a:ext cx="535526" cy="6634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  <a:endCxn id="18" idx="3"/>
          </p:cNvCxnSpPr>
          <p:nvPr/>
        </p:nvCxnSpPr>
        <p:spPr>
          <a:xfrm flipH="1">
            <a:off x="5754402" y="4051155"/>
            <a:ext cx="871989" cy="1178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69827" y="3624200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7" idx="1"/>
            <a:endCxn id="75" idx="3"/>
          </p:cNvCxnSpPr>
          <p:nvPr/>
        </p:nvCxnSpPr>
        <p:spPr>
          <a:xfrm flipH="1">
            <a:off x="7654635" y="3769849"/>
            <a:ext cx="661868" cy="46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316503" y="3577445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9" idx="2"/>
            <a:endCxn id="77" idx="0"/>
          </p:cNvCxnSpPr>
          <p:nvPr/>
        </p:nvCxnSpPr>
        <p:spPr>
          <a:xfrm>
            <a:off x="8382565" y="2921780"/>
            <a:ext cx="126342" cy="6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190161" y="2536972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5" idx="1"/>
            <a:endCxn id="64" idx="3"/>
          </p:cNvCxnSpPr>
          <p:nvPr/>
        </p:nvCxnSpPr>
        <p:spPr>
          <a:xfrm flipH="1">
            <a:off x="6818795" y="3816604"/>
            <a:ext cx="451032" cy="4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2"/>
          </p:cNvCxnSpPr>
          <p:nvPr/>
        </p:nvCxnSpPr>
        <p:spPr>
          <a:xfrm>
            <a:off x="7321301" y="2939021"/>
            <a:ext cx="126342" cy="6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128897" y="255421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500" cy="1307443"/>
          </a:xfrm>
        </p:spPr>
        <p:txBody>
          <a:bodyPr>
            <a:normAutofit/>
          </a:bodyPr>
          <a:lstStyle/>
          <a:p>
            <a:r>
              <a:rPr lang="en-US" dirty="0" smtClean="0"/>
              <a:t>Transitively capture all ordering constraints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Nearest Are Few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check nearest when replicating</a:t>
            </a:r>
          </a:p>
          <a:p>
            <a:endParaRPr lang="en-US" dirty="0"/>
          </a:p>
          <a:p>
            <a:r>
              <a:rPr lang="en-US" dirty="0" smtClean="0"/>
              <a:t>COPS only tracks nearest</a:t>
            </a:r>
          </a:p>
          <a:p>
            <a:endParaRPr lang="en-US" dirty="0"/>
          </a:p>
          <a:p>
            <a:r>
              <a:rPr lang="en-US" dirty="0" smtClean="0"/>
              <a:t>COPS-GT tracks non-nearest for transactions</a:t>
            </a:r>
          </a:p>
          <a:p>
            <a:endParaRPr lang="en-US" dirty="0"/>
          </a:p>
          <a:p>
            <a:r>
              <a:rPr lang="en-US" dirty="0" smtClean="0"/>
              <a:t>Dependency garbage collection tames metadata in COPS-GT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3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COPS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transactions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consistent view of multiple keys</a:t>
            </a:r>
          </a:p>
          <a:p>
            <a:endParaRPr lang="en-US" dirty="0"/>
          </a:p>
          <a:p>
            <a:r>
              <a:rPr lang="en-US" dirty="0" smtClean="0"/>
              <a:t>Nearest Dependencies</a:t>
            </a:r>
          </a:p>
          <a:p>
            <a:pPr lvl="1"/>
            <a:r>
              <a:rPr lang="en-US" dirty="0" smtClean="0"/>
              <a:t>Reduce number of dep_checks</a:t>
            </a:r>
          </a:p>
          <a:p>
            <a:pPr lvl="1"/>
            <a:r>
              <a:rPr lang="en-US" dirty="0" smtClean="0"/>
              <a:t>Reduce metadata in COPS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17210" y="3075718"/>
            <a:ext cx="1022786" cy="1628210"/>
            <a:chOff x="3750354" y="3352143"/>
            <a:chExt cx="2021765" cy="3218520"/>
          </a:xfrm>
        </p:grpSpPr>
        <p:sp>
          <p:nvSpPr>
            <p:cNvPr id="5" name="Rectangle 4"/>
            <p:cNvSpPr/>
            <p:nvPr/>
          </p:nvSpPr>
          <p:spPr>
            <a:xfrm>
              <a:off x="4521494" y="6185855"/>
              <a:ext cx="384808" cy="3848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9" idx="2"/>
            </p:cNvCxnSpPr>
            <p:nvPr/>
          </p:nvCxnSpPr>
          <p:spPr>
            <a:xfrm>
              <a:off x="3944282" y="5564894"/>
              <a:ext cx="577212" cy="620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2"/>
              <a:endCxn id="5" idx="0"/>
            </p:cNvCxnSpPr>
            <p:nvPr/>
          </p:nvCxnSpPr>
          <p:spPr>
            <a:xfrm flipH="1">
              <a:off x="4713898" y="5253861"/>
              <a:ext cx="17718" cy="9319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06302" y="5468675"/>
              <a:ext cx="655696" cy="7171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751878" y="5180086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39212" y="4869053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9594" y="5037608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>
            <a:xfrm>
              <a:off x="4924020" y="5061457"/>
              <a:ext cx="445574" cy="1685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6" idx="2"/>
              <a:endCxn id="9" idx="0"/>
            </p:cNvCxnSpPr>
            <p:nvPr/>
          </p:nvCxnSpPr>
          <p:spPr>
            <a:xfrm>
              <a:off x="3944282" y="4569197"/>
              <a:ext cx="0" cy="6108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7" idx="2"/>
            </p:cNvCxnSpPr>
            <p:nvPr/>
          </p:nvCxnSpPr>
          <p:spPr>
            <a:xfrm flipH="1">
              <a:off x="4731615" y="3929355"/>
              <a:ext cx="17718" cy="9319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0"/>
            </p:cNvCxnSpPr>
            <p:nvPr/>
          </p:nvCxnSpPr>
          <p:spPr>
            <a:xfrm flipH="1">
              <a:off x="5561998" y="4144169"/>
              <a:ext cx="17717" cy="893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51878" y="4184389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6929" y="3544547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87311" y="3713102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4941737" y="3736951"/>
              <a:ext cx="445574" cy="1685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1" idx="2"/>
              <a:endCxn id="16" idx="0"/>
            </p:cNvCxnSpPr>
            <p:nvPr/>
          </p:nvCxnSpPr>
          <p:spPr>
            <a:xfrm>
              <a:off x="3944282" y="3736951"/>
              <a:ext cx="0" cy="447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751878" y="3352143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50354" y="5180086"/>
              <a:ext cx="384808" cy="3848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68070" y="5037608"/>
              <a:ext cx="384808" cy="3848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4309" y="1979595"/>
            <a:ext cx="1255256" cy="494298"/>
            <a:chOff x="4927600" y="2476500"/>
            <a:chExt cx="1321295" cy="9652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927600" y="2832100"/>
              <a:ext cx="8763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927600" y="2984500"/>
              <a:ext cx="1321295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927600" y="3289300"/>
              <a:ext cx="1204910" cy="2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27600" y="3162300"/>
              <a:ext cx="74622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927600" y="2476500"/>
              <a:ext cx="1074837" cy="355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12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 of get </a:t>
            </a:r>
            <a:r>
              <a:rPr lang="en-US" dirty="0" smtClean="0"/>
              <a:t>transactions?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to previous causal+ systems?</a:t>
            </a:r>
          </a:p>
          <a:p>
            <a:endParaRPr lang="en-US" dirty="0" smtClean="0"/>
          </a:p>
          <a:p>
            <a:r>
              <a:rPr lang="en-US" dirty="0" smtClean="0"/>
              <a:t>Scale?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0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1401" y="1828039"/>
            <a:ext cx="4250266" cy="4250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08335" y="3106334"/>
            <a:ext cx="2286000" cy="1619903"/>
            <a:chOff x="5808335" y="3106334"/>
            <a:chExt cx="2286000" cy="1619903"/>
          </a:xfrm>
        </p:grpSpPr>
        <p:sp>
          <p:nvSpPr>
            <p:cNvPr id="66" name="Rectangle 65"/>
            <p:cNvSpPr/>
            <p:nvPr/>
          </p:nvSpPr>
          <p:spPr>
            <a:xfrm>
              <a:off x="6339982" y="3517971"/>
              <a:ext cx="1208266" cy="12082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12825" y="3576192"/>
              <a:ext cx="649864" cy="1034514"/>
              <a:chOff x="6912825" y="3441484"/>
              <a:chExt cx="649864" cy="103451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912825" y="3441484"/>
                <a:ext cx="649864" cy="14874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600" b="1" u="sng" dirty="0" smtClean="0"/>
                  <a:t>COPS</a:t>
                </a:r>
                <a:endParaRPr lang="en-US" sz="600" b="1" u="sng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04287" y="3627564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004287" y="3855818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004287" y="4084072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004287" y="4312325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808335" y="3106334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b="1" dirty="0" smtClean="0"/>
                <a:t>Remote DC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93731" y="2975279"/>
            <a:ext cx="1225559" cy="2408756"/>
            <a:chOff x="4893731" y="2975279"/>
            <a:chExt cx="1225559" cy="2408756"/>
          </a:xfrm>
        </p:grpSpPr>
        <p:cxnSp>
          <p:nvCxnSpPr>
            <p:cNvPr id="78" name="Straight Arrow Connector 77"/>
            <p:cNvCxnSpPr>
              <a:stCxn id="59" idx="6"/>
            </p:cNvCxnSpPr>
            <p:nvPr/>
          </p:nvCxnSpPr>
          <p:spPr>
            <a:xfrm>
              <a:off x="4893731" y="2975279"/>
              <a:ext cx="1225559" cy="493190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893731" y="3796859"/>
              <a:ext cx="1225559" cy="140055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893731" y="4398695"/>
              <a:ext cx="1225559" cy="197561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4893731" y="4785348"/>
              <a:ext cx="1225559" cy="598687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05667" y="1955559"/>
            <a:ext cx="2286000" cy="3716349"/>
            <a:chOff x="3005667" y="1820851"/>
            <a:chExt cx="2286000" cy="3716349"/>
          </a:xfrm>
        </p:grpSpPr>
        <p:sp>
          <p:nvSpPr>
            <p:cNvPr id="52" name="TextBox 51"/>
            <p:cNvSpPr txBox="1"/>
            <p:nvPr/>
          </p:nvSpPr>
          <p:spPr>
            <a:xfrm>
              <a:off x="3005667" y="1820851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800" b="1" u="sng" dirty="0" smtClean="0"/>
                <a:t>COPS Servers</a:t>
              </a:r>
              <a:endParaRPr lang="en-US" sz="2800" b="1" u="sng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268131" y="2552698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268131" y="3355617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268131" y="4961454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268131" y="4199094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5333" y="1951067"/>
            <a:ext cx="1727200" cy="3748487"/>
            <a:chOff x="1185333" y="1951067"/>
            <a:chExt cx="1727200" cy="3748487"/>
          </a:xfrm>
        </p:grpSpPr>
        <p:sp>
          <p:nvSpPr>
            <p:cNvPr id="51" name="TextBox 50"/>
            <p:cNvSpPr txBox="1"/>
            <p:nvPr/>
          </p:nvSpPr>
          <p:spPr>
            <a:xfrm>
              <a:off x="1185333" y="1951067"/>
              <a:ext cx="17272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800" b="1" u="sng" dirty="0" smtClean="0"/>
                <a:t>Clients</a:t>
              </a:r>
              <a:endParaRPr lang="en-US" sz="2800" b="1" u="sng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53069" y="2715052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53069" y="3517971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3069" y="4320890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53069" y="5123808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388533" y="2771488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798473" y="2923888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480502" y="3076288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296564" y="435205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706504" y="450445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388533" y="465685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392766" y="3575310"/>
              <a:ext cx="1137851" cy="443097"/>
              <a:chOff x="1222962" y="4369742"/>
              <a:chExt cx="1137851" cy="443097"/>
            </a:xfrm>
          </p:grpSpPr>
          <p:sp>
            <p:nvSpPr>
              <p:cNvPr id="105" name="Freeform 104"/>
              <p:cNvSpPr/>
              <p:nvPr/>
            </p:nvSpPr>
            <p:spPr>
              <a:xfrm>
                <a:off x="1448964" y="43697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1222962" y="45221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1540933" y="46745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315804" y="5162486"/>
              <a:ext cx="1137851" cy="443097"/>
              <a:chOff x="1222962" y="4369742"/>
              <a:chExt cx="1137851" cy="443097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1448964" y="43697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1222962" y="45221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1540933" y="46745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2777069" y="2923888"/>
            <a:ext cx="729126" cy="2598444"/>
            <a:chOff x="2777069" y="2789180"/>
            <a:chExt cx="729126" cy="2598444"/>
          </a:xfrm>
        </p:grpSpPr>
        <p:grpSp>
          <p:nvGrpSpPr>
            <p:cNvPr id="117" name="Group 116"/>
            <p:cNvGrpSpPr/>
            <p:nvPr/>
          </p:nvGrpSpPr>
          <p:grpSpPr>
            <a:xfrm>
              <a:off x="2777069" y="2789180"/>
              <a:ext cx="558795" cy="2594855"/>
              <a:chOff x="4131736" y="2900011"/>
              <a:chExt cx="558795" cy="2594855"/>
            </a:xfrm>
          </p:grpSpPr>
          <p:cxnSp>
            <p:nvCxnSpPr>
              <p:cNvPr id="118" name="Straight Arrow Connector 117"/>
              <p:cNvCxnSpPr>
                <a:endCxn id="98" idx="2"/>
              </p:cNvCxnSpPr>
              <p:nvPr/>
            </p:nvCxnSpPr>
            <p:spPr>
              <a:xfrm>
                <a:off x="4132994" y="3143959"/>
                <a:ext cx="489804" cy="23509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131736" y="2900011"/>
                <a:ext cx="491062" cy="5139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131736" y="2908846"/>
                <a:ext cx="558795" cy="7533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131736" y="3009251"/>
                <a:ext cx="558795" cy="14139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 flipV="1">
              <a:off x="2793307" y="2927477"/>
              <a:ext cx="558795" cy="2460147"/>
              <a:chOff x="4131736" y="2900011"/>
              <a:chExt cx="558795" cy="246014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4132994" y="3009251"/>
                <a:ext cx="489804" cy="23509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4131736" y="2900011"/>
                <a:ext cx="491062" cy="5139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4131736" y="2908846"/>
                <a:ext cx="558795" cy="7533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131736" y="3009251"/>
                <a:ext cx="558795" cy="14139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2811068" y="3079877"/>
              <a:ext cx="695127" cy="2100601"/>
              <a:chOff x="4131736" y="2385779"/>
              <a:chExt cx="695127" cy="2100601"/>
            </a:xfrm>
          </p:grpSpPr>
          <p:cxnSp>
            <p:nvCxnSpPr>
              <p:cNvPr id="131" name="Straight Arrow Connector 130"/>
              <p:cNvCxnSpPr>
                <a:endCxn id="98" idx="1"/>
              </p:cNvCxnSpPr>
              <p:nvPr/>
            </p:nvCxnSpPr>
            <p:spPr>
              <a:xfrm>
                <a:off x="4132994" y="3143959"/>
                <a:ext cx="693869" cy="134242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V="1">
                <a:off x="4131736" y="2385779"/>
                <a:ext cx="558795" cy="51423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endCxn id="60" idx="2"/>
              </p:cNvCxnSpPr>
              <p:nvPr/>
            </p:nvCxnSpPr>
            <p:spPr>
              <a:xfrm>
                <a:off x="4131736" y="3043554"/>
                <a:ext cx="457063" cy="40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endCxn id="99" idx="1"/>
              </p:cNvCxnSpPr>
              <p:nvPr/>
            </p:nvCxnSpPr>
            <p:spPr>
              <a:xfrm>
                <a:off x="4131736" y="3143959"/>
                <a:ext cx="695127" cy="58006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 flipV="1">
              <a:off x="2793307" y="3128444"/>
              <a:ext cx="695127" cy="1965893"/>
              <a:chOff x="4131736" y="2385779"/>
              <a:chExt cx="695127" cy="196589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>
                <a:off x="4132994" y="3009251"/>
                <a:ext cx="693869" cy="134242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4131736" y="2385779"/>
                <a:ext cx="558795" cy="51423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131736" y="2908846"/>
                <a:ext cx="457063" cy="40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4131736" y="3009251"/>
                <a:ext cx="695127" cy="58006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/>
          <p:cNvSpPr txBox="1"/>
          <p:nvPr/>
        </p:nvSpPr>
        <p:spPr>
          <a:xfrm>
            <a:off x="1822356" y="1379150"/>
            <a:ext cx="268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Local Datacenter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38699" y="6115822"/>
            <a:ext cx="1539628" cy="773346"/>
            <a:chOff x="1238699" y="6231286"/>
            <a:chExt cx="1539628" cy="773346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883450" y="5586535"/>
              <a:ext cx="250125" cy="1539628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0287" y="6481412"/>
              <a:ext cx="416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74023" y="6131675"/>
            <a:ext cx="1539628" cy="773346"/>
            <a:chOff x="1238699" y="6231286"/>
            <a:chExt cx="1539628" cy="773346"/>
          </a:xfrm>
        </p:grpSpPr>
        <p:sp>
          <p:nvSpPr>
            <p:cNvPr id="70" name="Left Brace 69"/>
            <p:cNvSpPr/>
            <p:nvPr/>
          </p:nvSpPr>
          <p:spPr>
            <a:xfrm rot="16200000">
              <a:off x="1883450" y="5586535"/>
              <a:ext cx="250125" cy="1539628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0287" y="6481412"/>
              <a:ext cx="416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0800" y="4842372"/>
            <a:ext cx="561590" cy="773346"/>
            <a:chOff x="6990800" y="4842372"/>
            <a:chExt cx="561590" cy="773346"/>
          </a:xfrm>
        </p:grpSpPr>
        <p:sp>
          <p:nvSpPr>
            <p:cNvPr id="77" name="Left Brace 76"/>
            <p:cNvSpPr/>
            <p:nvPr/>
          </p:nvSpPr>
          <p:spPr>
            <a:xfrm rot="16200000">
              <a:off x="7146532" y="4686640"/>
              <a:ext cx="250125" cy="561590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62007" y="5092498"/>
              <a:ext cx="34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sp>
        <p:nvSpPr>
          <p:cNvPr id="83" name="TextBox 82"/>
          <p:cNvSpPr txBox="1"/>
          <p:nvPr/>
        </p:nvSpPr>
        <p:spPr>
          <a:xfrm rot="1324738">
            <a:off x="4382574" y="2618907"/>
            <a:ext cx="228600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Replication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COPS &amp; COPS-GT</a:t>
            </a:r>
            <a:br>
              <a:rPr lang="en-US" dirty="0" smtClean="0"/>
            </a:br>
            <a:r>
              <a:rPr lang="en-US" dirty="0" smtClean="0"/>
              <a:t>Competitive for Expected Workloads </a:t>
            </a:r>
            <a:endParaRPr lang="en-US" dirty="0"/>
          </a:p>
        </p:txBody>
      </p:sp>
      <p:pic>
        <p:nvPicPr>
          <p:cNvPr id="8" name="Picture 7" descr="interput.axis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806"/>
            <a:ext cx="9144000" cy="4783668"/>
          </a:xfrm>
          <a:prstGeom prst="rect">
            <a:avLst/>
          </a:prstGeom>
        </p:spPr>
      </p:pic>
      <p:pic>
        <p:nvPicPr>
          <p:cNvPr id="9" name="Picture 8" descr="interput.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806"/>
            <a:ext cx="9144000" cy="4783668"/>
          </a:xfrm>
          <a:prstGeom prst="rect">
            <a:avLst/>
          </a:prstGeom>
        </p:spPr>
      </p:pic>
      <p:pic>
        <p:nvPicPr>
          <p:cNvPr id="10" name="Picture 9" descr="interput.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806"/>
            <a:ext cx="9144000" cy="478366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62100" y="2947671"/>
            <a:ext cx="2909820" cy="2568357"/>
            <a:chOff x="1562100" y="2676743"/>
            <a:chExt cx="2909820" cy="2568357"/>
          </a:xfrm>
        </p:grpSpPr>
        <p:grpSp>
          <p:nvGrpSpPr>
            <p:cNvPr id="19" name="Group 18"/>
            <p:cNvGrpSpPr/>
            <p:nvPr/>
          </p:nvGrpSpPr>
          <p:grpSpPr>
            <a:xfrm>
              <a:off x="1601720" y="2676743"/>
              <a:ext cx="2870200" cy="2568357"/>
              <a:chOff x="1601720" y="2676743"/>
              <a:chExt cx="2870200" cy="256835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601720" y="2676743"/>
                <a:ext cx="2870200" cy="181588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High per-client write rates result in 1000s of dependencies</a:t>
                </a:r>
                <a:endParaRPr lang="en-US" sz="28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39900" y="4492625"/>
                <a:ext cx="330200" cy="75247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562100" y="4429125"/>
              <a:ext cx="2540000" cy="342900"/>
              <a:chOff x="1612900" y="4429125"/>
              <a:chExt cx="2540000" cy="3429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612900" y="4600575"/>
                <a:ext cx="2540000" cy="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15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61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022245" y="2239427"/>
            <a:ext cx="3197955" cy="2460626"/>
            <a:chOff x="6022245" y="1968499"/>
            <a:chExt cx="3197955" cy="2460626"/>
          </a:xfrm>
        </p:grpSpPr>
        <p:sp>
          <p:nvSpPr>
            <p:cNvPr id="24" name="Rectangle 23"/>
            <p:cNvSpPr/>
            <p:nvPr/>
          </p:nvSpPr>
          <p:spPr>
            <a:xfrm>
              <a:off x="6337300" y="2943443"/>
              <a:ext cx="2654300" cy="148568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22245" y="1968499"/>
              <a:ext cx="3197955" cy="1633993"/>
              <a:chOff x="6022245" y="1968499"/>
              <a:chExt cx="3197955" cy="163399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022245" y="2648385"/>
                <a:ext cx="31979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FF0000"/>
                    </a:solidFill>
                  </a:rPr>
                  <a:t>Low per-client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write rates expected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277100" y="1968499"/>
                <a:ext cx="1536700" cy="670143"/>
              </a:xfrm>
              <a:prstGeom prst="ellipse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00151" y="5976154"/>
            <a:ext cx="2231887" cy="830997"/>
          </a:xfrm>
          <a:prstGeom prst="rect">
            <a:avLst/>
          </a:prstGeom>
          <a:ln w="190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People tweeting 1000 times/sec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2114" y="5993087"/>
            <a:ext cx="2231887" cy="83099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People tweeting 1 time/sec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00" y="1604208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 Put Workload – 4 Servers / Datacenter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52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COPS &amp; COPS-GT</a:t>
            </a:r>
            <a:br>
              <a:rPr lang="en-US" dirty="0" smtClean="0"/>
            </a:br>
            <a:r>
              <a:rPr lang="en-US" dirty="0" smtClean="0"/>
              <a:t>Competitive for Expected Workloads </a:t>
            </a:r>
            <a:endParaRPr lang="en-US" dirty="0"/>
          </a:p>
        </p:txBody>
      </p:sp>
      <p:pic>
        <p:nvPicPr>
          <p:cNvPr id="8" name="Picture 7" descr="interput.axis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806"/>
            <a:ext cx="9144000" cy="4783668"/>
          </a:xfrm>
          <a:prstGeom prst="rect">
            <a:avLst/>
          </a:prstGeom>
        </p:spPr>
      </p:pic>
      <p:pic>
        <p:nvPicPr>
          <p:cNvPr id="9" name="Picture 8" descr="interput.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806"/>
            <a:ext cx="9144000" cy="4783668"/>
          </a:xfrm>
          <a:prstGeom prst="rect">
            <a:avLst/>
          </a:prstGeom>
        </p:spPr>
      </p:pic>
      <p:pic>
        <p:nvPicPr>
          <p:cNvPr id="10" name="Picture 9" descr="interput.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806"/>
            <a:ext cx="9144000" cy="478366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62100" y="4700053"/>
            <a:ext cx="2540000" cy="815975"/>
            <a:chOff x="1562100" y="4429125"/>
            <a:chExt cx="2540000" cy="815975"/>
          </a:xfrm>
        </p:grpSpPr>
        <p:sp>
          <p:nvSpPr>
            <p:cNvPr id="18" name="Rectangle 17"/>
            <p:cNvSpPr/>
            <p:nvPr/>
          </p:nvSpPr>
          <p:spPr>
            <a:xfrm>
              <a:off x="1739900" y="4492625"/>
              <a:ext cx="330200" cy="75247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562100" y="4429125"/>
              <a:ext cx="2540000" cy="342900"/>
              <a:chOff x="1612900" y="4429125"/>
              <a:chExt cx="2540000" cy="3429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612900" y="4600575"/>
                <a:ext cx="2540000" cy="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15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61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20"/>
          <p:cNvSpPr/>
          <p:nvPr/>
        </p:nvSpPr>
        <p:spPr>
          <a:xfrm>
            <a:off x="7277100" y="2239427"/>
            <a:ext cx="1536700" cy="670143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3400" y="1604208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Varied Workloads – 4 Servers / Datacenter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371600" y="5588681"/>
            <a:ext cx="7315200" cy="8951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435100" y="5663422"/>
            <a:ext cx="7581900" cy="487740"/>
            <a:chOff x="1435100" y="5398175"/>
            <a:chExt cx="7581900" cy="487740"/>
          </a:xfrm>
        </p:grpSpPr>
        <p:sp>
          <p:nvSpPr>
            <p:cNvPr id="29" name="TextBox 28"/>
            <p:cNvSpPr txBox="1"/>
            <p:nvPr/>
          </p:nvSpPr>
          <p:spPr>
            <a:xfrm>
              <a:off x="1435100" y="5398175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Pathological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542425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Expected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606800" y="5651500"/>
              <a:ext cx="3340100" cy="0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993900" y="6098377"/>
            <a:ext cx="5956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Workload</a:t>
            </a:r>
            <a:endParaRPr lang="en-US" sz="3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62100" y="4694372"/>
            <a:ext cx="2540000" cy="815975"/>
            <a:chOff x="1562100" y="4429125"/>
            <a:chExt cx="2540000" cy="815975"/>
          </a:xfrm>
        </p:grpSpPr>
        <p:sp>
          <p:nvSpPr>
            <p:cNvPr id="34" name="Rectangle 33"/>
            <p:cNvSpPr/>
            <p:nvPr/>
          </p:nvSpPr>
          <p:spPr>
            <a:xfrm>
              <a:off x="1739900" y="4492625"/>
              <a:ext cx="330200" cy="75247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562100" y="4429125"/>
              <a:ext cx="2540000" cy="342900"/>
              <a:chOff x="1612900" y="4429125"/>
              <a:chExt cx="2540000" cy="3429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612900" y="4600575"/>
                <a:ext cx="2540000" cy="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15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161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124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ps_vs_lo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83" y="3252202"/>
            <a:ext cx="9009317" cy="3534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COPS Low Overhead vs.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00201"/>
            <a:ext cx="8445500" cy="16520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COPS – dependencies </a:t>
            </a:r>
            <a:r>
              <a:rPr lang="en-US" sz="4000" dirty="0" smtClean="0"/>
              <a:t>≈</a:t>
            </a:r>
            <a:r>
              <a:rPr lang="en-US" dirty="0" smtClean="0"/>
              <a:t> LOG</a:t>
            </a:r>
          </a:p>
          <a:p>
            <a:r>
              <a:rPr lang="en-US" dirty="0" smtClean="0"/>
              <a:t>1 server per datacenter only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0200" y="3262490"/>
            <a:ext cx="8445500" cy="17408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COPS and LOG achieve very similar throughput</a:t>
            </a:r>
          </a:p>
          <a:p>
            <a:pPr lvl="1"/>
            <a:r>
              <a:rPr lang="en-US" dirty="0" smtClean="0"/>
              <a:t>Nearest dependencies mean very little metadata</a:t>
            </a:r>
          </a:p>
          <a:p>
            <a:pPr lvl="1"/>
            <a:r>
              <a:rPr lang="en-US" dirty="0" smtClean="0"/>
              <a:t>In this case </a:t>
            </a:r>
            <a:r>
              <a:rPr lang="en-US" dirty="0" err="1" smtClean="0"/>
              <a:t>dep_checks</a:t>
            </a:r>
            <a:r>
              <a:rPr lang="en-US" dirty="0" smtClean="0"/>
              <a:t> are function calls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24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</a:t>
            </a:r>
            <a:r>
              <a:rPr lang="en-US" dirty="0" smtClean="0"/>
              <a:t>he Datacenter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000" y="1926164"/>
            <a:ext cx="821267" cy="8212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3734" y="1693331"/>
            <a:ext cx="4250266" cy="4250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0000" y="1788713"/>
            <a:ext cx="172720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800" b="1" u="sng" dirty="0" smtClean="0"/>
              <a:t>Web Tier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368798" y="1788713"/>
            <a:ext cx="228600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800" b="1" u="sng" dirty="0" smtClean="0"/>
              <a:t>Storage Tier</a:t>
            </a:r>
            <a:endParaRPr lang="en-US" sz="2800" b="1" u="sng" dirty="0"/>
          </a:p>
        </p:txBody>
      </p:sp>
      <p:grpSp>
        <p:nvGrpSpPr>
          <p:cNvPr id="17" name="Group 16"/>
          <p:cNvGrpSpPr/>
          <p:nvPr/>
        </p:nvGrpSpPr>
        <p:grpSpPr>
          <a:xfrm>
            <a:off x="2607736" y="2552698"/>
            <a:ext cx="1524000" cy="2181584"/>
            <a:chOff x="2607736" y="2552698"/>
            <a:chExt cx="1524000" cy="2181584"/>
          </a:xfrm>
        </p:grpSpPr>
        <p:sp>
          <p:nvSpPr>
            <p:cNvPr id="9" name="Rectangle 8"/>
            <p:cNvSpPr/>
            <p:nvPr/>
          </p:nvSpPr>
          <p:spPr>
            <a:xfrm>
              <a:off x="2607736" y="2552698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7736" y="3355617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7736" y="4158536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607736" y="4961454"/>
            <a:ext cx="1524000" cy="5757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690531" y="2552698"/>
            <a:ext cx="1625600" cy="2984502"/>
            <a:chOff x="4690531" y="2552698"/>
            <a:chExt cx="1625600" cy="2984502"/>
          </a:xfrm>
        </p:grpSpPr>
        <p:sp>
          <p:nvSpPr>
            <p:cNvPr id="13" name="Oval 12"/>
            <p:cNvSpPr/>
            <p:nvPr/>
          </p:nvSpPr>
          <p:spPr>
            <a:xfrm>
              <a:off x="4690531" y="2552698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/>
                <a:t>A-F</a:t>
              </a:r>
              <a:endParaRPr lang="en-US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690531" y="3355617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/>
                <a:t>G-L</a:t>
              </a:r>
              <a:endParaRPr lang="en-US" sz="2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690531" y="4158536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/>
                <a:t>M-R</a:t>
              </a:r>
              <a:endParaRPr lang="en-US" sz="2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690531" y="4961454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/>
                <a:t>S-Z</a:t>
              </a:r>
              <a:endParaRPr lang="en-US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12927" y="3146268"/>
            <a:ext cx="2286000" cy="1619903"/>
            <a:chOff x="7212927" y="3146268"/>
            <a:chExt cx="2286000" cy="1619903"/>
          </a:xfrm>
        </p:grpSpPr>
        <p:grpSp>
          <p:nvGrpSpPr>
            <p:cNvPr id="34" name="Group 33"/>
            <p:cNvGrpSpPr/>
            <p:nvPr/>
          </p:nvGrpSpPr>
          <p:grpSpPr>
            <a:xfrm>
              <a:off x="7744574" y="3557905"/>
              <a:ext cx="1222707" cy="1208266"/>
              <a:chOff x="2353734" y="1693331"/>
              <a:chExt cx="4301064" cy="425026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353734" y="1693331"/>
                <a:ext cx="4250266" cy="42502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40000" y="1898134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600" b="1" dirty="0" smtClean="0"/>
                  <a:t>Web Tier</a:t>
                </a:r>
                <a:endParaRPr lang="en-US" sz="6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68798" y="1898134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600" b="1" dirty="0" smtClean="0"/>
                  <a:t>Storage Tier</a:t>
                </a:r>
                <a:endParaRPr lang="en-US" sz="6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07736" y="2552698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07736" y="3355617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607736" y="4158536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7736" y="4961454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90531" y="2552698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r>
                  <a:rPr lang="en-US" dirty="0" smtClean="0"/>
                  <a:t>A-F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690531" y="3355617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r>
                  <a:rPr lang="en-US" dirty="0" smtClean="0"/>
                  <a:t>G-L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90531" y="4158536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r>
                  <a:rPr lang="en-US" dirty="0" smtClean="0"/>
                  <a:t>M-R</a:t>
                </a:r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90531" y="4961454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r>
                  <a:rPr lang="en-US" dirty="0" smtClean="0"/>
                  <a:t>S-Z</a:t>
                </a:r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212927" y="3146268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b="1" dirty="0" smtClean="0"/>
                <a:t>Remote DC</a:t>
              </a:r>
              <a:endParaRPr lang="en-US" sz="24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38232" y="2460774"/>
            <a:ext cx="2286000" cy="2788553"/>
            <a:chOff x="5738232" y="2460774"/>
            <a:chExt cx="2286000" cy="2788553"/>
          </a:xfrm>
        </p:grpSpPr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6316131" y="2840571"/>
              <a:ext cx="1225559" cy="493190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316131" y="3662151"/>
              <a:ext cx="1225559" cy="140055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6316131" y="4258714"/>
              <a:ext cx="1225559" cy="197561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6" idx="6"/>
            </p:cNvCxnSpPr>
            <p:nvPr/>
          </p:nvCxnSpPr>
          <p:spPr>
            <a:xfrm flipV="1">
              <a:off x="6316131" y="4650640"/>
              <a:ext cx="1225559" cy="598687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1324738">
              <a:off x="5738232" y="2460774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Replication</a:t>
              </a:r>
              <a:endParaRPr lang="en-US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9" idx="3"/>
            <a:endCxn id="13" idx="2"/>
          </p:cNvCxnSpPr>
          <p:nvPr/>
        </p:nvCxnSpPr>
        <p:spPr>
          <a:xfrm>
            <a:off x="4131736" y="2840571"/>
            <a:ext cx="55879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31736" y="2900011"/>
            <a:ext cx="796859" cy="2349316"/>
            <a:chOff x="4131736" y="2900011"/>
            <a:chExt cx="796859" cy="2349316"/>
          </a:xfrm>
        </p:grpSpPr>
        <p:cxnSp>
          <p:nvCxnSpPr>
            <p:cNvPr id="46" name="Straight Arrow Connector 45"/>
            <p:cNvCxnSpPr>
              <a:endCxn id="16" idx="2"/>
            </p:cNvCxnSpPr>
            <p:nvPr/>
          </p:nvCxnSpPr>
          <p:spPr>
            <a:xfrm>
              <a:off x="4132994" y="3009251"/>
              <a:ext cx="557537" cy="224007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14" idx="1"/>
            </p:cNvCxnSpPr>
            <p:nvPr/>
          </p:nvCxnSpPr>
          <p:spPr>
            <a:xfrm>
              <a:off x="4131736" y="2900011"/>
              <a:ext cx="796859" cy="53992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31736" y="2908846"/>
              <a:ext cx="558795" cy="75330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31736" y="3009251"/>
              <a:ext cx="656575" cy="128914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1075267" y="2341866"/>
            <a:ext cx="1532469" cy="4055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-45475" y="-214115"/>
            <a:ext cx="9285675" cy="7077168"/>
          </a:xfrm>
          <a:custGeom>
            <a:avLst/>
            <a:gdLst>
              <a:gd name="connsiteX0" fmla="*/ 66092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95560 w 9285675"/>
              <a:gd name="connsiteY12" fmla="*/ 0 h 6977477"/>
              <a:gd name="connsiteX13" fmla="*/ 6527283 w 9285675"/>
              <a:gd name="connsiteY13" fmla="*/ 1761437 h 6977477"/>
              <a:gd name="connsiteX14" fmla="*/ 6609215 w 9285675"/>
              <a:gd name="connsiteY14" fmla="*/ 1843365 h 6977477"/>
              <a:gd name="connsiteX0" fmla="*/ 66092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95560 w 9285675"/>
              <a:gd name="connsiteY12" fmla="*/ 0 h 6977477"/>
              <a:gd name="connsiteX13" fmla="*/ 6609215 w 9285675"/>
              <a:gd name="connsiteY13" fmla="*/ 1843365 h 6977477"/>
              <a:gd name="connsiteX0" fmla="*/ 65838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95560 w 9285675"/>
              <a:gd name="connsiteY12" fmla="*/ 0 h 6977477"/>
              <a:gd name="connsiteX13" fmla="*/ 6583815 w 9285675"/>
              <a:gd name="connsiteY13" fmla="*/ 1843365 h 6977477"/>
              <a:gd name="connsiteX0" fmla="*/ 65838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89210 w 9285675"/>
              <a:gd name="connsiteY12" fmla="*/ 6350 h 6977477"/>
              <a:gd name="connsiteX13" fmla="*/ 6583815 w 9285675"/>
              <a:gd name="connsiteY13" fmla="*/ 1843365 h 6977477"/>
              <a:gd name="connsiteX0" fmla="*/ 6583815 w 9285675"/>
              <a:gd name="connsiteY0" fmla="*/ 1875115 h 7009227"/>
              <a:gd name="connsiteX1" fmla="*/ 4424351 w 9285675"/>
              <a:gd name="connsiteY1" fmla="*/ 1875115 h 7009227"/>
              <a:gd name="connsiteX2" fmla="*/ 4465317 w 9285675"/>
              <a:gd name="connsiteY2" fmla="*/ 5903208 h 7009227"/>
              <a:gd name="connsiteX3" fmla="*/ 6540938 w 9285675"/>
              <a:gd name="connsiteY3" fmla="*/ 5916863 h 7009227"/>
              <a:gd name="connsiteX4" fmla="*/ 7715303 w 9285675"/>
              <a:gd name="connsiteY4" fmla="*/ 5056626 h 7009227"/>
              <a:gd name="connsiteX5" fmla="*/ 7715303 w 9285675"/>
              <a:gd name="connsiteY5" fmla="*/ 2803624 h 7009227"/>
              <a:gd name="connsiteX6" fmla="*/ 6718459 w 9285675"/>
              <a:gd name="connsiteY6" fmla="*/ 1875115 h 7009227"/>
              <a:gd name="connsiteX7" fmla="*/ 6704803 w 9285675"/>
              <a:gd name="connsiteY7" fmla="*/ 59059 h 7009227"/>
              <a:gd name="connsiteX8" fmla="*/ 9285675 w 9285675"/>
              <a:gd name="connsiteY8" fmla="*/ 86368 h 7009227"/>
              <a:gd name="connsiteX9" fmla="*/ 9285675 w 9285675"/>
              <a:gd name="connsiteY9" fmla="*/ 7009227 h 7009227"/>
              <a:gd name="connsiteX10" fmla="*/ 0 w 9285675"/>
              <a:gd name="connsiteY10" fmla="*/ 6995573 h 7009227"/>
              <a:gd name="connsiteX11" fmla="*/ 54621 w 9285675"/>
              <a:gd name="connsiteY11" fmla="*/ 31750 h 7009227"/>
              <a:gd name="connsiteX12" fmla="*/ 6582860 w 9285675"/>
              <a:gd name="connsiteY12" fmla="*/ 0 h 7009227"/>
              <a:gd name="connsiteX13" fmla="*/ 6583815 w 9285675"/>
              <a:gd name="connsiteY13" fmla="*/ 1875115 h 7009227"/>
              <a:gd name="connsiteX0" fmla="*/ 6583815 w 9285675"/>
              <a:gd name="connsiteY0" fmla="*/ 188590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582860 w 9285675"/>
              <a:gd name="connsiteY12" fmla="*/ 10791 h 7020018"/>
              <a:gd name="connsiteX13" fmla="*/ 6583815 w 9285675"/>
              <a:gd name="connsiteY13" fmla="*/ 1885906 h 7020018"/>
              <a:gd name="connsiteX0" fmla="*/ 6583815 w 9285675"/>
              <a:gd name="connsiteY0" fmla="*/ 188590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8910 w 9285675"/>
              <a:gd name="connsiteY12" fmla="*/ 10791 h 7020018"/>
              <a:gd name="connsiteX13" fmla="*/ 6583815 w 9285675"/>
              <a:gd name="connsiteY13" fmla="*/ 1885906 h 7020018"/>
              <a:gd name="connsiteX0" fmla="*/ 6748915 w 9285675"/>
              <a:gd name="connsiteY0" fmla="*/ 189225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8910 w 9285675"/>
              <a:gd name="connsiteY12" fmla="*/ 10791 h 7020018"/>
              <a:gd name="connsiteX13" fmla="*/ 6748915 w 9285675"/>
              <a:gd name="connsiteY13" fmla="*/ 1892256 h 7020018"/>
              <a:gd name="connsiteX0" fmla="*/ 6723515 w 9285675"/>
              <a:gd name="connsiteY0" fmla="*/ 189225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8910 w 9285675"/>
              <a:gd name="connsiteY12" fmla="*/ 10791 h 7020018"/>
              <a:gd name="connsiteX13" fmla="*/ 6723515 w 9285675"/>
              <a:gd name="connsiteY13" fmla="*/ 1892256 h 7020018"/>
              <a:gd name="connsiteX0" fmla="*/ 6723515 w 9285675"/>
              <a:gd name="connsiteY0" fmla="*/ 189225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2560 w 9285675"/>
              <a:gd name="connsiteY12" fmla="*/ 10791 h 7020018"/>
              <a:gd name="connsiteX13" fmla="*/ 6723515 w 9285675"/>
              <a:gd name="connsiteY13" fmla="*/ 1892256 h 7020018"/>
              <a:gd name="connsiteX0" fmla="*/ 6723515 w 9285675"/>
              <a:gd name="connsiteY0" fmla="*/ 1908131 h 7035893"/>
              <a:gd name="connsiteX1" fmla="*/ 4424351 w 9285675"/>
              <a:gd name="connsiteY1" fmla="*/ 1901781 h 7035893"/>
              <a:gd name="connsiteX2" fmla="*/ 4465317 w 9285675"/>
              <a:gd name="connsiteY2" fmla="*/ 5929874 h 7035893"/>
              <a:gd name="connsiteX3" fmla="*/ 6540938 w 9285675"/>
              <a:gd name="connsiteY3" fmla="*/ 5943529 h 7035893"/>
              <a:gd name="connsiteX4" fmla="*/ 7715303 w 9285675"/>
              <a:gd name="connsiteY4" fmla="*/ 5083292 h 7035893"/>
              <a:gd name="connsiteX5" fmla="*/ 7715303 w 9285675"/>
              <a:gd name="connsiteY5" fmla="*/ 2830290 h 7035893"/>
              <a:gd name="connsiteX6" fmla="*/ 6718459 w 9285675"/>
              <a:gd name="connsiteY6" fmla="*/ 1901781 h 7035893"/>
              <a:gd name="connsiteX7" fmla="*/ 6727028 w 9285675"/>
              <a:gd name="connsiteY7" fmla="*/ 0 h 7035893"/>
              <a:gd name="connsiteX8" fmla="*/ 9285675 w 9285675"/>
              <a:gd name="connsiteY8" fmla="*/ 113034 h 7035893"/>
              <a:gd name="connsiteX9" fmla="*/ 9285675 w 9285675"/>
              <a:gd name="connsiteY9" fmla="*/ 7035893 h 7035893"/>
              <a:gd name="connsiteX10" fmla="*/ 0 w 9285675"/>
              <a:gd name="connsiteY10" fmla="*/ 7022239 h 7035893"/>
              <a:gd name="connsiteX11" fmla="*/ 54621 w 9285675"/>
              <a:gd name="connsiteY11" fmla="*/ 58416 h 7035893"/>
              <a:gd name="connsiteX12" fmla="*/ 6722560 w 9285675"/>
              <a:gd name="connsiteY12" fmla="*/ 26666 h 7035893"/>
              <a:gd name="connsiteX13" fmla="*/ 6723515 w 9285675"/>
              <a:gd name="connsiteY13" fmla="*/ 1908131 h 7035893"/>
              <a:gd name="connsiteX0" fmla="*/ 6723515 w 9285675"/>
              <a:gd name="connsiteY0" fmla="*/ 1949406 h 7077168"/>
              <a:gd name="connsiteX1" fmla="*/ 4424351 w 9285675"/>
              <a:gd name="connsiteY1" fmla="*/ 1943056 h 7077168"/>
              <a:gd name="connsiteX2" fmla="*/ 4465317 w 9285675"/>
              <a:gd name="connsiteY2" fmla="*/ 5971149 h 7077168"/>
              <a:gd name="connsiteX3" fmla="*/ 6540938 w 9285675"/>
              <a:gd name="connsiteY3" fmla="*/ 5984804 h 7077168"/>
              <a:gd name="connsiteX4" fmla="*/ 7715303 w 9285675"/>
              <a:gd name="connsiteY4" fmla="*/ 5124567 h 7077168"/>
              <a:gd name="connsiteX5" fmla="*/ 7715303 w 9285675"/>
              <a:gd name="connsiteY5" fmla="*/ 2871565 h 7077168"/>
              <a:gd name="connsiteX6" fmla="*/ 6718459 w 9285675"/>
              <a:gd name="connsiteY6" fmla="*/ 1943056 h 7077168"/>
              <a:gd name="connsiteX7" fmla="*/ 6723853 w 9285675"/>
              <a:gd name="connsiteY7" fmla="*/ 0 h 7077168"/>
              <a:gd name="connsiteX8" fmla="*/ 9285675 w 9285675"/>
              <a:gd name="connsiteY8" fmla="*/ 154309 h 7077168"/>
              <a:gd name="connsiteX9" fmla="*/ 9285675 w 9285675"/>
              <a:gd name="connsiteY9" fmla="*/ 7077168 h 7077168"/>
              <a:gd name="connsiteX10" fmla="*/ 0 w 9285675"/>
              <a:gd name="connsiteY10" fmla="*/ 7063514 h 7077168"/>
              <a:gd name="connsiteX11" fmla="*/ 54621 w 9285675"/>
              <a:gd name="connsiteY11" fmla="*/ 99691 h 7077168"/>
              <a:gd name="connsiteX12" fmla="*/ 6722560 w 9285675"/>
              <a:gd name="connsiteY12" fmla="*/ 67941 h 7077168"/>
              <a:gd name="connsiteX13" fmla="*/ 6723515 w 9285675"/>
              <a:gd name="connsiteY13" fmla="*/ 1949406 h 7077168"/>
              <a:gd name="connsiteX0" fmla="*/ 6720340 w 9285675"/>
              <a:gd name="connsiteY0" fmla="*/ 1946231 h 7077168"/>
              <a:gd name="connsiteX1" fmla="*/ 4424351 w 9285675"/>
              <a:gd name="connsiteY1" fmla="*/ 1943056 h 7077168"/>
              <a:gd name="connsiteX2" fmla="*/ 4465317 w 9285675"/>
              <a:gd name="connsiteY2" fmla="*/ 5971149 h 7077168"/>
              <a:gd name="connsiteX3" fmla="*/ 6540938 w 9285675"/>
              <a:gd name="connsiteY3" fmla="*/ 5984804 h 7077168"/>
              <a:gd name="connsiteX4" fmla="*/ 7715303 w 9285675"/>
              <a:gd name="connsiteY4" fmla="*/ 5124567 h 7077168"/>
              <a:gd name="connsiteX5" fmla="*/ 7715303 w 9285675"/>
              <a:gd name="connsiteY5" fmla="*/ 2871565 h 7077168"/>
              <a:gd name="connsiteX6" fmla="*/ 6718459 w 9285675"/>
              <a:gd name="connsiteY6" fmla="*/ 1943056 h 7077168"/>
              <a:gd name="connsiteX7" fmla="*/ 6723853 w 9285675"/>
              <a:gd name="connsiteY7" fmla="*/ 0 h 7077168"/>
              <a:gd name="connsiteX8" fmla="*/ 9285675 w 9285675"/>
              <a:gd name="connsiteY8" fmla="*/ 154309 h 7077168"/>
              <a:gd name="connsiteX9" fmla="*/ 9285675 w 9285675"/>
              <a:gd name="connsiteY9" fmla="*/ 7077168 h 7077168"/>
              <a:gd name="connsiteX10" fmla="*/ 0 w 9285675"/>
              <a:gd name="connsiteY10" fmla="*/ 7063514 h 7077168"/>
              <a:gd name="connsiteX11" fmla="*/ 54621 w 9285675"/>
              <a:gd name="connsiteY11" fmla="*/ 99691 h 7077168"/>
              <a:gd name="connsiteX12" fmla="*/ 6722560 w 9285675"/>
              <a:gd name="connsiteY12" fmla="*/ 67941 h 7077168"/>
              <a:gd name="connsiteX13" fmla="*/ 6720340 w 9285675"/>
              <a:gd name="connsiteY13" fmla="*/ 1946231 h 707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85675" h="7077168">
                <a:moveTo>
                  <a:pt x="6720340" y="1946231"/>
                </a:moveTo>
                <a:lnTo>
                  <a:pt x="4424351" y="1943056"/>
                </a:lnTo>
                <a:lnTo>
                  <a:pt x="4465317" y="5971149"/>
                </a:lnTo>
                <a:lnTo>
                  <a:pt x="6540938" y="5984804"/>
                </a:lnTo>
                <a:lnTo>
                  <a:pt x="7715303" y="5124567"/>
                </a:lnTo>
                <a:lnTo>
                  <a:pt x="7715303" y="2871565"/>
                </a:lnTo>
                <a:lnTo>
                  <a:pt x="6718459" y="1943056"/>
                </a:lnTo>
                <a:cubicBezTo>
                  <a:pt x="6718140" y="1314421"/>
                  <a:pt x="6724172" y="628635"/>
                  <a:pt x="6723853" y="0"/>
                </a:cubicBezTo>
                <a:lnTo>
                  <a:pt x="9285675" y="154309"/>
                </a:lnTo>
                <a:lnTo>
                  <a:pt x="9285675" y="7077168"/>
                </a:lnTo>
                <a:lnTo>
                  <a:pt x="0" y="7063514"/>
                </a:lnTo>
                <a:lnTo>
                  <a:pt x="54621" y="99691"/>
                </a:lnTo>
                <a:lnTo>
                  <a:pt x="6722560" y="67941"/>
                </a:lnTo>
                <a:cubicBezTo>
                  <a:pt x="6720762" y="680279"/>
                  <a:pt x="6722138" y="1333893"/>
                  <a:pt x="6720340" y="1946231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743200" y="2609134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3" grpId="0" animBg="1"/>
      <p:bldP spid="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COPS Scales Out</a:t>
            </a:r>
            <a:endParaRPr lang="en-US" dirty="0"/>
          </a:p>
        </p:txBody>
      </p:sp>
      <p:pic>
        <p:nvPicPr>
          <p:cNvPr id="6" name="Picture 5" descr="scale1.axis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32" y="1591734"/>
            <a:ext cx="9107585" cy="476461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69332" y="1591734"/>
            <a:ext cx="9107585" cy="4764616"/>
            <a:chOff x="1162050" y="2754312"/>
            <a:chExt cx="2743200" cy="1435100"/>
          </a:xfrm>
        </p:grpSpPr>
        <p:pic>
          <p:nvPicPr>
            <p:cNvPr id="8" name="Picture 7" descr="scale1.1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050" y="2754312"/>
              <a:ext cx="2743200" cy="1435100"/>
            </a:xfrm>
            <a:prstGeom prst="rect">
              <a:avLst/>
            </a:prstGeom>
          </p:spPr>
        </p:pic>
        <p:pic>
          <p:nvPicPr>
            <p:cNvPr id="9" name="Picture 8" descr="scale1.2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050" y="2754312"/>
              <a:ext cx="2743200" cy="1435100"/>
            </a:xfrm>
            <a:prstGeom prst="rect">
              <a:avLst/>
            </a:prstGeom>
          </p:spPr>
        </p:pic>
        <p:pic>
          <p:nvPicPr>
            <p:cNvPr id="10" name="Picture 9" descr="scale1.3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050" y="2754312"/>
              <a:ext cx="2743200" cy="14351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69332" y="1591734"/>
            <a:ext cx="9107585" cy="4764616"/>
            <a:chOff x="2800350" y="1162050"/>
            <a:chExt cx="2743200" cy="1435100"/>
          </a:xfrm>
        </p:grpSpPr>
        <p:pic>
          <p:nvPicPr>
            <p:cNvPr id="11" name="Picture 10" descr="scale2.1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0350" y="1162050"/>
              <a:ext cx="2743200" cy="1435100"/>
            </a:xfrm>
            <a:prstGeom prst="rect">
              <a:avLst/>
            </a:prstGeom>
          </p:spPr>
        </p:pic>
        <p:pic>
          <p:nvPicPr>
            <p:cNvPr id="12" name="Picture 11" descr="scale2.2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0350" y="1162050"/>
              <a:ext cx="2743200" cy="14351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69332" y="1591734"/>
            <a:ext cx="9107585" cy="4764616"/>
            <a:chOff x="2720975" y="2527300"/>
            <a:chExt cx="2743200" cy="1435100"/>
          </a:xfrm>
        </p:grpSpPr>
        <p:pic>
          <p:nvPicPr>
            <p:cNvPr id="13" name="Picture 12" descr="scale4.1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0975" y="2527300"/>
              <a:ext cx="2743200" cy="1435100"/>
            </a:xfrm>
            <a:prstGeom prst="rect">
              <a:avLst/>
            </a:prstGeom>
          </p:spPr>
        </p:pic>
        <p:pic>
          <p:nvPicPr>
            <p:cNvPr id="14" name="Picture 13" descr="scale4.2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0975" y="2527300"/>
              <a:ext cx="2743200" cy="14351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69332" y="1591734"/>
            <a:ext cx="9107585" cy="4764616"/>
            <a:chOff x="5613400" y="1079500"/>
            <a:chExt cx="2743200" cy="1435100"/>
          </a:xfrm>
        </p:grpSpPr>
        <p:pic>
          <p:nvPicPr>
            <p:cNvPr id="15" name="Picture 14" descr="scale8.1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3400" y="1079500"/>
              <a:ext cx="2743200" cy="1435100"/>
            </a:xfrm>
            <a:prstGeom prst="rect">
              <a:avLst/>
            </a:prstGeom>
          </p:spPr>
        </p:pic>
        <p:pic>
          <p:nvPicPr>
            <p:cNvPr id="16" name="Picture 15" descr="scale8.2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3400" y="1079500"/>
              <a:ext cx="2743200" cy="14351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9332" y="1591734"/>
            <a:ext cx="9107585" cy="4764616"/>
            <a:chOff x="5264150" y="2847975"/>
            <a:chExt cx="2743200" cy="1435100"/>
          </a:xfrm>
        </p:grpSpPr>
        <p:pic>
          <p:nvPicPr>
            <p:cNvPr id="17" name="Picture 16" descr="scale16.1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4150" y="2847975"/>
              <a:ext cx="2743200" cy="1435100"/>
            </a:xfrm>
            <a:prstGeom prst="rect">
              <a:avLst/>
            </a:prstGeom>
          </p:spPr>
        </p:pic>
        <p:pic>
          <p:nvPicPr>
            <p:cNvPr id="18" name="Picture 17" descr="scale16.2.eps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4150" y="2847975"/>
              <a:ext cx="27432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11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Novel Properties</a:t>
            </a:r>
          </a:p>
          <a:p>
            <a:pPr lvl="1"/>
            <a:r>
              <a:rPr lang="en-US" dirty="0" smtClean="0"/>
              <a:t>First ALPS and causal+ consistent system in COPS</a:t>
            </a:r>
          </a:p>
          <a:p>
            <a:pPr lvl="1"/>
            <a:r>
              <a:rPr lang="en-US" dirty="0" smtClean="0"/>
              <a:t>Lock free, low latency get transactions in COPS-GT</a:t>
            </a:r>
          </a:p>
          <a:p>
            <a:endParaRPr lang="en-US" dirty="0" smtClean="0"/>
          </a:p>
          <a:p>
            <a:r>
              <a:rPr lang="en-US" dirty="0" smtClean="0"/>
              <a:t>Novel techniques</a:t>
            </a:r>
          </a:p>
          <a:p>
            <a:pPr lvl="1"/>
            <a:r>
              <a:rPr lang="en-US" dirty="0" smtClean="0"/>
              <a:t>Explicit dependency tracking and verification with decentralized replication</a:t>
            </a:r>
          </a:p>
          <a:p>
            <a:pPr lvl="1"/>
            <a:r>
              <a:rPr lang="en-US" dirty="0" smtClean="0"/>
              <a:t>Optimizations to reduce metadata and checks</a:t>
            </a:r>
          </a:p>
          <a:p>
            <a:pPr lvl="1"/>
            <a:endParaRPr lang="en-US" dirty="0" smtClean="0"/>
          </a:p>
          <a:p>
            <a:r>
              <a:rPr lang="en-US" dirty="0"/>
              <a:t>COPS achieves high throughput and scales out</a:t>
            </a:r>
          </a:p>
        </p:txBody>
      </p:sp>
    </p:spTree>
    <p:extLst>
      <p:ext uri="{BB962C8B-B14F-4D97-AF65-F5344CB8AC3E}">
        <p14:creationId xmlns:p14="http://schemas.microsoft.com/office/powerpoint/2010/main" val="363782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Properties: ALPS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vailability</a:t>
            </a:r>
          </a:p>
          <a:p>
            <a:endParaRPr lang="en-US" sz="1600" dirty="0"/>
          </a:p>
          <a:p>
            <a:r>
              <a:rPr lang="en-US" b="1" dirty="0" smtClean="0"/>
              <a:t>L</a:t>
            </a:r>
            <a:r>
              <a:rPr lang="en-US" dirty="0" smtClean="0"/>
              <a:t>ow Latency</a:t>
            </a:r>
            <a:endParaRPr lang="en-US" dirty="0"/>
          </a:p>
          <a:p>
            <a:endParaRPr lang="en-US" sz="1600" b="1" dirty="0" smtClean="0"/>
          </a:p>
          <a:p>
            <a:r>
              <a:rPr lang="en-US" b="1" dirty="0" smtClean="0"/>
              <a:t>P</a:t>
            </a:r>
            <a:r>
              <a:rPr lang="en-US" dirty="0" smtClean="0"/>
              <a:t>artition Tolerance</a:t>
            </a:r>
            <a:endParaRPr lang="en-US" dirty="0"/>
          </a:p>
          <a:p>
            <a:endParaRPr lang="en-US" sz="1600" b="1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calability</a:t>
            </a:r>
          </a:p>
        </p:txBody>
      </p:sp>
      <p:pic>
        <p:nvPicPr>
          <p:cNvPr id="5" name="Picture 4" descr="alps-bw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80802"/>
            <a:ext cx="9144000" cy="2043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5304" y="5411400"/>
            <a:ext cx="6328696" cy="2019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3284" y="5411400"/>
            <a:ext cx="4140715" cy="2019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0172" y="5411400"/>
            <a:ext cx="1753827" cy="2019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411400"/>
            <a:ext cx="9144000" cy="2019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584184" y="1600200"/>
            <a:ext cx="838200" cy="2273300"/>
          </a:xfrm>
          <a:prstGeom prst="rightBrace">
            <a:avLst>
              <a:gd name="adj1" fmla="val 41650"/>
              <a:gd name="adj2" fmla="val 49371"/>
            </a:avLst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7700" y="23876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“Always On”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143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606" y="1140639"/>
            <a:ext cx="8398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Increase capacity and throughput in each datacenter</a:t>
            </a:r>
            <a:endParaRPr lang="en-US" sz="3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024307" y="1845333"/>
            <a:ext cx="6857894" cy="4992150"/>
            <a:chOff x="651449" y="1394073"/>
            <a:chExt cx="6857894" cy="4992150"/>
          </a:xfrm>
        </p:grpSpPr>
        <p:grpSp>
          <p:nvGrpSpPr>
            <p:cNvPr id="7" name="Group 6"/>
            <p:cNvGrpSpPr/>
            <p:nvPr/>
          </p:nvGrpSpPr>
          <p:grpSpPr>
            <a:xfrm>
              <a:off x="651449" y="1394073"/>
              <a:ext cx="1914635" cy="4992150"/>
              <a:chOff x="274798" y="718538"/>
              <a:chExt cx="1914635" cy="499215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74798" y="718538"/>
                <a:ext cx="1914635" cy="4992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6778" y="911957"/>
                <a:ext cx="1190674" cy="42170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 smtClean="0"/>
                  <a:t>A-Z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594708" y="1394073"/>
              <a:ext cx="1914635" cy="4951116"/>
              <a:chOff x="274798" y="718538"/>
              <a:chExt cx="1914635" cy="495111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74798" y="718538"/>
                <a:ext cx="1914635" cy="49511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36778" y="911957"/>
                <a:ext cx="1190674" cy="42170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 smtClean="0"/>
                  <a:t>A-Z</a:t>
                </a:r>
                <a:endParaRPr lang="en-US" dirty="0"/>
              </a:p>
            </p:txBody>
          </p:sp>
        </p:grpSp>
        <p:cxnSp>
          <p:nvCxnSpPr>
            <p:cNvPr id="100" name="Straight Arrow Connector 99"/>
            <p:cNvCxnSpPr>
              <a:endCxn id="75" idx="2"/>
            </p:cNvCxnSpPr>
            <p:nvPr/>
          </p:nvCxnSpPr>
          <p:spPr>
            <a:xfrm>
              <a:off x="2204103" y="1798345"/>
              <a:ext cx="3752585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37845" y="1846208"/>
            <a:ext cx="6830818" cy="4990400"/>
            <a:chOff x="651449" y="4136776"/>
            <a:chExt cx="6830818" cy="4990400"/>
          </a:xfrm>
        </p:grpSpPr>
        <p:grpSp>
          <p:nvGrpSpPr>
            <p:cNvPr id="6" name="Group 5"/>
            <p:cNvGrpSpPr/>
            <p:nvPr/>
          </p:nvGrpSpPr>
          <p:grpSpPr>
            <a:xfrm>
              <a:off x="651449" y="4136776"/>
              <a:ext cx="1914635" cy="4990400"/>
              <a:chOff x="2538100" y="1959295"/>
              <a:chExt cx="1914635" cy="49904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538100" y="1959295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900080" y="2179845"/>
                <a:ext cx="1190674" cy="1009803"/>
                <a:chOff x="4690531" y="3355617"/>
                <a:chExt cx="1625600" cy="137866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A-L</a:t>
                  </a:r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M-Z</a:t>
                  </a:r>
                  <a:endParaRPr lang="en-US" dirty="0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5567632" y="4136776"/>
              <a:ext cx="1914635" cy="4990400"/>
              <a:chOff x="2538100" y="1959295"/>
              <a:chExt cx="1914635" cy="49904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538100" y="1959295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900080" y="2179845"/>
                <a:ext cx="1190674" cy="1009803"/>
                <a:chOff x="4690531" y="3355617"/>
                <a:chExt cx="1625600" cy="1378665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A-L</a:t>
                  </a:r>
                  <a:endParaRPr lang="en-US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M-Z</a:t>
                  </a:r>
                  <a:endParaRPr lang="en-US" dirty="0"/>
                </a:p>
              </p:txBody>
            </p:sp>
          </p:grpSp>
        </p:grpSp>
        <p:cxnSp>
          <p:nvCxnSpPr>
            <p:cNvPr id="81" name="Straight Arrow Connector 80"/>
            <p:cNvCxnSpPr>
              <a:stCxn id="60" idx="6"/>
              <a:endCxn id="79" idx="2"/>
            </p:cNvCxnSpPr>
            <p:nvPr/>
          </p:nvCxnSpPr>
          <p:spPr>
            <a:xfrm>
              <a:off x="2204103" y="4568179"/>
              <a:ext cx="3725509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0" idx="2"/>
            </p:cNvCxnSpPr>
            <p:nvPr/>
          </p:nvCxnSpPr>
          <p:spPr>
            <a:xfrm>
              <a:off x="2204103" y="5156277"/>
              <a:ext cx="3725509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33669" y="1846208"/>
            <a:ext cx="6839171" cy="4990400"/>
            <a:chOff x="670172" y="104143"/>
            <a:chExt cx="6839171" cy="4990400"/>
          </a:xfrm>
        </p:grpSpPr>
        <p:grpSp>
          <p:nvGrpSpPr>
            <p:cNvPr id="5" name="Group 4"/>
            <p:cNvGrpSpPr/>
            <p:nvPr/>
          </p:nvGrpSpPr>
          <p:grpSpPr>
            <a:xfrm>
              <a:off x="670172" y="104143"/>
              <a:ext cx="1914635" cy="4990400"/>
              <a:chOff x="4826185" y="1379867"/>
              <a:chExt cx="1914635" cy="4990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826185" y="1379867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212458" y="1591746"/>
                <a:ext cx="1190674" cy="2186003"/>
                <a:chOff x="4690531" y="2552698"/>
                <a:chExt cx="1625600" cy="298450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4690531" y="2552698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A-F</a:t>
                  </a:r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G-L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M-R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690531" y="4961454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S-Z</a:t>
                  </a:r>
                  <a:endParaRPr lang="en-US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5594708" y="104143"/>
              <a:ext cx="1914635" cy="4990400"/>
              <a:chOff x="4826185" y="1379867"/>
              <a:chExt cx="1914635" cy="4990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26185" y="1379867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212458" y="1591746"/>
                <a:ext cx="1190674" cy="2186003"/>
                <a:chOff x="4690531" y="2552698"/>
                <a:chExt cx="1625600" cy="2984502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4690531" y="2552698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A-F</a:t>
                  </a:r>
                  <a:endParaRPr lang="en-US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G-L</a:t>
                  </a:r>
                  <a:endParaRPr lang="en-US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M-R</a:t>
                  </a:r>
                  <a:endParaRPr lang="en-US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690531" y="4961454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dirty="0" smtClean="0"/>
                    <a:t>S-Z</a:t>
                  </a:r>
                  <a:endParaRPr lang="en-US" dirty="0"/>
                </a:p>
              </p:txBody>
            </p:sp>
          </p:grpSp>
        </p:grpSp>
        <p:cxnSp>
          <p:nvCxnSpPr>
            <p:cNvPr id="94" name="Straight Arrow Connector 93"/>
            <p:cNvCxnSpPr>
              <a:stCxn id="62" idx="6"/>
              <a:endCxn id="90" idx="2"/>
            </p:cNvCxnSpPr>
            <p:nvPr/>
          </p:nvCxnSpPr>
          <p:spPr>
            <a:xfrm>
              <a:off x="2247119" y="526875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63" idx="6"/>
              <a:endCxn id="91" idx="2"/>
            </p:cNvCxnSpPr>
            <p:nvPr/>
          </p:nvCxnSpPr>
          <p:spPr>
            <a:xfrm>
              <a:off x="2247119" y="1114974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4" idx="6"/>
              <a:endCxn id="92" idx="2"/>
            </p:cNvCxnSpPr>
            <p:nvPr/>
          </p:nvCxnSpPr>
          <p:spPr>
            <a:xfrm>
              <a:off x="2247119" y="1703073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65" idx="6"/>
              <a:endCxn id="93" idx="2"/>
            </p:cNvCxnSpPr>
            <p:nvPr/>
          </p:nvCxnSpPr>
          <p:spPr>
            <a:xfrm>
              <a:off x="2247119" y="2291172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1033669" y="1824816"/>
            <a:ext cx="6839171" cy="5033184"/>
            <a:chOff x="1040505" y="1168959"/>
            <a:chExt cx="6839171" cy="5033184"/>
          </a:xfrm>
        </p:grpSpPr>
        <p:grpSp>
          <p:nvGrpSpPr>
            <p:cNvPr id="3" name="Group 2"/>
            <p:cNvGrpSpPr/>
            <p:nvPr/>
          </p:nvGrpSpPr>
          <p:grpSpPr>
            <a:xfrm>
              <a:off x="1040505" y="1168959"/>
              <a:ext cx="1914635" cy="4992150"/>
              <a:chOff x="7037308" y="203669"/>
              <a:chExt cx="1914635" cy="499215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037308" y="203669"/>
                <a:ext cx="1914635" cy="4992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399288" y="401334"/>
                <a:ext cx="1190674" cy="4566825"/>
                <a:chOff x="10464800" y="-250686"/>
                <a:chExt cx="1625600" cy="623499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464800" y="-250686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 smtClean="0"/>
                      <a:t>A-C</a:t>
                    </a:r>
                    <a:endParaRPr lang="en-US" dirty="0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D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G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J</a:t>
                    </a: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L</a:t>
                    </a: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0464800" y="2999802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 smtClean="0"/>
                      <a:t>M-</a:t>
                    </a:r>
                    <a:r>
                      <a:rPr lang="en-US" dirty="0"/>
                      <a:t>O</a:t>
                    </a:r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P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T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V</a:t>
                    </a: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dirty="0" smtClean="0"/>
                      <a:t>-Z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108" name="Group 107"/>
            <p:cNvGrpSpPr/>
            <p:nvPr/>
          </p:nvGrpSpPr>
          <p:grpSpPr>
            <a:xfrm>
              <a:off x="5965041" y="1209993"/>
              <a:ext cx="1914635" cy="4992150"/>
              <a:chOff x="7037308" y="203669"/>
              <a:chExt cx="1914635" cy="499215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7037308" y="203669"/>
                <a:ext cx="1914635" cy="4992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7399288" y="401334"/>
                <a:ext cx="1190674" cy="4566825"/>
                <a:chOff x="10464800" y="-250686"/>
                <a:chExt cx="1625600" cy="6234990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464800" y="-250686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 smtClean="0"/>
                      <a:t>A-C</a:t>
                    </a:r>
                    <a:endParaRPr lang="en-US" dirty="0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D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G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J</a:t>
                    </a:r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L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10464800" y="2999802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113" name="Oval 112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 smtClean="0"/>
                      <a:t>M-</a:t>
                    </a:r>
                    <a:r>
                      <a:rPr lang="en-US" dirty="0"/>
                      <a:t>O</a:t>
                    </a: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P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T</a:t>
                    </a:r>
                    <a:r>
                      <a:rPr lang="en-US" dirty="0" smtClean="0"/>
                      <a:t>-</a:t>
                    </a:r>
                    <a:r>
                      <a:rPr lang="en-US" dirty="0"/>
                      <a:t>V</a:t>
                    </a:r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dirty="0"/>
                      <a:t>W</a:t>
                    </a:r>
                    <a:r>
                      <a:rPr lang="en-US" dirty="0" smtClean="0"/>
                      <a:t>-Z</a:t>
                    </a:r>
                    <a:endParaRPr lang="en-US" dirty="0"/>
                  </a:p>
                </p:txBody>
              </p:sp>
            </p:grpSp>
          </p:grpSp>
        </p:grpSp>
        <p:cxnSp>
          <p:nvCxnSpPr>
            <p:cNvPr id="134" name="Straight Arrow Connector 133"/>
            <p:cNvCxnSpPr>
              <a:stCxn id="52" idx="6"/>
            </p:cNvCxnSpPr>
            <p:nvPr/>
          </p:nvCxnSpPr>
          <p:spPr>
            <a:xfrm>
              <a:off x="2593159" y="1577477"/>
              <a:ext cx="3717156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53" idx="6"/>
              <a:endCxn id="124" idx="2"/>
            </p:cNvCxnSpPr>
            <p:nvPr/>
          </p:nvCxnSpPr>
          <p:spPr>
            <a:xfrm>
              <a:off x="2593159" y="2165576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55" idx="6"/>
              <a:endCxn id="130" idx="2"/>
            </p:cNvCxnSpPr>
            <p:nvPr/>
          </p:nvCxnSpPr>
          <p:spPr>
            <a:xfrm>
              <a:off x="2593159" y="2753675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59" idx="6"/>
              <a:endCxn id="133" idx="2"/>
            </p:cNvCxnSpPr>
            <p:nvPr/>
          </p:nvCxnSpPr>
          <p:spPr>
            <a:xfrm>
              <a:off x="2593159" y="3341773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48" idx="6"/>
              <a:endCxn id="113" idx="2"/>
            </p:cNvCxnSpPr>
            <p:nvPr/>
          </p:nvCxnSpPr>
          <p:spPr>
            <a:xfrm>
              <a:off x="2593159" y="3958300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49" idx="6"/>
              <a:endCxn id="114" idx="2"/>
            </p:cNvCxnSpPr>
            <p:nvPr/>
          </p:nvCxnSpPr>
          <p:spPr>
            <a:xfrm>
              <a:off x="2593159" y="4546399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50" idx="6"/>
              <a:endCxn id="115" idx="2"/>
            </p:cNvCxnSpPr>
            <p:nvPr/>
          </p:nvCxnSpPr>
          <p:spPr>
            <a:xfrm>
              <a:off x="2593159" y="5134498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51" idx="6"/>
              <a:endCxn id="116" idx="2"/>
            </p:cNvCxnSpPr>
            <p:nvPr/>
          </p:nvCxnSpPr>
          <p:spPr>
            <a:xfrm>
              <a:off x="2593159" y="5722596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51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Property: Consistency</a:t>
            </a:r>
            <a:endParaRPr lang="en-US" dirty="0"/>
          </a:p>
        </p:txBody>
      </p:sp>
      <p:pic>
        <p:nvPicPr>
          <p:cNvPr id="5" name="Picture 4" descr="alps-bw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80802"/>
            <a:ext cx="9144000" cy="204340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65499"/>
          </a:xfrm>
        </p:spPr>
        <p:txBody>
          <a:bodyPr>
            <a:normAutofit/>
          </a:bodyPr>
          <a:lstStyle/>
          <a:p>
            <a:r>
              <a:rPr lang="en-US" dirty="0" smtClean="0"/>
              <a:t>Restricts order/timing of operations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Stronger consistency: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programming </a:t>
            </a:r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user experience better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49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with ALPS</a:t>
            </a:r>
            <a:endParaRPr lang="en-US" dirty="0"/>
          </a:p>
        </p:txBody>
      </p:sp>
      <p:pic>
        <p:nvPicPr>
          <p:cNvPr id="5" name="Picture 4" descr="alps-bw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79625"/>
            <a:ext cx="9144000" cy="204340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Strong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600" dirty="0" smtClean="0"/>
              <a:t>Sequential </a:t>
            </a:r>
            <a:r>
              <a:rPr lang="en-US" sz="2400" dirty="0" smtClean="0"/>
              <a:t> 	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600" b="1" dirty="0" smtClean="0"/>
              <a:t>Causal</a:t>
            </a:r>
            <a:r>
              <a:rPr lang="en-US" sz="3600" dirty="0" smtClean="0"/>
              <a:t> </a:t>
            </a:r>
            <a:r>
              <a:rPr lang="en-US" sz="2400" dirty="0" smtClean="0"/>
              <a:t> 				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 smtClean="0"/>
              <a:t>Eventual 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17800" y="1739900"/>
            <a:ext cx="916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Impossible [Brewer00, GilbertLynch02]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Impossible [LiptonSandberg88, AttiyaWelch94]</a:t>
            </a:r>
          </a:p>
          <a:p>
            <a:pPr marL="0" indent="0">
              <a:buFont typeface="Arial"/>
              <a:buNone/>
            </a:pPr>
            <a:endParaRPr lang="en-US" sz="36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		  COPS</a:t>
            </a:r>
          </a:p>
          <a:p>
            <a:pPr marL="0" indent="0">
              <a:buFont typeface="Arial"/>
              <a:buNone/>
            </a:pPr>
            <a:endParaRPr lang="en-US" sz="36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Amazon	   LinkedIn  	Facebook/Apache</a:t>
            </a:r>
          </a:p>
          <a:p>
            <a:pPr marL="0" indent="0">
              <a:lnSpc>
                <a:spcPct val="50000"/>
              </a:lnSpc>
              <a:buFont typeface="Arial"/>
              <a:buNone/>
            </a:pPr>
            <a:r>
              <a:rPr lang="en-US" sz="2400" dirty="0" smtClean="0"/>
              <a:t>Dynamo 	 </a:t>
            </a:r>
            <a:r>
              <a:rPr lang="en-US" sz="2400" dirty="0" err="1" smtClean="0"/>
              <a:t>Voldemort</a:t>
            </a:r>
            <a:r>
              <a:rPr lang="en-US" sz="2400" dirty="0"/>
              <a:t>	</a:t>
            </a:r>
            <a:r>
              <a:rPr lang="en-US" sz="2400" dirty="0" smtClean="0"/>
              <a:t>       Cassandra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</p:txBody>
      </p:sp>
      <p:pic>
        <p:nvPicPr>
          <p:cNvPr id="8" name="Picture 7" descr="hotfuzzwhitecrop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900" y="3232148"/>
            <a:ext cx="1136265" cy="14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36911"/>
              </p:ext>
            </p:extLst>
          </p:nvPr>
        </p:nvGraphicFramePr>
        <p:xfrm>
          <a:off x="601134" y="750888"/>
          <a:ext cx="7941733" cy="535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7"/>
                <a:gridCol w="745067"/>
                <a:gridCol w="728133"/>
                <a:gridCol w="728133"/>
                <a:gridCol w="795867"/>
                <a:gridCol w="3081866"/>
              </a:tblGrid>
              <a:tr h="76517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System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Consistency</a:t>
                      </a:r>
                      <a:endParaRPr lang="en-US" sz="32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Scatter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  </a:t>
                      </a:r>
                      <a:r>
                        <a:rPr lang="en-US" sz="3200" dirty="0" smtClean="0"/>
                        <a:t>Strong</a:t>
                      </a:r>
                      <a:endParaRPr lang="en-US" sz="32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Walter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      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3200" dirty="0" smtClean="0"/>
                        <a:t>PSI + </a:t>
                      </a:r>
                      <a:r>
                        <a:rPr lang="en-US" sz="3200" dirty="0" err="1" smtClean="0"/>
                        <a:t>Txn</a:t>
                      </a:r>
                      <a:endParaRPr lang="en-US" sz="32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COPS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       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3200" dirty="0" smtClean="0"/>
                        <a:t>Causal+</a:t>
                      </a:r>
                      <a:endParaRPr lang="en-US" sz="32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Bayou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      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3200" dirty="0" smtClean="0"/>
                        <a:t>Causal+</a:t>
                      </a:r>
                      <a:endParaRPr lang="en-US" sz="32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PNUTS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      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3200" dirty="0" smtClean="0"/>
                        <a:t>Per-Key Seq.</a:t>
                      </a:r>
                      <a:endParaRPr lang="en-US" sz="32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Dynamo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44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lang="en-US" sz="3200" dirty="0" smtClean="0"/>
                        <a:t>   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3200" dirty="0" smtClean="0"/>
                        <a:t>Eventual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134" y="3081867"/>
            <a:ext cx="7941733" cy="694266"/>
          </a:xfrm>
          <a:prstGeom prst="rect">
            <a:avLst/>
          </a:prstGeom>
          <a:noFill/>
          <a:ln w="28575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740400" y="2269067"/>
            <a:ext cx="0" cy="3048000"/>
          </a:xfrm>
          <a:prstGeom prst="straightConnector1">
            <a:avLst/>
          </a:prstGeom>
          <a:ln w="76200" cmpd="sng">
            <a:gradFill flip="none" rotWithShape="1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0"/>
              <a:tileRect/>
            </a:gra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8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46249</TotalTime>
  <Words>1194</Words>
  <Application>Microsoft Macintosh PowerPoint</Application>
  <PresentationFormat>On-screen Show (4:3)</PresentationFormat>
  <Paragraphs>518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Don’t Settle for Eventual:           Scalable Causal        Consistency for        Wide-Area Storage        with COPS</vt:lpstr>
      <vt:lpstr>Wide-Area Storage</vt:lpstr>
      <vt:lpstr>Wide-Area Storage</vt:lpstr>
      <vt:lpstr>Inside the Datacenter</vt:lpstr>
      <vt:lpstr>Desired Properties: ALPS</vt:lpstr>
      <vt:lpstr>Scalability</vt:lpstr>
      <vt:lpstr>Desired Property: Consistency</vt:lpstr>
      <vt:lpstr>Consistency with ALPS</vt:lpstr>
      <vt:lpstr>PowerPoint Presentation</vt:lpstr>
      <vt:lpstr>Causality By Example </vt:lpstr>
      <vt:lpstr>Causality Is Useful</vt:lpstr>
      <vt:lpstr>Conflicts in Causal</vt:lpstr>
      <vt:lpstr>Conflicts in Causal</vt:lpstr>
      <vt:lpstr>Previous Causal+ Systems</vt:lpstr>
      <vt:lpstr>Scalability Key Idea</vt:lpstr>
      <vt:lpstr>COPS</vt:lpstr>
      <vt:lpstr>Get</vt:lpstr>
      <vt:lpstr>Put</vt:lpstr>
      <vt:lpstr>Dependencies</vt:lpstr>
      <vt:lpstr>Dependencies</vt:lpstr>
      <vt:lpstr>Dependencies</vt:lpstr>
      <vt:lpstr>Causal+ Replication</vt:lpstr>
      <vt:lpstr>Causal+ Replication</vt:lpstr>
      <vt:lpstr>Basic COPS Summary</vt:lpstr>
      <vt:lpstr>Gets Aren’t Enough</vt:lpstr>
      <vt:lpstr>Gets Aren’t Enough</vt:lpstr>
      <vt:lpstr>Get Transactions</vt:lpstr>
      <vt:lpstr>Get Transactions</vt:lpstr>
      <vt:lpstr>System So Far</vt:lpstr>
      <vt:lpstr>Many Dependencies</vt:lpstr>
      <vt:lpstr>Nearest Dependencies</vt:lpstr>
      <vt:lpstr>The Nearest Are Few</vt:lpstr>
      <vt:lpstr>The Nearest Are Few</vt:lpstr>
      <vt:lpstr>Extended COPS Summary</vt:lpstr>
      <vt:lpstr>Evaluation Questions</vt:lpstr>
      <vt:lpstr>Experimental Setup</vt:lpstr>
      <vt:lpstr>COPS &amp; COPS-GT Competitive for Expected Workloads </vt:lpstr>
      <vt:lpstr>COPS &amp; COPS-GT Competitive for Expected Workloads </vt:lpstr>
      <vt:lpstr>COPS Low Overhead vs. LOG</vt:lpstr>
      <vt:lpstr>COPS Scales Out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COPS   Scalable Wide-Area Storage with Eventual Causal Consistency </dc:title>
  <dc:creator>Wyatt</dc:creator>
  <cp:lastModifiedBy>Wyatt</cp:lastModifiedBy>
  <cp:revision>682</cp:revision>
  <cp:lastPrinted>2011-10-11T19:44:17Z</cp:lastPrinted>
  <dcterms:created xsi:type="dcterms:W3CDTF">2011-09-16T13:14:40Z</dcterms:created>
  <dcterms:modified xsi:type="dcterms:W3CDTF">2011-10-26T14:59:04Z</dcterms:modified>
</cp:coreProperties>
</file>